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5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1766171"/>
            <a:ext cx="7766936" cy="3381562"/>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Data Representation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99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a:solidFill>
                  <a:schemeClr val="tx1"/>
                </a:solidFill>
                <a:latin typeface="Times New Roman" panose="02020603050405020304" pitchFamily="18" charset="0"/>
                <a:cs typeface="Times New Roman" panose="02020603050405020304" pitchFamily="18" charset="0"/>
              </a:rPr>
              <a:t>Character </a:t>
            </a:r>
            <a:r>
              <a:rPr lang="en-IN" b="1" i="1" dirty="0" smtClean="0">
                <a:solidFill>
                  <a:schemeClr val="tx1"/>
                </a:solidFill>
                <a:latin typeface="Times New Roman" panose="02020603050405020304" pitchFamily="18" charset="0"/>
                <a:cs typeface="Times New Roman" panose="02020603050405020304" pitchFamily="18" charset="0"/>
              </a:rPr>
              <a:t>Representation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5441"/>
            <a:ext cx="8596668" cy="5248406"/>
          </a:xfrm>
        </p:spPr>
        <p:txBody>
          <a:bodyPr>
            <a:normAutofit/>
          </a:bodyPr>
          <a:lstStyle/>
          <a:p>
            <a:r>
              <a:rPr lang="en-IN" sz="2400" dirty="0">
                <a:latin typeface="Times New Roman" panose="02020603050405020304" pitchFamily="18" charset="0"/>
                <a:cs typeface="Times New Roman" panose="02020603050405020304" pitchFamily="18" charset="0"/>
              </a:rPr>
              <a:t>Many applications of digital computers require the handling of data that consist not only of numbers, but also letters of the alphabet and certain special characters. </a:t>
            </a:r>
            <a:endParaRPr lang="en-US"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 </a:t>
            </a:r>
            <a:r>
              <a:rPr lang="en-IN" sz="2400" b="1" i="1" dirty="0">
                <a:latin typeface="Times New Roman" panose="02020603050405020304" pitchFamily="18" charset="0"/>
                <a:cs typeface="Times New Roman" panose="02020603050405020304" pitchFamily="18" charset="0"/>
              </a:rPr>
              <a:t>alphanumeric character</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set is a set of elements that includes the 10 decimal digits, the 26 letters of the alphabet and a number of special characters, such as $, + , and = . </a:t>
            </a:r>
            <a:r>
              <a:rPr lang="en-IN"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The standard alphanumeric binary code is the </a:t>
            </a:r>
            <a:r>
              <a:rPr lang="en-IN" sz="2400" b="1" dirty="0">
                <a:latin typeface="Times New Roman" panose="02020603050405020304" pitchFamily="18" charset="0"/>
                <a:cs typeface="Times New Roman" panose="02020603050405020304" pitchFamily="18" charset="0"/>
              </a:rPr>
              <a:t>ASCII</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(American Standard Code for Information Interchange)</a:t>
            </a:r>
            <a:r>
              <a:rPr lang="en-IN" sz="2400" dirty="0">
                <a:latin typeface="Times New Roman" panose="02020603050405020304" pitchFamily="18" charset="0"/>
                <a:cs typeface="Times New Roman" panose="02020603050405020304" pitchFamily="18" charset="0"/>
              </a:rPr>
              <a:t>, which uses seven bits to code 128 characters. The binary code for the uppercase letters, the decimal digits, control characters, operators and a few special characters is listed in Table shown below.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10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2610" r="7015" b="1394"/>
          <a:stretch/>
        </p:blipFill>
        <p:spPr bwMode="auto">
          <a:xfrm>
            <a:off x="739035" y="391356"/>
            <a:ext cx="8793271" cy="6184808"/>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6803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463" y="475989"/>
            <a:ext cx="8810539" cy="5565373"/>
          </a:xfrm>
        </p:spPr>
        <p:txBody>
          <a:bodyPr>
            <a:normAutofit/>
          </a:bodyPr>
          <a:lstStyle/>
          <a:p>
            <a:pPr lvl="0"/>
            <a:r>
              <a:rPr lang="en-IN" sz="3200" dirty="0">
                <a:latin typeface="Times New Roman" panose="02020603050405020304" pitchFamily="18" charset="0"/>
                <a:cs typeface="Times New Roman" panose="02020603050405020304" pitchFamily="18" charset="0"/>
              </a:rPr>
              <a:t>Another alphanumeric code is the </a:t>
            </a:r>
            <a:r>
              <a:rPr lang="en-IN" sz="3200" b="1" dirty="0">
                <a:latin typeface="Times New Roman" panose="02020603050405020304" pitchFamily="18" charset="0"/>
                <a:cs typeface="Times New Roman" panose="02020603050405020304" pitchFamily="18" charset="0"/>
              </a:rPr>
              <a:t>EBCDIC (Extended BCD Interchange Code).</a:t>
            </a:r>
            <a:r>
              <a:rPr lang="en-IN" sz="3200" dirty="0">
                <a:latin typeface="Times New Roman" panose="02020603050405020304" pitchFamily="18" charset="0"/>
                <a:cs typeface="Times New Roman" panose="02020603050405020304" pitchFamily="18" charset="0"/>
              </a:rPr>
              <a:t> It uses eight bits for each character (and a ninth bit for parity). EBCDIC has some more characters than ASCII and the same character symbols as ASCII but the bit assignment to characters is different.</a:t>
            </a:r>
            <a:r>
              <a:rPr lang="en-IN" sz="3200" u="sng"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lvl="0"/>
            <a:r>
              <a:rPr lang="en-GB" sz="3200" dirty="0">
                <a:latin typeface="Times New Roman" panose="02020603050405020304" pitchFamily="18" charset="0"/>
                <a:cs typeface="Times New Roman" panose="02020603050405020304" pitchFamily="18" charset="0"/>
              </a:rPr>
              <a:t>There is another new international information exchange code called </a:t>
            </a:r>
            <a:r>
              <a:rPr lang="en-GB" sz="3200" b="1" dirty="0">
                <a:latin typeface="Times New Roman" panose="02020603050405020304" pitchFamily="18" charset="0"/>
                <a:cs typeface="Times New Roman" panose="02020603050405020304" pitchFamily="18" charset="0"/>
              </a:rPr>
              <a:t>Unicode. </a:t>
            </a:r>
            <a:r>
              <a:rPr lang="en-GB" sz="3200" dirty="0">
                <a:latin typeface="Times New Roman" panose="02020603050405020304" pitchFamily="18" charset="0"/>
                <a:cs typeface="Times New Roman" panose="02020603050405020304" pitchFamily="18" charset="0"/>
              </a:rPr>
              <a:t>It uses 16-bits, it has the capacity to encode the majority of characters used in every language of the world</a:t>
            </a:r>
            <a:r>
              <a:rPr lang="en-GB" sz="3200" dirty="0" smtClean="0">
                <a:latin typeface="Times New Roman" panose="02020603050405020304" pitchFamily="18" charset="0"/>
                <a:cs typeface="Times New Roman" panose="02020603050405020304" pitchFamily="18" charset="0"/>
              </a:rPr>
              <a:t>.</a:t>
            </a:r>
            <a:r>
              <a:rPr lang="en-GB"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6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203" y="125261"/>
            <a:ext cx="9143999" cy="6732740"/>
          </a:xfrm>
        </p:spPr>
        <p:txBody>
          <a:bodyPr>
            <a:normAutofit fontScale="92500" lnSpcReduction="10000"/>
          </a:bodyPr>
          <a:lstStyle/>
          <a:p>
            <a:pPr marL="0" lvl="0" indent="0" defTabSz="914400" eaLnBrk="0" fontAlgn="base" hangingPunct="0">
              <a:spcBef>
                <a:spcPct val="0"/>
              </a:spcBef>
              <a:spcAft>
                <a:spcPct val="0"/>
              </a:spcAft>
              <a:buClrTx/>
              <a:buSzTx/>
              <a:buNone/>
            </a:pPr>
            <a:r>
              <a:rPr lang="en-US" sz="3200" b="1" u="sng" dirty="0" smtClean="0">
                <a:latin typeface="Times New Roman" panose="02020603050405020304" pitchFamily="18" charset="0"/>
                <a:cs typeface="Times New Roman" panose="02020603050405020304" pitchFamily="18" charset="0"/>
              </a:rPr>
              <a:t>Data:</a:t>
            </a:r>
            <a:r>
              <a:rPr lang="en-US" sz="2400" b="1" u="sng" dirty="0">
                <a:solidFill>
                  <a:schemeClr val="tx1"/>
                </a:solidFill>
                <a:latin typeface="inter-bold"/>
              </a:rPr>
              <a:t> </a:t>
            </a:r>
            <a:endParaRPr lang="en-US" sz="2400" b="1" dirty="0">
              <a:solidFill>
                <a:schemeClr val="tx1"/>
              </a:solidFill>
              <a:latin typeface="inter-bold"/>
            </a:endParaRPr>
          </a:p>
          <a:p>
            <a:pPr lvl="0" defTabSz="914400" eaLnBrk="0" fontAlgn="base" hangingPunct="0">
              <a:spcBef>
                <a:spcPct val="0"/>
              </a:spcBef>
              <a:spcAft>
                <a:spcPct val="0"/>
              </a:spcAft>
              <a:buClrTx/>
              <a:buSzTx/>
              <a:buFont typeface="Wingdings" panose="05000000000000000000" pitchFamily="2" charset="2"/>
              <a:buChar char="Ø"/>
            </a:pPr>
            <a:r>
              <a:rPr lang="en-US" sz="2400" b="1" dirty="0" smtClean="0">
                <a:solidFill>
                  <a:schemeClr val="tx1"/>
                </a:solidFill>
                <a:latin typeface="inter-bold"/>
              </a:rPr>
              <a:t>Data</a:t>
            </a:r>
            <a:r>
              <a:rPr lang="en-US" sz="2400" dirty="0">
                <a:solidFill>
                  <a:schemeClr val="tx1"/>
                </a:solidFill>
              </a:rPr>
              <a:t> </a:t>
            </a:r>
            <a:r>
              <a:rPr lang="en-US" sz="2400" dirty="0">
                <a:solidFill>
                  <a:schemeClr val="tx1"/>
                </a:solidFill>
                <a:latin typeface="Arial" panose="020B0604020202020204" pitchFamily="34" charset="0"/>
              </a:rPr>
              <a:t>can be anything like a number, a name, notes in a musical </a:t>
            </a:r>
            <a:r>
              <a:rPr lang="en-US" sz="2800" dirty="0">
                <a:solidFill>
                  <a:schemeClr val="tx1"/>
                </a:solidFill>
                <a:latin typeface="Times New Roman" panose="02020603050405020304" pitchFamily="18" charset="0"/>
                <a:cs typeface="Times New Roman" panose="02020603050405020304" pitchFamily="18" charset="0"/>
              </a:rPr>
              <a:t>composition, or the color in a photograph. </a:t>
            </a:r>
            <a:endParaRPr lang="en-US" sz="2800" dirty="0" smtClean="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Data </a:t>
            </a:r>
            <a:r>
              <a:rPr lang="en-US" sz="2800" dirty="0">
                <a:solidFill>
                  <a:schemeClr val="tx1"/>
                </a:solidFill>
                <a:latin typeface="Times New Roman" panose="02020603050405020304" pitchFamily="18" charset="0"/>
                <a:cs typeface="Times New Roman" panose="02020603050405020304" pitchFamily="18" charset="0"/>
              </a:rPr>
              <a:t>representation can be referred to as the form in which we stored the data, processed it and transmitted it</a:t>
            </a:r>
            <a:r>
              <a:rPr lang="en-US" sz="28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ClrTx/>
              <a:buSzTx/>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In order to store the data in digital format, we can use any device like computers, smartphones, and iPads. Electronic circuitry is used to </a:t>
            </a:r>
            <a:r>
              <a:rPr lang="en-US" sz="2800" dirty="0" smtClean="0">
                <a:solidFill>
                  <a:schemeClr val="tx1"/>
                </a:solidFill>
                <a:latin typeface="Times New Roman" panose="02020603050405020304" pitchFamily="18" charset="0"/>
                <a:cs typeface="Times New Roman" panose="02020603050405020304" pitchFamily="18" charset="0"/>
              </a:rPr>
              <a:t>handle </a:t>
            </a:r>
            <a:r>
              <a:rPr lang="en-US" sz="2800" dirty="0">
                <a:solidFill>
                  <a:schemeClr val="tx1"/>
                </a:solidFill>
                <a:latin typeface="Times New Roman" panose="02020603050405020304" pitchFamily="18" charset="0"/>
                <a:cs typeface="Times New Roman" panose="02020603050405020304" pitchFamily="18" charset="0"/>
              </a:rPr>
              <a:t>the stored data</a:t>
            </a:r>
            <a:r>
              <a:rPr lang="en-US" sz="2800" dirty="0" smtClean="0">
                <a:solidFill>
                  <a:schemeClr val="tx1"/>
                </a:solidFill>
                <a:latin typeface="Times New Roman" panose="02020603050405020304" pitchFamily="18" charset="0"/>
                <a:cs typeface="Times New Roman" panose="02020603050405020304" pitchFamily="18" charset="0"/>
              </a:rPr>
              <a:t>.</a:t>
            </a:r>
          </a:p>
          <a:p>
            <a:pPr marL="0" indent="0" defTabSz="914400" eaLnBrk="0" fontAlgn="base" hangingPunct="0">
              <a:spcBef>
                <a:spcPct val="0"/>
              </a:spcBef>
              <a:spcAft>
                <a:spcPct val="0"/>
              </a:spcAft>
              <a:buClrTx/>
              <a:buSzTx/>
              <a:buNone/>
            </a:pPr>
            <a:r>
              <a:rPr lang="en-US" sz="2800" b="1" u="sng" dirty="0"/>
              <a:t>Binary </a:t>
            </a:r>
            <a:r>
              <a:rPr lang="en-US" sz="2800" b="1" u="sng" dirty="0" smtClean="0"/>
              <a:t>Digits: </a:t>
            </a:r>
          </a:p>
          <a:p>
            <a:pPr defTabSz="914400" eaLnBrk="0" fontAlgn="base" hangingPunct="0">
              <a:spcBef>
                <a:spcPct val="0"/>
              </a:spcBef>
              <a:spcAft>
                <a:spcPct val="0"/>
              </a:spcAft>
              <a:buClrTx/>
              <a:buSzTx/>
              <a:buFont typeface="Wingdings" panose="05000000000000000000" pitchFamily="2" charset="2"/>
              <a:buChar char="Ø"/>
            </a:pPr>
            <a:r>
              <a:rPr lang="en-US" sz="2800" dirty="0" smtClean="0"/>
              <a:t>The</a:t>
            </a:r>
            <a:r>
              <a:rPr lang="en-US" sz="2800" dirty="0">
                <a:latin typeface="Times New Roman" panose="02020603050405020304" pitchFamily="18" charset="0"/>
                <a:cs typeface="Times New Roman" panose="02020603050405020304" pitchFamily="18" charset="0"/>
              </a:rPr>
              <a:t> binary </a:t>
            </a:r>
            <a:r>
              <a:rPr lang="en-US" sz="2800" dirty="0" smtClean="0">
                <a:latin typeface="Times New Roman" panose="02020603050405020304" pitchFamily="18" charset="0"/>
                <a:cs typeface="Times New Roman" panose="02020603050405020304" pitchFamily="18" charset="0"/>
              </a:rPr>
              <a:t>or bits are </a:t>
            </a:r>
            <a:r>
              <a:rPr lang="en-US" sz="2800" dirty="0">
                <a:latin typeface="Times New Roman" panose="02020603050405020304" pitchFamily="18" charset="0"/>
                <a:cs typeface="Times New Roman" panose="02020603050405020304" pitchFamily="18" charset="0"/>
              </a:rPr>
              <a:t>used to show the digital data, which is </a:t>
            </a:r>
            <a:r>
              <a:rPr lang="en-US" sz="2800" dirty="0" smtClean="0">
                <a:latin typeface="Times New Roman" panose="02020603050405020304" pitchFamily="18" charset="0"/>
                <a:cs typeface="Times New Roman" panose="02020603050405020304" pitchFamily="18" charset="0"/>
              </a:rPr>
              <a:t>represented digits</a:t>
            </a:r>
            <a:r>
              <a:rPr lang="en-US" sz="2800" dirty="0">
                <a:latin typeface="Times New Roman" panose="02020603050405020304" pitchFamily="18" charset="0"/>
                <a:cs typeface="Times New Roman" panose="02020603050405020304" pitchFamily="18" charset="0"/>
              </a:rPr>
              <a:t> or bits </a:t>
            </a:r>
            <a:r>
              <a:rPr lang="en-US" sz="2800" dirty="0" smtClean="0">
                <a:latin typeface="Times New Roman" panose="02020603050405020304" pitchFamily="18" charset="0"/>
                <a:cs typeface="Times New Roman" panose="02020603050405020304" pitchFamily="18" charset="0"/>
              </a:rPr>
              <a:t>or </a:t>
            </a:r>
            <a:r>
              <a:rPr lang="en-US" sz="2800" dirty="0">
                <a:latin typeface="Times New Roman" panose="02020603050405020304" pitchFamily="18" charset="0"/>
                <a:cs typeface="Times New Roman" panose="02020603050405020304" pitchFamily="18" charset="0"/>
              </a:rPr>
              <a:t>by 0 and 1. </a:t>
            </a:r>
            <a:endParaRPr lang="en-US" sz="2800" dirty="0" smtClean="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binary digits can be called the smallest unit of information in a computer. </a:t>
            </a:r>
            <a:endParaRPr lang="en-US" sz="2800" dirty="0" smtClean="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main use of binary digit is that it can store the information or data in the form of 0s and 1s. It contains a value that can be on/off or true/false. On or true will be represented by the 1, and off or false will be represented by the </a:t>
            </a:r>
            <a:r>
              <a:rPr lang="en-US" sz="2800" dirty="0" smtClean="0">
                <a:latin typeface="Times New Roman" panose="02020603050405020304" pitchFamily="18" charset="0"/>
                <a:cs typeface="Times New Roman" panose="02020603050405020304" pitchFamily="18" charset="0"/>
              </a:rPr>
              <a:t>0.</a:t>
            </a:r>
            <a:endParaRPr lang="en-US" sz="28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Wingdings" panose="05000000000000000000" pitchFamily="2" charset="2"/>
              <a:buChar char="Ø"/>
            </a:pPr>
            <a:endParaRPr lang="en-US" sz="2800" b="1" dirty="0" smtClean="0"/>
          </a:p>
        </p:txBody>
      </p:sp>
      <p:sp>
        <p:nvSpPr>
          <p:cNvPr id="9" name="Rectangle 6"/>
          <p:cNvSpPr>
            <a:spLocks noChangeArrowheads="1"/>
          </p:cNvSpPr>
          <p:nvPr/>
        </p:nvSpPr>
        <p:spPr bwMode="auto">
          <a:xfrm>
            <a:off x="6096000" y="45720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rPr>
              <a:t/>
            </a:r>
            <a:br>
              <a:rPr kumimoji="0" lang="en-US" sz="1200" b="0" i="0" u="none" strike="noStrike" cap="none" normalizeH="0" baseline="0" smtClean="0">
                <a:ln>
                  <a:noFill/>
                </a:ln>
                <a:solidFill>
                  <a:srgbClr val="333333"/>
                </a:solidFill>
                <a:effectLst/>
                <a:latin typeface="inter-regular"/>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639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Representing Numbers</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7551"/>
            <a:ext cx="8596668" cy="4813811"/>
          </a:xfrm>
        </p:spPr>
        <p:txBody>
          <a:bodyPr>
            <a:normAutofit lnSpcReduction="10000"/>
          </a:bodyPr>
          <a:lstStyle/>
          <a:p>
            <a:r>
              <a:rPr lang="en-US" sz="2800" b="1" u="sng" dirty="0"/>
              <a:t>Numeric </a:t>
            </a:r>
            <a:r>
              <a:rPr lang="en-US" sz="2800" b="1" u="sng" dirty="0" smtClean="0"/>
              <a:t>Data:</a:t>
            </a:r>
          </a:p>
          <a:p>
            <a:pPr marL="0" indent="0">
              <a:buNone/>
            </a:pPr>
            <a:r>
              <a:rPr lang="en-US" sz="2800" b="1" dirty="0"/>
              <a:t>Numeric data</a:t>
            </a:r>
            <a:r>
              <a:rPr lang="en-US" sz="2800" dirty="0"/>
              <a:t> is used to contain numbers, which helps us to perform arithmetic operations. The digital devices use a binary number system so that they can represent numeric data. The binary number system can only be represented by two digits 0 and 1. There can't be any other digits like 2 in the system. If we want to represent number 2 in binary, then we will write it as 10.</a:t>
            </a:r>
          </a:p>
          <a:p>
            <a:pPr marL="0" indent="0">
              <a:buNone/>
            </a:pPr>
            <a:r>
              <a:rPr lang="en-US" sz="2800" dirty="0"/>
              <a:t/>
            </a:r>
            <a:br>
              <a:rPr lang="en-US" sz="2800" dirty="0"/>
            </a:br>
            <a:endParaRPr lang="en-US" sz="2800" u="sng" dirty="0"/>
          </a:p>
        </p:txBody>
      </p:sp>
    </p:spTree>
    <p:extLst>
      <p:ext uri="{BB962C8B-B14F-4D97-AF65-F5344CB8AC3E}">
        <p14:creationId xmlns:p14="http://schemas.microsoft.com/office/powerpoint/2010/main" val="353663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Representation in Computer Organ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655" y="275573"/>
            <a:ext cx="7390356" cy="617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76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Representing Text</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677334" y="1114817"/>
            <a:ext cx="8596668" cy="4926546"/>
          </a:xfrm>
        </p:spPr>
        <p:txBody>
          <a:bodyPr>
            <a:normAutofit/>
          </a:bodyPr>
          <a:lstStyle/>
          <a:p>
            <a:pPr marL="0" indent="0">
              <a:buNone/>
            </a:pPr>
            <a:r>
              <a:rPr lang="en-US" sz="2400" b="1" u="sng" dirty="0"/>
              <a:t>Character </a:t>
            </a:r>
            <a:r>
              <a:rPr lang="en-US" sz="2400" b="1" u="sng" dirty="0" smtClean="0"/>
              <a:t>Data:</a:t>
            </a:r>
          </a:p>
          <a:p>
            <a:r>
              <a:rPr lang="en-US" sz="2400" b="1" dirty="0"/>
              <a:t>Character data</a:t>
            </a:r>
            <a:r>
              <a:rPr lang="en-US" sz="2400" dirty="0"/>
              <a:t> can be formed with the help of symbols, letters, and numerals, but they </a:t>
            </a:r>
            <a:r>
              <a:rPr lang="en-US" sz="2400" dirty="0" smtClean="0"/>
              <a:t>cant </a:t>
            </a:r>
            <a:r>
              <a:rPr lang="en-US" sz="2400" dirty="0"/>
              <a:t>be used in calculations. Using the character data, we can form our address, hair colour, name, etc. Character data normally takes the data in the form of text. With the help of the text, we can describe many things like our father name, mother name, etc.</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199628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Digital Devices</a:t>
            </a:r>
            <a:endParaRPr lang="en-US" dirty="0">
              <a:solidFill>
                <a:schemeClr val="tx1"/>
              </a:solidFill>
            </a:endParaRPr>
          </a:p>
        </p:txBody>
      </p:sp>
      <p:sp>
        <p:nvSpPr>
          <p:cNvPr id="3" name="Content Placeholder 2"/>
          <p:cNvSpPr>
            <a:spLocks noGrp="1"/>
          </p:cNvSpPr>
          <p:nvPr>
            <p:ph idx="1"/>
          </p:nvPr>
        </p:nvSpPr>
        <p:spPr>
          <a:xfrm>
            <a:off x="677334" y="1277655"/>
            <a:ext cx="8596668" cy="4763707"/>
          </a:xfrm>
        </p:spPr>
        <p:txBody>
          <a:bodyPr>
            <a:normAutofit/>
          </a:bodyPr>
          <a:lstStyle/>
          <a:p>
            <a:r>
              <a:rPr lang="en-US" sz="2400" dirty="0"/>
              <a:t>T</a:t>
            </a:r>
            <a:r>
              <a:rPr lang="en-US" sz="2400" dirty="0" smtClean="0"/>
              <a:t>he</a:t>
            </a:r>
            <a:r>
              <a:rPr lang="en-US" sz="2400" dirty="0"/>
              <a:t> </a:t>
            </a:r>
            <a:r>
              <a:rPr lang="en-US" sz="2400" b="1" dirty="0"/>
              <a:t>digital devices</a:t>
            </a:r>
            <a:r>
              <a:rPr lang="en-US" sz="2400" dirty="0"/>
              <a:t> to represent character data, including Unicode, ASCII, and other types of variants. The full form of ASCII is American Standard Code for Information Interchange. It is a type of character encoding standard, which is used for electronic communication. With the help of telecommunication equipment, computers and many other devices, ASCII code can represent the text. The ASCII code needs 7 bits for each character, where the unique character is represented by every single bit. For the uppercase letter A, the ASCII code is represented as 1000001.</a:t>
            </a:r>
            <a:endParaRPr lang="en-US" sz="2400" dirty="0"/>
          </a:p>
        </p:txBody>
      </p:sp>
    </p:spTree>
    <p:extLst>
      <p:ext uri="{BB962C8B-B14F-4D97-AF65-F5344CB8AC3E}">
        <p14:creationId xmlns:p14="http://schemas.microsoft.com/office/powerpoint/2010/main" val="62623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5884"/>
            <a:ext cx="8596668" cy="6432115"/>
          </a:xfrm>
        </p:spPr>
        <p:txBody>
          <a:bodyPr>
            <a:normAutofit fontScale="40000" lnSpcReduction="20000"/>
          </a:bodyPr>
          <a:lstStyle/>
          <a:p>
            <a:r>
              <a:rPr lang="en-US" sz="4400" b="1" u="sng" dirty="0">
                <a:latin typeface="Times New Roman" panose="02020603050405020304" pitchFamily="18" charset="0"/>
                <a:cs typeface="Times New Roman" panose="02020603050405020304" pitchFamily="18" charset="0"/>
              </a:rPr>
              <a:t>Extended </a:t>
            </a:r>
            <a:r>
              <a:rPr lang="en-US" sz="4400" b="1" u="sng" dirty="0" smtClean="0">
                <a:latin typeface="Times New Roman" panose="02020603050405020304" pitchFamily="18" charset="0"/>
                <a:cs typeface="Times New Roman" panose="02020603050405020304" pitchFamily="18" charset="0"/>
              </a:rPr>
              <a:t>ASCII</a:t>
            </a:r>
            <a:r>
              <a:rPr lang="en-US" sz="4400" dirty="0" smtClean="0">
                <a:latin typeface="Times New Roman" panose="02020603050405020304" pitchFamily="18" charset="0"/>
                <a:cs typeface="Times New Roman" panose="02020603050405020304" pitchFamily="18" charset="0"/>
              </a:rPr>
              <a:t>: </a:t>
            </a:r>
          </a:p>
          <a:p>
            <a:pPr marL="0" indent="0">
              <a:buNone/>
            </a:pPr>
            <a:r>
              <a:rPr lang="en-US" sz="5000" dirty="0" smtClean="0">
                <a:latin typeface="Times New Roman" panose="02020603050405020304" pitchFamily="18" charset="0"/>
                <a:cs typeface="Times New Roman" panose="02020603050405020304" pitchFamily="18" charset="0"/>
              </a:rPr>
              <a:t>It can </a:t>
            </a:r>
            <a:r>
              <a:rPr lang="en-US" sz="5000" dirty="0">
                <a:latin typeface="Times New Roman" panose="02020603050405020304" pitchFamily="18" charset="0"/>
                <a:cs typeface="Times New Roman" panose="02020603050405020304" pitchFamily="18" charset="0"/>
              </a:rPr>
              <a:t>be described as a superset of ASCII. The ASCII set uses 7 bits to represent every character, but the Extended ASCII uses 8 bits to represent each character. The extended ASCII contains 7 bits of ASCII characters and 1 bit for additional characters. Using the 7 bits, the ASCII code provides code for 128 unique symbols or characters, but Extended ASCII provides code for 256 unique symbols or characters. For the uppercase letter A, the Extended ASCII code is represented as 01000001.</a:t>
            </a:r>
          </a:p>
          <a:p>
            <a:pPr marL="0" indent="0">
              <a:buNone/>
            </a:pPr>
            <a:r>
              <a:rPr lang="en-US" sz="4400" b="1" u="sng" dirty="0" smtClean="0">
                <a:latin typeface="Times New Roman" panose="02020603050405020304" pitchFamily="18" charset="0"/>
                <a:cs typeface="Times New Roman" panose="02020603050405020304" pitchFamily="18" charset="0"/>
              </a:rPr>
              <a:t>Unicode:</a:t>
            </a:r>
            <a:endParaRPr lang="en-US" sz="4400" b="1" u="sng" dirty="0">
              <a:latin typeface="Times New Roman" panose="02020603050405020304" pitchFamily="18" charset="0"/>
              <a:cs typeface="Times New Roman" panose="02020603050405020304" pitchFamily="18" charset="0"/>
            </a:endParaRPr>
          </a:p>
          <a:p>
            <a:r>
              <a:rPr lang="en-US" sz="5000" b="1" dirty="0">
                <a:latin typeface="Times New Roman" panose="02020603050405020304" pitchFamily="18" charset="0"/>
                <a:cs typeface="Times New Roman" panose="02020603050405020304" pitchFamily="18" charset="0"/>
              </a:rPr>
              <a:t>Unicode</a:t>
            </a:r>
            <a:r>
              <a:rPr lang="en-US" sz="5000" dirty="0">
                <a:latin typeface="Times New Roman" panose="02020603050405020304" pitchFamily="18" charset="0"/>
                <a:cs typeface="Times New Roman" panose="02020603050405020304" pitchFamily="18" charset="0"/>
              </a:rPr>
              <a:t> is also known as the universal character encoding standard. Unicode provides a way through which an individual character can be represented in the form of web pages, text files, and other documents. Using ASCII, we can only represent the basic English characters, but with the help of Unicode, we can represent characters from all languages around the World</a:t>
            </a:r>
            <a:r>
              <a:rPr lang="en-US" sz="5000" dirty="0" smtClean="0">
                <a:latin typeface="Times New Roman" panose="02020603050405020304" pitchFamily="18" charset="0"/>
                <a:cs typeface="Times New Roman" panose="02020603050405020304" pitchFamily="18" charset="0"/>
              </a:rPr>
              <a:t>.</a:t>
            </a:r>
          </a:p>
          <a:p>
            <a:r>
              <a:rPr lang="en-US" sz="5000" dirty="0">
                <a:latin typeface="Times New Roman" panose="02020603050405020304" pitchFamily="18" charset="0"/>
                <a:cs typeface="Times New Roman" panose="02020603050405020304" pitchFamily="18" charset="0"/>
              </a:rPr>
              <a:t>ASCII code provides code for 128 characters, while Unicode provide code for roughly 65,000 characters with the help of 16 bits. In order to represent each character, ASCII code only uses 1 bit, while Unicode supports up to 4 bytes. The Unicode encoding has several different types, but UTF-8 and UTF-16 are the most commonly used. UTF-8 is a type of variable length coding scheme. It has also become the standard character encoding, which is used on the web. Many software programs also set UTF-8 as their default encoding.</a:t>
            </a:r>
          </a:p>
          <a:p>
            <a:pPr marL="0" indent="0">
              <a:buNone/>
            </a:pPr>
            <a:r>
              <a:rPr lang="en-US" sz="5000" dirty="0">
                <a:latin typeface="Times New Roman" panose="02020603050405020304" pitchFamily="18" charset="0"/>
                <a:cs typeface="Times New Roman" panose="02020603050405020304" pitchFamily="18" charset="0"/>
              </a:rPr>
              <a:t/>
            </a:r>
            <a:br>
              <a:rPr lang="en-US" sz="5000" dirty="0">
                <a:latin typeface="Times New Roman" panose="02020603050405020304" pitchFamily="18" charset="0"/>
                <a:cs typeface="Times New Roman" panose="02020603050405020304" pitchFamily="18" charset="0"/>
              </a:rPr>
            </a:br>
            <a:endParaRPr lang="en-US" sz="5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990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Representation in Computer Organ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503" y="488515"/>
            <a:ext cx="8354861" cy="601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0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ASCII Code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27342"/>
            <a:ext cx="8596668" cy="5373665"/>
          </a:xfrm>
        </p:spPr>
        <p:txBody>
          <a:bodyPr>
            <a:normAutofit/>
          </a:bodyPr>
          <a:lstStyle/>
          <a:p>
            <a:r>
              <a:rPr lang="en-US" sz="2800" b="1" dirty="0">
                <a:latin typeface="Times New Roman" panose="02020603050405020304" pitchFamily="18" charset="0"/>
                <a:cs typeface="Times New Roman" panose="02020603050405020304" pitchFamily="18" charset="0"/>
              </a:rPr>
              <a:t>ASCII code</a:t>
            </a:r>
            <a:r>
              <a:rPr lang="en-US" sz="2800" dirty="0">
                <a:latin typeface="Times New Roman" panose="02020603050405020304" pitchFamily="18" charset="0"/>
                <a:cs typeface="Times New Roman" panose="02020603050405020304" pitchFamily="18" charset="0"/>
              </a:rPr>
              <a:t> can be used for numerals like phone numbers and social security numbers. ASCII text contains plain and unformatted text. This type of file will be saved in a text file format, which contains a name ending with .txt. These files are labelled differently on different systems, like Windows operating system labelled these files as "Text document" and Apple devices labelled these files as "Plain Text". There will have no formatting in the ASCII text files. If we want to make the documents with styles and formats, then we have to embed formatting codes in the text.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1954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330</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inter-bold</vt:lpstr>
      <vt:lpstr>inter-regular</vt:lpstr>
      <vt:lpstr>Times New Roman</vt:lpstr>
      <vt:lpstr>Trebuchet MS</vt:lpstr>
      <vt:lpstr>Wingdings</vt:lpstr>
      <vt:lpstr>Wingdings 3</vt:lpstr>
      <vt:lpstr>Facet</vt:lpstr>
      <vt:lpstr>PowerPoint Presentation</vt:lpstr>
      <vt:lpstr>PowerPoint Presentation</vt:lpstr>
      <vt:lpstr>Representing Numbers </vt:lpstr>
      <vt:lpstr>PowerPoint Presentation</vt:lpstr>
      <vt:lpstr>Representing Text </vt:lpstr>
      <vt:lpstr>Digital Devices</vt:lpstr>
      <vt:lpstr>PowerPoint Presentation</vt:lpstr>
      <vt:lpstr>PowerPoint Presentation</vt:lpstr>
      <vt:lpstr>ASCII Code</vt:lpstr>
      <vt:lpstr>Character Representation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2023-09-15T04:33:15Z</dcterms:created>
  <dcterms:modified xsi:type="dcterms:W3CDTF">2023-09-15T05:16:41Z</dcterms:modified>
</cp:coreProperties>
</file>