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what-is-cisc-process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smtClean="0">
                <a:solidFill>
                  <a:schemeClr val="tx1"/>
                </a:solidFill>
              </a:rPr>
              <a:t>Computer Instruction or Instruction Set</a:t>
            </a:r>
            <a:endParaRPr lang="en-US" sz="4400" dirty="0">
              <a:solidFill>
                <a:schemeClr val="tx1"/>
              </a:solidFill>
            </a:endParaRPr>
          </a:p>
        </p:txBody>
      </p:sp>
    </p:spTree>
    <p:extLst>
      <p:ext uri="{BB962C8B-B14F-4D97-AF65-F5344CB8AC3E}">
        <p14:creationId xmlns:p14="http://schemas.microsoft.com/office/powerpoint/2010/main" val="1127498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3359"/>
            <a:ext cx="8596668" cy="5628003"/>
          </a:xfrm>
        </p:spPr>
        <p:txBody>
          <a:bodyPr/>
          <a:lstStyle/>
          <a:p>
            <a:r>
              <a:rPr lang="en-US" sz="2400" dirty="0" smtClean="0">
                <a:latin typeface="Times New Roman" panose="02020603050405020304" pitchFamily="18" charset="0"/>
                <a:cs typeface="Times New Roman" panose="02020603050405020304" pitchFamily="18" charset="0"/>
              </a:rPr>
              <a:t>The hardware of RISC architecture is designed to execute the instruction quickly, which is possible because of the more precise and smaller number of instructions and a large number of registers.</a:t>
            </a:r>
          </a:p>
          <a:p>
            <a:r>
              <a:rPr lang="en-US" sz="2400" dirty="0" smtClean="0">
                <a:latin typeface="Times New Roman" panose="02020603050405020304" pitchFamily="18" charset="0"/>
                <a:cs typeface="Times New Roman" panose="02020603050405020304" pitchFamily="18" charset="0"/>
              </a:rPr>
              <a:t>In RISC,the data path is used to store and manipulate data in computer. It is responsible for managing data with in the processor and its movement between the processor and the memory.</a:t>
            </a:r>
          </a:p>
          <a:p>
            <a:r>
              <a:rPr lang="en-US" sz="2400" dirty="0" smtClean="0">
                <a:latin typeface="Times New Roman" panose="02020603050405020304" pitchFamily="18" charset="0"/>
                <a:cs typeface="Times New Roman" panose="02020603050405020304" pitchFamily="18" charset="0"/>
              </a:rPr>
              <a:t>The processor uses a cache to reduce the access time to the main </a:t>
            </a:r>
            <a:r>
              <a:rPr lang="en-US" sz="2400" dirty="0" smtClean="0">
                <a:latin typeface="Times New Roman" panose="02020603050405020304" pitchFamily="18" charset="0"/>
                <a:cs typeface="Times New Roman" panose="02020603050405020304" pitchFamily="18" charset="0"/>
              </a:rPr>
              <a:t>memory. The </a:t>
            </a:r>
            <a:r>
              <a:rPr lang="en-US" sz="2400" dirty="0" smtClean="0">
                <a:latin typeface="Times New Roman" panose="02020603050405020304" pitchFamily="18" charset="0"/>
                <a:cs typeface="Times New Roman" panose="02020603050405020304" pitchFamily="18" charset="0"/>
              </a:rPr>
              <a:t>instruction cache is beneficial for retrieving and storing the data of frequently used instructions. It speeds up the process of instruction execution.</a:t>
            </a:r>
          </a:p>
          <a:p>
            <a:r>
              <a:rPr lang="en-US" sz="2400" dirty="0" smtClean="0">
                <a:latin typeface="Times New Roman" panose="02020603050405020304" pitchFamily="18" charset="0"/>
                <a:cs typeface="Times New Roman" panose="02020603050405020304" pitchFamily="18" charset="0"/>
              </a:rPr>
              <a:t>The data cache provides storage for frequently used data from memory.</a:t>
            </a:r>
          </a:p>
          <a:p>
            <a:endParaRPr lang="en-US" sz="2400"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7791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76197"/>
            <a:ext cx="9092967" cy="5465165"/>
          </a:xfrm>
        </p:spPr>
        <p:txBody>
          <a:bodyPr>
            <a:normAutofit/>
          </a:bodyPr>
          <a:lstStyle/>
          <a:p>
            <a:pPr marL="0" indent="0">
              <a:buNone/>
            </a:pPr>
            <a:r>
              <a:rPr lang="en-US" sz="2400" b="1" dirty="0" smtClean="0">
                <a:latin typeface="Times New Roman" panose="02020603050405020304" pitchFamily="18" charset="0"/>
                <a:cs typeface="Times New Roman" panose="02020603050405020304" pitchFamily="18" charset="0"/>
              </a:rPr>
              <a:t>                                                 Advantages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Simplified instruction set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Format length is fixed</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Register based architecture</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Fewer cycles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Load-store architecture</a:t>
            </a:r>
          </a:p>
          <a:p>
            <a:pPr marL="0" indent="0">
              <a:buNone/>
            </a:pPr>
            <a:r>
              <a:rPr lang="en-US" sz="20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Complex instructions and addressing modes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Direct memory-to memory transfer</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Increase in the program length</a:t>
            </a:r>
          </a:p>
        </p:txBody>
      </p:sp>
    </p:spTree>
    <p:extLst>
      <p:ext uri="{BB962C8B-B14F-4D97-AF65-F5344CB8AC3E}">
        <p14:creationId xmlns:p14="http://schemas.microsoft.com/office/powerpoint/2010/main" val="357178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Complex Instruction Set Computer</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27551"/>
            <a:ext cx="8596668" cy="5630449"/>
          </a:xfrm>
        </p:spPr>
        <p:txBody>
          <a:bodyPr>
            <a:normAutofit fontScale="85000" lnSpcReduction="20000"/>
          </a:bodyPr>
          <a:lstStyle/>
          <a:p>
            <a:r>
              <a:rPr lang="en-US" sz="2100" dirty="0">
                <a:latin typeface="Times New Roman" panose="02020603050405020304" pitchFamily="18" charset="0"/>
                <a:cs typeface="Times New Roman" panose="02020603050405020304" pitchFamily="18" charset="0"/>
              </a:rPr>
              <a:t>The </a:t>
            </a:r>
            <a:r>
              <a:rPr lang="en-US" sz="2100" dirty="0">
                <a:solidFill>
                  <a:schemeClr val="tx1"/>
                </a:solidFill>
                <a:latin typeface="Times New Roman" panose="02020603050405020304" pitchFamily="18" charset="0"/>
                <a:cs typeface="Times New Roman" panose="02020603050405020304" pitchFamily="18" charset="0"/>
                <a:hlinkClick r:id="rId2"/>
              </a:rPr>
              <a:t>CISC architecture</a:t>
            </a:r>
            <a:r>
              <a:rPr lang="en-US" sz="2100" dirty="0">
                <a:latin typeface="Times New Roman" panose="02020603050405020304" pitchFamily="18" charset="0"/>
                <a:cs typeface="Times New Roman" panose="02020603050405020304" pitchFamily="18" charset="0"/>
              </a:rPr>
              <a:t> comprises a complex instruction set. A CISC processor has a variable-length instruction format. In this processor architecture, the instructions </a:t>
            </a:r>
            <a:r>
              <a:rPr lang="en-US" sz="2100" dirty="0" smtClean="0">
                <a:latin typeface="Times New Roman" panose="02020603050405020304" pitchFamily="18" charset="0"/>
                <a:cs typeface="Times New Roman" panose="02020603050405020304" pitchFamily="18" charset="0"/>
              </a:rPr>
              <a:t>that </a:t>
            </a:r>
            <a:r>
              <a:rPr lang="en-US" sz="2100" dirty="0">
                <a:latin typeface="Times New Roman" panose="02020603050405020304" pitchFamily="18" charset="0"/>
                <a:cs typeface="Times New Roman" panose="02020603050405020304" pitchFamily="18" charset="0"/>
              </a:rPr>
              <a:t>require register operands can take only two bytes.</a:t>
            </a:r>
            <a:endParaRPr lang="en-US" sz="2100" dirty="0" smtClean="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CISC processor, the execution of instructions may take a varying number of clock cycles. The CISC processor also provides direct manipulation of operands that are stored in the memory.</a:t>
            </a:r>
            <a:r>
              <a:rPr lang="en-US" sz="2100" dirty="0" smtClean="0">
                <a:latin typeface="Times New Roman" panose="02020603050405020304" pitchFamily="18" charset="0"/>
                <a:cs typeface="Times New Roman" panose="02020603050405020304" pitchFamily="18" charset="0"/>
              </a:rPr>
              <a:t> </a:t>
            </a:r>
          </a:p>
          <a:p>
            <a:pPr marL="0" indent="0">
              <a:buNone/>
            </a:pPr>
            <a:r>
              <a:rPr lang="en-US" sz="2400" b="1" dirty="0" smtClean="0">
                <a:latin typeface="Times New Roman" panose="02020603050405020304" pitchFamily="18" charset="0"/>
                <a:cs typeface="Times New Roman" panose="02020603050405020304" pitchFamily="18" charset="0"/>
              </a:rPr>
              <a:t>Characteristics:</a:t>
            </a: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length of the code is shorts, so it requires very little RAM.</a:t>
            </a:r>
          </a:p>
          <a:p>
            <a:r>
              <a:rPr lang="en-US" sz="2400" dirty="0">
                <a:latin typeface="Times New Roman" panose="02020603050405020304" pitchFamily="18" charset="0"/>
                <a:cs typeface="Times New Roman" panose="02020603050405020304" pitchFamily="18" charset="0"/>
              </a:rPr>
              <a:t>CISC or complex instructions may take longer than a single clock cycle to execute the code.</a:t>
            </a:r>
          </a:p>
          <a:p>
            <a:r>
              <a:rPr lang="en-US" sz="2400" dirty="0">
                <a:latin typeface="Times New Roman" panose="02020603050405020304" pitchFamily="18" charset="0"/>
                <a:cs typeface="Times New Roman" panose="02020603050405020304" pitchFamily="18" charset="0"/>
              </a:rPr>
              <a:t>Less instruction is needed to write an application.</a:t>
            </a:r>
          </a:p>
          <a:p>
            <a:r>
              <a:rPr lang="en-US" sz="2400" dirty="0">
                <a:latin typeface="Times New Roman" panose="02020603050405020304" pitchFamily="18" charset="0"/>
                <a:cs typeface="Times New Roman" panose="02020603050405020304" pitchFamily="18" charset="0"/>
              </a:rPr>
              <a:t>It provides easier programming in assembly language.</a:t>
            </a:r>
          </a:p>
          <a:p>
            <a:r>
              <a:rPr lang="en-US" sz="2400" dirty="0">
                <a:latin typeface="Times New Roman" panose="02020603050405020304" pitchFamily="18" charset="0"/>
                <a:cs typeface="Times New Roman" panose="02020603050405020304" pitchFamily="18" charset="0"/>
              </a:rPr>
              <a:t>Support for complex data structure and easy compilation of high-level languages.</a:t>
            </a:r>
          </a:p>
          <a:p>
            <a:r>
              <a:rPr lang="en-US" sz="2400" dirty="0">
                <a:latin typeface="Times New Roman" panose="02020603050405020304" pitchFamily="18" charset="0"/>
                <a:cs typeface="Times New Roman" panose="02020603050405020304" pitchFamily="18" charset="0"/>
              </a:rPr>
              <a:t>It is composed of fewer registers and more addressing nodes, typically 5 to 20.</a:t>
            </a:r>
          </a:p>
          <a:p>
            <a:r>
              <a:rPr lang="en-US" sz="2400" dirty="0">
                <a:latin typeface="Times New Roman" panose="02020603050405020304" pitchFamily="18" charset="0"/>
                <a:cs typeface="Times New Roman" panose="02020603050405020304" pitchFamily="18" charset="0"/>
              </a:rPr>
              <a:t>Instructions can be larger than a single word.</a:t>
            </a:r>
          </a:p>
          <a:p>
            <a:r>
              <a:rPr lang="en-US" sz="2400" dirty="0">
                <a:latin typeface="Times New Roman" panose="02020603050405020304" pitchFamily="18" charset="0"/>
                <a:cs typeface="Times New Roman" panose="02020603050405020304" pitchFamily="18" charset="0"/>
              </a:rPr>
              <a:t>It emphasizes the building of instruction on hardware because it is faster to create than the software.</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61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0581"/>
          </a:xfrm>
        </p:spPr>
        <p:txBody>
          <a:bodyPr>
            <a:normAutofit/>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CISC Architecture</a:t>
            </a:r>
            <a:endParaRPr lang="en-US" sz="32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RISC vs CIS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0493" y="1578279"/>
            <a:ext cx="8029184" cy="4484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5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5573"/>
            <a:ext cx="8596668" cy="5765789"/>
          </a:xfrm>
        </p:spPr>
        <p:txBody>
          <a:bodyPr>
            <a:normAutofit/>
          </a:bodyPr>
          <a:lstStyle/>
          <a:p>
            <a:r>
              <a:rPr lang="en-US" sz="2000" dirty="0">
                <a:latin typeface="Times New Roman" panose="02020603050405020304" pitchFamily="18" charset="0"/>
                <a:cs typeface="Times New Roman" panose="02020603050405020304" pitchFamily="18" charset="0"/>
              </a:rPr>
              <a:t>The CISC architecture helps reduce program code by embedding multiple operations on each program instruction, which makes the CISC processor more complex.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CISC architecture-based computer is designed to decrease memory costs because large programs or instruction required large memory space to store the data, thus increasing the memory requirement, and a large collection of memory increases the memory cost, which makes them more expensive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The primary objective of the CISC processor architecture is to support a single machine instruction for each statement that is written in a high-level programming language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Many CISC architectures read the inputs and write their outputs in the memory system instead of a register file</a:t>
            </a:r>
            <a:r>
              <a:rPr lang="en-US" sz="20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 CISC architecture takes a large number of addressing modes, more hardware logic is required to implement them. This reduces the computation speed.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14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3359"/>
            <a:ext cx="8596668" cy="5628003"/>
          </a:xfrm>
        </p:spPr>
        <p:txBody>
          <a:bodyPr>
            <a:normAutofit fontScale="92500" lnSpcReduction="10000"/>
          </a:bodyPr>
          <a:lstStyle/>
          <a:p>
            <a:pPr marL="0" indent="0">
              <a:buNone/>
            </a:pPr>
            <a:r>
              <a:rPr lang="en-US" b="1" dirty="0" smtClean="0"/>
              <a:t>                                        </a:t>
            </a:r>
            <a:r>
              <a:rPr lang="en-US" sz="2600" b="1" dirty="0" smtClean="0">
                <a:latin typeface="Times New Roman" panose="02020603050405020304" pitchFamily="18" charset="0"/>
                <a:cs typeface="Times New Roman" panose="02020603050405020304" pitchFamily="18" charset="0"/>
              </a:rPr>
              <a:t>Advantages </a:t>
            </a:r>
            <a:r>
              <a:rPr lang="en-US" sz="2600" b="1" dirty="0">
                <a:latin typeface="Times New Roman" panose="02020603050405020304" pitchFamily="18" charset="0"/>
                <a:cs typeface="Times New Roman" panose="02020603050405020304" pitchFamily="18" charset="0"/>
              </a:rPr>
              <a:t>of CISC </a:t>
            </a:r>
            <a:r>
              <a:rPr lang="en-US" sz="2600" b="1" dirty="0" smtClean="0">
                <a:latin typeface="Times New Roman" panose="02020603050405020304" pitchFamily="18" charset="0"/>
                <a:cs typeface="Times New Roman" panose="02020603050405020304" pitchFamily="18" charset="0"/>
              </a:rPr>
              <a:t>Processors</a:t>
            </a:r>
          </a:p>
          <a:p>
            <a:r>
              <a:rPr lang="en-US" sz="1900" dirty="0">
                <a:latin typeface="Times New Roman" panose="02020603050405020304" pitchFamily="18" charset="0"/>
                <a:cs typeface="Times New Roman" panose="02020603050405020304" pitchFamily="18" charset="0"/>
              </a:rPr>
              <a:t>The compiler requires little effort to translate high-level programs or statement languages into assembly or machine language in CISC processors.</a:t>
            </a:r>
          </a:p>
          <a:p>
            <a:r>
              <a:rPr lang="en-US" sz="1900" dirty="0">
                <a:latin typeface="Times New Roman" panose="02020603050405020304" pitchFamily="18" charset="0"/>
                <a:cs typeface="Times New Roman" panose="02020603050405020304" pitchFamily="18" charset="0"/>
              </a:rPr>
              <a:t>The code length is quite short, which minimizes the memory requirement.</a:t>
            </a:r>
          </a:p>
          <a:p>
            <a:r>
              <a:rPr lang="en-US" sz="1900" dirty="0">
                <a:latin typeface="Times New Roman" panose="02020603050405020304" pitchFamily="18" charset="0"/>
                <a:cs typeface="Times New Roman" panose="02020603050405020304" pitchFamily="18" charset="0"/>
              </a:rPr>
              <a:t>To store the instruction on each CISC, it requires very less RAM.</a:t>
            </a:r>
          </a:p>
          <a:p>
            <a:r>
              <a:rPr lang="en-US" sz="1900" dirty="0">
                <a:latin typeface="Times New Roman" panose="02020603050405020304" pitchFamily="18" charset="0"/>
                <a:cs typeface="Times New Roman" panose="02020603050405020304" pitchFamily="18" charset="0"/>
              </a:rPr>
              <a:t>Execution of a single instruction requires several low-level tasks.</a:t>
            </a:r>
          </a:p>
          <a:p>
            <a:r>
              <a:rPr lang="en-US" sz="1900" dirty="0">
                <a:latin typeface="Times New Roman" panose="02020603050405020304" pitchFamily="18" charset="0"/>
                <a:cs typeface="Times New Roman" panose="02020603050405020304" pitchFamily="18" charset="0"/>
              </a:rPr>
              <a:t>CISC creates a process to manage power usage that adjusts clock speed and voltage.</a:t>
            </a:r>
          </a:p>
          <a:p>
            <a:r>
              <a:rPr lang="en-US" sz="1900" dirty="0">
                <a:latin typeface="Times New Roman" panose="02020603050405020304" pitchFamily="18" charset="0"/>
                <a:cs typeface="Times New Roman" panose="02020603050405020304" pitchFamily="18" charset="0"/>
              </a:rPr>
              <a:t>It uses fewer instructions set to perform the same instruction as the RISC.</a:t>
            </a:r>
          </a:p>
          <a:p>
            <a:pPr marL="0" indent="0">
              <a:buNone/>
            </a:pPr>
            <a:r>
              <a:rPr lang="en-US" sz="2600" b="1" dirty="0" smtClean="0">
                <a:latin typeface="Times New Roman" panose="02020603050405020304" pitchFamily="18" charset="0"/>
                <a:cs typeface="Times New Roman" panose="02020603050405020304" pitchFamily="18" charset="0"/>
              </a:rPr>
              <a:t>                               Disadvantages </a:t>
            </a:r>
            <a:r>
              <a:rPr lang="en-US" sz="2600" b="1" dirty="0">
                <a:latin typeface="Times New Roman" panose="02020603050405020304" pitchFamily="18" charset="0"/>
                <a:cs typeface="Times New Roman" panose="02020603050405020304" pitchFamily="18" charset="0"/>
              </a:rPr>
              <a:t>of CISC </a:t>
            </a:r>
            <a:r>
              <a:rPr lang="en-US" sz="2600" b="1" dirty="0" smtClean="0">
                <a:latin typeface="Times New Roman" panose="02020603050405020304" pitchFamily="18" charset="0"/>
                <a:cs typeface="Times New Roman" panose="02020603050405020304" pitchFamily="18" charset="0"/>
              </a:rPr>
              <a:t>Processors</a:t>
            </a:r>
          </a:p>
          <a:p>
            <a:r>
              <a:rPr lang="en-US" sz="1900" dirty="0">
                <a:latin typeface="Times New Roman" panose="02020603050405020304" pitchFamily="18" charset="0"/>
                <a:cs typeface="Times New Roman" panose="02020603050405020304" pitchFamily="18" charset="0"/>
              </a:rPr>
              <a:t>CISC chips are slower than RSIC chips to execute per instruction cycle on each program.</a:t>
            </a:r>
          </a:p>
          <a:p>
            <a:r>
              <a:rPr lang="en-US" sz="1900" dirty="0">
                <a:latin typeface="Times New Roman" panose="02020603050405020304" pitchFamily="18" charset="0"/>
                <a:cs typeface="Times New Roman" panose="02020603050405020304" pitchFamily="18" charset="0"/>
              </a:rPr>
              <a:t>The performance of the machine decreases due to the slowness of the clock speed.</a:t>
            </a:r>
          </a:p>
          <a:p>
            <a:r>
              <a:rPr lang="en-US" sz="1900" dirty="0">
                <a:latin typeface="Times New Roman" panose="02020603050405020304" pitchFamily="18" charset="0"/>
                <a:cs typeface="Times New Roman" panose="02020603050405020304" pitchFamily="18" charset="0"/>
              </a:rPr>
              <a:t>Executing the pipeline in the CISC processor makes it complicated to use.</a:t>
            </a:r>
          </a:p>
          <a:p>
            <a:r>
              <a:rPr lang="en-US" sz="1900" dirty="0">
                <a:latin typeface="Times New Roman" panose="02020603050405020304" pitchFamily="18" charset="0"/>
                <a:cs typeface="Times New Roman" panose="02020603050405020304" pitchFamily="18" charset="0"/>
              </a:rPr>
              <a:t>The CISC chips require more transistors as compared to RISC design.</a:t>
            </a:r>
          </a:p>
          <a:p>
            <a:r>
              <a:rPr lang="en-US" sz="1900" dirty="0">
                <a:latin typeface="Times New Roman" panose="02020603050405020304" pitchFamily="18" charset="0"/>
                <a:cs typeface="Times New Roman" panose="02020603050405020304" pitchFamily="18" charset="0"/>
              </a:rPr>
              <a:t>In CISC it uses only 20% of existing instructions in a programming event.</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925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2838"/>
            <a:ext cx="8596668" cy="563671"/>
          </a:xfrm>
        </p:spPr>
        <p:txBody>
          <a:bodyPr>
            <a:normAutofit fontScale="90000"/>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Differences between RISC and CISC</a:t>
            </a:r>
            <a:endParaRPr lang="en-US" sz="32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257741"/>
              </p:ext>
            </p:extLst>
          </p:nvPr>
        </p:nvGraphicFramePr>
        <p:xfrm>
          <a:off x="175364" y="400835"/>
          <a:ext cx="10747333" cy="6768768"/>
        </p:xfrm>
        <a:graphic>
          <a:graphicData uri="http://schemas.openxmlformats.org/drawingml/2006/table">
            <a:tbl>
              <a:tblPr/>
              <a:tblGrid>
                <a:gridCol w="5347399"/>
                <a:gridCol w="5399934"/>
              </a:tblGrid>
              <a:tr h="267709">
                <a:tc>
                  <a:txBody>
                    <a:bodyPr/>
                    <a:lstStyle/>
                    <a:p>
                      <a:pPr algn="ctr" fontAlgn="t"/>
                      <a:r>
                        <a:rPr lang="en-US" sz="1600" dirty="0" smtClean="0">
                          <a:solidFill>
                            <a:srgbClr val="000000"/>
                          </a:solidFill>
                          <a:effectLst/>
                          <a:latin typeface="Times New Roman" panose="02020603050405020304" pitchFamily="18" charset="0"/>
                          <a:cs typeface="Times New Roman" panose="02020603050405020304" pitchFamily="18" charset="0"/>
                        </a:rPr>
                        <a:t>RISC</a:t>
                      </a:r>
                      <a:endParaRPr lang="en-US" sz="1600" dirty="0">
                        <a:solidFill>
                          <a:srgbClr val="000000"/>
                        </a:solidFill>
                        <a:effectLst/>
                        <a:latin typeface="Times New Roman" panose="02020603050405020304" pitchFamily="18" charset="0"/>
                        <a:cs typeface="Times New Roman" panose="02020603050405020304" pitchFamily="18" charset="0"/>
                      </a:endParaRPr>
                    </a:p>
                  </a:txBody>
                  <a:tcPr marL="47696" marR="47696" marT="47696" marB="47696">
                    <a:lnL w="9525" cap="flat" cmpd="sng" algn="ctr">
                      <a:solidFill>
                        <a:srgbClr val="B052B5"/>
                      </a:solidFill>
                      <a:prstDash val="solid"/>
                      <a:round/>
                      <a:headEnd type="none" w="med" len="med"/>
                      <a:tailEnd type="none" w="med" len="med"/>
                    </a:lnL>
                    <a:lnR w="9525" cap="flat" cmpd="sng" algn="ctr">
                      <a:solidFill>
                        <a:srgbClr val="B052B5"/>
                      </a:solidFill>
                      <a:prstDash val="solid"/>
                      <a:round/>
                      <a:headEnd type="none" w="med" len="med"/>
                      <a:tailEnd type="none" w="med" len="med"/>
                    </a:lnR>
                    <a:lnT w="9525" cap="flat" cmpd="sng" algn="ctr">
                      <a:solidFill>
                        <a:srgbClr val="B052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600" dirty="0">
                          <a:solidFill>
                            <a:srgbClr val="000000"/>
                          </a:solidFill>
                          <a:effectLst/>
                          <a:latin typeface="Times New Roman" panose="02020603050405020304" pitchFamily="18" charset="0"/>
                          <a:cs typeface="Times New Roman" panose="02020603050405020304" pitchFamily="18" charset="0"/>
                        </a:rPr>
                        <a:t>CISC</a:t>
                      </a:r>
                    </a:p>
                  </a:txBody>
                  <a:tcPr marL="47696" marR="47696" marT="47696" marB="47696">
                    <a:lnL w="9525" cap="flat" cmpd="sng" algn="ctr">
                      <a:solidFill>
                        <a:srgbClr val="B052B5"/>
                      </a:solidFill>
                      <a:prstDash val="solid"/>
                      <a:round/>
                      <a:headEnd type="none" w="med" len="med"/>
                      <a:tailEnd type="none" w="med" len="med"/>
                    </a:lnL>
                    <a:lnR w="9525" cap="flat" cmpd="sng" algn="ctr">
                      <a:solidFill>
                        <a:srgbClr val="B052B5"/>
                      </a:solidFill>
                      <a:prstDash val="solid"/>
                      <a:round/>
                      <a:headEnd type="none" w="med" len="med"/>
                      <a:tailEnd type="none" w="med" len="med"/>
                    </a:lnR>
                    <a:lnT w="9525" cap="flat" cmpd="sng" algn="ctr">
                      <a:solidFill>
                        <a:srgbClr val="B052B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244684">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is a Reduced Instruction Set Computer.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is a Complex Instruction Set Computer.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3319">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emphasizes on software to optimize the instruction set.</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emphasizes on hardware to optimize the instruction set.</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3319">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is a hard wired unit of programming in the RISC Processor.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Microprogramming unit in CISC Processor.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3319">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requires multiple register sets to store the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requires a single register set to store the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4468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RISC has simple decoding of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CISC has complex decoding of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468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Uses of the pipeline are simple in RISC.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Uses of the pipeline are difficult in CISC.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4195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uses a limited number of instruction that requires less time to execute the instructions.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uses a large number of instruction that requires more time to execute the instructions.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195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uses LOAD and STORE that are independent instructions in the register-to-register a program's interaction.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uses LOAD and STORE instruction in the memory-to-memory interaction of a program.</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3319">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RISC has more transistors on memory registers.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CISC has transistors to store complex instructions.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468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The execution time of RISC is very short.</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The execution time of CISC is longer.</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4195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RISC architecture can be used with high-end applications like telecommunication, image processing, video processing, etc.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CISC architecture can be used with low-end applications like home automation, security system, etc.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244684">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It has fixed format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It has variable format instruction.</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3319">
                <a:tc>
                  <a:txBody>
                    <a:bodyPr/>
                    <a:lstStyle/>
                    <a:p>
                      <a:pPr algn="just" fontAlgn="t"/>
                      <a:r>
                        <a:rPr lang="en-US" sz="1600">
                          <a:solidFill>
                            <a:srgbClr val="333333"/>
                          </a:solidFill>
                          <a:effectLst/>
                          <a:latin typeface="Times New Roman" panose="02020603050405020304" pitchFamily="18" charset="0"/>
                          <a:cs typeface="Times New Roman" panose="02020603050405020304" pitchFamily="18" charset="0"/>
                        </a:rPr>
                        <a:t>The program written for RISC architecture needs to take more space in memory.</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Program written for CISC architecture tends to take less space in memory.</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1954">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Example of RISC: ARM, PA-RISC, Power Architecture, Alpha, AVR, ARC and the SPARC.</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Times New Roman" panose="02020603050405020304" pitchFamily="18" charset="0"/>
                          <a:cs typeface="Times New Roman" panose="02020603050405020304" pitchFamily="18" charset="0"/>
                        </a:rPr>
                        <a:t>Examples of CISC: VAX, Motorola 68000 family, System/360, AMD and the Intel x86 CPUs.</a:t>
                      </a:r>
                    </a:p>
                  </a:txBody>
                  <a:tcPr marL="31797" marR="31797" marT="31797" marB="3179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1535345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50729"/>
            <a:ext cx="8596668" cy="5765789"/>
          </a:xfrm>
        </p:spPr>
        <p:txBody>
          <a:bodyPr>
            <a:normAutofit/>
          </a:bodyPr>
          <a:lstStyle/>
          <a:p>
            <a:r>
              <a:rPr lang="en-IN" sz="2400" dirty="0"/>
              <a:t>The set of instructions are defined for a particular processor is </a:t>
            </a:r>
            <a:r>
              <a:rPr lang="en-IN" sz="2400" dirty="0" smtClean="0"/>
              <a:t>called </a:t>
            </a:r>
            <a:r>
              <a:rPr lang="en-IN" sz="2400" dirty="0"/>
              <a:t>as an instruction set. </a:t>
            </a:r>
            <a:endParaRPr lang="en-IN" sz="2400" dirty="0" smtClean="0"/>
          </a:p>
          <a:p>
            <a:pPr marL="0" indent="0">
              <a:buNone/>
            </a:pPr>
            <a:r>
              <a:rPr lang="en-US" sz="2000" dirty="0"/>
              <a:t>Most computer instructions can be classified into three categories:</a:t>
            </a:r>
          </a:p>
          <a:p>
            <a:pPr lvl="1"/>
            <a:r>
              <a:rPr lang="en-IN" sz="2000" dirty="0"/>
              <a:t>Data transfer instructions</a:t>
            </a:r>
            <a:endParaRPr lang="en-US" sz="2000" dirty="0"/>
          </a:p>
          <a:p>
            <a:pPr lvl="1"/>
            <a:r>
              <a:rPr lang="en-IN" sz="2000" dirty="0"/>
              <a:t>Data manipulation instructions</a:t>
            </a:r>
            <a:endParaRPr lang="en-US" sz="2000" dirty="0"/>
          </a:p>
          <a:p>
            <a:pPr lvl="1"/>
            <a:r>
              <a:rPr lang="en-IN" sz="2000" dirty="0"/>
              <a:t>Program control instructions</a:t>
            </a:r>
            <a:endParaRPr lang="en-US" sz="2000" dirty="0"/>
          </a:p>
          <a:p>
            <a:pPr marL="0" lvl="0" indent="0">
              <a:buNone/>
            </a:pPr>
            <a:r>
              <a:rPr lang="en-IN" sz="2400" b="1" u="heavy" dirty="0" smtClean="0"/>
              <a:t>1.Data </a:t>
            </a:r>
            <a:r>
              <a:rPr lang="en-IN" sz="2400" b="1" u="heavy" dirty="0"/>
              <a:t>transfer instructions</a:t>
            </a:r>
            <a:endParaRPr lang="en-US" sz="2400" u="heavy" dirty="0"/>
          </a:p>
          <a:p>
            <a:r>
              <a:rPr lang="en-IN" sz="2400" dirty="0"/>
              <a:t>Data transfer instructions </a:t>
            </a:r>
            <a:r>
              <a:rPr lang="en-IN" sz="2400" b="1" dirty="0"/>
              <a:t>move data from one place in the computer to another without changing the data </a:t>
            </a:r>
            <a:r>
              <a:rPr lang="en-IN" sz="2400" b="1" dirty="0" smtClean="0"/>
              <a:t>content.</a:t>
            </a:r>
          </a:p>
          <a:p>
            <a:endParaRPr lang="en-US" sz="2400" dirty="0"/>
          </a:p>
        </p:txBody>
      </p:sp>
      <p:pic>
        <p:nvPicPr>
          <p:cNvPr id="4" name="image30.png"/>
          <p:cNvPicPr/>
          <p:nvPr/>
        </p:nvPicPr>
        <p:blipFill>
          <a:blip r:embed="rId2" cstate="print"/>
          <a:stretch>
            <a:fillRect/>
          </a:stretch>
        </p:blipFill>
        <p:spPr>
          <a:xfrm>
            <a:off x="2780779" y="4359057"/>
            <a:ext cx="6187858" cy="2304789"/>
          </a:xfrm>
          <a:prstGeom prst="rect">
            <a:avLst/>
          </a:prstGeom>
        </p:spPr>
      </p:pic>
    </p:spTree>
    <p:extLst>
      <p:ext uri="{BB962C8B-B14F-4D97-AF65-F5344CB8AC3E}">
        <p14:creationId xmlns:p14="http://schemas.microsoft.com/office/powerpoint/2010/main" val="233936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5677"/>
            <a:ext cx="8596668" cy="5715685"/>
          </a:xfrm>
        </p:spPr>
        <p:txBody>
          <a:bodyPr/>
          <a:lstStyle/>
          <a:p>
            <a:pPr marL="0" lvl="0" indent="0">
              <a:buNone/>
            </a:pPr>
            <a:r>
              <a:rPr lang="en-IN" sz="2400" b="1" u="heavy" dirty="0" smtClean="0"/>
              <a:t>2.Data </a:t>
            </a:r>
            <a:r>
              <a:rPr lang="en-IN" sz="2400" b="1" u="heavy" dirty="0"/>
              <a:t>Manipulation Instructions</a:t>
            </a:r>
            <a:endParaRPr lang="en-US" sz="2400" u="heavy" dirty="0"/>
          </a:p>
          <a:p>
            <a:pPr marL="0" indent="0">
              <a:buNone/>
            </a:pPr>
            <a:r>
              <a:rPr lang="en-US" dirty="0"/>
              <a:t>Data manipulation instructions perform operations on data and provide the computational capabilities for the computer. The data manipulation instructions in a typical computer are usually divided into three basic types:</a:t>
            </a:r>
          </a:p>
          <a:p>
            <a:pPr lvl="1"/>
            <a:r>
              <a:rPr lang="en-IN" sz="2000" dirty="0"/>
              <a:t>Arithmetic instructions</a:t>
            </a:r>
            <a:endParaRPr lang="en-US" sz="2000" dirty="0"/>
          </a:p>
          <a:p>
            <a:pPr lvl="1"/>
            <a:r>
              <a:rPr lang="en-IN" sz="2000" dirty="0"/>
              <a:t>Logical and bit manipulation instructions</a:t>
            </a:r>
            <a:endParaRPr lang="en-US" sz="2000" dirty="0"/>
          </a:p>
          <a:p>
            <a:pPr lvl="1"/>
            <a:r>
              <a:rPr lang="en-IN" sz="2000" dirty="0"/>
              <a:t>Shift instructions</a:t>
            </a:r>
            <a:endParaRPr lang="en-US" sz="2000" dirty="0"/>
          </a:p>
          <a:p>
            <a:pPr marL="457200" lvl="1" indent="-457200">
              <a:buFont typeface="Wingdings" panose="05000000000000000000" pitchFamily="2" charset="2"/>
              <a:buChar char="Ø"/>
            </a:pPr>
            <a:r>
              <a:rPr lang="en-IN" sz="2000" dirty="0"/>
              <a:t>Arithmetic </a:t>
            </a:r>
            <a:r>
              <a:rPr lang="en-IN" sz="2000" dirty="0" smtClean="0"/>
              <a:t>instructions:</a:t>
            </a:r>
            <a:endParaRPr lang="en-US" sz="2000" dirty="0"/>
          </a:p>
          <a:p>
            <a:endParaRPr lang="en-US" dirty="0"/>
          </a:p>
        </p:txBody>
      </p:sp>
      <p:pic>
        <p:nvPicPr>
          <p:cNvPr id="4" name="image31.png"/>
          <p:cNvPicPr/>
          <p:nvPr/>
        </p:nvPicPr>
        <p:blipFill>
          <a:blip r:embed="rId2" cstate="print"/>
          <a:stretch>
            <a:fillRect/>
          </a:stretch>
        </p:blipFill>
        <p:spPr>
          <a:xfrm>
            <a:off x="2812653" y="3519814"/>
            <a:ext cx="5041165" cy="2521548"/>
          </a:xfrm>
          <a:prstGeom prst="rect">
            <a:avLst/>
          </a:prstGeom>
        </p:spPr>
      </p:pic>
    </p:spTree>
    <p:extLst>
      <p:ext uri="{BB962C8B-B14F-4D97-AF65-F5344CB8AC3E}">
        <p14:creationId xmlns:p14="http://schemas.microsoft.com/office/powerpoint/2010/main" val="43043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5677"/>
            <a:ext cx="8596668" cy="5715685"/>
          </a:xfrm>
        </p:spPr>
        <p:txBody>
          <a:bodyPr/>
          <a:lstStyle/>
          <a:p>
            <a:pPr lvl="0">
              <a:buFont typeface="Wingdings" panose="05000000000000000000" pitchFamily="2" charset="2"/>
              <a:buChar char="Ø"/>
            </a:pPr>
            <a:r>
              <a:rPr lang="en-IN" sz="2400" b="1" u="sng" dirty="0" smtClean="0"/>
              <a:t>Logical </a:t>
            </a:r>
            <a:r>
              <a:rPr lang="en-IN" sz="2400" b="1" u="sng" dirty="0"/>
              <a:t>and Bit Manipulation </a:t>
            </a:r>
            <a:r>
              <a:rPr lang="en-IN" sz="2400" b="1" u="sng" dirty="0" smtClean="0"/>
              <a:t>Instructions</a:t>
            </a:r>
            <a:r>
              <a:rPr lang="en-IN" sz="2400" u="sng" dirty="0" smtClean="0"/>
              <a:t>:</a:t>
            </a:r>
            <a:r>
              <a:rPr lang="en-IN" sz="2400" dirty="0"/>
              <a:t>Logical instructions perform binary operations on strings of bits stored in </a:t>
            </a:r>
            <a:r>
              <a:rPr lang="en-IN" sz="2400" dirty="0" smtClean="0"/>
              <a:t>registers.</a:t>
            </a:r>
          </a:p>
          <a:p>
            <a:pPr marL="0" lvl="0" indent="0">
              <a:buNone/>
            </a:pPr>
            <a:endParaRPr lang="en-US" sz="2400" dirty="0"/>
          </a:p>
          <a:p>
            <a:endParaRPr lang="en-US" dirty="0"/>
          </a:p>
        </p:txBody>
      </p:sp>
      <p:pic>
        <p:nvPicPr>
          <p:cNvPr id="4" name="image32.png"/>
          <p:cNvPicPr/>
          <p:nvPr/>
        </p:nvPicPr>
        <p:blipFill>
          <a:blip r:embed="rId2" cstate="print"/>
          <a:stretch>
            <a:fillRect/>
          </a:stretch>
        </p:blipFill>
        <p:spPr>
          <a:xfrm>
            <a:off x="2793303" y="1590805"/>
            <a:ext cx="5799551" cy="3645074"/>
          </a:xfrm>
          <a:prstGeom prst="rect">
            <a:avLst/>
          </a:prstGeom>
        </p:spPr>
      </p:pic>
    </p:spTree>
    <p:extLst>
      <p:ext uri="{BB962C8B-B14F-4D97-AF65-F5344CB8AC3E}">
        <p14:creationId xmlns:p14="http://schemas.microsoft.com/office/powerpoint/2010/main" val="218116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lvl="0" indent="-571500">
              <a:buFont typeface="Wingdings" panose="05000000000000000000" pitchFamily="2" charset="2"/>
              <a:buChar char="Ø"/>
            </a:pPr>
            <a:r>
              <a:rPr lang="en-IN" dirty="0">
                <a:solidFill>
                  <a:schemeClr val="tx1"/>
                </a:solidFill>
              </a:rPr>
              <a:t>Shift </a:t>
            </a:r>
            <a:r>
              <a:rPr lang="en-IN" dirty="0" smtClean="0">
                <a:solidFill>
                  <a:schemeClr val="tx1"/>
                </a:solidFill>
              </a:rPr>
              <a:t>Instructions:</a:t>
            </a:r>
            <a:r>
              <a:rPr lang="en-US" dirty="0"/>
              <a:t/>
            </a:r>
            <a:br>
              <a:rPr lang="en-US" dirty="0"/>
            </a:br>
            <a:endParaRPr lang="en-US" dirty="0"/>
          </a:p>
        </p:txBody>
      </p:sp>
      <p:pic>
        <p:nvPicPr>
          <p:cNvPr id="4" name="image33.png"/>
          <p:cNvPicPr>
            <a:picLocks noGrp="1"/>
          </p:cNvPicPr>
          <p:nvPr>
            <p:ph idx="1"/>
          </p:nvPr>
        </p:nvPicPr>
        <p:blipFill>
          <a:blip r:embed="rId2" cstate="print"/>
          <a:stretch>
            <a:fillRect/>
          </a:stretch>
        </p:blipFill>
        <p:spPr>
          <a:xfrm>
            <a:off x="1202499" y="1753644"/>
            <a:ext cx="7415408" cy="3870541"/>
          </a:xfrm>
          <a:prstGeom prst="rect">
            <a:avLst/>
          </a:prstGeom>
        </p:spPr>
      </p:pic>
    </p:spTree>
    <p:extLst>
      <p:ext uri="{BB962C8B-B14F-4D97-AF65-F5344CB8AC3E}">
        <p14:creationId xmlns:p14="http://schemas.microsoft.com/office/powerpoint/2010/main" val="198175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3211"/>
          </a:xfrm>
        </p:spPr>
        <p:txBody>
          <a:bodyPr>
            <a:normAutofit fontScale="90000"/>
          </a:bodyPr>
          <a:lstStyle/>
          <a:p>
            <a:pPr lvl="0"/>
            <a:r>
              <a:rPr lang="en-US" sz="3200" b="1" i="1" dirty="0" smtClean="0">
                <a:solidFill>
                  <a:schemeClr val="tx1"/>
                </a:solidFill>
              </a:rPr>
              <a:t>3.Program </a:t>
            </a:r>
            <a:r>
              <a:rPr lang="en-US" sz="3200" b="1" i="1" dirty="0">
                <a:solidFill>
                  <a:schemeClr val="tx1"/>
                </a:solidFill>
              </a:rPr>
              <a:t>Control instructions:</a:t>
            </a:r>
            <a:br>
              <a:rPr lang="en-US" sz="3200" b="1" i="1" dirty="0">
                <a:solidFill>
                  <a:schemeClr val="tx1"/>
                </a:solidFill>
              </a:rPr>
            </a:br>
            <a:endParaRPr lang="en-US" sz="3200" b="1" dirty="0">
              <a:solidFill>
                <a:schemeClr val="tx1"/>
              </a:solidFill>
            </a:endParaRPr>
          </a:p>
        </p:txBody>
      </p:sp>
      <p:pic>
        <p:nvPicPr>
          <p:cNvPr id="4" name="image34.png"/>
          <p:cNvPicPr>
            <a:picLocks noGrp="1"/>
          </p:cNvPicPr>
          <p:nvPr>
            <p:ph idx="1"/>
          </p:nvPr>
        </p:nvPicPr>
        <p:blipFill>
          <a:blip r:embed="rId2" cstate="print"/>
          <a:stretch>
            <a:fillRect/>
          </a:stretch>
        </p:blipFill>
        <p:spPr>
          <a:xfrm>
            <a:off x="1954061" y="1628383"/>
            <a:ext cx="5711868" cy="4359057"/>
          </a:xfrm>
          <a:prstGeom prst="rect">
            <a:avLst/>
          </a:prstGeom>
        </p:spPr>
      </p:pic>
    </p:spTree>
    <p:extLst>
      <p:ext uri="{BB962C8B-B14F-4D97-AF65-F5344CB8AC3E}">
        <p14:creationId xmlns:p14="http://schemas.microsoft.com/office/powerpoint/2010/main" val="1417700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56362"/>
          </a:xfrm>
        </p:spPr>
        <p:txBody>
          <a:bodyPr>
            <a:noAutofit/>
          </a:bodyPr>
          <a:lstStyle/>
          <a:p>
            <a:r>
              <a:rPr lang="en-IN" sz="2800" b="1" dirty="0" smtClean="0">
                <a:solidFill>
                  <a:schemeClr val="tx1"/>
                </a:solidFill>
                <a:latin typeface="Times New Roman" panose="02020603050405020304" pitchFamily="18" charset="0"/>
                <a:cs typeface="Times New Roman" panose="02020603050405020304" pitchFamily="18" charset="0"/>
              </a:rPr>
              <a:t>Outlining </a:t>
            </a:r>
            <a:r>
              <a:rPr lang="en-IN" sz="2800" b="1" dirty="0">
                <a:solidFill>
                  <a:schemeClr val="tx1"/>
                </a:solidFill>
                <a:latin typeface="Times New Roman" panose="02020603050405020304" pitchFamily="18" charset="0"/>
                <a:cs typeface="Times New Roman" panose="02020603050405020304" pitchFamily="18" charset="0"/>
              </a:rPr>
              <a:t>instruction sets of some common </a:t>
            </a:r>
            <a:r>
              <a:rPr lang="en-IN" sz="2800" b="1" dirty="0" smtClean="0">
                <a:solidFill>
                  <a:schemeClr val="tx1"/>
                </a:solidFill>
                <a:latin typeface="Times New Roman" panose="02020603050405020304" pitchFamily="18" charset="0"/>
                <a:cs typeface="Times New Roman" panose="02020603050405020304" pitchFamily="18" charset="0"/>
              </a:rPr>
              <a:t>CPUs</a:t>
            </a:r>
            <a:r>
              <a:rPr lang="en-US" sz="3200" dirty="0">
                <a:solidFill>
                  <a:schemeClr val="tx1"/>
                </a:solidFill>
                <a:latin typeface="Times New Roman" panose="02020603050405020304" pitchFamily="18" charset="0"/>
                <a:cs typeface="Times New Roman" panose="02020603050405020304" pitchFamily="18" charset="0"/>
              </a:rPr>
              <a:t/>
            </a: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78279"/>
            <a:ext cx="8596668" cy="4463083"/>
          </a:xfrm>
        </p:spPr>
        <p:txBody>
          <a:bodyPr>
            <a:normAutofit/>
          </a:bodyPr>
          <a:lstStyle/>
          <a:p>
            <a:pPr marL="0" indent="0">
              <a:buNone/>
            </a:pPr>
            <a:r>
              <a:rPr lang="en-US" sz="2400" dirty="0" smtClean="0"/>
              <a:t>There are Different Types of Instruction sets:</a:t>
            </a:r>
          </a:p>
          <a:p>
            <a:pPr marL="0" indent="0">
              <a:buNone/>
            </a:pPr>
            <a:r>
              <a:rPr lang="en-US" sz="2400" dirty="0" smtClean="0"/>
              <a:t>1.Reduced instruction set computer(RISC)</a:t>
            </a:r>
          </a:p>
          <a:p>
            <a:pPr marL="0" indent="0">
              <a:buNone/>
            </a:pPr>
            <a:r>
              <a:rPr lang="en-US" sz="2400" dirty="0" smtClean="0"/>
              <a:t>2.Minimal instruction set computers(MISC)</a:t>
            </a:r>
          </a:p>
          <a:p>
            <a:pPr marL="0" indent="0">
              <a:buNone/>
            </a:pPr>
            <a:r>
              <a:rPr lang="en-US" sz="2400" dirty="0" smtClean="0"/>
              <a:t>3.Complex instruction set computer(CISC)</a:t>
            </a:r>
          </a:p>
          <a:p>
            <a:pPr marL="0" indent="0">
              <a:buNone/>
            </a:pPr>
            <a:r>
              <a:rPr lang="en-US" sz="2400" dirty="0" smtClean="0"/>
              <a:t>4.Explicitly parallel instruction computing(EPIC)</a:t>
            </a:r>
          </a:p>
          <a:p>
            <a:pPr marL="0" indent="0">
              <a:buNone/>
            </a:pPr>
            <a:r>
              <a:rPr lang="en-US" sz="2400" dirty="0" smtClean="0"/>
              <a:t>5.Very long instruction word (VLIW)</a:t>
            </a:r>
          </a:p>
          <a:p>
            <a:pPr marL="0" indent="0">
              <a:buNone/>
            </a:pPr>
            <a:r>
              <a:rPr lang="en-US" sz="2400" dirty="0" smtClean="0"/>
              <a:t>6.Zero instruction set computer(ZISC)</a:t>
            </a:r>
          </a:p>
          <a:p>
            <a:pPr marL="0" indent="0">
              <a:buNone/>
            </a:pPr>
            <a:r>
              <a:rPr lang="en-US" sz="2400" dirty="0" smtClean="0"/>
              <a:t>7.One instruction set computer(OISC)</a:t>
            </a:r>
            <a:endParaRPr lang="en-US" sz="2400" dirty="0"/>
          </a:p>
        </p:txBody>
      </p:sp>
    </p:spTree>
    <p:extLst>
      <p:ext uri="{BB962C8B-B14F-4D97-AF65-F5344CB8AC3E}">
        <p14:creationId xmlns:p14="http://schemas.microsoft.com/office/powerpoint/2010/main" val="73813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Reduced Instruction set Computer(RISC)</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240077"/>
            <a:ext cx="8596668" cy="5511452"/>
          </a:xfrm>
        </p:spPr>
        <p:txBody>
          <a:bodyPr>
            <a:normAutofit fontScale="92500" lnSpcReduction="20000"/>
          </a:bodyPr>
          <a:lstStyle/>
          <a:p>
            <a:r>
              <a:rPr lang="en-US" sz="2400" dirty="0" smtClean="0">
                <a:latin typeface="Times New Roman" panose="02020603050405020304" pitchFamily="18" charset="0"/>
                <a:cs typeface="Times New Roman" panose="02020603050405020304" pitchFamily="18" charset="0"/>
              </a:rPr>
              <a:t>RISC Architecture ,the instruction set of the Computer system is simplified to reduce the execution time.</a:t>
            </a:r>
          </a:p>
          <a:p>
            <a:r>
              <a:rPr lang="en-US" sz="2400" dirty="0" smtClean="0">
                <a:latin typeface="Times New Roman" panose="02020603050405020304" pitchFamily="18" charset="0"/>
                <a:cs typeface="Times New Roman" panose="02020603050405020304" pitchFamily="18" charset="0"/>
              </a:rPr>
              <a:t>RISC architecture has a small set of instructions that generally includes register-to-register operations.</a:t>
            </a:r>
          </a:p>
          <a:p>
            <a:r>
              <a:rPr lang="en-US" sz="2400" dirty="0" smtClean="0">
                <a:latin typeface="Times New Roman" panose="02020603050405020304" pitchFamily="18" charset="0"/>
                <a:cs typeface="Times New Roman" panose="02020603050405020304" pitchFamily="18" charset="0"/>
              </a:rPr>
              <a:t>RISC processors can execute only one instruction per clock cycle.</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Characteristics:</a:t>
            </a:r>
          </a:p>
          <a:p>
            <a:r>
              <a:rPr lang="en-US" sz="2400" dirty="0"/>
              <a:t>1. It has simpler instructions and thus simple instruction decoding.</a:t>
            </a:r>
          </a:p>
          <a:p>
            <a:r>
              <a:rPr lang="en-US" sz="2400" dirty="0"/>
              <a:t>2. More general-purpose registers.</a:t>
            </a:r>
          </a:p>
          <a:p>
            <a:r>
              <a:rPr lang="en-US" sz="2400" dirty="0"/>
              <a:t>3. The instruction takes one clock cycle in order to get executed.</a:t>
            </a:r>
          </a:p>
          <a:p>
            <a:r>
              <a:rPr lang="en-US" sz="2400" dirty="0"/>
              <a:t>4. The instruction comes under the size of a single word.</a:t>
            </a:r>
          </a:p>
          <a:p>
            <a:r>
              <a:rPr lang="en-US" sz="2400" dirty="0"/>
              <a:t>5. Pipeline can be easily achieved.</a:t>
            </a:r>
          </a:p>
          <a:p>
            <a:r>
              <a:rPr lang="en-US" sz="2400" dirty="0"/>
              <a:t>6. Few data types.</a:t>
            </a:r>
          </a:p>
          <a:p>
            <a:r>
              <a:rPr lang="en-US" sz="2400" dirty="0"/>
              <a:t>7. Simpler addressing modes.</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80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solidFill>
                  <a:schemeClr val="tx1"/>
                </a:solidFill>
                <a:latin typeface="Times New Roman" panose="02020603050405020304" pitchFamily="18" charset="0"/>
                <a:cs typeface="Times New Roman" panose="02020603050405020304" pitchFamily="18" charset="0"/>
              </a:rPr>
              <a:t>RISC Architecture</a:t>
            </a: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RISC vs CIS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014" y="1397794"/>
            <a:ext cx="688931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411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978</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vt:lpstr>
      <vt:lpstr>Wingdings 3</vt:lpstr>
      <vt:lpstr>Facet</vt:lpstr>
      <vt:lpstr>Computer Instruction or Instruction Set</vt:lpstr>
      <vt:lpstr>PowerPoint Presentation</vt:lpstr>
      <vt:lpstr>PowerPoint Presentation</vt:lpstr>
      <vt:lpstr>PowerPoint Presentation</vt:lpstr>
      <vt:lpstr>Shift Instructions: </vt:lpstr>
      <vt:lpstr>3.Program Control instructions: </vt:lpstr>
      <vt:lpstr>Outlining instruction sets of some common CPUs </vt:lpstr>
      <vt:lpstr>Reduced Instruction set Computer(RISC)</vt:lpstr>
      <vt:lpstr>RISC Architecture </vt:lpstr>
      <vt:lpstr>PowerPoint Presentation</vt:lpstr>
      <vt:lpstr>PowerPoint Presentation</vt:lpstr>
      <vt:lpstr>Complex Instruction Set Computer</vt:lpstr>
      <vt:lpstr>CISC Architecture</vt:lpstr>
      <vt:lpstr>PowerPoint Presentation</vt:lpstr>
      <vt:lpstr>PowerPoint Presentation</vt:lpstr>
      <vt:lpstr>Differences between RISC and CISC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dc:title>
  <dc:creator>ADMIN</dc:creator>
  <cp:lastModifiedBy>ADMIN</cp:lastModifiedBy>
  <cp:revision>29</cp:revision>
  <dcterms:created xsi:type="dcterms:W3CDTF">2023-08-26T08:38:04Z</dcterms:created>
  <dcterms:modified xsi:type="dcterms:W3CDTF">2023-09-05T05:19:34Z</dcterms:modified>
</cp:coreProperties>
</file>