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9" r:id="rId10"/>
    <p:sldId id="270" r:id="rId11"/>
    <p:sldId id="264" r:id="rId12"/>
    <p:sldId id="268" r:id="rId13"/>
    <p:sldId id="265" r:id="rId14"/>
    <p:sldId id="271" r:id="rId15"/>
    <p:sldId id="267" r:id="rId16"/>
    <p:sldId id="272" r:id="rId17"/>
    <p:sldId id="273" r:id="rId18"/>
    <p:sldId id="274" r:id="rId19"/>
    <p:sldId id="275" r:id="rId20"/>
    <p:sldId id="276" r:id="rId21"/>
    <p:sldId id="281" r:id="rId22"/>
    <p:sldId id="284" r:id="rId23"/>
    <p:sldId id="282" r:id="rId24"/>
    <p:sldId id="285" r:id="rId25"/>
    <p:sldId id="286" r:id="rId26"/>
    <p:sldId id="287" r:id="rId27"/>
    <p:sldId id="288" r:id="rId28"/>
    <p:sldId id="297" r:id="rId29"/>
    <p:sldId id="289" r:id="rId30"/>
    <p:sldId id="290" r:id="rId31"/>
    <p:sldId id="291" r:id="rId32"/>
    <p:sldId id="298" r:id="rId33"/>
    <p:sldId id="299" r:id="rId34"/>
    <p:sldId id="277" r:id="rId35"/>
    <p:sldId id="294" r:id="rId36"/>
    <p:sldId id="278" r:id="rId37"/>
    <p:sldId id="279" r:id="rId38"/>
    <p:sldId id="280" r:id="rId39"/>
    <p:sldId id="295" r:id="rId40"/>
    <p:sldId id="293"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ecomputernotes.com/fundamental/introduction-to-computer/what-is-cpu"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7" y="2642992"/>
            <a:ext cx="7766936" cy="1064712"/>
          </a:xfrm>
        </p:spPr>
        <p:txBody>
          <a:bodyPr>
            <a:normAutofit/>
          </a:bodyPr>
          <a:lstStyle/>
          <a:p>
            <a:pPr algn="ctr"/>
            <a:r>
              <a:rPr lang="en-US" sz="4400" dirty="0" smtClean="0">
                <a:latin typeface="Times New Roman" panose="02020603050405020304" pitchFamily="18" charset="0"/>
                <a:cs typeface="Times New Roman" panose="02020603050405020304" pitchFamily="18" charset="0"/>
              </a:rPr>
              <a:t>Input-Output Subsystem</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440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Operation of I/O</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77471"/>
            <a:ext cx="8596668" cy="5580529"/>
          </a:xfrm>
        </p:spPr>
        <p:txBody>
          <a:bodyPr>
            <a:normAutofit/>
          </a:bodyPr>
          <a:lstStyle/>
          <a:p>
            <a:pPr>
              <a:buAutoNum type="arabicParenR"/>
            </a:pPr>
            <a:r>
              <a:rPr lang="en-US" sz="2400" dirty="0" smtClean="0">
                <a:latin typeface="Times New Roman" panose="02020603050405020304" pitchFamily="18" charset="0"/>
                <a:cs typeface="Times New Roman" panose="02020603050405020304" pitchFamily="18" charset="0"/>
              </a:rPr>
              <a:t>CPU requests I/O operation</a:t>
            </a:r>
          </a:p>
          <a:p>
            <a:pPr>
              <a:buAutoNum type="arabicParenR"/>
            </a:pPr>
            <a:r>
              <a:rPr lang="en-US" sz="2400" dirty="0" smtClean="0">
                <a:latin typeface="Times New Roman" panose="02020603050405020304" pitchFamily="18" charset="0"/>
                <a:cs typeface="Times New Roman" panose="02020603050405020304" pitchFamily="18" charset="0"/>
              </a:rPr>
              <a:t>I/O module performs operations</a:t>
            </a:r>
          </a:p>
          <a:p>
            <a:pPr>
              <a:buAutoNum type="arabicParenR"/>
            </a:pPr>
            <a:r>
              <a:rPr lang="en-US" sz="2400" dirty="0" smtClean="0">
                <a:latin typeface="Times New Roman" panose="02020603050405020304" pitchFamily="18" charset="0"/>
                <a:cs typeface="Times New Roman" panose="02020603050405020304" pitchFamily="18" charset="0"/>
              </a:rPr>
              <a:t>I/O module sets status bits</a:t>
            </a:r>
          </a:p>
          <a:p>
            <a:pPr>
              <a:buAutoNum type="arabicParenR"/>
            </a:pPr>
            <a:r>
              <a:rPr lang="en-US" sz="2400" dirty="0" smtClean="0">
                <a:latin typeface="Times New Roman" panose="02020603050405020304" pitchFamily="18" charset="0"/>
                <a:cs typeface="Times New Roman" panose="02020603050405020304" pitchFamily="18" charset="0"/>
              </a:rPr>
              <a:t>CPU checks status bits periodically.</a:t>
            </a:r>
          </a:p>
          <a:p>
            <a:pPr>
              <a:buAutoNum type="arabicParenR"/>
            </a:pPr>
            <a:r>
              <a:rPr lang="en-US" sz="2400" dirty="0" smtClean="0">
                <a:latin typeface="Times New Roman" panose="02020603050405020304" pitchFamily="18" charset="0"/>
                <a:cs typeface="Times New Roman" panose="02020603050405020304" pitchFamily="18" charset="0"/>
              </a:rPr>
              <a:t>I/O module does not inform cpu directly.</a:t>
            </a:r>
          </a:p>
          <a:p>
            <a:pPr>
              <a:buAutoNum type="arabicParenR"/>
            </a:pPr>
            <a:r>
              <a:rPr lang="en-US" sz="2400" dirty="0" smtClean="0">
                <a:latin typeface="Times New Roman" panose="02020603050405020304" pitchFamily="18" charset="0"/>
                <a:cs typeface="Times New Roman" panose="02020603050405020304" pitchFamily="18" charset="0"/>
              </a:rPr>
              <a:t>I/O module does not interrupt cpu.</a:t>
            </a:r>
          </a:p>
          <a:p>
            <a:pPr>
              <a:buAutoNum type="arabicParenR"/>
            </a:pPr>
            <a:r>
              <a:rPr lang="en-US" sz="2400" dirty="0" smtClean="0">
                <a:latin typeface="Times New Roman" panose="02020603050405020304" pitchFamily="18" charset="0"/>
                <a:cs typeface="Times New Roman" panose="02020603050405020304" pitchFamily="18" charset="0"/>
              </a:rPr>
              <a:t>CPU may wait or comeback later.</a:t>
            </a:r>
          </a:p>
          <a:p>
            <a:pPr>
              <a:buAutoNum type="arabicParenR"/>
            </a:pPr>
            <a:r>
              <a:rPr lang="en-US" sz="2400" dirty="0" smtClean="0">
                <a:latin typeface="Times New Roman" panose="02020603050405020304" pitchFamily="18" charset="0"/>
                <a:cs typeface="Times New Roman" panose="02020603050405020304" pitchFamily="18" charset="0"/>
              </a:rPr>
              <a:t>Under programmed I/O data transfer is very like memory access.</a:t>
            </a:r>
          </a:p>
          <a:p>
            <a:pPr>
              <a:buAutoNum type="arabicParenR"/>
            </a:pPr>
            <a:r>
              <a:rPr lang="en-US" sz="2400" dirty="0" smtClean="0">
                <a:latin typeface="Times New Roman" panose="02020603050405020304" pitchFamily="18" charset="0"/>
                <a:cs typeface="Times New Roman" panose="02020603050405020304" pitchFamily="18" charset="0"/>
              </a:rPr>
              <a:t>Each device is given an unique identifier.</a:t>
            </a:r>
          </a:p>
          <a:p>
            <a:pPr>
              <a:buAutoNum type="arabicParenR"/>
            </a:pPr>
            <a:r>
              <a:rPr lang="en-US" sz="2400" dirty="0" smtClean="0">
                <a:latin typeface="Times New Roman" panose="02020603050405020304" pitchFamily="18" charset="0"/>
                <a:cs typeface="Times New Roman" panose="02020603050405020304" pitchFamily="18" charset="0"/>
              </a:rPr>
              <a:t>CPU commands contain identifier(address)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411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3671" y="237995"/>
            <a:ext cx="8880954" cy="5803367"/>
          </a:xfrm>
        </p:spPr>
        <p:txBody>
          <a:bodyPr/>
          <a:lstStyle/>
          <a:p>
            <a:pPr marL="0" indent="0" algn="ctr">
              <a:buNone/>
            </a:pPr>
            <a:r>
              <a:rPr lang="en-IN" dirty="0" smtClean="0"/>
              <a:t>   </a:t>
            </a:r>
            <a:r>
              <a:rPr lang="en-IN" sz="2400" dirty="0" smtClean="0">
                <a:latin typeface="Times New Roman" panose="02020603050405020304" pitchFamily="18" charset="0"/>
                <a:cs typeface="Times New Roman" panose="02020603050405020304" pitchFamily="18" charset="0"/>
              </a:rPr>
              <a:t>Fig: Flowchart </a:t>
            </a:r>
            <a:r>
              <a:rPr lang="en-IN" sz="2400" dirty="0">
                <a:latin typeface="Times New Roman" panose="02020603050405020304" pitchFamily="18" charset="0"/>
                <a:cs typeface="Times New Roman" panose="02020603050405020304" pitchFamily="18" charset="0"/>
              </a:rPr>
              <a:t>for CPU program to input </a:t>
            </a:r>
            <a:r>
              <a:rPr lang="en-IN" sz="2400" dirty="0" smtClean="0">
                <a:latin typeface="Times New Roman" panose="02020603050405020304" pitchFamily="18" charset="0"/>
                <a:cs typeface="Times New Roman" panose="02020603050405020304" pitchFamily="18" charset="0"/>
              </a:rPr>
              <a:t>data</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descr="C:\Users\sanjusubbu\Pictures\pio.jpg"/>
          <p:cNvPicPr/>
          <p:nvPr/>
        </p:nvPicPr>
        <p:blipFill>
          <a:blip r:embed="rId2" cstate="print"/>
          <a:srcRect/>
          <a:stretch>
            <a:fillRect/>
          </a:stretch>
        </p:blipFill>
        <p:spPr bwMode="auto">
          <a:xfrm>
            <a:off x="1030514" y="1039659"/>
            <a:ext cx="8665029" cy="5624187"/>
          </a:xfrm>
          <a:prstGeom prst="rect">
            <a:avLst/>
          </a:prstGeom>
          <a:noFill/>
          <a:ln w="9525">
            <a:noFill/>
            <a:miter lim="800000"/>
            <a:headEnd/>
            <a:tailEnd/>
          </a:ln>
        </p:spPr>
      </p:pic>
    </p:spTree>
    <p:extLst>
      <p:ext uri="{BB962C8B-B14F-4D97-AF65-F5344CB8AC3E}">
        <p14:creationId xmlns:p14="http://schemas.microsoft.com/office/powerpoint/2010/main" val="3810763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941" y="322729"/>
            <a:ext cx="9157447" cy="6104965"/>
          </a:xfrm>
        </p:spPr>
        <p:txBody>
          <a:bodyPr/>
          <a:lstStyle/>
          <a:p>
            <a:pPr marL="0" indent="0">
              <a:buNone/>
            </a:pPr>
            <a:r>
              <a:rPr lang="en-US" sz="2800" b="1" dirty="0">
                <a:latin typeface="Times New Roman" panose="02020603050405020304" pitchFamily="18" charset="0"/>
                <a:cs typeface="Times New Roman" panose="02020603050405020304" pitchFamily="18" charset="0"/>
              </a:rPr>
              <a:t>Advantages:</a:t>
            </a:r>
            <a:endParaRPr lang="en-US" sz="2800" dirty="0">
              <a:latin typeface="Times New Roman" panose="02020603050405020304" pitchFamily="18" charset="0"/>
              <a:cs typeface="Times New Roman" panose="02020603050405020304" pitchFamily="18" charset="0"/>
            </a:endParaRPr>
          </a:p>
          <a:p>
            <a:r>
              <a:rPr lang="en-US" dirty="0"/>
              <a:t>Programmed I/O is simple to implement.</a:t>
            </a:r>
          </a:p>
          <a:p>
            <a:r>
              <a:rPr lang="en-US" dirty="0"/>
              <a:t>It requires very little hardware support.</a:t>
            </a:r>
          </a:p>
          <a:p>
            <a:r>
              <a:rPr lang="en-US" dirty="0"/>
              <a:t>CPU checks status bits periodically.</a:t>
            </a:r>
          </a:p>
          <a:p>
            <a:pPr marL="0" indent="0">
              <a:buNone/>
            </a:pPr>
            <a:r>
              <a:rPr lang="en-US" dirty="0"/>
              <a:t/>
            </a:r>
            <a:br>
              <a:rPr lang="en-US" dirty="0"/>
            </a:br>
            <a:r>
              <a:rPr lang="en-US" sz="2800" b="1" dirty="0">
                <a:latin typeface="Times New Roman" panose="02020603050405020304" pitchFamily="18" charset="0"/>
                <a:cs typeface="Times New Roman" panose="02020603050405020304" pitchFamily="18" charset="0"/>
              </a:rPr>
              <a:t>Disadvantages:</a:t>
            </a:r>
            <a:endParaRPr lang="en-US" sz="2800" dirty="0">
              <a:latin typeface="Times New Roman" panose="02020603050405020304" pitchFamily="18" charset="0"/>
              <a:cs typeface="Times New Roman" panose="02020603050405020304" pitchFamily="18" charset="0"/>
            </a:endParaRPr>
          </a:p>
          <a:p>
            <a:r>
              <a:rPr lang="en-US" dirty="0"/>
              <a:t>The processor has to wait for a long time for the I/O module to be ready for either transmission or reception of data.</a:t>
            </a:r>
          </a:p>
          <a:p>
            <a:r>
              <a:rPr lang="en-US" dirty="0"/>
              <a:t>The performance of the entire system is severely degraded.</a:t>
            </a:r>
          </a:p>
          <a:p>
            <a:pPr marL="0" indent="0">
              <a:buNone/>
            </a:pPr>
            <a:endParaRPr lang="en-US" dirty="0"/>
          </a:p>
        </p:txBody>
      </p:sp>
    </p:spTree>
    <p:extLst>
      <p:ext uri="{BB962C8B-B14F-4D97-AF65-F5344CB8AC3E}">
        <p14:creationId xmlns:p14="http://schemas.microsoft.com/office/powerpoint/2010/main" val="1136203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8055"/>
          </a:xfrm>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Interrupt-Initiated </a:t>
            </a:r>
            <a:r>
              <a:rPr lang="en-IN" b="1" dirty="0" smtClean="0">
                <a:solidFill>
                  <a:schemeClr val="tx1"/>
                </a:solidFill>
                <a:latin typeface="Times New Roman" panose="02020603050405020304" pitchFamily="18" charset="0"/>
                <a:cs typeface="Times New Roman" panose="02020603050405020304" pitchFamily="18" charset="0"/>
              </a:rPr>
              <a:t>I/O/Interrupt Driven I/O</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02915"/>
            <a:ext cx="8596668" cy="5285984"/>
          </a:xfrm>
        </p:spPr>
        <p:txBody>
          <a:bodyPr>
            <a:normAutofit/>
          </a:bodyPr>
          <a:lstStyle/>
          <a:p>
            <a:r>
              <a:rPr lang="en-US" sz="2400" dirty="0">
                <a:latin typeface="Times New Roman" panose="02020603050405020304" pitchFamily="18" charset="0"/>
                <a:cs typeface="Times New Roman" panose="02020603050405020304" pitchFamily="18" charset="0"/>
              </a:rPr>
              <a:t>Better than programmed </a:t>
            </a:r>
            <a:r>
              <a:rPr lang="en-US" sz="2400" dirty="0" smtClean="0">
                <a:latin typeface="Times New Roman" panose="02020603050405020304" pitchFamily="18" charset="0"/>
                <a:cs typeface="Times New Roman" panose="02020603050405020304" pitchFamily="18" charset="0"/>
              </a:rPr>
              <a:t>I/O </a:t>
            </a:r>
          </a:p>
          <a:p>
            <a:r>
              <a:rPr lang="en-US" sz="2400" dirty="0" smtClean="0">
                <a:latin typeface="Times New Roman" panose="02020603050405020304" pitchFamily="18" charset="0"/>
                <a:cs typeface="Times New Roman" panose="02020603050405020304" pitchFamily="18" charset="0"/>
              </a:rPr>
              <a:t>but </a:t>
            </a:r>
            <a:r>
              <a:rPr lang="en-US" sz="2400" dirty="0">
                <a:latin typeface="Times New Roman" panose="02020603050405020304" pitchFamily="18" charset="0"/>
                <a:cs typeface="Times New Roman" panose="02020603050405020304" pitchFamily="18" charset="0"/>
              </a:rPr>
              <a:t>too many interrupts occur</a:t>
            </a:r>
          </a:p>
          <a:p>
            <a:r>
              <a:rPr lang="en-US" sz="2400" dirty="0">
                <a:latin typeface="Times New Roman" panose="02020603050405020304" pitchFamily="18" charset="0"/>
                <a:cs typeface="Times New Roman" panose="02020603050405020304" pitchFamily="18" charset="0"/>
              </a:rPr>
              <a:t>for every byte of input </a:t>
            </a:r>
            <a:r>
              <a:rPr lang="en-US" sz="2400" dirty="0" smtClean="0">
                <a:latin typeface="Times New Roman" panose="02020603050405020304" pitchFamily="18" charset="0"/>
                <a:cs typeface="Times New Roman" panose="02020603050405020304" pitchFamily="18" charset="0"/>
              </a:rPr>
              <a:t>and output</a:t>
            </a:r>
            <a:r>
              <a:rPr lang="en-US" sz="2400" dirty="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Processing </a:t>
            </a:r>
            <a:r>
              <a:rPr lang="en-US" sz="2400" dirty="0">
                <a:latin typeface="Times New Roman" panose="02020603050405020304" pitchFamily="18" charset="0"/>
                <a:cs typeface="Times New Roman" panose="02020603050405020304" pitchFamily="18" charset="0"/>
              </a:rPr>
              <a:t>an interrupt </a:t>
            </a:r>
            <a:r>
              <a:rPr lang="en-US" sz="2400" dirty="0" smtClean="0">
                <a:latin typeface="Times New Roman" panose="02020603050405020304" pitchFamily="18" charset="0"/>
                <a:cs typeface="Times New Roman" panose="02020603050405020304" pitchFamily="18" charset="0"/>
              </a:rPr>
              <a:t>is expensive.</a:t>
            </a:r>
          </a:p>
          <a:p>
            <a:pPr marL="0" indent="0">
              <a:buNone/>
            </a:pPr>
            <a:r>
              <a:rPr lang="en-US" sz="2400" b="1" dirty="0" smtClean="0">
                <a:latin typeface="Times New Roman" panose="02020603050405020304" pitchFamily="18" charset="0"/>
                <a:cs typeface="Times New Roman" panose="02020603050405020304" pitchFamily="18" charset="0"/>
              </a:rPr>
              <a:t>Working:</a:t>
            </a:r>
          </a:p>
          <a:p>
            <a:r>
              <a:rPr lang="en-US" sz="2400" dirty="0" smtClean="0">
                <a:latin typeface="Times New Roman" panose="02020603050405020304" pitchFamily="18" charset="0"/>
                <a:cs typeface="Times New Roman" panose="02020603050405020304" pitchFamily="18" charset="0"/>
              </a:rPr>
              <a:t>CPU issues read command</a:t>
            </a:r>
          </a:p>
          <a:p>
            <a:r>
              <a:rPr lang="en-US" sz="2400" dirty="0" smtClean="0">
                <a:latin typeface="Times New Roman" panose="02020603050405020304" pitchFamily="18" charset="0"/>
                <a:cs typeface="Times New Roman" panose="02020603050405020304" pitchFamily="18" charset="0"/>
              </a:rPr>
              <a:t>I/O module gets data from peripherals while cpu does other work</a:t>
            </a:r>
          </a:p>
          <a:p>
            <a:r>
              <a:rPr lang="en-US" sz="2400" dirty="0" smtClean="0">
                <a:latin typeface="Times New Roman" panose="02020603050405020304" pitchFamily="18" charset="0"/>
                <a:cs typeface="Times New Roman" panose="02020603050405020304" pitchFamily="18" charset="0"/>
              </a:rPr>
              <a:t>I/O module interrupts CPU</a:t>
            </a:r>
          </a:p>
          <a:p>
            <a:r>
              <a:rPr lang="en-US" sz="2400" dirty="0" smtClean="0">
                <a:latin typeface="Times New Roman" panose="02020603050405020304" pitchFamily="18" charset="0"/>
                <a:cs typeface="Times New Roman" panose="02020603050405020304" pitchFamily="18" charset="0"/>
              </a:rPr>
              <a:t>CPU requests data</a:t>
            </a:r>
          </a:p>
          <a:p>
            <a:r>
              <a:rPr lang="en-US" sz="2400" dirty="0" smtClean="0">
                <a:latin typeface="Times New Roman" panose="02020603050405020304" pitchFamily="18" charset="0"/>
                <a:cs typeface="Times New Roman" panose="02020603050405020304" pitchFamily="18" charset="0"/>
              </a:rPr>
              <a:t>I/O module transfer data.</a:t>
            </a:r>
          </a:p>
        </p:txBody>
      </p:sp>
    </p:spTree>
    <p:extLst>
      <p:ext uri="{BB962C8B-B14F-4D97-AF65-F5344CB8AC3E}">
        <p14:creationId xmlns:p14="http://schemas.microsoft.com/office/powerpoint/2010/main" val="875909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errupt Driven IO for inpu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6071" y="353619"/>
            <a:ext cx="7530353" cy="5630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97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solidFill>
                  <a:schemeClr val="tx1"/>
                </a:solidFill>
                <a:latin typeface="Times New Roman" panose="02020603050405020304" pitchFamily="18" charset="0"/>
                <a:cs typeface="Times New Roman" panose="02020603050405020304" pitchFamily="18" charset="0"/>
              </a:rPr>
              <a:t>DMA(Direct Memory Access)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27551"/>
            <a:ext cx="9031442" cy="5630449"/>
          </a:xfrm>
        </p:spPr>
        <p:txBody>
          <a:bodyPr>
            <a:normAutofit/>
          </a:bodyPr>
          <a:lstStyle/>
          <a:p>
            <a:r>
              <a:rPr lang="en-US" sz="2000" dirty="0">
                <a:latin typeface="Times New Roman" panose="02020603050405020304" pitchFamily="18" charset="0"/>
                <a:cs typeface="Times New Roman" panose="02020603050405020304" pitchFamily="18" charset="0"/>
              </a:rPr>
              <a:t>The data transfer between a fast storage media such as magnetic disk and memory unit is limited by the speed of the CPU. Thus we can allow the peripherals directly communicate with each other using the memory buses, removing the intervention of the CPU. This type of data transfer technique is known as DMA or direct </a:t>
            </a:r>
            <a:r>
              <a:rPr lang="en-US" sz="2000" dirty="0" smtClean="0">
                <a:latin typeface="Times New Roman" panose="02020603050405020304" pitchFamily="18" charset="0"/>
                <a:cs typeface="Times New Roman" panose="02020603050405020304" pitchFamily="18" charset="0"/>
              </a:rPr>
              <a:t>memory </a:t>
            </a:r>
            <a:r>
              <a:rPr lang="en-US" sz="2000" dirty="0">
                <a:latin typeface="Times New Roman" panose="02020603050405020304" pitchFamily="18" charset="0"/>
                <a:cs typeface="Times New Roman" panose="02020603050405020304" pitchFamily="18" charset="0"/>
              </a:rPr>
              <a:t>access.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DMA the CPU is idle and it has no control over the memory buses. The DMA controller takes over the buses to manage the transfer directly between the I/O devices and the memory </a:t>
            </a:r>
            <a:r>
              <a:rPr lang="en-US" sz="2000" dirty="0" smtClean="0">
                <a:latin typeface="Times New Roman" panose="02020603050405020304" pitchFamily="18" charset="0"/>
                <a:cs typeface="Times New Roman" panose="02020603050405020304" pitchFamily="18" charset="0"/>
              </a:rPr>
              <a:t>unit.</a:t>
            </a:r>
          </a:p>
          <a:p>
            <a:pPr marL="0" indent="0">
              <a:buNone/>
            </a:pPr>
            <a:r>
              <a:rPr lang="en-US" sz="2000" b="1" dirty="0" smtClean="0">
                <a:latin typeface="Times New Roman" panose="02020603050405020304" pitchFamily="18" charset="0"/>
                <a:cs typeface="Times New Roman" panose="02020603050405020304" pitchFamily="18" charset="0"/>
              </a:rPr>
              <a:t>CPU </a:t>
            </a:r>
            <a:r>
              <a:rPr lang="en-US" sz="2000" b="1" dirty="0">
                <a:latin typeface="Times New Roman" panose="02020603050405020304" pitchFamily="18" charset="0"/>
                <a:cs typeface="Times New Roman" panose="02020603050405020304" pitchFamily="18" charset="0"/>
              </a:rPr>
              <a:t>Bus Signal fo</a:t>
            </a:r>
            <a:r>
              <a:rPr lang="en-US" sz="2000" b="1" dirty="0"/>
              <a:t>r DMA </a:t>
            </a:r>
            <a:r>
              <a:rPr lang="en-US" sz="2000" b="1" dirty="0" smtClean="0"/>
              <a:t>transfer</a:t>
            </a: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1026" name="Picture 2" descr="Direct Memory 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142" y="4337125"/>
            <a:ext cx="5365375" cy="252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378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988" y="389966"/>
            <a:ext cx="9193319" cy="6037728"/>
          </a:xfrm>
        </p:spPr>
        <p:txBody>
          <a:bodyPr>
            <a:normAutofit/>
          </a:bodyPr>
          <a:lstStyle/>
          <a:p>
            <a:r>
              <a:rPr lang="en-US" sz="2000" dirty="0">
                <a:latin typeface="Times New Roman" panose="02020603050405020304" pitchFamily="18" charset="0"/>
                <a:cs typeface="Times New Roman" panose="02020603050405020304" pitchFamily="18" charset="0"/>
              </a:rPr>
              <a:t>Direct memory access (DMA) is a </a:t>
            </a:r>
            <a:r>
              <a:rPr lang="en-US" sz="2000" b="1" dirty="0">
                <a:latin typeface="Times New Roman" panose="02020603050405020304" pitchFamily="18" charset="0"/>
                <a:cs typeface="Times New Roman" panose="02020603050405020304" pitchFamily="18" charset="0"/>
              </a:rPr>
              <a:t>mode of data transfer</a:t>
            </a:r>
            <a:r>
              <a:rPr lang="en-US" sz="2000" dirty="0">
                <a:latin typeface="Times New Roman" panose="02020603050405020304" pitchFamily="18" charset="0"/>
                <a:cs typeface="Times New Roman" panose="02020603050405020304" pitchFamily="18" charset="0"/>
              </a:rPr>
              <a:t> between the memory and I/O devices. This happens </a:t>
            </a:r>
            <a:r>
              <a:rPr lang="en-US" sz="2000" b="1" dirty="0">
                <a:latin typeface="Times New Roman" panose="02020603050405020304" pitchFamily="18" charset="0"/>
                <a:cs typeface="Times New Roman" panose="02020603050405020304" pitchFamily="18" charset="0"/>
              </a:rPr>
              <a:t>without the involvement</a:t>
            </a:r>
            <a:r>
              <a:rPr lang="en-US" sz="2000" dirty="0">
                <a:latin typeface="Times New Roman" panose="02020603050405020304" pitchFamily="18" charset="0"/>
                <a:cs typeface="Times New Roman" panose="02020603050405020304" pitchFamily="18" charset="0"/>
              </a:rPr>
              <a:t> of the processor. </a:t>
            </a:r>
            <a:endParaRPr lang="en-US" sz="2000"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Bus Request -</a:t>
            </a:r>
            <a:r>
              <a:rPr lang="en-US" sz="2000" dirty="0">
                <a:latin typeface="Times New Roman" panose="02020603050405020304" pitchFamily="18" charset="0"/>
                <a:cs typeface="Times New Roman" panose="02020603050405020304" pitchFamily="18" charset="0"/>
              </a:rPr>
              <a:t> We use bus requests in the DMA controller to ask the CPU to relinquish the control buses.</a:t>
            </a:r>
          </a:p>
          <a:p>
            <a:r>
              <a:rPr lang="en-US" sz="2000" b="1" dirty="0">
                <a:latin typeface="Times New Roman" panose="02020603050405020304" pitchFamily="18" charset="0"/>
                <a:cs typeface="Times New Roman" panose="02020603050405020304" pitchFamily="18" charset="0"/>
              </a:rPr>
              <a:t>Bus Grant - </a:t>
            </a:r>
            <a:r>
              <a:rPr lang="en-US" sz="2000" dirty="0">
                <a:latin typeface="Times New Roman" panose="02020603050405020304" pitchFamily="18" charset="0"/>
                <a:cs typeface="Times New Roman" panose="02020603050405020304" pitchFamily="18" charset="0"/>
              </a:rPr>
              <a:t>CPU activates bus grant to inform the DMA controller that DMA can take control of the control buses. Once the control is taken, it can transfer data in many ways.</a:t>
            </a:r>
          </a:p>
          <a:p>
            <a:pPr marL="0" indent="0">
              <a:buNone/>
            </a:pPr>
            <a:r>
              <a:rPr lang="en-US" sz="2000" b="1" dirty="0"/>
              <a:t>Types of DMA transfer using DMA controller</a:t>
            </a:r>
            <a:r>
              <a:rPr lang="en-US" b="1" dirty="0" smtClean="0"/>
              <a:t>:</a:t>
            </a:r>
          </a:p>
          <a:p>
            <a:r>
              <a:rPr lang="en-US" sz="2000" b="1" dirty="0">
                <a:latin typeface="Times New Roman" panose="02020603050405020304" pitchFamily="18" charset="0"/>
                <a:cs typeface="Times New Roman" panose="02020603050405020304" pitchFamily="18" charset="0"/>
              </a:rPr>
              <a:t>Burst Transfer:</a:t>
            </a:r>
            <a:r>
              <a:rPr lang="en-US" sz="2000" dirty="0">
                <a:latin typeface="Times New Roman" panose="02020603050405020304" pitchFamily="18" charset="0"/>
                <a:cs typeface="Times New Roman" panose="02020603050405020304" pitchFamily="18" charset="0"/>
              </a:rPr>
              <a:t> In this transfer, DMA will return the bus control after the complete data transfer. A register is used as a byte count, which decrements for every byte transfer, and once it becomes zero, the DMA Controller will release the control bus. When the DMA Controller operates in burst mode, the CPU is halted for the duration of the data transfer.</a:t>
            </a:r>
          </a:p>
          <a:p>
            <a:r>
              <a:rPr lang="en-US" sz="2000" b="1" dirty="0">
                <a:latin typeface="Times New Roman" panose="02020603050405020304" pitchFamily="18" charset="0"/>
                <a:cs typeface="Times New Roman" panose="02020603050405020304" pitchFamily="18" charset="0"/>
              </a:rPr>
              <a:t>Cyclic Stealing:</a:t>
            </a:r>
            <a:r>
              <a:rPr lang="en-US" sz="2000" dirty="0">
                <a:latin typeface="Times New Roman" panose="02020603050405020304" pitchFamily="18" charset="0"/>
                <a:cs typeface="Times New Roman" panose="02020603050405020304" pitchFamily="18" charset="0"/>
              </a:rPr>
              <a:t> It is an alternative method for data transfer in which the DMA controller will transfer one word at a time. After that, it will return the control of the buses to the CPU. The CPU operation is only delayed for one memory cycle to allow the data transfer to “steal” one memory cycle</a:t>
            </a:r>
            <a:r>
              <a:rPr lang="en-US" dirty="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1035836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778" y="188989"/>
            <a:ext cx="9245289" cy="6131127"/>
          </a:xfrm>
        </p:spPr>
        <p:txBody>
          <a:bodyPr>
            <a:normAutofit/>
          </a:bodyPr>
          <a:lstStyle/>
          <a:p>
            <a:r>
              <a:rPr lang="en-US" sz="2000" dirty="0">
                <a:latin typeface="Times New Roman" panose="02020603050405020304" pitchFamily="18" charset="0"/>
                <a:cs typeface="Times New Roman" panose="02020603050405020304" pitchFamily="18" charset="0"/>
              </a:rPr>
              <a:t>DMA controller is a </a:t>
            </a:r>
            <a:r>
              <a:rPr lang="en-US" sz="2000" b="1" dirty="0">
                <a:latin typeface="Times New Roman" panose="02020603050405020304" pitchFamily="18" charset="0"/>
                <a:cs typeface="Times New Roman" panose="02020603050405020304" pitchFamily="18" charset="0"/>
              </a:rPr>
              <a:t>hardware unit</a:t>
            </a:r>
            <a:r>
              <a:rPr lang="en-US" sz="2000" dirty="0">
                <a:latin typeface="Times New Roman" panose="02020603050405020304" pitchFamily="18" charset="0"/>
                <a:cs typeface="Times New Roman" panose="02020603050405020304" pitchFamily="18" charset="0"/>
              </a:rPr>
              <a:t> that allows I/O devices to access memory directly </a:t>
            </a:r>
            <a:r>
              <a:rPr lang="en-US" sz="2000" dirty="0" smtClean="0">
                <a:latin typeface="Times New Roman" panose="02020603050405020304" pitchFamily="18" charset="0"/>
                <a:cs typeface="Times New Roman" panose="02020603050405020304" pitchFamily="18" charset="0"/>
              </a:rPr>
              <a:t>without </a:t>
            </a:r>
            <a:r>
              <a:rPr lang="en-US" sz="2000" dirty="0">
                <a:latin typeface="Times New Roman" panose="02020603050405020304" pitchFamily="18" charset="0"/>
                <a:cs typeface="Times New Roman" panose="02020603050405020304" pitchFamily="18" charset="0"/>
              </a:rPr>
              <a:t>the participation of the </a:t>
            </a:r>
            <a:r>
              <a:rPr lang="en-US" sz="2000" dirty="0" smtClean="0">
                <a:latin typeface="Times New Roman" panose="02020603050405020304" pitchFamily="18" charset="0"/>
                <a:cs typeface="Times New Roman" panose="02020603050405020304" pitchFamily="18" charset="0"/>
              </a:rPr>
              <a:t>processor.</a:t>
            </a:r>
            <a:r>
              <a:rPr lang="en-US" sz="2000" dirty="0"/>
              <a:t> </a:t>
            </a:r>
            <a:r>
              <a:rPr lang="en-US" sz="2000" dirty="0">
                <a:latin typeface="Times New Roman" panose="02020603050405020304" pitchFamily="18" charset="0"/>
                <a:cs typeface="Times New Roman" panose="02020603050405020304" pitchFamily="18" charset="0"/>
              </a:rPr>
              <a:t>DMA controller is a control unit, part of I/O device’s interface circuit, which can transfer blocks of data between I/O devices and main memory with minimal intervention from the processor.</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AutoShape 2" descr="Direct Memory Access controller data transfer"/>
          <p:cNvSpPr>
            <a:spLocks noChangeAspect="1" noChangeArrowheads="1"/>
          </p:cNvSpPr>
          <p:nvPr/>
        </p:nvSpPr>
        <p:spPr bwMode="auto">
          <a:xfrm>
            <a:off x="-152400" y="-4806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734" y="1862667"/>
            <a:ext cx="7500423" cy="4133816"/>
          </a:xfrm>
          <a:prstGeom prst="rect">
            <a:avLst/>
          </a:prstGeom>
        </p:spPr>
      </p:pic>
    </p:spTree>
    <p:extLst>
      <p:ext uri="{BB962C8B-B14F-4D97-AF65-F5344CB8AC3E}">
        <p14:creationId xmlns:p14="http://schemas.microsoft.com/office/powerpoint/2010/main" val="4032639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941" y="268941"/>
            <a:ext cx="9005061" cy="6293224"/>
          </a:xfrm>
        </p:spPr>
        <p:txBody>
          <a:bodyPr>
            <a:normAutofit/>
          </a:bodyPr>
          <a:lstStyle/>
          <a:p>
            <a:r>
              <a:rPr lang="en-US" sz="2400" dirty="0">
                <a:latin typeface="Times New Roman" panose="02020603050405020304" pitchFamily="18" charset="0"/>
                <a:cs typeface="Times New Roman" panose="02020603050405020304" pitchFamily="18" charset="0"/>
              </a:rPr>
              <a:t>Whenever an I/O device wants to transfer the data to or from memory, it sends the DMA request (</a:t>
            </a:r>
            <a:r>
              <a:rPr lang="en-US" sz="2400" b="1" dirty="0">
                <a:latin typeface="Times New Roman" panose="02020603050405020304" pitchFamily="18" charset="0"/>
                <a:cs typeface="Times New Roman" panose="02020603050405020304" pitchFamily="18" charset="0"/>
              </a:rPr>
              <a:t>DRQ</a:t>
            </a:r>
            <a:r>
              <a:rPr lang="en-US" sz="2400" dirty="0">
                <a:latin typeface="Times New Roman" panose="02020603050405020304" pitchFamily="18" charset="0"/>
                <a:cs typeface="Times New Roman" panose="02020603050405020304" pitchFamily="18" charset="0"/>
              </a:rPr>
              <a:t>) to the DMA controller. DMA controller accepts this DRQ and asks the CPU to hold for a few clock cycles by sending it the Hold request (</a:t>
            </a:r>
            <a:r>
              <a:rPr lang="en-US" sz="2400" b="1" dirty="0">
                <a:latin typeface="Times New Roman" panose="02020603050405020304" pitchFamily="18" charset="0"/>
                <a:cs typeface="Times New Roman" panose="02020603050405020304" pitchFamily="18" charset="0"/>
              </a:rPr>
              <a:t>HLD</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CPU receives the Hold request (HLD) from DMA controller and relinquishes the bus and sends the Hold acknowledgement (</a:t>
            </a:r>
            <a:r>
              <a:rPr lang="en-US" sz="2400" b="1" dirty="0">
                <a:latin typeface="Times New Roman" panose="02020603050405020304" pitchFamily="18" charset="0"/>
                <a:cs typeface="Times New Roman" panose="02020603050405020304" pitchFamily="18" charset="0"/>
              </a:rPr>
              <a:t>HLDA</a:t>
            </a:r>
            <a:r>
              <a:rPr lang="en-US" sz="2400" dirty="0">
                <a:latin typeface="Times New Roman" panose="02020603050405020304" pitchFamily="18" charset="0"/>
                <a:cs typeface="Times New Roman" panose="02020603050405020304" pitchFamily="18" charset="0"/>
              </a:rPr>
              <a:t>) to DMA controller.</a:t>
            </a:r>
          </a:p>
          <a:p>
            <a:r>
              <a:rPr lang="en-US" sz="2400" dirty="0">
                <a:latin typeface="Times New Roman" panose="02020603050405020304" pitchFamily="18" charset="0"/>
                <a:cs typeface="Times New Roman" panose="02020603050405020304" pitchFamily="18" charset="0"/>
              </a:rPr>
              <a:t>After receiving the Hold acknowledgement (HLDA), DMA controller acknowledges I/O device </a:t>
            </a:r>
            <a:r>
              <a:rPr lang="en-US" sz="2400" b="1" dirty="0">
                <a:latin typeface="Times New Roman" panose="02020603050405020304" pitchFamily="18" charset="0"/>
                <a:cs typeface="Times New Roman" panose="02020603050405020304" pitchFamily="18" charset="0"/>
              </a:rPr>
              <a:t>(DACK)</a:t>
            </a:r>
            <a:r>
              <a:rPr lang="en-US" sz="2400" dirty="0">
                <a:latin typeface="Times New Roman" panose="02020603050405020304" pitchFamily="18" charset="0"/>
                <a:cs typeface="Times New Roman" panose="02020603050405020304" pitchFamily="18" charset="0"/>
              </a:rPr>
              <a:t> that the data transfer can be performed and DMA controller takes the charge of the system bus and transfers the data to or from memory.</a:t>
            </a:r>
          </a:p>
          <a:p>
            <a:r>
              <a:rPr lang="en-US" sz="2400" dirty="0">
                <a:latin typeface="Times New Roman" panose="02020603050405020304" pitchFamily="18" charset="0"/>
                <a:cs typeface="Times New Roman" panose="02020603050405020304" pitchFamily="18" charset="0"/>
              </a:rPr>
              <a:t>When the data transfer is accomplished, the DMA raise an </a:t>
            </a:r>
            <a:r>
              <a:rPr lang="en-US" sz="2400" b="1" dirty="0">
                <a:latin typeface="Times New Roman" panose="02020603050405020304" pitchFamily="18" charset="0"/>
                <a:cs typeface="Times New Roman" panose="02020603050405020304" pitchFamily="18" charset="0"/>
              </a:rPr>
              <a:t>interrupt</a:t>
            </a:r>
            <a:r>
              <a:rPr lang="en-US" sz="2400" dirty="0">
                <a:latin typeface="Times New Roman" panose="02020603050405020304" pitchFamily="18" charset="0"/>
                <a:cs typeface="Times New Roman" panose="02020603050405020304" pitchFamily="18" charset="0"/>
              </a:rPr>
              <a:t> to let know the processor that the task of data transfer is finished and the processor can take control over the bus again and start processing where it has left.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302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1200"/>
          </a:xfrm>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rPr>
              <a:t>Direct Memory Access Diagram</a:t>
            </a:r>
            <a:br>
              <a:rPr lang="en-US" b="1" dirty="0">
                <a:solidFill>
                  <a:schemeClr val="tx1"/>
                </a:solidFill>
                <a:latin typeface="Times New Roman" panose="02020603050405020304" pitchFamily="18" charset="0"/>
                <a:cs typeface="Times New Roman" panose="02020603050405020304" pitchFamily="18" charset="0"/>
              </a:rPr>
            </a:b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07911"/>
            <a:ext cx="8596668" cy="5650089"/>
          </a:xfrm>
        </p:spPr>
        <p:txBody>
          <a:bodyPr/>
          <a:lstStyle/>
          <a:p>
            <a:r>
              <a:rPr lang="en-US" sz="2400" dirty="0">
                <a:latin typeface="Times New Roman" panose="02020603050405020304" pitchFamily="18" charset="0"/>
                <a:cs typeface="Times New Roman" panose="02020603050405020304" pitchFamily="18" charset="0"/>
              </a:rPr>
              <a:t>After exploring the working of DMA controller, let us discuss the block diagram of the DMA controller. Below we have a block diagram of DMA controller</a:t>
            </a:r>
            <a:r>
              <a:rPr lang="en-US" sz="2400" dirty="0" smtClean="0">
                <a:latin typeface="Times New Roman" panose="02020603050405020304" pitchFamily="18" charset="0"/>
                <a:cs typeface="Times New Roman" panose="02020603050405020304" pitchFamily="18" charset="0"/>
              </a:rPr>
              <a:t>.</a:t>
            </a:r>
          </a:p>
          <a:p>
            <a:endParaRPr lang="en-US" dirty="0"/>
          </a:p>
        </p:txBody>
      </p:sp>
      <p:pic>
        <p:nvPicPr>
          <p:cNvPr id="4098" name="Picture 2" descr="Direct Memory Acces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267" y="2026226"/>
            <a:ext cx="8466665" cy="3810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36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891" y="112734"/>
            <a:ext cx="9356942" cy="6651321"/>
          </a:xfrm>
        </p:spPr>
        <p:txBody>
          <a:bodyPr>
            <a:normAutofit lnSpcReduction="10000"/>
          </a:bodyPr>
          <a:lstStyle/>
          <a:p>
            <a:r>
              <a:rPr lang="en-GB" sz="2400" dirty="0">
                <a:latin typeface="Times New Roman" panose="02020603050405020304" pitchFamily="18" charset="0"/>
                <a:cs typeface="Times New Roman" panose="02020603050405020304" pitchFamily="18" charset="0"/>
              </a:rPr>
              <a:t>The input-output subsystem of a computer, referred to as I/O which provides an efficient mode of communication between the central system and the outside environment. </a:t>
            </a:r>
            <a:endParaRPr lang="en-US" sz="2400" dirty="0">
              <a:latin typeface="Times New Roman" panose="02020603050405020304" pitchFamily="18" charset="0"/>
              <a:cs typeface="Times New Roman" panose="02020603050405020304" pitchFamily="18" charset="0"/>
            </a:endParaRPr>
          </a:p>
          <a:p>
            <a:pPr lvl="0"/>
            <a:r>
              <a:rPr lang="en-GB" sz="2400" dirty="0">
                <a:latin typeface="Times New Roman" panose="02020603050405020304" pitchFamily="18" charset="0"/>
                <a:cs typeface="Times New Roman" panose="02020603050405020304" pitchFamily="18" charset="0"/>
              </a:rPr>
              <a:t>Programs and data must be entered into computer memory for processing and results obtained from computations must be recorded or displayed for the user. </a:t>
            </a:r>
            <a:endParaRPr lang="en-US" sz="2400" dirty="0">
              <a:latin typeface="Times New Roman" panose="02020603050405020304" pitchFamily="18" charset="0"/>
              <a:cs typeface="Times New Roman" panose="02020603050405020304" pitchFamily="18" charset="0"/>
            </a:endParaRPr>
          </a:p>
          <a:p>
            <a:pPr lvl="0"/>
            <a:r>
              <a:rPr lang="en-GB" sz="2400" dirty="0"/>
              <a:t> </a:t>
            </a:r>
            <a:r>
              <a:rPr lang="en-GB" sz="2400" dirty="0">
                <a:latin typeface="Times New Roman" panose="02020603050405020304" pitchFamily="18" charset="0"/>
                <a:cs typeface="Times New Roman" panose="02020603050405020304" pitchFamily="18" charset="0"/>
              </a:rPr>
              <a:t>Input or output devices attached to the computer are also called </a:t>
            </a:r>
            <a:r>
              <a:rPr lang="en-GB" sz="2400" b="1" dirty="0">
                <a:latin typeface="Times New Roman" panose="02020603050405020304" pitchFamily="18" charset="0"/>
                <a:cs typeface="Times New Roman" panose="02020603050405020304" pitchFamily="18" charset="0"/>
              </a:rPr>
              <a:t>peripherals</a:t>
            </a:r>
            <a:r>
              <a:rPr lang="en-GB"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The most common peripherals are keyboards, display units, and printers. Peripherals that provide auxiliary storage for the system are magnetic disks and tapes. Peripherals are electromechanical and electromagnetic devices of some </a:t>
            </a:r>
            <a:r>
              <a:rPr lang="en-GB" sz="2400" dirty="0" smtClean="0">
                <a:latin typeface="Times New Roman" panose="02020603050405020304" pitchFamily="18" charset="0"/>
                <a:cs typeface="Times New Roman" panose="02020603050405020304" pitchFamily="18" charset="0"/>
              </a:rPr>
              <a:t>complexity.</a:t>
            </a:r>
          </a:p>
          <a:p>
            <a:pPr lvl="0"/>
            <a:r>
              <a:rPr lang="en-IN" sz="2400" dirty="0">
                <a:latin typeface="Times New Roman" panose="02020603050405020304" pitchFamily="18" charset="0"/>
                <a:cs typeface="Times New Roman" panose="02020603050405020304" pitchFamily="18" charset="0"/>
              </a:rPr>
              <a:t>The most familiar means of entering information into a computer is a </a:t>
            </a:r>
            <a:r>
              <a:rPr lang="en-IN" sz="2400" b="1" u="sng" dirty="0">
                <a:latin typeface="Times New Roman" panose="02020603050405020304" pitchFamily="18" charset="0"/>
                <a:cs typeface="Times New Roman" panose="02020603050405020304" pitchFamily="18" charset="0"/>
              </a:rPr>
              <a:t>keyboard</a:t>
            </a:r>
            <a:r>
              <a:rPr lang="en-IN" sz="2400" dirty="0">
                <a:latin typeface="Times New Roman" panose="02020603050405020304" pitchFamily="18" charset="0"/>
                <a:cs typeface="Times New Roman" panose="02020603050405020304" pitchFamily="18" charset="0"/>
              </a:rPr>
              <a:t> that allows a person to enter alphanumeric information directly. Every time a key is depressed, the terminal sends a binary coded character to the computer. The fastest possible speed for entering Information this way depends on the person's typing speed</a:t>
            </a:r>
            <a:r>
              <a:rPr lang="en-IN" sz="2400" dirty="0"/>
              <a:t>.</a:t>
            </a:r>
            <a:endParaRPr lang="en-US" sz="2400" dirty="0"/>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1639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311" y="349624"/>
            <a:ext cx="8596668" cy="6333397"/>
          </a:xfrm>
        </p:spPr>
        <p:txBody>
          <a:bodyPr>
            <a:normAutofit fontScale="85000" lnSpcReduction="20000"/>
          </a:bodyPr>
          <a:lstStyle/>
          <a:p>
            <a:r>
              <a:rPr lang="en-US" sz="2100" dirty="0">
                <a:latin typeface="Times New Roman" panose="02020603050405020304" pitchFamily="18" charset="0"/>
                <a:cs typeface="Times New Roman" panose="02020603050405020304" pitchFamily="18" charset="0"/>
              </a:rPr>
              <a:t>The first information is whether the data has to be read from memory or the data has to be written to the memory. It passes this information via </a:t>
            </a:r>
            <a:r>
              <a:rPr lang="en-US" sz="2100" b="1" dirty="0">
                <a:latin typeface="Times New Roman" panose="02020603050405020304" pitchFamily="18" charset="0"/>
                <a:cs typeface="Times New Roman" panose="02020603050405020304" pitchFamily="18" charset="0"/>
              </a:rPr>
              <a:t>read or write control lines</a:t>
            </a:r>
            <a:r>
              <a:rPr lang="en-US" sz="2100" dirty="0">
                <a:latin typeface="Times New Roman" panose="02020603050405020304" pitchFamily="18" charset="0"/>
                <a:cs typeface="Times New Roman" panose="02020603050405020304" pitchFamily="18" charset="0"/>
              </a:rPr>
              <a:t> that is between the processor and DMA controllers </a:t>
            </a:r>
            <a:r>
              <a:rPr lang="en-US" sz="2100" b="1" dirty="0">
                <a:latin typeface="Times New Roman" panose="02020603050405020304" pitchFamily="18" charset="0"/>
                <a:cs typeface="Times New Roman" panose="02020603050405020304" pitchFamily="18" charset="0"/>
              </a:rPr>
              <a:t>control logic unit</a:t>
            </a:r>
            <a:r>
              <a:rPr lang="en-US" sz="2100" dirty="0">
                <a:latin typeface="Times New Roman" panose="02020603050405020304" pitchFamily="18" charset="0"/>
                <a:cs typeface="Times New Roman" panose="02020603050405020304" pitchFamily="18" charset="0"/>
              </a:rPr>
              <a:t>.</a:t>
            </a:r>
          </a:p>
          <a:p>
            <a:r>
              <a:rPr lang="en-US" sz="2100" dirty="0">
                <a:latin typeface="Times New Roman" panose="02020603050405020304" pitchFamily="18" charset="0"/>
                <a:cs typeface="Times New Roman" panose="02020603050405020304" pitchFamily="18" charset="0"/>
              </a:rPr>
              <a:t>The processor also provides the</a:t>
            </a:r>
            <a:r>
              <a:rPr lang="en-US" sz="2100" b="1" dirty="0">
                <a:latin typeface="Times New Roman" panose="02020603050405020304" pitchFamily="18" charset="0"/>
                <a:cs typeface="Times New Roman" panose="02020603050405020304" pitchFamily="18" charset="0"/>
              </a:rPr>
              <a:t> starting address</a:t>
            </a:r>
            <a:r>
              <a:rPr lang="en-US" sz="2100" dirty="0">
                <a:latin typeface="Times New Roman" panose="02020603050405020304" pitchFamily="18" charset="0"/>
                <a:cs typeface="Times New Roman" panose="02020603050405020304" pitchFamily="18" charset="0"/>
              </a:rPr>
              <a:t> of/ for the data block in the memory, from where the data block in memory has to be read or where the data block has to be written in memory. DMA controller stores this in its </a:t>
            </a:r>
            <a:r>
              <a:rPr lang="en-US" sz="2100" b="1" dirty="0">
                <a:latin typeface="Times New Roman" panose="02020603050405020304" pitchFamily="18" charset="0"/>
                <a:cs typeface="Times New Roman" panose="02020603050405020304" pitchFamily="18" charset="0"/>
              </a:rPr>
              <a:t>address register</a:t>
            </a:r>
            <a:r>
              <a:rPr lang="en-US" sz="2100" dirty="0">
                <a:latin typeface="Times New Roman" panose="02020603050405020304" pitchFamily="18" charset="0"/>
                <a:cs typeface="Times New Roman" panose="02020603050405020304" pitchFamily="18" charset="0"/>
              </a:rPr>
              <a:t>. It is also called the </a:t>
            </a:r>
            <a:r>
              <a:rPr lang="en-US" sz="2100" b="1" dirty="0">
                <a:latin typeface="Times New Roman" panose="02020603050405020304" pitchFamily="18" charset="0"/>
                <a:cs typeface="Times New Roman" panose="02020603050405020304" pitchFamily="18" charset="0"/>
              </a:rPr>
              <a:t>starting address register</a:t>
            </a:r>
            <a:r>
              <a:rPr lang="en-US" sz="2100" dirty="0">
                <a:latin typeface="Times New Roman" panose="02020603050405020304" pitchFamily="18" charset="0"/>
                <a:cs typeface="Times New Roman" panose="02020603050405020304" pitchFamily="18" charset="0"/>
              </a:rPr>
              <a:t>.</a:t>
            </a:r>
          </a:p>
          <a:p>
            <a:r>
              <a:rPr lang="en-US" sz="2100" dirty="0">
                <a:latin typeface="Times New Roman" panose="02020603050405020304" pitchFamily="18" charset="0"/>
                <a:cs typeface="Times New Roman" panose="02020603050405020304" pitchFamily="18" charset="0"/>
              </a:rPr>
              <a:t>The processor also sends the </a:t>
            </a:r>
            <a:r>
              <a:rPr lang="en-US" sz="2100" b="1" dirty="0">
                <a:latin typeface="Times New Roman" panose="02020603050405020304" pitchFamily="18" charset="0"/>
                <a:cs typeface="Times New Roman" panose="02020603050405020304" pitchFamily="18" charset="0"/>
              </a:rPr>
              <a:t>word count</a:t>
            </a:r>
            <a:r>
              <a:rPr lang="en-US" sz="2100" dirty="0">
                <a:latin typeface="Times New Roman" panose="02020603050405020304" pitchFamily="18" charset="0"/>
                <a:cs typeface="Times New Roman" panose="02020603050405020304" pitchFamily="18" charset="0"/>
              </a:rPr>
              <a:t>, i.e. how many words are to be read or written. It stores this information in the </a:t>
            </a:r>
            <a:r>
              <a:rPr lang="en-US" sz="2100" b="1" dirty="0">
                <a:latin typeface="Times New Roman" panose="02020603050405020304" pitchFamily="18" charset="0"/>
                <a:cs typeface="Times New Roman" panose="02020603050405020304" pitchFamily="18" charset="0"/>
              </a:rPr>
              <a:t>data count</a:t>
            </a:r>
            <a:r>
              <a:rPr lang="en-US" sz="2100" dirty="0">
                <a:latin typeface="Times New Roman" panose="02020603050405020304" pitchFamily="18" charset="0"/>
                <a:cs typeface="Times New Roman" panose="02020603050405020304" pitchFamily="18" charset="0"/>
              </a:rPr>
              <a:t> or the </a:t>
            </a:r>
            <a:r>
              <a:rPr lang="en-US" sz="2100" b="1" dirty="0">
                <a:latin typeface="Times New Roman" panose="02020603050405020304" pitchFamily="18" charset="0"/>
                <a:cs typeface="Times New Roman" panose="02020603050405020304" pitchFamily="18" charset="0"/>
              </a:rPr>
              <a:t>word count</a:t>
            </a:r>
            <a:r>
              <a:rPr lang="en-US" sz="2100" dirty="0">
                <a:latin typeface="Times New Roman" panose="02020603050405020304" pitchFamily="18" charset="0"/>
                <a:cs typeface="Times New Roman" panose="02020603050405020304" pitchFamily="18" charset="0"/>
              </a:rPr>
              <a:t> register.</a:t>
            </a:r>
          </a:p>
          <a:p>
            <a:r>
              <a:rPr lang="en-US" sz="2100" dirty="0">
                <a:latin typeface="Times New Roman" panose="02020603050405020304" pitchFamily="18" charset="0"/>
                <a:cs typeface="Times New Roman" panose="02020603050405020304" pitchFamily="18" charset="0"/>
              </a:rPr>
              <a:t>The most important is the </a:t>
            </a:r>
            <a:r>
              <a:rPr lang="en-US" sz="2100" b="1" dirty="0">
                <a:latin typeface="Times New Roman" panose="02020603050405020304" pitchFamily="18" charset="0"/>
                <a:cs typeface="Times New Roman" panose="02020603050405020304" pitchFamily="18" charset="0"/>
              </a:rPr>
              <a:t>address of I/O device</a:t>
            </a:r>
            <a:r>
              <a:rPr lang="en-US" sz="2100" dirty="0">
                <a:latin typeface="Times New Roman" panose="02020603050405020304" pitchFamily="18" charset="0"/>
                <a:cs typeface="Times New Roman" panose="02020603050405020304" pitchFamily="18" charset="0"/>
              </a:rPr>
              <a:t> that wants to read or write data. This information is stored in the </a:t>
            </a:r>
            <a:r>
              <a:rPr lang="en-US" sz="2100" b="1" dirty="0">
                <a:latin typeface="Times New Roman" panose="02020603050405020304" pitchFamily="18" charset="0"/>
                <a:cs typeface="Times New Roman" panose="02020603050405020304" pitchFamily="18" charset="0"/>
              </a:rPr>
              <a:t>data register.</a:t>
            </a:r>
            <a:endParaRPr lang="en-US" sz="2100" dirty="0">
              <a:latin typeface="Times New Roman" panose="02020603050405020304" pitchFamily="18" charset="0"/>
              <a:cs typeface="Times New Roman" panose="02020603050405020304" pitchFamily="18" charset="0"/>
            </a:endParaRPr>
          </a:p>
          <a:p>
            <a:pPr marL="0" indent="0">
              <a:buNone/>
            </a:pPr>
            <a:r>
              <a:rPr lang="en-US" dirty="0" smtClean="0"/>
              <a:t> </a:t>
            </a:r>
            <a:r>
              <a:rPr lang="en-US" sz="2400" b="1" dirty="0" smtClean="0">
                <a:latin typeface="Times New Roman" panose="02020603050405020304" pitchFamily="18" charset="0"/>
                <a:cs typeface="Times New Roman" panose="02020603050405020304" pitchFamily="18" charset="0"/>
              </a:rPr>
              <a:t>Direct </a:t>
            </a:r>
            <a:r>
              <a:rPr lang="en-US" sz="2400" b="1" dirty="0">
                <a:latin typeface="Times New Roman" panose="02020603050405020304" pitchFamily="18" charset="0"/>
                <a:cs typeface="Times New Roman" panose="02020603050405020304" pitchFamily="18" charset="0"/>
              </a:rPr>
              <a:t>Memory Access Advantages and Disadvantages</a:t>
            </a:r>
          </a:p>
          <a:p>
            <a:pPr marL="0" indent="0">
              <a:buNone/>
            </a:pPr>
            <a:r>
              <a:rPr lang="en-US" dirty="0" smtClean="0"/>
              <a:t>   </a:t>
            </a:r>
            <a:r>
              <a:rPr lang="en-US" sz="2400" b="1" dirty="0" smtClean="0">
                <a:latin typeface="Times New Roman" panose="02020603050405020304" pitchFamily="18" charset="0"/>
                <a:cs typeface="Times New Roman" panose="02020603050405020304" pitchFamily="18" charset="0"/>
              </a:rPr>
              <a:t>Advantages</a:t>
            </a:r>
            <a:r>
              <a:rPr lang="en-US" sz="2400" b="1"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Transferring the data without the involvement of the processor will </a:t>
            </a:r>
            <a:r>
              <a:rPr lang="en-US" sz="2200" b="1" dirty="0">
                <a:latin typeface="Times New Roman" panose="02020603050405020304" pitchFamily="18" charset="0"/>
                <a:cs typeface="Times New Roman" panose="02020603050405020304" pitchFamily="18" charset="0"/>
              </a:rPr>
              <a:t>speed up</a:t>
            </a:r>
            <a:r>
              <a:rPr lang="en-US" sz="2200" dirty="0">
                <a:latin typeface="Times New Roman" panose="02020603050405020304" pitchFamily="18" charset="0"/>
                <a:cs typeface="Times New Roman" panose="02020603050405020304" pitchFamily="18" charset="0"/>
              </a:rPr>
              <a:t> the read-write task.</a:t>
            </a:r>
          </a:p>
          <a:p>
            <a:r>
              <a:rPr lang="en-US" sz="2200" dirty="0">
                <a:latin typeface="Times New Roman" panose="02020603050405020304" pitchFamily="18" charset="0"/>
                <a:cs typeface="Times New Roman" panose="02020603050405020304" pitchFamily="18" charset="0"/>
              </a:rPr>
              <a:t>DMA </a:t>
            </a:r>
            <a:r>
              <a:rPr lang="en-US" sz="2200" b="1" dirty="0">
                <a:latin typeface="Times New Roman" panose="02020603050405020304" pitchFamily="18" charset="0"/>
                <a:cs typeface="Times New Roman" panose="02020603050405020304" pitchFamily="18" charset="0"/>
              </a:rPr>
              <a:t>reduces the clock cycle</a:t>
            </a:r>
            <a:r>
              <a:rPr lang="en-US" sz="2200" dirty="0">
                <a:latin typeface="Times New Roman" panose="02020603050405020304" pitchFamily="18" charset="0"/>
                <a:cs typeface="Times New Roman" panose="02020603050405020304" pitchFamily="18" charset="0"/>
              </a:rPr>
              <a:t> requires to read or write a block of data.</a:t>
            </a:r>
          </a:p>
          <a:p>
            <a:r>
              <a:rPr lang="en-US" sz="2200" dirty="0">
                <a:latin typeface="Times New Roman" panose="02020603050405020304" pitchFamily="18" charset="0"/>
                <a:cs typeface="Times New Roman" panose="02020603050405020304" pitchFamily="18" charset="0"/>
              </a:rPr>
              <a:t>Implementing DMA also </a:t>
            </a:r>
            <a:r>
              <a:rPr lang="en-US" sz="2200" b="1" dirty="0">
                <a:latin typeface="Times New Roman" panose="02020603050405020304" pitchFamily="18" charset="0"/>
                <a:cs typeface="Times New Roman" panose="02020603050405020304" pitchFamily="18" charset="0"/>
              </a:rPr>
              <a:t>reduces the overhead</a:t>
            </a:r>
            <a:r>
              <a:rPr lang="en-US" sz="2200" dirty="0">
                <a:latin typeface="Times New Roman" panose="02020603050405020304" pitchFamily="18" charset="0"/>
                <a:cs typeface="Times New Roman" panose="02020603050405020304" pitchFamily="18" charset="0"/>
              </a:rPr>
              <a:t> of the processor.</a:t>
            </a:r>
          </a:p>
          <a:p>
            <a:pPr marL="0" indent="0">
              <a:buNone/>
            </a:pP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Disadvantages:</a:t>
            </a: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As it is a hardware unit, it would </a:t>
            </a:r>
            <a:r>
              <a:rPr lang="en-US" sz="2200" b="1" dirty="0">
                <a:latin typeface="Times New Roman" panose="02020603050405020304" pitchFamily="18" charset="0"/>
                <a:cs typeface="Times New Roman" panose="02020603050405020304" pitchFamily="18" charset="0"/>
              </a:rPr>
              <a:t>cost</a:t>
            </a:r>
            <a:r>
              <a:rPr lang="en-US" sz="2200" dirty="0">
                <a:latin typeface="Times New Roman" panose="02020603050405020304" pitchFamily="18" charset="0"/>
                <a:cs typeface="Times New Roman" panose="02020603050405020304" pitchFamily="18" charset="0"/>
              </a:rPr>
              <a:t> to implement a DMA controller in the system.</a:t>
            </a:r>
          </a:p>
          <a:p>
            <a:r>
              <a:rPr lang="en-US" sz="2200" dirty="0">
                <a:latin typeface="Times New Roman" panose="02020603050405020304" pitchFamily="18" charset="0"/>
                <a:cs typeface="Times New Roman" panose="02020603050405020304" pitchFamily="18" charset="0"/>
              </a:rPr>
              <a:t>Cache</a:t>
            </a:r>
            <a:r>
              <a:rPr lang="en-US" sz="2200" b="1" dirty="0">
                <a:latin typeface="Times New Roman" panose="02020603050405020304" pitchFamily="18" charset="0"/>
                <a:cs typeface="Times New Roman" panose="02020603050405020304" pitchFamily="18" charset="0"/>
              </a:rPr>
              <a:t> coherence </a:t>
            </a:r>
            <a:r>
              <a:rPr lang="en-US" sz="2200" dirty="0">
                <a:latin typeface="Times New Roman" panose="02020603050405020304" pitchFamily="18" charset="0"/>
                <a:cs typeface="Times New Roman" panose="02020603050405020304" pitchFamily="18" charset="0"/>
              </a:rPr>
              <a:t>problem can occur while using DMA controller.</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534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25469"/>
            <a:ext cx="8596668" cy="565030"/>
          </a:xfrm>
        </p:spPr>
        <p:txBody>
          <a:bodyPr>
            <a:normAutofit fontScale="90000"/>
          </a:bodyPr>
          <a:lstStyle/>
          <a:p>
            <a:pPr algn="ctr"/>
            <a:r>
              <a:rPr lang="en-US" dirty="0">
                <a:solidFill>
                  <a:schemeClr val="tx1"/>
                </a:solidFill>
                <a:latin typeface="Times New Roman" panose="02020603050405020304" pitchFamily="18" charset="0"/>
                <a:cs typeface="Times New Roman" panose="02020603050405020304" pitchFamily="18" charset="0"/>
              </a:rPr>
              <a:t>privileged and non-privileged instructions</a:t>
            </a:r>
          </a:p>
        </p:txBody>
      </p:sp>
      <p:sp>
        <p:nvSpPr>
          <p:cNvPr id="3" name="Content Placeholder 2"/>
          <p:cNvSpPr>
            <a:spLocks noGrp="1"/>
          </p:cNvSpPr>
          <p:nvPr>
            <p:ph idx="1"/>
          </p:nvPr>
        </p:nvSpPr>
        <p:spPr>
          <a:xfrm>
            <a:off x="194152" y="790500"/>
            <a:ext cx="9244209" cy="6142658"/>
          </a:xfrm>
        </p:spPr>
        <p:txBody>
          <a:bodyPr>
            <a:normAutofit/>
          </a:bodyPr>
          <a:lstStyle/>
          <a:p>
            <a:pPr marL="0" indent="0">
              <a:buNone/>
            </a:pPr>
            <a:r>
              <a:rPr lang="en-US" sz="2400" b="1" u="sng" dirty="0" smtClean="0">
                <a:solidFill>
                  <a:schemeClr val="tx1"/>
                </a:solidFill>
                <a:latin typeface="Times New Roman" panose="02020603050405020304" pitchFamily="18" charset="0"/>
                <a:cs typeface="Times New Roman" panose="02020603050405020304" pitchFamily="18" charset="0"/>
              </a:rPr>
              <a:t>Non-privileged instructions</a:t>
            </a:r>
            <a:r>
              <a:rPr lang="en-US" sz="2400" dirty="0" smtClean="0">
                <a:solidFill>
                  <a:schemeClr val="tx1"/>
                </a:solidFill>
                <a:latin typeface="Times New Roman" panose="02020603050405020304" pitchFamily="18" charset="0"/>
                <a:cs typeface="Times New Roman" panose="02020603050405020304" pitchFamily="18" charset="0"/>
              </a:rPr>
              <a:t>: Non-privileged instruction is an instruction that any applications or user can execute.</a:t>
            </a:r>
          </a:p>
          <a:p>
            <a:pPr marL="0" indent="0">
              <a:buNone/>
            </a:pP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2400" b="1" u="sng"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 </a:t>
            </a:r>
          </a:p>
          <a:p>
            <a:pPr marL="0" indent="0" fontAlgn="base">
              <a:buNone/>
            </a:pPr>
            <a:r>
              <a:rPr lang="en-US" sz="2400" dirty="0">
                <a:latin typeface="Times New Roman" panose="02020603050405020304" pitchFamily="18" charset="0"/>
                <a:cs typeface="Times New Roman" panose="02020603050405020304" pitchFamily="18" charset="0"/>
              </a:rPr>
              <a:t>Various examples of Non-Privileged Instructions include: </a:t>
            </a:r>
          </a:p>
          <a:p>
            <a:pPr fontAlgn="base"/>
            <a:r>
              <a:rPr lang="en-US" sz="2400" dirty="0"/>
              <a:t>Reading the status of Processor</a:t>
            </a:r>
          </a:p>
          <a:p>
            <a:pPr fontAlgn="base"/>
            <a:r>
              <a:rPr lang="en-US" sz="2400" dirty="0"/>
              <a:t>Reading the System Time</a:t>
            </a:r>
          </a:p>
          <a:p>
            <a:pPr fontAlgn="base"/>
            <a:r>
              <a:rPr lang="en-US" sz="2400" dirty="0"/>
              <a:t>Generate any Trap Instruction</a:t>
            </a:r>
          </a:p>
          <a:p>
            <a:pPr fontAlgn="base"/>
            <a:r>
              <a:rPr lang="en-US" sz="2400" dirty="0"/>
              <a:t>Sending the final printout of Printer</a:t>
            </a:r>
          </a:p>
          <a:p>
            <a:pPr marL="0" indent="0">
              <a:buNone/>
            </a:pPr>
            <a:endParaRPr lang="en-US" sz="2400" u="sng" dirty="0">
              <a:latin typeface="Times New Roman" panose="02020603050405020304" pitchFamily="18" charset="0"/>
              <a:cs typeface="Times New Roman" panose="02020603050405020304" pitchFamily="18" charset="0"/>
            </a:endParaRPr>
          </a:p>
        </p:txBody>
      </p:sp>
      <p:pic>
        <p:nvPicPr>
          <p:cNvPr id="8" name="image55.png"/>
          <p:cNvPicPr/>
          <p:nvPr/>
        </p:nvPicPr>
        <p:blipFill>
          <a:blip r:embed="rId2" cstate="print"/>
          <a:stretch>
            <a:fillRect/>
          </a:stretch>
        </p:blipFill>
        <p:spPr>
          <a:xfrm>
            <a:off x="826718" y="1595763"/>
            <a:ext cx="7690981" cy="1028700"/>
          </a:xfrm>
          <a:prstGeom prst="rect">
            <a:avLst/>
          </a:prstGeom>
        </p:spPr>
      </p:pic>
    </p:spTree>
    <p:extLst>
      <p:ext uri="{BB962C8B-B14F-4D97-AF65-F5344CB8AC3E}">
        <p14:creationId xmlns:p14="http://schemas.microsoft.com/office/powerpoint/2010/main" val="1092198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47" y="381893"/>
            <a:ext cx="9030337" cy="6476107"/>
          </a:xfrm>
        </p:spPr>
        <p:txBody>
          <a:bodyPr/>
          <a:lstStyle/>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privileged instructions:</a:t>
            </a:r>
            <a:r>
              <a:rPr lang="en-US" sz="2400" dirty="0">
                <a:solidFill>
                  <a:schemeClr val="tx1"/>
                </a:solidFill>
                <a:latin typeface="Times New Roman" panose="02020603050405020304" pitchFamily="18" charset="0"/>
                <a:cs typeface="Times New Roman" panose="02020603050405020304" pitchFamily="18" charset="0"/>
              </a:rPr>
              <a:t> privileged instruction is an instruction that can only be executed in kernel mode.</a:t>
            </a:r>
            <a:r>
              <a:rPr lang="en-US" sz="2400" dirty="0"/>
              <a:t> </a:t>
            </a:r>
            <a:r>
              <a:rPr lang="en-US" sz="2400" dirty="0">
                <a:latin typeface="Times New Roman" panose="02020603050405020304" pitchFamily="18" charset="0"/>
                <a:cs typeface="Times New Roman" panose="02020603050405020304" pitchFamily="18" charset="0"/>
              </a:rPr>
              <a:t>Instructions are divided in this manner because privileged instructions could harm the kernel</a:t>
            </a:r>
            <a:r>
              <a:rPr lang="en-US" sz="2400"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sz="2400" b="1" u="sng" dirty="0" smtClean="0">
                <a:latin typeface="Times New Roman" panose="02020603050405020304" pitchFamily="18" charset="0"/>
                <a:cs typeface="Times New Roman" panose="02020603050405020304" pitchFamily="18" charset="0"/>
              </a:rPr>
              <a:t>Privileged </a:t>
            </a:r>
            <a:r>
              <a:rPr lang="en-US" sz="2400" b="1" u="sng" dirty="0">
                <a:latin typeface="Times New Roman" panose="02020603050405020304" pitchFamily="18" charset="0"/>
                <a:cs typeface="Times New Roman" panose="02020603050405020304" pitchFamily="18" charset="0"/>
              </a:rPr>
              <a:t>characteristics</a:t>
            </a:r>
            <a:r>
              <a:rPr lang="en-US" sz="2400" b="1" u="sng" dirty="0" smtClean="0">
                <a:latin typeface="Times New Roman" panose="02020603050405020304" pitchFamily="18" charset="0"/>
                <a:cs typeface="Times New Roman" panose="02020603050405020304" pitchFamily="18" charset="0"/>
              </a:rPr>
              <a:t>:</a:t>
            </a:r>
          </a:p>
          <a:p>
            <a:pPr marL="0" indent="0" fontAlgn="base">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If any attempt is made to execute a Privileged Instruction in User Mode, then it will not be executed and treated as an illegal instruction. The Hardware traps it in the Operating System. </a:t>
            </a:r>
          </a:p>
          <a:p>
            <a:pPr marL="0" indent="0" fontAlgn="base">
              <a:buNone/>
            </a:pPr>
            <a:r>
              <a:rPr lang="en-US" sz="2000" dirty="0">
                <a:latin typeface="Times New Roman" panose="02020603050405020304" pitchFamily="18" charset="0"/>
                <a:cs typeface="Times New Roman" panose="02020603050405020304" pitchFamily="18" charset="0"/>
              </a:rPr>
              <a:t>(ii) Before transferring the control to any User Program, it is the responsibility of the Operating System to ensure that the </a:t>
            </a:r>
            <a:r>
              <a:rPr lang="en-US" sz="2000" b="1" dirty="0">
                <a:latin typeface="Times New Roman" panose="02020603050405020304" pitchFamily="18" charset="0"/>
                <a:cs typeface="Times New Roman" panose="02020603050405020304" pitchFamily="18" charset="0"/>
              </a:rPr>
              <a:t>Timer</a:t>
            </a:r>
            <a:r>
              <a:rPr lang="en-US" sz="2000" dirty="0">
                <a:latin typeface="Times New Roman" panose="02020603050405020304" pitchFamily="18" charset="0"/>
                <a:cs typeface="Times New Roman" panose="02020603050405020304" pitchFamily="18" charset="0"/>
              </a:rPr>
              <a:t> is set to interrupt. Thus, if the timer interrupts then the Operating System regains control. </a:t>
            </a:r>
          </a:p>
          <a:p>
            <a:pPr marL="0" indent="0" fontAlgn="base">
              <a:buNone/>
            </a:pPr>
            <a:r>
              <a:rPr lang="en-US" sz="2000" dirty="0">
                <a:latin typeface="Times New Roman" panose="02020603050405020304" pitchFamily="18" charset="0"/>
                <a:cs typeface="Times New Roman" panose="02020603050405020304" pitchFamily="18" charset="0"/>
              </a:rPr>
              <a:t>Thus, any instruction which can modify the contents of the Timer is Privileged Instruction. </a:t>
            </a:r>
          </a:p>
          <a:p>
            <a:pPr marL="0" indent="0" fontAlgn="base">
              <a:buNone/>
            </a:pPr>
            <a:r>
              <a:rPr lang="en-US" sz="2000" dirty="0">
                <a:latin typeface="Times New Roman" panose="02020603050405020304" pitchFamily="18" charset="0"/>
                <a:cs typeface="Times New Roman" panose="02020603050405020304" pitchFamily="18" charset="0"/>
              </a:rPr>
              <a:t>(iii) Privileged Instructions are used by the Operating System in order to achieve correct operation. </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pic>
        <p:nvPicPr>
          <p:cNvPr id="4" name="image56.png"/>
          <p:cNvPicPr/>
          <p:nvPr/>
        </p:nvPicPr>
        <p:blipFill>
          <a:blip r:embed="rId2" cstate="print"/>
          <a:stretch>
            <a:fillRect/>
          </a:stretch>
        </p:blipFill>
        <p:spPr>
          <a:xfrm>
            <a:off x="720246" y="1776774"/>
            <a:ext cx="7979079" cy="1000125"/>
          </a:xfrm>
          <a:prstGeom prst="rect">
            <a:avLst/>
          </a:prstGeom>
        </p:spPr>
      </p:pic>
    </p:spTree>
    <p:extLst>
      <p:ext uri="{BB962C8B-B14F-4D97-AF65-F5344CB8AC3E}">
        <p14:creationId xmlns:p14="http://schemas.microsoft.com/office/powerpoint/2010/main" val="2418336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416" y="212943"/>
            <a:ext cx="9432099" cy="6645058"/>
          </a:xfrm>
        </p:spPr>
        <p:txBody>
          <a:bodyPr>
            <a:normAutofit/>
          </a:bodyPr>
          <a:lstStyle/>
          <a:p>
            <a:pPr marL="0" indent="0" fontAlgn="base">
              <a:buNone/>
            </a:pPr>
            <a:r>
              <a:rPr lang="en-US" sz="2600" dirty="0" smtClean="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iv) Various examples of Privileged Instructions include:  </a:t>
            </a:r>
          </a:p>
          <a:p>
            <a:pPr fontAlgn="base"/>
            <a:r>
              <a:rPr lang="en-US" sz="2600" dirty="0">
                <a:latin typeface="Times New Roman" panose="02020603050405020304" pitchFamily="18" charset="0"/>
                <a:cs typeface="Times New Roman" panose="02020603050405020304" pitchFamily="18" charset="0"/>
              </a:rPr>
              <a:t>I/O instructions and Halt instructions</a:t>
            </a:r>
          </a:p>
          <a:p>
            <a:pPr fontAlgn="base"/>
            <a:r>
              <a:rPr lang="en-US" sz="2600" dirty="0">
                <a:latin typeface="Times New Roman" panose="02020603050405020304" pitchFamily="18" charset="0"/>
                <a:cs typeface="Times New Roman" panose="02020603050405020304" pitchFamily="18" charset="0"/>
              </a:rPr>
              <a:t>Turn off all Interrupts</a:t>
            </a:r>
          </a:p>
          <a:p>
            <a:pPr fontAlgn="base"/>
            <a:r>
              <a:rPr lang="en-US" sz="2600" dirty="0">
                <a:latin typeface="Times New Roman" panose="02020603050405020304" pitchFamily="18" charset="0"/>
                <a:cs typeface="Times New Roman" panose="02020603050405020304" pitchFamily="18" charset="0"/>
              </a:rPr>
              <a:t>Set the Timer</a:t>
            </a:r>
          </a:p>
          <a:p>
            <a:pPr fontAlgn="base"/>
            <a:r>
              <a:rPr lang="en-US" sz="2600" dirty="0">
                <a:latin typeface="Times New Roman" panose="02020603050405020304" pitchFamily="18" charset="0"/>
                <a:cs typeface="Times New Roman" panose="02020603050405020304" pitchFamily="18" charset="0"/>
              </a:rPr>
              <a:t>Context Switching</a:t>
            </a:r>
          </a:p>
          <a:p>
            <a:pPr fontAlgn="base"/>
            <a:r>
              <a:rPr lang="en-US" sz="2600" dirty="0">
                <a:latin typeface="Times New Roman" panose="02020603050405020304" pitchFamily="18" charset="0"/>
                <a:cs typeface="Times New Roman" panose="02020603050405020304" pitchFamily="18" charset="0"/>
              </a:rPr>
              <a:t>Clear the Memory or Remove a process from the Memory</a:t>
            </a:r>
          </a:p>
          <a:p>
            <a:pPr fontAlgn="base"/>
            <a:r>
              <a:rPr lang="en-US" sz="2600" dirty="0">
                <a:latin typeface="Times New Roman" panose="02020603050405020304" pitchFamily="18" charset="0"/>
                <a:cs typeface="Times New Roman" panose="02020603050405020304" pitchFamily="18" charset="0"/>
              </a:rPr>
              <a:t>Modify entries in the Device-status table</a:t>
            </a: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445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rivileged and Non-Privileged Instructions in Operating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006" y="776614"/>
            <a:ext cx="6814953" cy="4597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366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2943"/>
            <a:ext cx="8596668" cy="513568"/>
          </a:xfrm>
        </p:spPr>
        <p:txBody>
          <a:bodyPr>
            <a:normAutofit fontScale="90000"/>
          </a:bodyPr>
          <a:lstStyle/>
          <a:p>
            <a:r>
              <a:rPr lang="en-US" sz="2700" b="1" dirty="0">
                <a:solidFill>
                  <a:schemeClr val="tx1"/>
                </a:solidFill>
                <a:latin typeface="Times New Roman" panose="02020603050405020304" pitchFamily="18" charset="0"/>
                <a:cs typeface="Times New Roman" panose="02020603050405020304" pitchFamily="18" charset="0"/>
              </a:rPr>
              <a:t>D</a:t>
            </a:r>
            <a:r>
              <a:rPr lang="en-US" sz="2700" b="1" dirty="0" smtClean="0">
                <a:solidFill>
                  <a:schemeClr val="tx1"/>
                </a:solidFill>
                <a:latin typeface="Times New Roman" panose="02020603050405020304" pitchFamily="18" charset="0"/>
                <a:cs typeface="Times New Roman" panose="02020603050405020304" pitchFamily="18" charset="0"/>
              </a:rPr>
              <a:t>ifferences </a:t>
            </a:r>
            <a:r>
              <a:rPr lang="en-US" sz="2700" b="1" dirty="0">
                <a:solidFill>
                  <a:schemeClr val="tx1"/>
                </a:solidFill>
                <a:latin typeface="Times New Roman" panose="02020603050405020304" pitchFamily="18" charset="0"/>
                <a:cs typeface="Times New Roman" panose="02020603050405020304" pitchFamily="18" charset="0"/>
              </a:rPr>
              <a:t>between privileged and non-privileged </a:t>
            </a:r>
            <a:r>
              <a:rPr lang="en-US" sz="2700" b="1" dirty="0" smtClean="0">
                <a:solidFill>
                  <a:schemeClr val="tx1"/>
                </a:solidFill>
                <a:latin typeface="Times New Roman" panose="02020603050405020304" pitchFamily="18" charset="0"/>
                <a:cs typeface="Times New Roman" panose="02020603050405020304" pitchFamily="18" charset="0"/>
              </a:rPr>
              <a:t>instructions</a:t>
            </a:r>
            <a:r>
              <a:rPr lang="en-US" b="1" dirty="0"/>
              <a:t/>
            </a:r>
            <a:br>
              <a:rPr lang="en-US" b="1" dirty="0"/>
            </a:br>
            <a:endParaRPr lang="en-US" dirty="0"/>
          </a:p>
        </p:txBody>
      </p:sp>
      <p:sp>
        <p:nvSpPr>
          <p:cNvPr id="3" name="Content Placeholder 2"/>
          <p:cNvSpPr>
            <a:spLocks noGrp="1"/>
          </p:cNvSpPr>
          <p:nvPr>
            <p:ph idx="1"/>
          </p:nvPr>
        </p:nvSpPr>
        <p:spPr>
          <a:xfrm>
            <a:off x="677334" y="726510"/>
            <a:ext cx="8596668" cy="6131489"/>
          </a:xfrm>
        </p:spPr>
        <p:txBody>
          <a:bodyPr>
            <a:noAutofit/>
          </a:bodyPr>
          <a:lstStyle/>
          <a:p>
            <a:pPr fontAlgn="base"/>
            <a:r>
              <a:rPr lang="en-US" sz="2400" dirty="0">
                <a:latin typeface="Times New Roman" panose="02020603050405020304" pitchFamily="18" charset="0"/>
                <a:cs typeface="Times New Roman" panose="02020603050405020304" pitchFamily="18" charset="0"/>
              </a:rPr>
              <a:t>Access to resources: Privileged instructions have direct access to system resources, while non-privileged instructions have limited access.</a:t>
            </a:r>
          </a:p>
          <a:p>
            <a:pPr fontAlgn="base"/>
            <a:r>
              <a:rPr lang="en-US" sz="2400" dirty="0">
                <a:latin typeface="Times New Roman" panose="02020603050405020304" pitchFamily="18" charset="0"/>
                <a:cs typeface="Times New Roman" panose="02020603050405020304" pitchFamily="18" charset="0"/>
              </a:rPr>
              <a:t>Execution mode: Privileged instructions are executed in kernel mode, while non-privileged instructions are executed in user mode.</a:t>
            </a:r>
          </a:p>
          <a:p>
            <a:pPr fontAlgn="base"/>
            <a:r>
              <a:rPr lang="en-US" sz="2400" dirty="0">
                <a:latin typeface="Times New Roman" panose="02020603050405020304" pitchFamily="18" charset="0"/>
                <a:cs typeface="Times New Roman" panose="02020603050405020304" pitchFamily="18" charset="0"/>
              </a:rPr>
              <a:t>Execution permissions: Privileged instructions require special permissions to execute, while non-privileged instructions do not.</a:t>
            </a:r>
          </a:p>
          <a:p>
            <a:pPr fontAlgn="base"/>
            <a:r>
              <a:rPr lang="en-US" sz="2400" dirty="0">
                <a:latin typeface="Times New Roman" panose="02020603050405020304" pitchFamily="18" charset="0"/>
                <a:cs typeface="Times New Roman" panose="02020603050405020304" pitchFamily="18" charset="0"/>
              </a:rPr>
              <a:t>Purpose: Privileged instructions are typically used for performing low-level system operations, while non-privileged instructions are used for general-purpose computing.</a:t>
            </a:r>
          </a:p>
          <a:p>
            <a:pPr fontAlgn="base"/>
            <a:r>
              <a:rPr lang="en-US" sz="2400" dirty="0">
                <a:latin typeface="Times New Roman" panose="02020603050405020304" pitchFamily="18" charset="0"/>
                <a:cs typeface="Times New Roman" panose="02020603050405020304" pitchFamily="18" charset="0"/>
              </a:rPr>
              <a:t>Risks: Because privileged instructions have access to system resources, they pose a higher risk of causing system crashes or security vulnerabilities if not used carefully. Non-privileged instructions are less risky in this regard.</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312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255" y="300625"/>
            <a:ext cx="9023481" cy="726509"/>
          </a:xfrm>
        </p:spPr>
        <p:txBody>
          <a:bodyPr>
            <a:normAutofit/>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Software interrupts </a:t>
            </a:r>
            <a:r>
              <a:rPr lang="en-US" sz="2800" dirty="0">
                <a:solidFill>
                  <a:schemeClr val="tx1"/>
                </a:solidFill>
                <a:latin typeface="Times New Roman" panose="02020603050405020304" pitchFamily="18" charset="0"/>
                <a:cs typeface="Times New Roman" panose="02020603050405020304" pitchFamily="18" charset="0"/>
              </a:rPr>
              <a:t>and exceptions.</a:t>
            </a:r>
          </a:p>
        </p:txBody>
      </p:sp>
      <p:sp>
        <p:nvSpPr>
          <p:cNvPr id="3" name="Content Placeholder 2"/>
          <p:cNvSpPr>
            <a:spLocks noGrp="1"/>
          </p:cNvSpPr>
          <p:nvPr>
            <p:ph idx="1"/>
          </p:nvPr>
        </p:nvSpPr>
        <p:spPr>
          <a:xfrm>
            <a:off x="227853" y="808973"/>
            <a:ext cx="9193639" cy="5498925"/>
          </a:xfrm>
        </p:spPr>
        <p:txBody>
          <a:bodyPr>
            <a:normAutofit/>
          </a:bodyPr>
          <a:lstStyle/>
          <a:p>
            <a:pPr marL="0" indent="0">
              <a:buNone/>
            </a:pPr>
            <a:r>
              <a:rPr lang="en-US" sz="2400" b="1" u="sng" dirty="0" smtClean="0">
                <a:latin typeface="Times New Roman" panose="02020603050405020304" pitchFamily="18" charset="0"/>
                <a:cs typeface="Times New Roman" panose="02020603050405020304" pitchFamily="18" charset="0"/>
              </a:rPr>
              <a:t>Interrupt:</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a Process is executed by the </a:t>
            </a:r>
            <a:r>
              <a:rPr lang="en-US" sz="2400" dirty="0">
                <a:latin typeface="Times New Roman" panose="02020603050405020304" pitchFamily="18" charset="0"/>
                <a:cs typeface="Times New Roman" panose="02020603050405020304" pitchFamily="18" charset="0"/>
                <a:hlinkClick r:id="rId2"/>
              </a:rPr>
              <a:t>CPU</a:t>
            </a:r>
            <a:r>
              <a:rPr lang="en-US" sz="2400" dirty="0">
                <a:latin typeface="Times New Roman" panose="02020603050405020304" pitchFamily="18" charset="0"/>
                <a:cs typeface="Times New Roman" panose="02020603050405020304" pitchFamily="18" charset="0"/>
              </a:rPr>
              <a:t> and when a user Request for another Process then this will create disturbance for the Running Process. </a:t>
            </a: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is also called as the Interrupt</a:t>
            </a:r>
            <a:r>
              <a:rPr lang="en-US" sz="2400" dirty="0" smtClean="0"/>
              <a:t>.</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2050" name="Picture 2" descr="CPU Interrupts and Interrupt Handling | Computer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255" y="1926771"/>
            <a:ext cx="8824288" cy="427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625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0313"/>
            <a:ext cx="8596668" cy="588724"/>
          </a:xfrm>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rPr>
              <a:t>Exceptions</a:t>
            </a:r>
            <a:br>
              <a:rPr lang="en-US" b="1"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914401"/>
            <a:ext cx="8596668" cy="5573486"/>
          </a:xfrm>
        </p:spPr>
        <p:txBody>
          <a:bodyPr>
            <a:normAutofit fontScale="92500"/>
          </a:bodyPr>
          <a:lstStyle/>
          <a:p>
            <a:r>
              <a:rPr lang="en-US" sz="2400" dirty="0">
                <a:latin typeface="Times New Roman" panose="02020603050405020304" pitchFamily="18" charset="0"/>
                <a:cs typeface="Times New Roman" panose="02020603050405020304" pitchFamily="18" charset="0"/>
              </a:rPr>
              <a:t>The term exception is used to refer to any event that causes an </a:t>
            </a:r>
            <a:r>
              <a:rPr lang="en-US" sz="2400" dirty="0" smtClean="0">
                <a:latin typeface="Times New Roman" panose="02020603050405020304" pitchFamily="18" charset="0"/>
                <a:cs typeface="Times New Roman" panose="02020603050405020304" pitchFamily="18" charset="0"/>
              </a:rPr>
              <a:t>interruption.Hence</a:t>
            </a:r>
            <a:r>
              <a:rPr lang="en-US" sz="2400" dirty="0">
                <a:latin typeface="Times New Roman" panose="02020603050405020304" pitchFamily="18" charset="0"/>
                <a:cs typeface="Times New Roman" panose="02020603050405020304" pitchFamily="18" charset="0"/>
              </a:rPr>
              <a:t>, I/O interrupts are one example of an </a:t>
            </a:r>
            <a:r>
              <a:rPr lang="en-US" sz="2400" dirty="0" smtClean="0">
                <a:latin typeface="Times New Roman" panose="02020603050405020304" pitchFamily="18" charset="0"/>
                <a:cs typeface="Times New Roman" panose="02020603050405020304" pitchFamily="18" charset="0"/>
              </a:rPr>
              <a:t>exception.</a:t>
            </a:r>
          </a:p>
          <a:p>
            <a:r>
              <a:rPr lang="en-US" sz="2400" dirty="0" smtClean="0">
                <a:latin typeface="Times New Roman" panose="02020603050405020304" pitchFamily="18" charset="0"/>
                <a:cs typeface="Times New Roman" panose="02020603050405020304" pitchFamily="18" charset="0"/>
              </a:rPr>
              <a:t>Recovery </a:t>
            </a:r>
            <a:r>
              <a:rPr lang="en-US" sz="2400" dirty="0">
                <a:latin typeface="Times New Roman" panose="02020603050405020304" pitchFamily="18" charset="0"/>
                <a:cs typeface="Times New Roman" panose="02020603050405020304" pitchFamily="18" charset="0"/>
              </a:rPr>
              <a:t>from errors – These are techniques to ensure that all hardware components are operating </a:t>
            </a:r>
            <a:r>
              <a:rPr lang="en-US" sz="2400" dirty="0" smtClean="0">
                <a:latin typeface="Times New Roman" panose="02020603050405020304" pitchFamily="18" charset="0"/>
                <a:cs typeface="Times New Roman" panose="02020603050405020304" pitchFamily="18" charset="0"/>
              </a:rPr>
              <a:t>properly.</a:t>
            </a:r>
          </a:p>
          <a:p>
            <a:pPr marL="0" indent="0">
              <a:buNone/>
            </a:pPr>
            <a:r>
              <a:rPr lang="en-US" sz="2400" dirty="0" smtClean="0">
                <a:latin typeface="Times New Roman" panose="02020603050405020304" pitchFamily="18" charset="0"/>
                <a:cs typeface="Times New Roman" panose="02020603050405020304" pitchFamily="18" charset="0"/>
              </a:rPr>
              <a:t>    Ex:Error in the data stored.</a:t>
            </a:r>
          </a:p>
          <a:p>
            <a:pPr marL="0" indent="0">
              <a:buNone/>
            </a:pPr>
            <a:r>
              <a:rPr lang="en-US" sz="2400" dirty="0" smtClean="0">
                <a:latin typeface="Times New Roman" panose="02020603050405020304" pitchFamily="18" charset="0"/>
                <a:cs typeface="Times New Roman" panose="02020603050405020304" pitchFamily="18" charset="0"/>
              </a:rPr>
              <a:t>    Error during the execution of instruction.</a:t>
            </a:r>
          </a:p>
          <a:p>
            <a:r>
              <a:rPr lang="en-US" sz="2400" dirty="0" smtClean="0">
                <a:latin typeface="Times New Roman" panose="02020603050405020304" pitchFamily="18" charset="0"/>
                <a:cs typeface="Times New Roman" panose="02020603050405020304" pitchFamily="18" charset="0"/>
              </a:rPr>
              <a:t>Debugging </a:t>
            </a:r>
            <a:r>
              <a:rPr lang="en-US" sz="2400" dirty="0">
                <a:latin typeface="Times New Roman" panose="02020603050405020304" pitchFamily="18" charset="0"/>
                <a:cs typeface="Times New Roman" panose="02020603050405020304" pitchFamily="18" charset="0"/>
              </a:rPr>
              <a:t>– find errors in a program, trace and breakpoints (only at specific points selected by the user</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Trace: Exception occurs after execution of every instruction.</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Breakpoint: Exception occurs only at specific points selected by the user.</a:t>
            </a:r>
          </a:p>
          <a:p>
            <a:r>
              <a:rPr lang="en-US" sz="2400" dirty="0" smtClean="0">
                <a:latin typeface="Times New Roman" panose="02020603050405020304" pitchFamily="18" charset="0"/>
                <a:cs typeface="Times New Roman" panose="02020603050405020304" pitchFamily="18" charset="0"/>
              </a:rPr>
              <a:t>Privilege </a:t>
            </a:r>
            <a:r>
              <a:rPr lang="en-US" sz="2400" dirty="0">
                <a:latin typeface="Times New Roman" panose="02020603050405020304" pitchFamily="18" charset="0"/>
                <a:cs typeface="Times New Roman" panose="02020603050405020304" pitchFamily="18" charset="0"/>
              </a:rPr>
              <a:t>exception – execute privileged instructions to protect OS of a computer.</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338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495" y="137787"/>
            <a:ext cx="8596668" cy="6250488"/>
          </a:xfrm>
        </p:spPr>
        <p:txBody>
          <a:bodyPr>
            <a:normAutofit fontScale="85000" lnSpcReduction="20000"/>
          </a:bodyPr>
          <a:lstStyle/>
          <a:p>
            <a:r>
              <a:rPr lang="en-IN" dirty="0"/>
              <a:t> The exception modes have full access to system resources and can change modes freely. </a:t>
            </a:r>
            <a:r>
              <a:rPr lang="en-IN" sz="1900" dirty="0">
                <a:latin typeface="Times New Roman" panose="02020603050405020304" pitchFamily="18" charset="0"/>
                <a:cs typeface="Times New Roman" panose="02020603050405020304" pitchFamily="18" charset="0"/>
              </a:rPr>
              <a:t>These are entered when specific exceptions occur. Various exceptions occur in the exception modes are as follows:</a:t>
            </a:r>
            <a:endParaRPr lang="en-US"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  </a:t>
            </a:r>
            <a:r>
              <a:rPr lang="en-IN" sz="1900" b="1" dirty="0">
                <a:latin typeface="Times New Roman" panose="02020603050405020304" pitchFamily="18" charset="0"/>
                <a:cs typeface="Times New Roman" panose="02020603050405020304" pitchFamily="18" charset="0"/>
              </a:rPr>
              <a:t>Supervisor mode: </a:t>
            </a:r>
            <a:r>
              <a:rPr lang="en-IN" sz="1900" dirty="0">
                <a:latin typeface="Times New Roman" panose="02020603050405020304" pitchFamily="18" charset="0"/>
                <a:cs typeface="Times New Roman" panose="02020603050405020304" pitchFamily="18" charset="0"/>
              </a:rPr>
              <a:t>Usually what the OS runs in. It is entered when the processor encounters a software interrupt instruction. Software interrupts are a standard way to invoke operating system services on ARM.</a:t>
            </a:r>
            <a:endParaRPr lang="en-US"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  </a:t>
            </a:r>
            <a:r>
              <a:rPr lang="en-IN" sz="1900" b="1" dirty="0">
                <a:latin typeface="Times New Roman" panose="02020603050405020304" pitchFamily="18" charset="0"/>
                <a:cs typeface="Times New Roman" panose="02020603050405020304" pitchFamily="18" charset="0"/>
              </a:rPr>
              <a:t>Abort mode: </a:t>
            </a:r>
            <a:r>
              <a:rPr lang="en-IN" sz="1900" dirty="0">
                <a:latin typeface="Times New Roman" panose="02020603050405020304" pitchFamily="18" charset="0"/>
                <a:cs typeface="Times New Roman" panose="02020603050405020304" pitchFamily="18" charset="0"/>
              </a:rPr>
              <a:t>Entered in response to memory faults.</a:t>
            </a:r>
            <a:endParaRPr lang="en-US"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  </a:t>
            </a:r>
            <a:r>
              <a:rPr lang="en-IN" sz="1900" b="1" dirty="0">
                <a:latin typeface="Times New Roman" panose="02020603050405020304" pitchFamily="18" charset="0"/>
                <a:cs typeface="Times New Roman" panose="02020603050405020304" pitchFamily="18" charset="0"/>
              </a:rPr>
              <a:t>Undefined mode: </a:t>
            </a:r>
            <a:r>
              <a:rPr lang="en-IN" sz="1900" dirty="0">
                <a:latin typeface="Times New Roman" panose="02020603050405020304" pitchFamily="18" charset="0"/>
                <a:cs typeface="Times New Roman" panose="02020603050405020304" pitchFamily="18" charset="0"/>
              </a:rPr>
              <a:t>Entered when the processor attempts to execute an instruction that is supported neither by the main integer core nor by one of the coprocessors.</a:t>
            </a:r>
            <a:endParaRPr lang="en-US"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  </a:t>
            </a:r>
            <a:r>
              <a:rPr lang="en-IN" sz="1900" b="1" dirty="0">
                <a:latin typeface="Times New Roman" panose="02020603050405020304" pitchFamily="18" charset="0"/>
                <a:cs typeface="Times New Roman" panose="02020603050405020304" pitchFamily="18" charset="0"/>
              </a:rPr>
              <a:t>Fast interrupt mode: </a:t>
            </a:r>
            <a:r>
              <a:rPr lang="en-IN" sz="1900" dirty="0">
                <a:latin typeface="Times New Roman" panose="02020603050405020304" pitchFamily="18" charset="0"/>
                <a:cs typeface="Times New Roman" panose="02020603050405020304" pitchFamily="18" charset="0"/>
              </a:rPr>
              <a:t>Entered whenever the processor receives an interrupt signal from the designated fast interrupt source. A fast interrupt cannot be interrupted, but a fast interrupt may interrupt a normal interrupt.</a:t>
            </a:r>
            <a:endParaRPr lang="en-US"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  </a:t>
            </a:r>
            <a:r>
              <a:rPr lang="en-IN" sz="1900" b="1" dirty="0">
                <a:latin typeface="Times New Roman" panose="02020603050405020304" pitchFamily="18" charset="0"/>
                <a:cs typeface="Times New Roman" panose="02020603050405020304" pitchFamily="18" charset="0"/>
              </a:rPr>
              <a:t>Interrupt mode: </a:t>
            </a:r>
            <a:r>
              <a:rPr lang="en-IN" sz="1900" dirty="0">
                <a:latin typeface="Times New Roman" panose="02020603050405020304" pitchFamily="18" charset="0"/>
                <a:cs typeface="Times New Roman" panose="02020603050405020304" pitchFamily="18" charset="0"/>
              </a:rPr>
              <a:t>Entered whenever the processor receives an interrupt signal from any other interrupt source (other than fast interrupt). An interrupt may only be interrupted by a fast interrupt.</a:t>
            </a:r>
            <a:endParaRPr lang="en-US"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When an exception is occurred, then the exception should be handled by the processor. For example, the </a:t>
            </a:r>
            <a:r>
              <a:rPr lang="en-IN" sz="1900" dirty="0" err="1">
                <a:latin typeface="Times New Roman" panose="02020603050405020304" pitchFamily="18" charset="0"/>
                <a:cs typeface="Times New Roman" panose="02020603050405020304" pitchFamily="18" charset="0"/>
              </a:rPr>
              <a:t>Nios</a:t>
            </a:r>
            <a:r>
              <a:rPr lang="en-IN" sz="1900" dirty="0">
                <a:latin typeface="Times New Roman" panose="02020603050405020304" pitchFamily="18" charset="0"/>
                <a:cs typeface="Times New Roman" panose="02020603050405020304" pitchFamily="18" charset="0"/>
              </a:rPr>
              <a:t> II processor performs the following actions when an exception is occurred:</a:t>
            </a:r>
            <a:endParaRPr lang="en-US" sz="1900" dirty="0">
              <a:latin typeface="Times New Roman" panose="02020603050405020304" pitchFamily="18" charset="0"/>
              <a:cs typeface="Times New Roman" panose="02020603050405020304" pitchFamily="18" charset="0"/>
            </a:endParaRPr>
          </a:p>
          <a:p>
            <a:pPr lvl="0"/>
            <a:r>
              <a:rPr lang="en-IN" sz="1900" dirty="0">
                <a:latin typeface="Times New Roman" panose="02020603050405020304" pitchFamily="18" charset="0"/>
                <a:cs typeface="Times New Roman" panose="02020603050405020304" pitchFamily="18" charset="0"/>
              </a:rPr>
              <a:t>Saves the existing processor status information by copying the contents of the </a:t>
            </a:r>
            <a:r>
              <a:rPr lang="en-IN" sz="1900" b="1" i="1" dirty="0">
                <a:latin typeface="Times New Roman" panose="02020603050405020304" pitchFamily="18" charset="0"/>
                <a:cs typeface="Times New Roman" panose="02020603050405020304" pitchFamily="18" charset="0"/>
              </a:rPr>
              <a:t>status</a:t>
            </a:r>
            <a:r>
              <a:rPr lang="en-IN" sz="1900" dirty="0">
                <a:latin typeface="Times New Roman" panose="02020603050405020304" pitchFamily="18" charset="0"/>
                <a:cs typeface="Times New Roman" panose="02020603050405020304" pitchFamily="18" charset="0"/>
              </a:rPr>
              <a:t> register (ctl0) into the </a:t>
            </a:r>
            <a:r>
              <a:rPr lang="en-IN" sz="1900" b="1" i="1" dirty="0" err="1">
                <a:latin typeface="Times New Roman" panose="02020603050405020304" pitchFamily="18" charset="0"/>
                <a:cs typeface="Times New Roman" panose="02020603050405020304" pitchFamily="18" charset="0"/>
              </a:rPr>
              <a:t>estatus</a:t>
            </a:r>
            <a:r>
              <a:rPr lang="en-IN" sz="1900" dirty="0">
                <a:latin typeface="Times New Roman" panose="02020603050405020304" pitchFamily="18" charset="0"/>
                <a:cs typeface="Times New Roman" panose="02020603050405020304" pitchFamily="18" charset="0"/>
              </a:rPr>
              <a:t> register (ctl1).</a:t>
            </a:r>
            <a:endParaRPr lang="en-US" sz="1900" dirty="0">
              <a:latin typeface="Times New Roman" panose="02020603050405020304" pitchFamily="18" charset="0"/>
              <a:cs typeface="Times New Roman" panose="02020603050405020304" pitchFamily="18" charset="0"/>
            </a:endParaRPr>
          </a:p>
          <a:p>
            <a:pPr lvl="0"/>
            <a:r>
              <a:rPr lang="en-IN" sz="1900" dirty="0">
                <a:latin typeface="Times New Roman" panose="02020603050405020304" pitchFamily="18" charset="0"/>
                <a:cs typeface="Times New Roman" panose="02020603050405020304" pitchFamily="18" charset="0"/>
              </a:rPr>
              <a:t>Clears the </a:t>
            </a:r>
            <a:r>
              <a:rPr lang="en-IN" sz="1900" b="1" i="1" dirty="0">
                <a:latin typeface="Times New Roman" panose="02020603050405020304" pitchFamily="18" charset="0"/>
                <a:cs typeface="Times New Roman" panose="02020603050405020304" pitchFamily="18" charset="0"/>
              </a:rPr>
              <a:t>U</a:t>
            </a:r>
            <a:r>
              <a:rPr lang="en-IN" sz="1900" i="1"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bit in the status register, to ensure that the processor is in the Supervisor mode.</a:t>
            </a:r>
            <a:endParaRPr lang="en-US" sz="1900" dirty="0">
              <a:latin typeface="Times New Roman" panose="02020603050405020304" pitchFamily="18" charset="0"/>
              <a:cs typeface="Times New Roman" panose="02020603050405020304" pitchFamily="18" charset="0"/>
            </a:endParaRPr>
          </a:p>
          <a:p>
            <a:pPr lvl="0"/>
            <a:r>
              <a:rPr lang="en-IN" sz="1900" dirty="0">
                <a:latin typeface="Times New Roman" panose="02020603050405020304" pitchFamily="18" charset="0"/>
                <a:cs typeface="Times New Roman" panose="02020603050405020304" pitchFamily="18" charset="0"/>
              </a:rPr>
              <a:t>Clears the </a:t>
            </a:r>
            <a:r>
              <a:rPr lang="en-IN" sz="1900" b="1" i="1" dirty="0">
                <a:latin typeface="Times New Roman" panose="02020603050405020304" pitchFamily="18" charset="0"/>
                <a:cs typeface="Times New Roman" panose="02020603050405020304" pitchFamily="18" charset="0"/>
              </a:rPr>
              <a:t>PIE</a:t>
            </a:r>
            <a:r>
              <a:rPr lang="en-IN" sz="1900" i="1"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bit in the status register, which prevents further external processor interrupts.</a:t>
            </a:r>
            <a:endParaRPr lang="en-US" sz="1900" dirty="0">
              <a:latin typeface="Times New Roman" panose="02020603050405020304" pitchFamily="18" charset="0"/>
              <a:cs typeface="Times New Roman" panose="02020603050405020304" pitchFamily="18" charset="0"/>
            </a:endParaRPr>
          </a:p>
          <a:p>
            <a:pPr lvl="0"/>
            <a:r>
              <a:rPr lang="en-IN" sz="1900" dirty="0">
                <a:latin typeface="Times New Roman" panose="02020603050405020304" pitchFamily="18" charset="0"/>
                <a:cs typeface="Times New Roman" panose="02020603050405020304" pitchFamily="18" charset="0"/>
              </a:rPr>
              <a:t>Writes the return address, which is the address of the instruction after the exception into the </a:t>
            </a:r>
            <a:r>
              <a:rPr lang="en-IN" sz="1900" b="1" dirty="0" err="1">
                <a:latin typeface="Times New Roman" panose="02020603050405020304" pitchFamily="18" charset="0"/>
                <a:cs typeface="Times New Roman" panose="02020603050405020304" pitchFamily="18" charset="0"/>
              </a:rPr>
              <a:t>ea</a:t>
            </a:r>
            <a:r>
              <a:rPr lang="en-IN" sz="1900" dirty="0">
                <a:latin typeface="Times New Roman" panose="02020603050405020304" pitchFamily="18" charset="0"/>
                <a:cs typeface="Times New Roman" panose="02020603050405020304" pitchFamily="18" charset="0"/>
              </a:rPr>
              <a:t> register (r29).</a:t>
            </a:r>
            <a:endParaRPr lang="en-US"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Transfers execution to the address of the </a:t>
            </a:r>
            <a:r>
              <a:rPr lang="en-IN" sz="1900" b="1" i="1" dirty="0">
                <a:latin typeface="Times New Roman" panose="02020603050405020304" pitchFamily="18" charset="0"/>
                <a:cs typeface="Times New Roman" panose="02020603050405020304" pitchFamily="18" charset="0"/>
              </a:rPr>
              <a:t>exception handler</a:t>
            </a:r>
            <a:r>
              <a:rPr lang="en-IN" sz="1900" dirty="0">
                <a:latin typeface="Times New Roman" panose="02020603050405020304" pitchFamily="18" charset="0"/>
                <a:cs typeface="Times New Roman" panose="02020603050405020304" pitchFamily="18" charset="0"/>
              </a:rPr>
              <a:t>, which determines the cause of the exception and calls the required </a:t>
            </a:r>
            <a:r>
              <a:rPr lang="en-IN" sz="1900" b="1" i="1" dirty="0">
                <a:latin typeface="Times New Roman" panose="02020603050405020304" pitchFamily="18" charset="0"/>
                <a:cs typeface="Times New Roman" panose="02020603050405020304" pitchFamily="18" charset="0"/>
              </a:rPr>
              <a:t>exception-service routine</a:t>
            </a:r>
            <a:r>
              <a:rPr lang="en-IN" sz="1900" i="1"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to respond to the exception</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634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6171"/>
          </a:xfrm>
        </p:spPr>
        <p:txBody>
          <a:bodyPr>
            <a:noAutofit/>
          </a:bodyPr>
          <a:lstStyle/>
          <a:p>
            <a:r>
              <a:rPr lang="en-IN" sz="2800" b="1" i="1" dirty="0">
                <a:solidFill>
                  <a:schemeClr val="tx1"/>
                </a:solidFill>
                <a:latin typeface="Times New Roman" panose="02020603050405020304" pitchFamily="18" charset="0"/>
                <a:cs typeface="Times New Roman" panose="02020603050405020304" pitchFamily="18" charset="0"/>
              </a:rPr>
              <a:t>Programs and processes – role of interrupts in process state transitions:</a:t>
            </a:r>
            <a:r>
              <a:rPr lang="en-US" sz="2800" dirty="0">
                <a:solidFill>
                  <a:schemeClr val="tx1"/>
                </a:solidFill>
                <a:latin typeface="Times New Roman" panose="02020603050405020304" pitchFamily="18" charset="0"/>
                <a:cs typeface="Times New Roman" panose="02020603050405020304" pitchFamily="18" charset="0"/>
              </a:rPr>
              <a:t/>
            </a:r>
            <a:br>
              <a:rPr lang="en-US" sz="2800" dirty="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3787" y="1545771"/>
            <a:ext cx="9176657" cy="5029200"/>
          </a:xfrm>
        </p:spPr>
        <p:txBody>
          <a:bodyPr/>
          <a:lstStyle/>
          <a:p>
            <a:r>
              <a:rPr lang="en-US" sz="2400" b="1" dirty="0">
                <a:latin typeface="Times New Roman" panose="02020603050405020304" pitchFamily="18" charset="0"/>
                <a:cs typeface="Times New Roman" panose="02020603050405020304" pitchFamily="18" charset="0"/>
              </a:rPr>
              <a:t>A program</a:t>
            </a:r>
            <a:r>
              <a:rPr lang="en-US" dirty="0"/>
              <a:t> is a set of instruction codes that has been designed to complete a certain task. It is a passive entity stored in the secondary memory of the computer system. A program is considered as a passive and static entity.</a:t>
            </a:r>
          </a:p>
          <a:p>
            <a:r>
              <a:rPr lang="en-US" dirty="0"/>
              <a:t>A program is like a file which contains a set of instruction codes stored on a disk in the form of an executable file. A program contains instructions written in any programming language. Programs have an unlimited span of time.</a:t>
            </a:r>
          </a:p>
          <a:p>
            <a:r>
              <a:rPr lang="en-US" sz="2400" b="1" dirty="0">
                <a:latin typeface="Times New Roman" panose="02020603050405020304" pitchFamily="18" charset="0"/>
                <a:cs typeface="Times New Roman" panose="02020603050405020304" pitchFamily="18" charset="0"/>
              </a:rPr>
              <a:t>A process</a:t>
            </a:r>
            <a:r>
              <a:rPr lang="en-US" dirty="0"/>
              <a:t> is an instance of a program that is being currently executed. It is a dynamic and active entity of a program. Processes are created when the programs are executing and they reside in the main memory.</a:t>
            </a:r>
          </a:p>
          <a:p>
            <a:r>
              <a:rPr lang="en-US" dirty="0"/>
              <a:t>A process exists only for a limited time, and hence gets terminated as soon as the task completes. A process always consists of instructions written in machine language. A process contains temporary data, data selection, etc.</a:t>
            </a:r>
          </a:p>
          <a:p>
            <a:endParaRPr lang="en-US" dirty="0"/>
          </a:p>
        </p:txBody>
      </p:sp>
    </p:spTree>
    <p:extLst>
      <p:ext uri="{BB962C8B-B14F-4D97-AF65-F5344CB8AC3E}">
        <p14:creationId xmlns:p14="http://schemas.microsoft.com/office/powerpoint/2010/main" val="56956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573" y="225468"/>
            <a:ext cx="8998429" cy="6632531"/>
          </a:xfrm>
        </p:spPr>
        <p:txBody>
          <a:bodyPr>
            <a:noAutofit/>
          </a:bodyPr>
          <a:lstStyle/>
          <a:p>
            <a:pPr lvl="0"/>
            <a:r>
              <a:rPr lang="en-IN" sz="2400" dirty="0">
                <a:latin typeface="Times New Roman" panose="02020603050405020304" pitchFamily="18" charset="0"/>
                <a:cs typeface="Times New Roman" panose="02020603050405020304" pitchFamily="18" charset="0"/>
              </a:rPr>
              <a:t>There are different types of </a:t>
            </a:r>
            <a:r>
              <a:rPr lang="en-IN" sz="2400" b="1" u="sng" dirty="0">
                <a:latin typeface="Times New Roman" panose="02020603050405020304" pitchFamily="18" charset="0"/>
                <a:cs typeface="Times New Roman" panose="02020603050405020304" pitchFamily="18" charset="0"/>
              </a:rPr>
              <a:t>video monitors</a:t>
            </a:r>
            <a:r>
              <a:rPr lang="en-IN" sz="2400" dirty="0">
                <a:latin typeface="Times New Roman" panose="02020603050405020304" pitchFamily="18" charset="0"/>
                <a:cs typeface="Times New Roman" panose="02020603050405020304" pitchFamily="18" charset="0"/>
              </a:rPr>
              <a:t>, but the most popular use a cathode ray tube (CRT). The CRT contains an electronic gun that sends an electronic beam to a phosphorescent screen in front of the tube. </a:t>
            </a:r>
            <a:endParaRPr lang="en-US"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Printers provide a permanent record on paper of computer output data or text. There are three basic types of character printers, 1. Daisywheel      2. Dot matrix    3. Laser printers</a:t>
            </a:r>
            <a:endParaRPr lang="en-US" sz="2400" dirty="0">
              <a:latin typeface="Times New Roman" panose="02020603050405020304" pitchFamily="18" charset="0"/>
              <a:cs typeface="Times New Roman" panose="02020603050405020304" pitchFamily="18" charset="0"/>
            </a:endParaRPr>
          </a:p>
          <a:p>
            <a:pPr lvl="0"/>
            <a:r>
              <a:rPr lang="en-GB" sz="2400" b="1" u="sng" dirty="0">
                <a:latin typeface="Times New Roman" panose="02020603050405020304" pitchFamily="18" charset="0"/>
                <a:cs typeface="Times New Roman" panose="02020603050405020304" pitchFamily="18" charset="0"/>
              </a:rPr>
              <a:t>Magnetic tapes </a:t>
            </a:r>
            <a:r>
              <a:rPr lang="en-GB" sz="2400" dirty="0">
                <a:latin typeface="Times New Roman" panose="02020603050405020304" pitchFamily="18" charset="0"/>
                <a:cs typeface="Times New Roman" panose="02020603050405020304" pitchFamily="18" charset="0"/>
              </a:rPr>
              <a:t>are used mostly for storing files of data: for example, a company's payroll record. Access is sequential and consists of records that can be accessed one after another as the tape moves along a stationary read-write mechanism. It is one of the cheapest and slowest methods for storage and has the advantage that tapes can be removed when not in use. </a:t>
            </a:r>
            <a:endParaRPr lang="en-US" sz="2400" dirty="0">
              <a:latin typeface="Times New Roman" panose="02020603050405020304" pitchFamily="18" charset="0"/>
              <a:cs typeface="Times New Roman" panose="02020603050405020304" pitchFamily="18" charset="0"/>
            </a:endParaRPr>
          </a:p>
          <a:p>
            <a:pPr lvl="0"/>
            <a:r>
              <a:rPr lang="en-GB" sz="2400" b="1" u="sng" dirty="0">
                <a:latin typeface="Times New Roman" panose="02020603050405020304" pitchFamily="18" charset="0"/>
                <a:cs typeface="Times New Roman" panose="02020603050405020304" pitchFamily="18" charset="0"/>
              </a:rPr>
              <a:t>Magnetic disks </a:t>
            </a:r>
            <a:r>
              <a:rPr lang="en-GB" sz="2400" dirty="0">
                <a:latin typeface="Times New Roman" panose="02020603050405020304" pitchFamily="18" charset="0"/>
                <a:cs typeface="Times New Roman" panose="02020603050405020304" pitchFamily="18" charset="0"/>
              </a:rPr>
              <a:t>have high-speed rotational surfaces coated with magnetic material. Access is achieved by moving a read-write mechanism to a track in the magnetized surface. Disks are used mostly for bulk storage of programs and data</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731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61" y="196241"/>
            <a:ext cx="8596668" cy="1320800"/>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Difference between Program and Process</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81972"/>
              </p:ext>
            </p:extLst>
          </p:nvPr>
        </p:nvGraphicFramePr>
        <p:xfrm>
          <a:off x="851770" y="626301"/>
          <a:ext cx="8705589" cy="6095174"/>
        </p:xfrm>
        <a:graphic>
          <a:graphicData uri="http://schemas.openxmlformats.org/drawingml/2006/table">
            <a:tbl>
              <a:tblPr/>
              <a:tblGrid>
                <a:gridCol w="4350972"/>
                <a:gridCol w="4354617"/>
              </a:tblGrid>
              <a:tr h="398038">
                <a:tc>
                  <a:txBody>
                    <a:bodyPr/>
                    <a:lstStyle/>
                    <a:p>
                      <a:pPr algn="ctr"/>
                      <a:r>
                        <a:rPr lang="en-US" sz="2000" b="1" dirty="0">
                          <a:solidFill>
                            <a:srgbClr val="000000"/>
                          </a:solidFill>
                          <a:effectLst/>
                          <a:latin typeface="Times New Roman" panose="02020603050405020304" pitchFamily="18" charset="0"/>
                          <a:cs typeface="Times New Roman" panose="02020603050405020304" pitchFamily="18" charset="0"/>
                        </a:rPr>
                        <a:t>Program</a:t>
                      </a:r>
                    </a:p>
                  </a:txBody>
                  <a:tcPr marL="50626" marR="50626" marT="50626" marB="50626" anchor="ctr">
                    <a:lnL>
                      <a:noFill/>
                    </a:lnL>
                    <a:lnR>
                      <a:noFill/>
                    </a:lnR>
                    <a:lnT>
                      <a:noFill/>
                    </a:lnT>
                    <a:lnB>
                      <a:noFill/>
                    </a:lnB>
                  </a:tcPr>
                </a:tc>
                <a:tc>
                  <a:txBody>
                    <a:bodyPr/>
                    <a:lstStyle/>
                    <a:p>
                      <a:pPr algn="ctr"/>
                      <a:r>
                        <a:rPr lang="en-US" sz="2000" b="1">
                          <a:solidFill>
                            <a:srgbClr val="000000"/>
                          </a:solidFill>
                          <a:effectLst/>
                          <a:latin typeface="Times New Roman" panose="02020603050405020304" pitchFamily="18" charset="0"/>
                          <a:cs typeface="Times New Roman" panose="02020603050405020304" pitchFamily="18" charset="0"/>
                        </a:rPr>
                        <a:t>Process</a:t>
                      </a:r>
                    </a:p>
                  </a:txBody>
                  <a:tcPr marL="50626" marR="50626" marT="50626" marB="50626" anchor="ctr">
                    <a:lnL>
                      <a:noFill/>
                    </a:lnL>
                    <a:lnR>
                      <a:noFill/>
                    </a:lnR>
                    <a:lnT>
                      <a:noFill/>
                    </a:lnT>
                    <a:lnB>
                      <a:noFill/>
                    </a:lnB>
                  </a:tcPr>
                </a:tc>
              </a:tr>
              <a:tr h="813887">
                <a:tc>
                  <a:txBody>
                    <a:bodyPr/>
                    <a:lstStyle/>
                    <a:p>
                      <a:pPr algn="l"/>
                      <a:r>
                        <a:rPr lang="en-US" sz="2000" dirty="0">
                          <a:effectLst/>
                          <a:latin typeface="Times New Roman" panose="02020603050405020304" pitchFamily="18" charset="0"/>
                          <a:cs typeface="Times New Roman" panose="02020603050405020304" pitchFamily="18" charset="0"/>
                        </a:rPr>
                        <a:t>It is a set of instructions that has been designed to complete a certain task.</a:t>
                      </a:r>
                    </a:p>
                  </a:txBody>
                  <a:tcPr marL="50626" marR="50626" marT="50626" marB="50626" anchor="ctr">
                    <a:lnL>
                      <a:noFill/>
                    </a:lnL>
                    <a:lnR>
                      <a:noFill/>
                    </a:lnR>
                    <a:lnT>
                      <a:noFill/>
                    </a:lnT>
                    <a:lnB>
                      <a:noFill/>
                    </a:lnB>
                  </a:tcPr>
                </a:tc>
                <a:tc>
                  <a:txBody>
                    <a:bodyPr/>
                    <a:lstStyle/>
                    <a:p>
                      <a:pPr algn="l"/>
                      <a:r>
                        <a:rPr lang="en-US" sz="2000" dirty="0">
                          <a:effectLst/>
                          <a:latin typeface="Times New Roman" panose="02020603050405020304" pitchFamily="18" charset="0"/>
                          <a:cs typeface="Times New Roman" panose="02020603050405020304" pitchFamily="18" charset="0"/>
                        </a:rPr>
                        <a:t>It is an instance of a program that is being currently executed.</a:t>
                      </a:r>
                    </a:p>
                  </a:txBody>
                  <a:tcPr marL="50626" marR="50626" marT="50626" marB="50626" anchor="ctr">
                    <a:lnL>
                      <a:noFill/>
                    </a:lnL>
                    <a:lnR>
                      <a:noFill/>
                    </a:lnR>
                    <a:lnT>
                      <a:noFill/>
                    </a:lnT>
                    <a:lnB>
                      <a:noFill/>
                    </a:lnB>
                  </a:tcPr>
                </a:tc>
              </a:tr>
              <a:tr h="398038">
                <a:tc>
                  <a:txBody>
                    <a:bodyPr/>
                    <a:lstStyle/>
                    <a:p>
                      <a:pPr algn="l"/>
                      <a:r>
                        <a:rPr lang="en-US" sz="2000" dirty="0">
                          <a:effectLst/>
                          <a:latin typeface="Times New Roman" panose="02020603050405020304" pitchFamily="18" charset="0"/>
                          <a:cs typeface="Times New Roman" panose="02020603050405020304" pitchFamily="18" charset="0"/>
                        </a:rPr>
                        <a:t>It is a passive entity.</a:t>
                      </a:r>
                    </a:p>
                  </a:txBody>
                  <a:tcPr marL="50626" marR="50626" marT="50626" marB="50626" anchor="ctr">
                    <a:lnL>
                      <a:noFill/>
                    </a:lnL>
                    <a:lnR>
                      <a:noFill/>
                    </a:lnR>
                    <a:lnT>
                      <a:noFill/>
                    </a:lnT>
                    <a:lnB>
                      <a:noFill/>
                    </a:lnB>
                  </a:tcPr>
                </a:tc>
                <a:tc>
                  <a:txBody>
                    <a:bodyPr/>
                    <a:lstStyle/>
                    <a:p>
                      <a:pPr algn="l"/>
                      <a:r>
                        <a:rPr lang="en-US" sz="2000" dirty="0">
                          <a:effectLst/>
                          <a:latin typeface="Times New Roman" panose="02020603050405020304" pitchFamily="18" charset="0"/>
                          <a:cs typeface="Times New Roman" panose="02020603050405020304" pitchFamily="18" charset="0"/>
                        </a:rPr>
                        <a:t>It is an active entity.</a:t>
                      </a:r>
                    </a:p>
                  </a:txBody>
                  <a:tcPr marL="50626" marR="50626" marT="50626" marB="50626" anchor="ctr">
                    <a:lnL>
                      <a:noFill/>
                    </a:lnL>
                    <a:lnR>
                      <a:noFill/>
                    </a:lnR>
                    <a:lnT>
                      <a:noFill/>
                    </a:lnT>
                    <a:lnB>
                      <a:noFill/>
                    </a:lnB>
                  </a:tcPr>
                </a:tc>
              </a:tr>
              <a:tr h="995605">
                <a:tc>
                  <a:txBody>
                    <a:bodyPr/>
                    <a:lstStyle/>
                    <a:p>
                      <a:pPr algn="l"/>
                      <a:r>
                        <a:rPr lang="en-US" sz="2000" dirty="0">
                          <a:effectLst/>
                          <a:latin typeface="Times New Roman" panose="02020603050405020304" pitchFamily="18" charset="0"/>
                          <a:cs typeface="Times New Roman" panose="02020603050405020304" pitchFamily="18" charset="0"/>
                        </a:rPr>
                        <a:t>It resides in the secondary memory of the system.</a:t>
                      </a:r>
                    </a:p>
                  </a:txBody>
                  <a:tcPr marL="50626" marR="50626" marT="50626" marB="50626" anchor="ctr">
                    <a:lnL>
                      <a:noFill/>
                    </a:lnL>
                    <a:lnR>
                      <a:noFill/>
                    </a:lnR>
                    <a:lnT>
                      <a:noFill/>
                    </a:lnT>
                    <a:lnB>
                      <a:noFill/>
                    </a:lnB>
                  </a:tcPr>
                </a:tc>
                <a:tc>
                  <a:txBody>
                    <a:bodyPr/>
                    <a:lstStyle/>
                    <a:p>
                      <a:pPr algn="l"/>
                      <a:r>
                        <a:rPr lang="en-US" sz="2000" dirty="0">
                          <a:effectLst/>
                          <a:latin typeface="Times New Roman" panose="02020603050405020304" pitchFamily="18" charset="0"/>
                          <a:cs typeface="Times New Roman" panose="02020603050405020304" pitchFamily="18" charset="0"/>
                        </a:rPr>
                        <a:t>It is created when a program is in execution and is being loaded into the main memory.</a:t>
                      </a:r>
                    </a:p>
                  </a:txBody>
                  <a:tcPr marL="50626" marR="50626" marT="50626" marB="50626" anchor="ctr">
                    <a:lnL>
                      <a:noFill/>
                    </a:lnL>
                    <a:lnR>
                      <a:noFill/>
                    </a:lnR>
                    <a:lnT>
                      <a:noFill/>
                    </a:lnT>
                    <a:lnB>
                      <a:noFill/>
                    </a:lnB>
                  </a:tcPr>
                </a:tc>
              </a:tr>
              <a:tr h="995605">
                <a:tc>
                  <a:txBody>
                    <a:bodyPr/>
                    <a:lstStyle/>
                    <a:p>
                      <a:pPr algn="l"/>
                      <a:r>
                        <a:rPr lang="en-US" sz="2000">
                          <a:effectLst/>
                          <a:latin typeface="Times New Roman" panose="02020603050405020304" pitchFamily="18" charset="0"/>
                          <a:cs typeface="Times New Roman" panose="02020603050405020304" pitchFamily="18" charset="0"/>
                        </a:rPr>
                        <a:t>It exists in a single place and continues to exist until it has been explicitly deleted.</a:t>
                      </a:r>
                    </a:p>
                  </a:txBody>
                  <a:tcPr marL="50626" marR="50626" marT="50626" marB="50626" anchor="ctr">
                    <a:lnL>
                      <a:noFill/>
                    </a:lnL>
                    <a:lnR>
                      <a:noFill/>
                    </a:lnR>
                    <a:lnT>
                      <a:noFill/>
                    </a:lnT>
                    <a:lnB>
                      <a:noFill/>
                    </a:lnB>
                  </a:tcPr>
                </a:tc>
                <a:tc>
                  <a:txBody>
                    <a:bodyPr/>
                    <a:lstStyle/>
                    <a:p>
                      <a:pPr algn="l"/>
                      <a:r>
                        <a:rPr lang="en-US" sz="2000" dirty="0">
                          <a:effectLst/>
                          <a:latin typeface="Times New Roman" panose="02020603050405020304" pitchFamily="18" charset="0"/>
                          <a:cs typeface="Times New Roman" panose="02020603050405020304" pitchFamily="18" charset="0"/>
                        </a:rPr>
                        <a:t>It exists for a limited amount of time and it gets terminated once the task has been completed.</a:t>
                      </a:r>
                    </a:p>
                  </a:txBody>
                  <a:tcPr marL="50626" marR="50626" marT="50626" marB="50626" anchor="ctr">
                    <a:lnL>
                      <a:noFill/>
                    </a:lnL>
                    <a:lnR>
                      <a:noFill/>
                    </a:lnR>
                    <a:lnT>
                      <a:noFill/>
                    </a:lnT>
                    <a:lnB>
                      <a:noFill/>
                    </a:lnB>
                  </a:tcPr>
                </a:tc>
              </a:tr>
              <a:tr h="456570">
                <a:tc>
                  <a:txBody>
                    <a:bodyPr/>
                    <a:lstStyle/>
                    <a:p>
                      <a:pPr algn="l"/>
                      <a:r>
                        <a:rPr lang="en-US" sz="2000">
                          <a:effectLst/>
                          <a:latin typeface="Times New Roman" panose="02020603050405020304" pitchFamily="18" charset="0"/>
                          <a:cs typeface="Times New Roman" panose="02020603050405020304" pitchFamily="18" charset="0"/>
                        </a:rPr>
                        <a:t>It is considered as a static entity.</a:t>
                      </a:r>
                    </a:p>
                  </a:txBody>
                  <a:tcPr marL="50626" marR="50626" marT="50626" marB="50626" anchor="ctr">
                    <a:lnL>
                      <a:noFill/>
                    </a:lnL>
                    <a:lnR>
                      <a:noFill/>
                    </a:lnR>
                    <a:lnT>
                      <a:noFill/>
                    </a:lnT>
                    <a:lnB>
                      <a:noFill/>
                    </a:lnB>
                  </a:tcPr>
                </a:tc>
                <a:tc>
                  <a:txBody>
                    <a:bodyPr/>
                    <a:lstStyle/>
                    <a:p>
                      <a:pPr algn="l"/>
                      <a:r>
                        <a:rPr lang="en-US" sz="2000" dirty="0">
                          <a:effectLst/>
                          <a:latin typeface="Times New Roman" panose="02020603050405020304" pitchFamily="18" charset="0"/>
                          <a:cs typeface="Times New Roman" panose="02020603050405020304" pitchFamily="18" charset="0"/>
                        </a:rPr>
                        <a:t>It is considered as a dynamic entity.</a:t>
                      </a:r>
                    </a:p>
                  </a:txBody>
                  <a:tcPr marL="50626" marR="50626" marT="50626" marB="50626" anchor="ctr">
                    <a:lnL>
                      <a:noFill/>
                    </a:lnL>
                    <a:lnR>
                      <a:noFill/>
                    </a:lnR>
                    <a:lnT>
                      <a:noFill/>
                    </a:lnT>
                    <a:lnB>
                      <a:noFill/>
                    </a:lnB>
                  </a:tcPr>
                </a:tc>
              </a:tr>
              <a:tr h="456570">
                <a:tc>
                  <a:txBody>
                    <a:bodyPr/>
                    <a:lstStyle/>
                    <a:p>
                      <a:pPr algn="l"/>
                      <a:r>
                        <a:rPr lang="en-US" sz="2000">
                          <a:effectLst/>
                          <a:latin typeface="Times New Roman" panose="02020603050405020304" pitchFamily="18" charset="0"/>
                          <a:cs typeface="Times New Roman" panose="02020603050405020304" pitchFamily="18" charset="0"/>
                        </a:rPr>
                        <a:t>It doesn't have a resource requirement.</a:t>
                      </a:r>
                    </a:p>
                  </a:txBody>
                  <a:tcPr marL="50626" marR="50626" marT="50626" marB="50626" anchor="ctr">
                    <a:lnL>
                      <a:noFill/>
                    </a:lnL>
                    <a:lnR>
                      <a:noFill/>
                    </a:lnR>
                    <a:lnT>
                      <a:noFill/>
                    </a:lnT>
                    <a:lnB>
                      <a:noFill/>
                    </a:lnB>
                  </a:tcPr>
                </a:tc>
                <a:tc>
                  <a:txBody>
                    <a:bodyPr/>
                    <a:lstStyle/>
                    <a:p>
                      <a:pPr algn="l"/>
                      <a:r>
                        <a:rPr lang="en-US" sz="2000" dirty="0">
                          <a:effectLst/>
                          <a:latin typeface="Times New Roman" panose="02020603050405020304" pitchFamily="18" charset="0"/>
                          <a:cs typeface="Times New Roman" panose="02020603050405020304" pitchFamily="18" charset="0"/>
                        </a:rPr>
                        <a:t>It has a high resource requirement.</a:t>
                      </a:r>
                    </a:p>
                  </a:txBody>
                  <a:tcPr marL="50626" marR="50626" marT="50626" marB="50626" anchor="ctr">
                    <a:lnL>
                      <a:noFill/>
                    </a:lnL>
                    <a:lnR>
                      <a:noFill/>
                    </a:lnR>
                    <a:lnT>
                      <a:noFill/>
                    </a:lnT>
                    <a:lnB>
                      <a:noFill/>
                    </a:lnB>
                  </a:tcPr>
                </a:tc>
              </a:tr>
              <a:tr h="813887">
                <a:tc>
                  <a:txBody>
                    <a:bodyPr/>
                    <a:lstStyle/>
                    <a:p>
                      <a:pPr algn="l"/>
                      <a:r>
                        <a:rPr lang="en-US" sz="2000">
                          <a:effectLst/>
                          <a:latin typeface="Times New Roman" panose="02020603050405020304" pitchFamily="18" charset="0"/>
                          <a:cs typeface="Times New Roman" panose="02020603050405020304" pitchFamily="18" charset="0"/>
                        </a:rPr>
                        <a:t>It requires memory space to store instructions.</a:t>
                      </a:r>
                    </a:p>
                  </a:txBody>
                  <a:tcPr marL="50626" marR="50626" marT="50626" marB="50626" anchor="ctr">
                    <a:lnL>
                      <a:noFill/>
                    </a:lnL>
                    <a:lnR>
                      <a:noFill/>
                    </a:lnR>
                    <a:lnT>
                      <a:noFill/>
                    </a:lnT>
                    <a:lnB>
                      <a:noFill/>
                    </a:lnB>
                  </a:tcPr>
                </a:tc>
                <a:tc>
                  <a:txBody>
                    <a:bodyPr/>
                    <a:lstStyle/>
                    <a:p>
                      <a:pPr algn="l"/>
                      <a:r>
                        <a:rPr lang="en-US" sz="2000" dirty="0">
                          <a:effectLst/>
                          <a:latin typeface="Times New Roman" panose="02020603050405020304" pitchFamily="18" charset="0"/>
                          <a:cs typeface="Times New Roman" panose="02020603050405020304" pitchFamily="18" charset="0"/>
                        </a:rPr>
                        <a:t>It requires resources such as CPU, memory address, I/O during its working.</a:t>
                      </a:r>
                    </a:p>
                  </a:txBody>
                  <a:tcPr marL="50626" marR="50626" marT="50626" marB="50626" anchor="ctr">
                    <a:lnL>
                      <a:noFill/>
                    </a:lnL>
                    <a:lnR>
                      <a:noFill/>
                    </a:lnR>
                    <a:lnT>
                      <a:noFill/>
                    </a:lnT>
                    <a:lnB>
                      <a:noFill/>
                    </a:lnB>
                  </a:tcPr>
                </a:tc>
              </a:tr>
              <a:tr h="696822">
                <a:tc>
                  <a:txBody>
                    <a:bodyPr/>
                    <a:lstStyle/>
                    <a:p>
                      <a:pPr algn="l"/>
                      <a:r>
                        <a:rPr lang="en-US" sz="2000" dirty="0">
                          <a:effectLst/>
                          <a:latin typeface="Times New Roman" panose="02020603050405020304" pitchFamily="18" charset="0"/>
                          <a:cs typeface="Times New Roman" panose="02020603050405020304" pitchFamily="18" charset="0"/>
                        </a:rPr>
                        <a:t>It doesn't have a control block.</a:t>
                      </a:r>
                    </a:p>
                  </a:txBody>
                  <a:tcPr marL="50626" marR="50626" marT="50626" marB="50626" anchor="ctr">
                    <a:lnL>
                      <a:noFill/>
                    </a:lnL>
                    <a:lnR>
                      <a:noFill/>
                    </a:lnR>
                    <a:lnT>
                      <a:noFill/>
                    </a:lnT>
                    <a:lnB>
                      <a:noFill/>
                    </a:lnB>
                  </a:tcPr>
                </a:tc>
                <a:tc>
                  <a:txBody>
                    <a:bodyPr/>
                    <a:lstStyle/>
                    <a:p>
                      <a:pPr algn="l"/>
                      <a:r>
                        <a:rPr lang="en-US" sz="2000" dirty="0">
                          <a:effectLst/>
                          <a:latin typeface="Times New Roman" panose="02020603050405020304" pitchFamily="18" charset="0"/>
                          <a:cs typeface="Times New Roman" panose="02020603050405020304" pitchFamily="18" charset="0"/>
                        </a:rPr>
                        <a:t>It has its own control block, which is known as Process Control Block.</a:t>
                      </a:r>
                    </a:p>
                  </a:txBody>
                  <a:tcPr marL="50626" marR="50626" marT="50626" marB="50626" anchor="ctr">
                    <a:lnL>
                      <a:noFill/>
                    </a:lnL>
                    <a:lnR>
                      <a:noFill/>
                    </a:lnR>
                    <a:lnT>
                      <a:noFill/>
                    </a:lnT>
                    <a:lnB>
                      <a:noFill/>
                    </a:lnB>
                  </a:tcPr>
                </a:tc>
              </a:tr>
            </a:tbl>
          </a:graphicData>
        </a:graphic>
      </p:graphicFrame>
    </p:spTree>
    <p:extLst>
      <p:ext uri="{BB962C8B-B14F-4D97-AF65-F5344CB8AC3E}">
        <p14:creationId xmlns:p14="http://schemas.microsoft.com/office/powerpoint/2010/main" val="2591225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perating system - What is &quot;Interrupt&quot; for transition of a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6684" y="1215024"/>
            <a:ext cx="6705546" cy="4597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383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786" y="175365"/>
            <a:ext cx="9136216" cy="6682636"/>
          </a:xfrm>
        </p:spPr>
        <p:txBody>
          <a:bodyPr>
            <a:normAutofit/>
          </a:bodyPr>
          <a:lstStyle/>
          <a:p>
            <a:r>
              <a:rPr lang="en-IN" sz="2400" dirty="0">
                <a:latin typeface="Times New Roman" panose="02020603050405020304" pitchFamily="18" charset="0"/>
                <a:cs typeface="Times New Roman" panose="02020603050405020304" pitchFamily="18" charset="0"/>
              </a:rPr>
              <a:t>A program which is under execution, together with any information that describes its current state of execution, is called a </a:t>
            </a:r>
            <a:r>
              <a:rPr lang="en-IN" sz="2400" b="1" i="1" dirty="0">
                <a:latin typeface="Times New Roman" panose="02020603050405020304" pitchFamily="18" charset="0"/>
                <a:cs typeface="Times New Roman" panose="02020603050405020304" pitchFamily="18" charset="0"/>
              </a:rPr>
              <a:t>process</a:t>
            </a:r>
            <a:r>
              <a:rPr lang="en-IN" sz="2400" dirty="0">
                <a:latin typeface="Times New Roman" panose="02020603050405020304" pitchFamily="18" charset="0"/>
                <a:cs typeface="Times New Roman" panose="02020603050405020304" pitchFamily="18" charset="0"/>
              </a:rPr>
              <a:t>. A process can be in one of five states: </a:t>
            </a:r>
            <a:r>
              <a:rPr lang="en-IN" sz="2400" b="1" dirty="0">
                <a:latin typeface="Times New Roman" panose="02020603050405020304" pitchFamily="18" charset="0"/>
                <a:cs typeface="Times New Roman" panose="02020603050405020304" pitchFamily="18" charset="0"/>
              </a:rPr>
              <a:t>New</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Ready</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Running</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Waiting</a:t>
            </a: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Terminated</a:t>
            </a:r>
            <a:r>
              <a:rPr lang="en-IN" sz="2400" dirty="0">
                <a:latin typeface="Times New Roman" panose="02020603050405020304" pitchFamily="18" charset="0"/>
                <a:cs typeface="Times New Roman" panose="02020603050405020304" pitchFamily="18" charset="0"/>
              </a:rPr>
              <a:t>. As a process executes, it changes state. The state of a process is defined in part by the current activity of that process.</a:t>
            </a:r>
            <a:endParaRPr lang="en-US" sz="2400" dirty="0">
              <a:latin typeface="Times New Roman" panose="02020603050405020304" pitchFamily="18" charset="0"/>
              <a:cs typeface="Times New Roman" panose="02020603050405020304" pitchFamily="18" charset="0"/>
            </a:endParaRPr>
          </a:p>
          <a:p>
            <a:pPr lvl="0"/>
            <a:r>
              <a:rPr lang="en-IN" sz="2400" b="1" dirty="0">
                <a:latin typeface="Times New Roman" panose="02020603050405020304" pitchFamily="18" charset="0"/>
                <a:cs typeface="Times New Roman" panose="02020603050405020304" pitchFamily="18" charset="0"/>
              </a:rPr>
              <a:t>New</a:t>
            </a:r>
            <a:r>
              <a:rPr lang="en-IN" sz="2400" dirty="0">
                <a:latin typeface="Times New Roman" panose="02020603050405020304" pitchFamily="18" charset="0"/>
                <a:cs typeface="Times New Roman" panose="02020603050405020304" pitchFamily="18" charset="0"/>
              </a:rPr>
              <a:t>: The process is being created.</a:t>
            </a:r>
            <a:endParaRPr lang="en-US" sz="2400" dirty="0">
              <a:latin typeface="Times New Roman" panose="02020603050405020304" pitchFamily="18" charset="0"/>
              <a:cs typeface="Times New Roman" panose="02020603050405020304" pitchFamily="18" charset="0"/>
            </a:endParaRPr>
          </a:p>
          <a:p>
            <a:pPr lvl="0"/>
            <a:r>
              <a:rPr lang="en-IN" sz="2400" b="1" dirty="0">
                <a:latin typeface="Times New Roman" panose="02020603050405020304" pitchFamily="18" charset="0"/>
                <a:cs typeface="Times New Roman" panose="02020603050405020304" pitchFamily="18" charset="0"/>
              </a:rPr>
              <a:t>Running</a:t>
            </a:r>
            <a:r>
              <a:rPr lang="en-IN" sz="2400" dirty="0">
                <a:latin typeface="Times New Roman" panose="02020603050405020304" pitchFamily="18" charset="0"/>
                <a:cs typeface="Times New Roman" panose="02020603050405020304" pitchFamily="18" charset="0"/>
              </a:rPr>
              <a:t>: Instructions are currently being executed.</a:t>
            </a:r>
            <a:endParaRPr lang="en-US" sz="2400" dirty="0">
              <a:latin typeface="Times New Roman" panose="02020603050405020304" pitchFamily="18" charset="0"/>
              <a:cs typeface="Times New Roman" panose="02020603050405020304" pitchFamily="18" charset="0"/>
            </a:endParaRPr>
          </a:p>
          <a:p>
            <a:pPr lvl="0"/>
            <a:r>
              <a:rPr lang="en-IN" sz="2400" b="1" dirty="0">
                <a:latin typeface="Times New Roman" panose="02020603050405020304" pitchFamily="18" charset="0"/>
                <a:cs typeface="Times New Roman" panose="02020603050405020304" pitchFamily="18" charset="0"/>
              </a:rPr>
              <a:t>Waiting</a:t>
            </a:r>
            <a:r>
              <a:rPr lang="en-IN" sz="2400" dirty="0">
                <a:latin typeface="Times New Roman" panose="02020603050405020304" pitchFamily="18" charset="0"/>
                <a:cs typeface="Times New Roman" panose="02020603050405020304" pitchFamily="18" charset="0"/>
              </a:rPr>
              <a:t>: The process is waiting for some event to occur (For example, it may be waiting for completion of an I/O operation that it requested earlier).</a:t>
            </a:r>
            <a:endParaRPr lang="en-US" sz="2400" dirty="0">
              <a:latin typeface="Times New Roman" panose="02020603050405020304" pitchFamily="18" charset="0"/>
              <a:cs typeface="Times New Roman" panose="02020603050405020304" pitchFamily="18" charset="0"/>
            </a:endParaRPr>
          </a:p>
          <a:p>
            <a:pPr lvl="0"/>
            <a:r>
              <a:rPr lang="en-IN" sz="2400" b="1" dirty="0">
                <a:latin typeface="Times New Roman" panose="02020603050405020304" pitchFamily="18" charset="0"/>
                <a:cs typeface="Times New Roman" panose="02020603050405020304" pitchFamily="18" charset="0"/>
              </a:rPr>
              <a:t>Ready</a:t>
            </a:r>
            <a:r>
              <a:rPr lang="en-IN" sz="2400" dirty="0">
                <a:latin typeface="Times New Roman" panose="02020603050405020304" pitchFamily="18" charset="0"/>
                <a:cs typeface="Times New Roman" panose="02020603050405020304" pitchFamily="18" charset="0"/>
              </a:rPr>
              <a:t>: The process is waiting to be assigned to a processor.</a:t>
            </a:r>
            <a:endParaRPr lang="en-US" sz="2400" dirty="0">
              <a:latin typeface="Times New Roman" panose="02020603050405020304" pitchFamily="18" charset="0"/>
              <a:cs typeface="Times New Roman" panose="02020603050405020304" pitchFamily="18" charset="0"/>
            </a:endParaRPr>
          </a:p>
          <a:p>
            <a:pPr lvl="0"/>
            <a:r>
              <a:rPr lang="en-IN" sz="2400" b="1" dirty="0">
                <a:latin typeface="Times New Roman" panose="02020603050405020304" pitchFamily="18" charset="0"/>
                <a:cs typeface="Times New Roman" panose="02020603050405020304" pitchFamily="18" charset="0"/>
              </a:rPr>
              <a:t>Terminated: </a:t>
            </a:r>
            <a:r>
              <a:rPr lang="en-IN" sz="2400" dirty="0">
                <a:latin typeface="Times New Roman" panose="02020603050405020304" pitchFamily="18" charset="0"/>
                <a:cs typeface="Times New Roman" panose="02020603050405020304" pitchFamily="18" charset="0"/>
              </a:rPr>
              <a:t>The process has finished execution</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622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1" dirty="0">
                <a:solidFill>
                  <a:schemeClr val="tx1"/>
                </a:solidFill>
                <a:latin typeface="Times New Roman" panose="02020603050405020304" pitchFamily="18" charset="0"/>
                <a:cs typeface="Times New Roman" panose="02020603050405020304" pitchFamily="18" charset="0"/>
              </a:rPr>
              <a:t>process state </a:t>
            </a:r>
            <a:r>
              <a:rPr lang="en-IN" b="1" i="1" dirty="0" smtClean="0">
                <a:solidFill>
                  <a:schemeClr val="tx1"/>
                </a:solidFill>
                <a:latin typeface="Times New Roman" panose="02020603050405020304" pitchFamily="18" charset="0"/>
                <a:cs typeface="Times New Roman" panose="02020603050405020304" pitchFamily="18" charset="0"/>
              </a:rPr>
              <a:t>transitions Diagram</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2" descr="enter image description he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9973" y="1503122"/>
            <a:ext cx="7578245" cy="4672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963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159"/>
          </a:xfrm>
        </p:spPr>
        <p:txBody>
          <a:bodyPr/>
          <a:lstStyle/>
          <a:p>
            <a:pPr algn="ctr"/>
            <a:r>
              <a:rPr lang="en-US" dirty="0">
                <a:solidFill>
                  <a:schemeClr val="tx1"/>
                </a:solidFill>
                <a:latin typeface="Times New Roman" panose="02020603050405020304" pitchFamily="18" charset="0"/>
                <a:cs typeface="Times New Roman" panose="02020603050405020304" pitchFamily="18" charset="0"/>
              </a:rPr>
              <a:t>I/O device interfaces – SCSI, USB</a:t>
            </a:r>
          </a:p>
        </p:txBody>
      </p:sp>
      <p:sp>
        <p:nvSpPr>
          <p:cNvPr id="3" name="Content Placeholder 2"/>
          <p:cNvSpPr>
            <a:spLocks noGrp="1"/>
          </p:cNvSpPr>
          <p:nvPr>
            <p:ph idx="1"/>
          </p:nvPr>
        </p:nvSpPr>
        <p:spPr>
          <a:xfrm>
            <a:off x="839244" y="4121063"/>
            <a:ext cx="8697805" cy="2578675"/>
          </a:xfrm>
        </p:spPr>
        <p:txBody>
          <a:bodyPr>
            <a:normAutofit lnSpcReduction="10000"/>
          </a:bodyPr>
          <a:lstStyle/>
          <a:p>
            <a:pPr marL="0" indent="0">
              <a:buNone/>
            </a:pPr>
            <a:r>
              <a:rPr lang="en-US" sz="3600" dirty="0" smtClean="0">
                <a:latin typeface="Times New Roman" panose="02020603050405020304" pitchFamily="18" charset="0"/>
                <a:cs typeface="Times New Roman" panose="02020603050405020304" pitchFamily="18" charset="0"/>
              </a:rPr>
              <a:t>                             SCSI</a:t>
            </a:r>
          </a:p>
          <a:p>
            <a:pPr marL="0" indent="0">
              <a:buNone/>
            </a:pPr>
            <a:r>
              <a:rPr lang="en-US" sz="2400" dirty="0" smtClean="0"/>
              <a:t>The </a:t>
            </a:r>
            <a:r>
              <a:rPr lang="en-US" sz="2400" dirty="0"/>
              <a:t>Small Computer System Interface (SCSI) is a set of parallel interface standards developed by the American National Standards Institute (ANSI) for attaching printers, disk drives, </a:t>
            </a:r>
            <a:r>
              <a:rPr lang="en-US" sz="2400" dirty="0" smtClean="0"/>
              <a:t>scanners, modems to small and medium sized  </a:t>
            </a:r>
            <a:r>
              <a:rPr lang="en-US" sz="2400" dirty="0"/>
              <a:t>and other peripherals to </a:t>
            </a:r>
            <a:r>
              <a:rPr lang="en-US" sz="2400" dirty="0" smtClean="0"/>
              <a:t>computers.</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1026" name="Picture 2" descr="Small Computer System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327759"/>
            <a:ext cx="8596668" cy="2693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261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50729"/>
            <a:ext cx="8596668" cy="6212909"/>
          </a:xfrm>
        </p:spPr>
        <p:txBody>
          <a:bodyPr>
            <a:normAutofit fontScale="85000" lnSpcReduction="10000"/>
          </a:bodyPr>
          <a:lstStyle/>
          <a:p>
            <a:r>
              <a:rPr lang="en-US" sz="2400" dirty="0" smtClean="0">
                <a:latin typeface="Times New Roman" panose="02020603050405020304" pitchFamily="18" charset="0"/>
                <a:cs typeface="Times New Roman" panose="02020603050405020304" pitchFamily="18" charset="0"/>
              </a:rPr>
              <a:t>SCSI generally it can connect up to 16 peripheral  devices using a single bus including one host adapter.</a:t>
            </a:r>
          </a:p>
          <a:p>
            <a:r>
              <a:rPr lang="en-US" sz="2400" dirty="0" smtClean="0">
                <a:latin typeface="Times New Roman" panose="02020603050405020304" pitchFamily="18" charset="0"/>
                <a:cs typeface="Times New Roman" panose="02020603050405020304" pitchFamily="18" charset="0"/>
              </a:rPr>
              <a:t>SCSI bus was first introduced was commonly used in servers and workstations.</a:t>
            </a:r>
          </a:p>
          <a:p>
            <a:pPr fontAlgn="base"/>
            <a:r>
              <a:rPr lang="en-US" sz="2400" dirty="0"/>
              <a:t>The </a:t>
            </a:r>
            <a:r>
              <a:rPr lang="en-US" sz="2400" b="1" dirty="0"/>
              <a:t>Small Computer System Interface (SCSI)</a:t>
            </a:r>
            <a:r>
              <a:rPr lang="en-US" sz="2400" dirty="0"/>
              <a:t> bus is another type of computer bus that is used to </a:t>
            </a:r>
            <a:r>
              <a:rPr lang="en-US" sz="2400" b="1" dirty="0"/>
              <a:t>connect hardware devices to a computer.</a:t>
            </a:r>
            <a:r>
              <a:rPr lang="en-US" sz="2400" dirty="0"/>
              <a:t> </a:t>
            </a:r>
            <a:endParaRPr lang="en-US" sz="2400" dirty="0" smtClean="0"/>
          </a:p>
          <a:p>
            <a:pPr fontAlgn="base"/>
            <a:r>
              <a:rPr lang="en-US" sz="2400" dirty="0" smtClean="0"/>
              <a:t>The </a:t>
            </a:r>
            <a:r>
              <a:rPr lang="en-US" sz="2400" dirty="0"/>
              <a:t>SCSI bus was first introduced in the 1980s and was commonly </a:t>
            </a:r>
            <a:r>
              <a:rPr lang="en-US" sz="2400" b="1" dirty="0"/>
              <a:t>used in servers and workstations</a:t>
            </a:r>
            <a:r>
              <a:rPr lang="en-US" sz="2400" dirty="0"/>
              <a:t>. </a:t>
            </a:r>
            <a:endParaRPr lang="en-US" sz="2400" dirty="0" smtClean="0"/>
          </a:p>
          <a:p>
            <a:pPr fontAlgn="base"/>
            <a:r>
              <a:rPr lang="en-US" sz="2400" dirty="0" smtClean="0"/>
              <a:t>Today</a:t>
            </a:r>
            <a:r>
              <a:rPr lang="en-US" sz="2400" dirty="0"/>
              <a:t>, the SCSI bus is still in use in some enterprise-level applications, but it has largely been </a:t>
            </a:r>
            <a:r>
              <a:rPr lang="en-US" sz="2400" b="1" dirty="0"/>
              <a:t>replaced by newer technologies.</a:t>
            </a:r>
            <a:endParaRPr lang="en-US" sz="2400" dirty="0"/>
          </a:p>
          <a:p>
            <a:pPr fontAlgn="base"/>
            <a:r>
              <a:rPr lang="en-US" sz="2400" dirty="0"/>
              <a:t>The SCSI bus is a </a:t>
            </a:r>
            <a:r>
              <a:rPr lang="en-US" sz="2400" b="1" dirty="0"/>
              <a:t>high-speed, parallel bus</a:t>
            </a:r>
            <a:r>
              <a:rPr lang="en-US" sz="2400" dirty="0"/>
              <a:t> that supports multiple devices on the same bus. Each device on the SCSI bus has a </a:t>
            </a:r>
            <a:r>
              <a:rPr lang="en-US" sz="2400" b="1" dirty="0"/>
              <a:t>unique identification number, known as a SCSI ID</a:t>
            </a:r>
            <a:r>
              <a:rPr lang="en-US" sz="2400" dirty="0"/>
              <a:t>, which is used to identify the device and its associated drivers.</a:t>
            </a:r>
          </a:p>
          <a:p>
            <a:pPr fontAlgn="base"/>
            <a:r>
              <a:rPr lang="en-US" sz="2400" dirty="0"/>
              <a:t>The SCSI bus supports a wide range of devices, including </a:t>
            </a:r>
            <a:r>
              <a:rPr lang="en-US" sz="2400" b="1" dirty="0"/>
              <a:t>hard drives, tape drives, CD/DVD drives, and scanners.</a:t>
            </a:r>
            <a:r>
              <a:rPr lang="en-US" sz="2400" dirty="0"/>
              <a:t> </a:t>
            </a:r>
            <a:endParaRPr lang="en-US" sz="2400" dirty="0" smtClean="0"/>
          </a:p>
          <a:p>
            <a:pPr fontAlgn="base"/>
            <a:r>
              <a:rPr lang="en-US" sz="2400" dirty="0" smtClean="0"/>
              <a:t>The </a:t>
            </a:r>
            <a:r>
              <a:rPr lang="en-US" sz="2400" dirty="0"/>
              <a:t>SCSI bus also supports a variety of data transfer modes, including asynchronous, synchronous, and fast synchronous.</a:t>
            </a: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966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047" y="526093"/>
            <a:ext cx="9010955" cy="5937337"/>
          </a:xfrm>
        </p:spPr>
        <p:txBody>
          <a:bodyPr>
            <a:normAutofit fontScale="92500" lnSpcReduction="20000"/>
          </a:bodyPr>
          <a:lstStyle/>
          <a:p>
            <a:r>
              <a:rPr lang="en-US" dirty="0"/>
              <a:t>The processor sends a command to the SCSI controller, which causes the following sequence of events to take place:</a:t>
            </a:r>
          </a:p>
          <a:p>
            <a:pPr lvl="1"/>
            <a:r>
              <a:rPr lang="en-US" dirty="0"/>
              <a:t>The SCSI controller contends for control of the bus (initiator).</a:t>
            </a:r>
            <a:endParaRPr lang="en-US" sz="2000" dirty="0"/>
          </a:p>
          <a:p>
            <a:pPr lvl="1"/>
            <a:r>
              <a:rPr lang="en-US" dirty="0"/>
              <a:t>When the initiator wins the arbitration process, it selects the target controller and hands over control of the bus to it.</a:t>
            </a:r>
            <a:endParaRPr lang="en-US" sz="2000" dirty="0"/>
          </a:p>
          <a:p>
            <a:pPr lvl="1"/>
            <a:r>
              <a:rPr lang="en-US" dirty="0"/>
              <a:t>The target starts an output operation. The initiator sends a command specifying the required read operation.</a:t>
            </a:r>
            <a:endParaRPr lang="en-US" sz="2000" dirty="0"/>
          </a:p>
          <a:p>
            <a:pPr lvl="1"/>
            <a:r>
              <a:rPr lang="en-US" dirty="0"/>
              <a:t>The target sends a message to the initiator indicating that it will temporarily suspends the connection between them. Then it releases the bus.</a:t>
            </a:r>
            <a:endParaRPr lang="en-US" sz="2000" dirty="0"/>
          </a:p>
          <a:p>
            <a:pPr lvl="0"/>
            <a:r>
              <a:rPr lang="en-US" dirty="0"/>
              <a:t>The acronym SCSI stands for Small Computer System Interface. It refers to a standard bus defined by the American National Standards Institute (ANSI) under the designation X3.131 .</a:t>
            </a:r>
          </a:p>
          <a:p>
            <a:pPr lvl="0"/>
            <a:r>
              <a:rPr lang="en-US" dirty="0"/>
              <a:t>In the original specifications of the standard, devices such as disks</a:t>
            </a:r>
          </a:p>
          <a:p>
            <a:r>
              <a:rPr lang="en-US" dirty="0"/>
              <a:t>are connected to a computer via a 50-wire cable, which can be up to 25 meters in length and can transfer data at rates up to </a:t>
            </a:r>
            <a:r>
              <a:rPr lang="en-US" b="1" dirty="0"/>
              <a:t>5 megabytes/s</a:t>
            </a:r>
            <a:r>
              <a:rPr lang="en-US" dirty="0"/>
              <a:t>.</a:t>
            </a:r>
          </a:p>
          <a:p>
            <a:pPr lvl="0"/>
            <a:r>
              <a:rPr lang="en-US" dirty="0"/>
              <a:t>The SCSI bus standard has undergone many revisions, and its data transfer capability has increased very rapidly, almost doubling every two years. SCSI-2 and SCSI-3 have been defined, and each has several options.</a:t>
            </a:r>
          </a:p>
          <a:p>
            <a:pPr lvl="0"/>
            <a:r>
              <a:rPr lang="en-US" dirty="0"/>
              <a:t>A SCSI bus may have </a:t>
            </a:r>
            <a:r>
              <a:rPr lang="en-US" b="1" dirty="0"/>
              <a:t>eight data lines</a:t>
            </a:r>
            <a:r>
              <a:rPr lang="en-US" dirty="0"/>
              <a:t>, in which case it is called a narrow bus and transfers data one byte at a time.</a:t>
            </a:r>
          </a:p>
          <a:p>
            <a:r>
              <a:rPr lang="en-US" dirty="0"/>
              <a:t/>
            </a:r>
            <a:br>
              <a:rPr lang="en-US" dirty="0"/>
            </a:br>
            <a:endParaRPr lang="en-US" dirty="0"/>
          </a:p>
        </p:txBody>
      </p:sp>
    </p:spTree>
    <p:extLst>
      <p:ext uri="{BB962C8B-B14F-4D97-AF65-F5344CB8AC3E}">
        <p14:creationId xmlns:p14="http://schemas.microsoft.com/office/powerpoint/2010/main" val="1896663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918" y="325677"/>
            <a:ext cx="8596668" cy="5740737"/>
          </a:xfrm>
        </p:spPr>
        <p:txBody>
          <a:bodyPr>
            <a:normAutofit fontScale="85000" lnSpcReduction="20000"/>
          </a:bodyPr>
          <a:lstStyle/>
          <a:p>
            <a:pPr lvl="0"/>
            <a:r>
              <a:rPr lang="en-US" dirty="0"/>
              <a:t>Alternatively, a wide SCSI bus has 16 data lines and transfers data 16 bits at a time.</a:t>
            </a:r>
          </a:p>
          <a:p>
            <a:pPr lvl="0"/>
            <a:r>
              <a:rPr lang="en-US" dirty="0"/>
              <a:t>There are also several options for the electrical signaling scheme used.</a:t>
            </a:r>
          </a:p>
          <a:p>
            <a:pPr lvl="0"/>
            <a:r>
              <a:rPr lang="en-US" b="1" dirty="0"/>
              <a:t>Devices connected to the SCSI bus are not part of the address space of the processor </a:t>
            </a:r>
            <a:r>
              <a:rPr lang="en-US" dirty="0"/>
              <a:t>in the same way as devices connected to the processor bus.</a:t>
            </a:r>
          </a:p>
          <a:p>
            <a:pPr lvl="0"/>
            <a:r>
              <a:rPr lang="en-US" dirty="0"/>
              <a:t>The SCSI bus is connected to the processor bus through a </a:t>
            </a:r>
            <a:r>
              <a:rPr lang="en-US" b="1" dirty="0"/>
              <a:t>SCSI controller</a:t>
            </a:r>
            <a:r>
              <a:rPr lang="en-US" dirty="0"/>
              <a:t>. </a:t>
            </a:r>
            <a:r>
              <a:rPr lang="en-US" b="1" dirty="0"/>
              <a:t>This controller uses DMA to transfer data packets </a:t>
            </a:r>
            <a:r>
              <a:rPr lang="en-US" dirty="0"/>
              <a:t>from the main memory to the device, or vice versa.</a:t>
            </a:r>
          </a:p>
          <a:p>
            <a:pPr lvl="0"/>
            <a:r>
              <a:rPr lang="en-US" dirty="0"/>
              <a:t>A packet may contain a block of data, commands from the processor to the device, or status information about the device</a:t>
            </a:r>
            <a:r>
              <a:rPr lang="en-US" b="1" dirty="0"/>
              <a:t>.</a:t>
            </a:r>
            <a:endParaRPr lang="en-US" dirty="0"/>
          </a:p>
          <a:p>
            <a:pPr lvl="0"/>
            <a:r>
              <a:rPr lang="en-US" dirty="0"/>
              <a:t>Communication with a disk drive differs substantially from communication with the main memory.</a:t>
            </a:r>
          </a:p>
          <a:p>
            <a:pPr lvl="0"/>
            <a:r>
              <a:rPr lang="en-US" dirty="0"/>
              <a:t>A controller connected to a SCSI bus is one of two types – an initiator or a target.</a:t>
            </a:r>
          </a:p>
          <a:p>
            <a:pPr lvl="0"/>
            <a:r>
              <a:rPr lang="en-US" dirty="0"/>
              <a:t>An </a:t>
            </a:r>
            <a:r>
              <a:rPr lang="en-US" b="1" dirty="0"/>
              <a:t>initiator </a:t>
            </a:r>
            <a:r>
              <a:rPr lang="en-US" dirty="0"/>
              <a:t>has the ability to select a particular target and to send commands specifying the operations to be performed.</a:t>
            </a:r>
          </a:p>
          <a:p>
            <a:pPr lvl="0"/>
            <a:r>
              <a:rPr lang="en-US" dirty="0"/>
              <a:t>Clearly, the controller on the processor side, such as the SCSI controller, must be able to operate as an initiator.</a:t>
            </a:r>
          </a:p>
          <a:p>
            <a:pPr lvl="0"/>
            <a:r>
              <a:rPr lang="en-US" dirty="0"/>
              <a:t>The disk controller operates </a:t>
            </a:r>
            <a:r>
              <a:rPr lang="en-US" b="1" dirty="0"/>
              <a:t>as a target</a:t>
            </a:r>
            <a:r>
              <a:rPr lang="en-US" dirty="0"/>
              <a:t>. It carries out the commands it receives from the initiator.</a:t>
            </a:r>
          </a:p>
          <a:p>
            <a:pPr lvl="0"/>
            <a:r>
              <a:rPr lang="en-US" dirty="0"/>
              <a:t>The initiator establishes a logical connection with the intended target. Once this connection has been established, it can be suspended and restored as needed to transfer commands and bursts of data.</a:t>
            </a:r>
          </a:p>
          <a:p>
            <a:pPr lvl="0"/>
            <a:r>
              <a:rPr lang="en-US" dirty="0"/>
              <a:t>While a particular connection is suspended, other device can use the bus to transfer information.</a:t>
            </a:r>
          </a:p>
          <a:p>
            <a:endParaRPr lang="en-US" dirty="0"/>
          </a:p>
        </p:txBody>
      </p:sp>
    </p:spTree>
    <p:extLst>
      <p:ext uri="{BB962C8B-B14F-4D97-AF65-F5344CB8AC3E}">
        <p14:creationId xmlns:p14="http://schemas.microsoft.com/office/powerpoint/2010/main" val="2041610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2943"/>
            <a:ext cx="8596668" cy="5828420"/>
          </a:xfrm>
        </p:spPr>
        <p:txBody>
          <a:bodyPr/>
          <a:lstStyle/>
          <a:p>
            <a:pPr lvl="0"/>
            <a:r>
              <a:rPr lang="en-US" b="1" dirty="0"/>
              <a:t>This ability to overlap data transfer requests is one of the key features of the SCSI bus that leads to its high performance.</a:t>
            </a:r>
            <a:endParaRPr lang="en-US" b="1" u="sng" dirty="0"/>
          </a:p>
          <a:p>
            <a:pPr lvl="0"/>
            <a:r>
              <a:rPr lang="en-US" dirty="0"/>
              <a:t>Data transfers on the SCSI bus are always controlled by the </a:t>
            </a:r>
            <a:r>
              <a:rPr lang="en-US" b="1" dirty="0"/>
              <a:t>target controller</a:t>
            </a:r>
            <a:r>
              <a:rPr lang="en-US" dirty="0"/>
              <a:t>. To send a command to a target, an initiator requests control of the bus and, after winning arbitration, selects the controller it wants to communicate with and hands control of the bus over to it.</a:t>
            </a:r>
          </a:p>
          <a:p>
            <a:r>
              <a:rPr lang="en-US" dirty="0"/>
              <a:t>Then the controller starts a data transfer operation to receive a command from the initiator.</a:t>
            </a:r>
          </a:p>
          <a:p>
            <a:r>
              <a:rPr lang="en-US" dirty="0"/>
              <a:t>The processor sends a command to the SCSI controller, which causes the following sequence of event to take place:</a:t>
            </a:r>
          </a:p>
          <a:p>
            <a:pPr lvl="0"/>
            <a:r>
              <a:rPr lang="en-US" dirty="0"/>
              <a:t>The SCSI controller, acting as an initiator, contends for control of the bus.</a:t>
            </a:r>
          </a:p>
          <a:p>
            <a:pPr lvl="0"/>
            <a:r>
              <a:rPr lang="en-US" dirty="0"/>
              <a:t>	When the initiator wins the arbitration process, it selects the target controller and hands over control of the bus to it.</a:t>
            </a:r>
          </a:p>
          <a:p>
            <a:pPr lvl="0"/>
            <a:r>
              <a:rPr lang="en-US" dirty="0"/>
              <a:t>	The target starts an output operation (from initiator to target); in response to this, the initiator sends a command specifying the required read operation.</a:t>
            </a:r>
          </a:p>
          <a:p>
            <a:r>
              <a:rPr lang="en-US" dirty="0"/>
              <a:t/>
            </a:r>
            <a:br>
              <a:rPr lang="en-US" dirty="0"/>
            </a:br>
            <a:endParaRPr lang="en-US" dirty="0"/>
          </a:p>
        </p:txBody>
      </p:sp>
    </p:spTree>
    <p:extLst>
      <p:ext uri="{BB962C8B-B14F-4D97-AF65-F5344CB8AC3E}">
        <p14:creationId xmlns:p14="http://schemas.microsoft.com/office/powerpoint/2010/main" val="188697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7847"/>
          </a:xfrm>
        </p:spPr>
        <p:txBody>
          <a:bodyPr>
            <a:normAutofit fontScale="90000"/>
          </a:bodyPr>
          <a:lstStyle/>
          <a:p>
            <a:pPr algn="ctr"/>
            <a:r>
              <a:rPr lang="en-US" sz="3200" dirty="0" smtClean="0">
                <a:solidFill>
                  <a:schemeClr val="tx1"/>
                </a:solidFill>
                <a:latin typeface="Times New Roman" panose="02020603050405020304" pitchFamily="18" charset="0"/>
                <a:cs typeface="Times New Roman" panose="02020603050405020304" pitchFamily="18" charset="0"/>
              </a:rPr>
              <a:t>USB(Universal Serial Bus)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5781" y="1265129"/>
            <a:ext cx="9206629" cy="5398718"/>
          </a:xfrm>
        </p:spPr>
        <p:txBody>
          <a:bodyPr/>
          <a:lstStyle/>
          <a:p>
            <a:pPr fontAlgn="base"/>
            <a:r>
              <a:rPr lang="en-US" dirty="0"/>
              <a:t>The </a:t>
            </a:r>
            <a:r>
              <a:rPr lang="en-US" b="1" dirty="0"/>
              <a:t>Universal Serial Bus (USB) </a:t>
            </a:r>
            <a:r>
              <a:rPr lang="en-US" dirty="0"/>
              <a:t>bus is a newer type of computer bus that is widely used to </a:t>
            </a:r>
            <a:r>
              <a:rPr lang="en-US" b="1" dirty="0"/>
              <a:t>connect hardware devices to a computer.</a:t>
            </a:r>
            <a:r>
              <a:rPr lang="en-US" dirty="0"/>
              <a:t> </a:t>
            </a:r>
            <a:endParaRPr lang="en-US" dirty="0" smtClean="0"/>
          </a:p>
          <a:p>
            <a:pPr fontAlgn="base"/>
            <a:r>
              <a:rPr lang="en-US" dirty="0" smtClean="0"/>
              <a:t>The </a:t>
            </a:r>
            <a:r>
              <a:rPr lang="en-US" dirty="0"/>
              <a:t>USB bus was first introduced in the late 1990s and has since become one of the most widely used bus technologies.</a:t>
            </a:r>
          </a:p>
          <a:p>
            <a:pPr fontAlgn="base"/>
            <a:r>
              <a:rPr lang="en-US" dirty="0"/>
              <a:t>The USB bus is a </a:t>
            </a:r>
            <a:r>
              <a:rPr lang="en-US" b="1" dirty="0"/>
              <a:t>serial bus</a:t>
            </a:r>
            <a:r>
              <a:rPr lang="en-US" dirty="0"/>
              <a:t> that supports multiple devices on the same bus</a:t>
            </a:r>
            <a:r>
              <a:rPr lang="en-US" dirty="0" smtClean="0"/>
              <a:t>.</a:t>
            </a:r>
          </a:p>
          <a:p>
            <a:pPr fontAlgn="base"/>
            <a:r>
              <a:rPr lang="en-US" dirty="0" smtClean="0"/>
              <a:t> </a:t>
            </a:r>
            <a:r>
              <a:rPr lang="en-US" dirty="0"/>
              <a:t>Each device on the USB bus has a </a:t>
            </a:r>
            <a:r>
              <a:rPr lang="en-US" b="1" dirty="0"/>
              <a:t>unique identification number, known as a USB ID</a:t>
            </a:r>
            <a:r>
              <a:rPr lang="en-US" dirty="0"/>
              <a:t>, which is used to identify the device and its associated drivers.</a:t>
            </a:r>
          </a:p>
          <a:p>
            <a:pPr fontAlgn="base"/>
            <a:r>
              <a:rPr lang="en-US" dirty="0"/>
              <a:t>The USB bus supports a wide range of devices, including </a:t>
            </a:r>
            <a:r>
              <a:rPr lang="en-US" b="1" dirty="0"/>
              <a:t>keyboards, mice, printers, scanners, cameras, and storage devices such as external hard drives and flash drives</a:t>
            </a:r>
            <a:r>
              <a:rPr lang="en-US" dirty="0" smtClean="0"/>
              <a:t>.</a:t>
            </a:r>
          </a:p>
          <a:p>
            <a:pPr fontAlgn="base"/>
            <a:r>
              <a:rPr lang="en-US" dirty="0" smtClean="0"/>
              <a:t> </a:t>
            </a:r>
            <a:r>
              <a:rPr lang="en-US" dirty="0"/>
              <a:t>The USB bus also supports a variety of data transfer modes, including low-speed, full-speed, and high-speed. In addition, the USB bus provides power to connected devices, which eliminates the need for separate power supplies.</a:t>
            </a:r>
          </a:p>
          <a:p>
            <a:r>
              <a:rPr lang="en-US" dirty="0"/>
              <a:t/>
            </a:r>
            <a:br>
              <a:rPr lang="en-US" dirty="0"/>
            </a:br>
            <a:endParaRPr lang="en-US" dirty="0"/>
          </a:p>
        </p:txBody>
      </p:sp>
    </p:spTree>
    <p:extLst>
      <p:ext uri="{BB962C8B-B14F-4D97-AF65-F5344CB8AC3E}">
        <p14:creationId xmlns:p14="http://schemas.microsoft.com/office/powerpoint/2010/main" val="261523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5841"/>
          </a:xfrm>
        </p:spPr>
        <p:txBody>
          <a:bodyPr>
            <a:normAutofit/>
          </a:bodyPr>
          <a:lstStyle/>
          <a:p>
            <a:pPr algn="ctr"/>
            <a:r>
              <a:rPr lang="en-IN" sz="4000" i="1" dirty="0">
                <a:solidFill>
                  <a:schemeClr val="tx1"/>
                </a:solidFill>
                <a:latin typeface="Times New Roman" panose="02020603050405020304" pitchFamily="18" charset="0"/>
                <a:cs typeface="Times New Roman" panose="02020603050405020304" pitchFamily="18" charset="0"/>
              </a:rPr>
              <a:t>Input-Output Device Interface</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0172" y="1415441"/>
            <a:ext cx="8596668" cy="5561555"/>
          </a:xfrm>
        </p:spPr>
        <p:txBody>
          <a:bodyPr>
            <a:normAutofit/>
          </a:bodyPr>
          <a:lstStyle/>
          <a:p>
            <a:r>
              <a:rPr lang="en-GB" sz="2400" dirty="0">
                <a:latin typeface="Times New Roman" panose="02020603050405020304" pitchFamily="18" charset="0"/>
                <a:cs typeface="Times New Roman" panose="02020603050405020304" pitchFamily="18" charset="0"/>
              </a:rPr>
              <a:t>Input-output device interface provides a method for transferring information between internal storage and external I/O devices. </a:t>
            </a:r>
            <a:endParaRPr lang="en-GB" sz="2400" dirty="0" smtClean="0">
              <a:latin typeface="Times New Roman" panose="02020603050405020304" pitchFamily="18" charset="0"/>
              <a:cs typeface="Times New Roman" panose="02020603050405020304" pitchFamily="18" charset="0"/>
            </a:endParaRPr>
          </a:p>
          <a:p>
            <a:r>
              <a:rPr lang="en-GB" sz="2400" dirty="0" smtClean="0">
                <a:latin typeface="Times New Roman" panose="02020603050405020304" pitchFamily="18" charset="0"/>
                <a:cs typeface="Times New Roman" panose="02020603050405020304" pitchFamily="18" charset="0"/>
              </a:rPr>
              <a:t>Peripherals </a:t>
            </a:r>
            <a:r>
              <a:rPr lang="en-GB" sz="2400" dirty="0">
                <a:latin typeface="Times New Roman" panose="02020603050405020304" pitchFamily="18" charset="0"/>
                <a:cs typeface="Times New Roman" panose="02020603050405020304" pitchFamily="18" charset="0"/>
              </a:rPr>
              <a:t>connected to a computer need special communication links for interfacing them with the central processing unit. </a:t>
            </a:r>
            <a:endParaRPr lang="en-GB" sz="2400" dirty="0" smtClean="0">
              <a:latin typeface="Times New Roman" panose="02020603050405020304" pitchFamily="18" charset="0"/>
              <a:cs typeface="Times New Roman" panose="02020603050405020304" pitchFamily="18" charset="0"/>
            </a:endParaRPr>
          </a:p>
          <a:p>
            <a:pPr marL="0" indent="0">
              <a:buNone/>
            </a:pPr>
            <a:r>
              <a:rPr lang="en-GB" sz="2400" dirty="0" smtClean="0"/>
              <a:t>   Fig:  </a:t>
            </a:r>
            <a:r>
              <a:rPr lang="en-GB" sz="2400" b="1" dirty="0" smtClean="0"/>
              <a:t>Connection </a:t>
            </a:r>
            <a:r>
              <a:rPr lang="en-GB" sz="2400" b="1" dirty="0"/>
              <a:t>of I/O bus to input-output devices</a:t>
            </a:r>
            <a:endParaRPr lang="en-US" sz="2400" b="1" dirty="0"/>
          </a:p>
          <a:p>
            <a:endParaRPr lang="en-GB" sz="2400" b="1"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43591" y="3795385"/>
            <a:ext cx="7930411" cy="3181611"/>
          </a:xfrm>
          <a:prstGeom prst="rect">
            <a:avLst/>
          </a:prstGeom>
          <a:noFill/>
          <a:ln>
            <a:noFill/>
          </a:ln>
        </p:spPr>
      </p:pic>
    </p:spTree>
    <p:extLst>
      <p:ext uri="{BB962C8B-B14F-4D97-AF65-F5344CB8AC3E}">
        <p14:creationId xmlns:p14="http://schemas.microsoft.com/office/powerpoint/2010/main" val="837673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USB Architecture</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2600" y="1471657"/>
            <a:ext cx="7766136" cy="4697412"/>
          </a:xfrm>
          <a:prstGeom prst="rect">
            <a:avLst/>
          </a:prstGeom>
          <a:noFill/>
          <a:ln>
            <a:noFill/>
          </a:ln>
        </p:spPr>
      </p:pic>
    </p:spTree>
    <p:extLst>
      <p:ext uri="{BB962C8B-B14F-4D97-AF65-F5344CB8AC3E}">
        <p14:creationId xmlns:p14="http://schemas.microsoft.com/office/powerpoint/2010/main" val="943692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62839"/>
            <a:ext cx="8596668" cy="5878524"/>
          </a:xfrm>
        </p:spPr>
        <p:txBody>
          <a:bodyPr/>
          <a:lstStyle/>
          <a:p>
            <a:pPr lvl="0"/>
            <a:r>
              <a:rPr lang="en-IN" dirty="0"/>
              <a:t>The USB uses point-to-point connections and a serial transmission format. When multiple devices are connected, they are arranged in a </a:t>
            </a:r>
            <a:r>
              <a:rPr lang="en-IN" b="1" dirty="0"/>
              <a:t>tree </a:t>
            </a:r>
            <a:r>
              <a:rPr lang="en-IN" b="1" dirty="0" smtClean="0"/>
              <a:t>structure.</a:t>
            </a:r>
          </a:p>
          <a:p>
            <a:pPr lvl="0"/>
            <a:r>
              <a:rPr lang="en-IN" dirty="0" smtClean="0"/>
              <a:t> Each </a:t>
            </a:r>
            <a:r>
              <a:rPr lang="en-IN" dirty="0"/>
              <a:t>node of the tree has a device called a </a:t>
            </a:r>
            <a:r>
              <a:rPr lang="en-IN" b="1" dirty="0"/>
              <a:t>hub</a:t>
            </a:r>
            <a:r>
              <a:rPr lang="en-IN" dirty="0"/>
              <a:t>, which acts as an intermediate transfer point between the host computer and the I/O devices. At the root of the tree, a </a:t>
            </a:r>
            <a:r>
              <a:rPr lang="en-IN" b="1" dirty="0"/>
              <a:t>root hub</a:t>
            </a:r>
            <a:r>
              <a:rPr lang="en-IN" dirty="0"/>
              <a:t> connects the entire tree to the host computer. </a:t>
            </a:r>
            <a:endParaRPr lang="en-IN" dirty="0" smtClean="0"/>
          </a:p>
          <a:p>
            <a:pPr lvl="0"/>
            <a:r>
              <a:rPr lang="en-IN" dirty="0" smtClean="0"/>
              <a:t>The </a:t>
            </a:r>
            <a:r>
              <a:rPr lang="en-IN" dirty="0"/>
              <a:t>leaves of the tree are the I/O devices: a mouse, a keyboard, a printer, an Internet connection, a camera, or a speaker. The tree structure makes it possible to connect many devices using simple point-to-point serial links. </a:t>
            </a:r>
            <a:endParaRPr lang="en-US" dirty="0"/>
          </a:p>
          <a:p>
            <a:pPr lvl="0"/>
            <a:r>
              <a:rPr lang="en-IN" dirty="0"/>
              <a:t>When a device is first connected to a hub, or when it is powered on, it has the address 0 (7-btt address). Periodically, the host polls each hub to collect status information and learn about new devices that may have been added or disconnected</a:t>
            </a:r>
            <a:r>
              <a:rPr lang="en-IN" dirty="0" smtClean="0"/>
              <a:t>.</a:t>
            </a:r>
          </a:p>
          <a:p>
            <a:pPr lvl="0"/>
            <a:r>
              <a:rPr lang="en-IN" dirty="0" smtClean="0"/>
              <a:t> </a:t>
            </a:r>
            <a:r>
              <a:rPr lang="en-IN" dirty="0"/>
              <a:t>When the host is informed that a new device has been connected, it reads the information in a special memory in the device’s USB interface to learn about the device’s capabilities. It then assigns the device a unique USB address and writes that address in one of the device’s interface registers. It is this initial connection procedure that gives the USB its plug-and-play capability.</a:t>
            </a:r>
            <a:endParaRPr lang="en-US" dirty="0"/>
          </a:p>
          <a:p>
            <a:endParaRPr lang="en-US" dirty="0"/>
          </a:p>
        </p:txBody>
      </p:sp>
    </p:spTree>
    <p:extLst>
      <p:ext uri="{BB962C8B-B14F-4D97-AF65-F5344CB8AC3E}">
        <p14:creationId xmlns:p14="http://schemas.microsoft.com/office/powerpoint/2010/main" val="133172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573" y="0"/>
            <a:ext cx="8830850" cy="8204547"/>
          </a:xfrm>
        </p:spPr>
        <p:txBody>
          <a:bodyPr>
            <a:noAutofit/>
          </a:bodyPr>
          <a:lstStyle/>
          <a:p>
            <a:r>
              <a:rPr lang="en-GB" dirty="0">
                <a:latin typeface="Times New Roman" panose="02020603050405020304" pitchFamily="18" charset="0"/>
                <a:cs typeface="Times New Roman" panose="02020603050405020304" pitchFamily="18" charset="0"/>
              </a:rPr>
              <a:t>There are </a:t>
            </a:r>
            <a:r>
              <a:rPr lang="en-GB" b="1" dirty="0">
                <a:latin typeface="Times New Roman" panose="02020603050405020304" pitchFamily="18" charset="0"/>
                <a:cs typeface="Times New Roman" panose="02020603050405020304" pitchFamily="18" charset="0"/>
              </a:rPr>
              <a:t>four types </a:t>
            </a:r>
            <a:r>
              <a:rPr lang="en-GB" dirty="0">
                <a:latin typeface="Times New Roman" panose="02020603050405020304" pitchFamily="18" charset="0"/>
                <a:cs typeface="Times New Roman" panose="02020603050405020304" pitchFamily="18" charset="0"/>
              </a:rPr>
              <a:t>of commands that an interface may receive. They are classified as </a:t>
            </a:r>
            <a:endParaRPr lang="en-US" dirty="0">
              <a:latin typeface="Times New Roman" panose="02020603050405020304" pitchFamily="18" charset="0"/>
              <a:cs typeface="Times New Roman" panose="02020603050405020304" pitchFamily="18" charset="0"/>
            </a:endParaRPr>
          </a:p>
          <a:p>
            <a:pPr marL="0" indent="0">
              <a:buNone/>
            </a:pPr>
            <a:r>
              <a:rPr lang="en-GB" dirty="0" smtClean="0">
                <a:latin typeface="Times New Roman" panose="02020603050405020304" pitchFamily="18" charset="0"/>
                <a:cs typeface="Times New Roman" panose="02020603050405020304" pitchFamily="18" charset="0"/>
              </a:rPr>
              <a:t>1.Control  command.</a:t>
            </a:r>
          </a:p>
          <a:p>
            <a:pPr marL="0" indent="0">
              <a:buNone/>
            </a:pPr>
            <a:r>
              <a:rPr lang="en-GB" dirty="0" smtClean="0">
                <a:latin typeface="Times New Roman" panose="02020603050405020304" pitchFamily="18" charset="0"/>
                <a:cs typeface="Times New Roman" panose="02020603050405020304" pitchFamily="18" charset="0"/>
              </a:rPr>
              <a:t>2. </a:t>
            </a:r>
            <a:r>
              <a:rPr lang="en-GB" dirty="0">
                <a:latin typeface="Times New Roman" panose="02020603050405020304" pitchFamily="18" charset="0"/>
                <a:cs typeface="Times New Roman" panose="02020603050405020304" pitchFamily="18" charset="0"/>
              </a:rPr>
              <a:t>Status command</a:t>
            </a:r>
            <a:endParaRPr lang="en-US"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3. Data output command</a:t>
            </a:r>
            <a:endParaRPr lang="en-US"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4. Data input </a:t>
            </a:r>
            <a:r>
              <a:rPr lang="en-GB" dirty="0" smtClean="0">
                <a:latin typeface="Times New Roman" panose="02020603050405020304" pitchFamily="18" charset="0"/>
                <a:cs typeface="Times New Roman" panose="02020603050405020304" pitchFamily="18" charset="0"/>
              </a:rPr>
              <a:t>command</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A </a:t>
            </a:r>
            <a:r>
              <a:rPr lang="en-GB" b="1" dirty="0">
                <a:latin typeface="Times New Roman" panose="02020603050405020304" pitchFamily="18" charset="0"/>
                <a:cs typeface="Times New Roman" panose="02020603050405020304" pitchFamily="18" charset="0"/>
              </a:rPr>
              <a:t>control command </a:t>
            </a:r>
            <a:r>
              <a:rPr lang="en-GB" dirty="0">
                <a:latin typeface="Times New Roman" panose="02020603050405020304" pitchFamily="18" charset="0"/>
                <a:cs typeface="Times New Roman" panose="02020603050405020304" pitchFamily="18" charset="0"/>
              </a:rPr>
              <a:t>is </a:t>
            </a:r>
            <a:r>
              <a:rPr lang="en-GB" u="sng" dirty="0">
                <a:latin typeface="Times New Roman" panose="02020603050405020304" pitchFamily="18" charset="0"/>
                <a:cs typeface="Times New Roman" panose="02020603050405020304" pitchFamily="18" charset="0"/>
              </a:rPr>
              <a:t>issued to activate the peripheral and to inform it what to do. </a:t>
            </a:r>
            <a:r>
              <a:rPr lang="en-GB" dirty="0">
                <a:latin typeface="Times New Roman" panose="02020603050405020304" pitchFamily="18" charset="0"/>
                <a:cs typeface="Times New Roman" panose="02020603050405020304" pitchFamily="18" charset="0"/>
              </a:rPr>
              <a:t>For example, a magnetic tape unit may be instructed to backspace the tape by one record, to rewind the tape, or to start the tape moving in the forward direction. The particular control command issued depends on the </a:t>
            </a:r>
            <a:r>
              <a:rPr lang="en-GB" dirty="0" smtClean="0">
                <a:latin typeface="Times New Roman" panose="02020603050405020304" pitchFamily="18" charset="0"/>
                <a:cs typeface="Times New Roman" panose="02020603050405020304" pitchFamily="18" charset="0"/>
              </a:rPr>
              <a:t>peripheral.</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A </a:t>
            </a:r>
            <a:r>
              <a:rPr lang="en-GB" b="1" dirty="0">
                <a:latin typeface="Times New Roman" panose="02020603050405020304" pitchFamily="18" charset="0"/>
                <a:cs typeface="Times New Roman" panose="02020603050405020304" pitchFamily="18" charset="0"/>
              </a:rPr>
              <a:t>status command </a:t>
            </a:r>
            <a:r>
              <a:rPr lang="en-GB" dirty="0">
                <a:latin typeface="Times New Roman" panose="02020603050405020304" pitchFamily="18" charset="0"/>
                <a:cs typeface="Times New Roman" panose="02020603050405020304" pitchFamily="18" charset="0"/>
              </a:rPr>
              <a:t>is </a:t>
            </a:r>
            <a:r>
              <a:rPr lang="en-GB" u="sng" dirty="0">
                <a:latin typeface="Times New Roman" panose="02020603050405020304" pitchFamily="18" charset="0"/>
                <a:cs typeface="Times New Roman" panose="02020603050405020304" pitchFamily="18" charset="0"/>
              </a:rPr>
              <a:t>used to test various status conditions in the interface and the peripheral</a:t>
            </a:r>
            <a:r>
              <a:rPr lang="en-GB" dirty="0">
                <a:latin typeface="Times New Roman" panose="02020603050405020304" pitchFamily="18" charset="0"/>
                <a:cs typeface="Times New Roman" panose="02020603050405020304" pitchFamily="18" charset="0"/>
              </a:rPr>
              <a:t>. For example, the computer may wish to check the status of the peripheral before a transfer is initiated. During the transfer, one or more errors may occur which are detected by the interface. These errors are designated by setting bits in a status register that the processor can read at certain </a:t>
            </a:r>
            <a:r>
              <a:rPr lang="en-GB" dirty="0" smtClean="0">
                <a:latin typeface="Times New Roman" panose="02020603050405020304" pitchFamily="18" charset="0"/>
                <a:cs typeface="Times New Roman" panose="02020603050405020304" pitchFamily="18" charset="0"/>
              </a:rPr>
              <a:t>intervals.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A </a:t>
            </a:r>
            <a:r>
              <a:rPr lang="en-GB" b="1" dirty="0">
                <a:latin typeface="Times New Roman" panose="02020603050405020304" pitchFamily="18" charset="0"/>
                <a:cs typeface="Times New Roman" panose="02020603050405020304" pitchFamily="18" charset="0"/>
              </a:rPr>
              <a:t>data output command </a:t>
            </a:r>
            <a:r>
              <a:rPr lang="en-GB" dirty="0">
                <a:latin typeface="Times New Roman" panose="02020603050405020304" pitchFamily="18" charset="0"/>
                <a:cs typeface="Times New Roman" panose="02020603050405020304" pitchFamily="18" charset="0"/>
              </a:rPr>
              <a:t>causes the interface </a:t>
            </a:r>
            <a:r>
              <a:rPr lang="en-GB" u="sng" dirty="0">
                <a:latin typeface="Times New Roman" panose="02020603050405020304" pitchFamily="18" charset="0"/>
                <a:cs typeface="Times New Roman" panose="02020603050405020304" pitchFamily="18" charset="0"/>
              </a:rPr>
              <a:t>to respond by transferring data from the bus into one of its registers</a:t>
            </a:r>
            <a:r>
              <a:rPr lang="en-GB" dirty="0">
                <a:latin typeface="Times New Roman" panose="02020603050405020304" pitchFamily="18" charset="0"/>
                <a:cs typeface="Times New Roman" panose="02020603050405020304" pitchFamily="18" charset="0"/>
              </a:rPr>
              <a:t>. Consider an example with a tape unit. The computer starts the tape moving by issuing a control command. The processor then monitors the status of the tape by means of a status command. When the tape is in the correct position, the processor issues a data output command. The interface responds to the address command and transfers the information from the data lines in the bus to its buffer register. The interface then communicates with the tape controller and sends the data to be stored on tape.</a:t>
            </a:r>
            <a:r>
              <a:rPr lang="en-GB" b="1" u="sng"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data input command </a:t>
            </a:r>
            <a:r>
              <a:rPr lang="en-GB" dirty="0">
                <a:latin typeface="Times New Roman" panose="02020603050405020304" pitchFamily="18" charset="0"/>
                <a:cs typeface="Times New Roman" panose="02020603050405020304" pitchFamily="18" charset="0"/>
              </a:rPr>
              <a:t>is the opposite of the data output. In this case the interface receives an item of data from the peripheral and places it in its buffer register. The processor checks if data are available by means of a status command and then issues a data input command. The interface places the data on the data lines, where they are accepted by the processor.</a:t>
            </a:r>
            <a:r>
              <a:rPr lang="en-GB" b="1" u="sng"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69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i="1" dirty="0">
                <a:solidFill>
                  <a:schemeClr val="tx1"/>
                </a:solidFill>
                <a:latin typeface="Times New Roman" panose="02020603050405020304" pitchFamily="18" charset="0"/>
                <a:cs typeface="Times New Roman" panose="02020603050405020304" pitchFamily="18" charset="0"/>
              </a:rPr>
              <a:t>Modes of Transfer or I/O Transfers</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15233"/>
            <a:ext cx="8596668" cy="5348614"/>
          </a:xfrm>
        </p:spPr>
        <p:txBody>
          <a:bodyPr>
            <a:normAutofit/>
          </a:bodyPr>
          <a:lstStyle/>
          <a:p>
            <a:r>
              <a:rPr lang="en-IN" sz="2400" dirty="0">
                <a:latin typeface="Times New Roman" panose="02020603050405020304" pitchFamily="18" charset="0"/>
                <a:cs typeface="Times New Roman" panose="02020603050405020304" pitchFamily="18" charset="0"/>
              </a:rPr>
              <a:t>Binary information received from an external device is usually stored in memory for later processing. </a:t>
            </a: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Data transfer between the central computer and I/O devices may be handled in different </a:t>
            </a:r>
            <a:r>
              <a:rPr lang="en-IN" sz="2400" dirty="0" smtClean="0">
                <a:latin typeface="Times New Roman" panose="02020603050405020304" pitchFamily="18" charset="0"/>
                <a:cs typeface="Times New Roman" panose="02020603050405020304" pitchFamily="18" charset="0"/>
              </a:rPr>
              <a:t>modes.</a:t>
            </a:r>
          </a:p>
          <a:p>
            <a:r>
              <a:rPr lang="en-IN" sz="2400" dirty="0"/>
              <a:t>Data transfer to and from peripherals may be handled in one of three possible modes:</a:t>
            </a:r>
            <a:endParaRPr lang="en-US" sz="2400" dirty="0"/>
          </a:p>
          <a:p>
            <a:pPr marL="0" indent="0">
              <a:buNone/>
            </a:pPr>
            <a:r>
              <a:rPr lang="en-IN" sz="2400" b="1" dirty="0"/>
              <a:t>   </a:t>
            </a:r>
            <a:r>
              <a:rPr lang="en-IN" sz="2400" b="1" dirty="0" smtClean="0"/>
              <a:t> </a:t>
            </a:r>
            <a:r>
              <a:rPr lang="en-IN" sz="2400" b="1" dirty="0"/>
              <a:t>1. Programmed I/O</a:t>
            </a:r>
            <a:endParaRPr lang="en-US" sz="2400" dirty="0"/>
          </a:p>
          <a:p>
            <a:pPr marL="0" indent="0">
              <a:buNone/>
            </a:pPr>
            <a:r>
              <a:rPr lang="en-IN" sz="2400" b="1" dirty="0"/>
              <a:t>   </a:t>
            </a:r>
            <a:r>
              <a:rPr lang="en-IN" sz="2400" b="1" dirty="0" smtClean="0"/>
              <a:t> </a:t>
            </a:r>
            <a:r>
              <a:rPr lang="en-IN" sz="2400" b="1" dirty="0"/>
              <a:t>2. Interrupt-initiated </a:t>
            </a:r>
            <a:r>
              <a:rPr lang="en-IN" sz="2400" b="1" dirty="0" smtClean="0"/>
              <a:t>I/O/Interrupt Driven I/O</a:t>
            </a:r>
            <a:endParaRPr lang="en-US" sz="2400" dirty="0"/>
          </a:p>
          <a:p>
            <a:pPr marL="0" indent="0">
              <a:buNone/>
            </a:pPr>
            <a:r>
              <a:rPr lang="en-IN" sz="2400" b="1" dirty="0"/>
              <a:t>    </a:t>
            </a:r>
            <a:r>
              <a:rPr lang="en-IN" sz="2400" b="1" dirty="0" smtClean="0"/>
              <a:t>3</a:t>
            </a:r>
            <a:r>
              <a:rPr lang="en-IN" sz="2400" b="1" dirty="0"/>
              <a:t>. Direct memory access (DMA)</a:t>
            </a:r>
            <a:endParaRPr lang="en-US" sz="2400" dirty="0"/>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45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865" y="334028"/>
            <a:ext cx="8596668" cy="968679"/>
          </a:xfrm>
        </p:spPr>
        <p:txBody>
          <a:bodyPr>
            <a:noAutofit/>
          </a:bodyPr>
          <a:lstStyle/>
          <a:p>
            <a:pPr algn="ctr"/>
            <a:r>
              <a:rPr lang="en-IN" b="1" dirty="0">
                <a:solidFill>
                  <a:schemeClr val="tx1"/>
                </a:solidFill>
                <a:latin typeface="Times New Roman" panose="02020603050405020304" pitchFamily="18" charset="0"/>
                <a:cs typeface="Times New Roman" panose="02020603050405020304" pitchFamily="18" charset="0"/>
              </a:rPr>
              <a:t>Programmed I/O</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0625" y="1002082"/>
            <a:ext cx="9106422" cy="5549029"/>
          </a:xfrm>
        </p:spPr>
        <p:txBody>
          <a:bodyPr/>
          <a:lstStyle/>
          <a:p>
            <a:pPr lvl="0"/>
            <a:r>
              <a:rPr lang="en-IN" sz="2800" dirty="0">
                <a:latin typeface="Times New Roman" panose="02020603050405020304" pitchFamily="18" charset="0"/>
                <a:cs typeface="Times New Roman" panose="02020603050405020304" pitchFamily="18" charset="0"/>
              </a:rPr>
              <a:t>Programmed I/O operations are the result of I/O instructions written in the computer program. Each data item transfer is initiated by an instruction in the program.</a:t>
            </a:r>
            <a:endParaRPr lang="en-US" sz="2800" dirty="0">
              <a:latin typeface="Times New Roman" panose="02020603050405020304" pitchFamily="18" charset="0"/>
              <a:cs typeface="Times New Roman" panose="02020603050405020304" pitchFamily="18" charset="0"/>
            </a:endParaRPr>
          </a:p>
          <a:p>
            <a:pPr lvl="0"/>
            <a:r>
              <a:rPr lang="en-IN" sz="2800" dirty="0">
                <a:latin typeface="Times New Roman" panose="02020603050405020304" pitchFamily="18" charset="0"/>
                <a:cs typeface="Times New Roman" panose="02020603050405020304" pitchFamily="18" charset="0"/>
              </a:rPr>
              <a:t>Transferring data under program control requires constant monitoring of the peripheral by the CPU.</a:t>
            </a:r>
            <a:endParaRPr lang="en-US" sz="2800" dirty="0">
              <a:latin typeface="Times New Roman" panose="02020603050405020304" pitchFamily="18" charset="0"/>
              <a:cs typeface="Times New Roman" panose="02020603050405020304" pitchFamily="18" charset="0"/>
            </a:endParaRPr>
          </a:p>
          <a:p>
            <a:pPr lvl="0"/>
            <a:r>
              <a:rPr lang="en-IN" sz="2800" dirty="0">
                <a:latin typeface="Times New Roman" panose="02020603050405020304" pitchFamily="18" charset="0"/>
                <a:cs typeface="Times New Roman" panose="02020603050405020304" pitchFamily="18" charset="0"/>
              </a:rPr>
              <a:t>Once a data transfer is initiated, the CPU is required to monitor the interface to see when a transfer can again be made. It is up to the programmed instructions executed in the CPU to keep close tabs on everything that is taking place in the interface unit and the I/O device. </a:t>
            </a:r>
            <a:endParaRPr 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092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410" y="0"/>
            <a:ext cx="8835591" cy="6075123"/>
          </a:xfrm>
        </p:spPr>
        <p:txBody>
          <a:bodyPr/>
          <a:lstStyle/>
          <a:p>
            <a:pPr marL="0" indent="0" algn="ctr">
              <a:buNone/>
            </a:pPr>
            <a:r>
              <a:rPr lang="en-IN" sz="2000" dirty="0" smtClean="0">
                <a:latin typeface="Times New Roman" panose="02020603050405020304" pitchFamily="18" charset="0"/>
                <a:cs typeface="Times New Roman" panose="02020603050405020304" pitchFamily="18" charset="0"/>
              </a:rPr>
              <a:t>Fig: Data </a:t>
            </a:r>
            <a:r>
              <a:rPr lang="en-IN" sz="2000" dirty="0">
                <a:latin typeface="Times New Roman" panose="02020603050405020304" pitchFamily="18" charset="0"/>
                <a:cs typeface="Times New Roman" panose="02020603050405020304" pitchFamily="18" charset="0"/>
              </a:rPr>
              <a:t>transfer from an I/O device to CPU</a:t>
            </a:r>
            <a:endParaRPr lang="en-US" sz="2000" dirty="0">
              <a:latin typeface="Times New Roman" panose="02020603050405020304" pitchFamily="18" charset="0"/>
              <a:cs typeface="Times New Roman" panose="02020603050405020304" pitchFamily="18" charset="0"/>
            </a:endParaRPr>
          </a:p>
          <a:p>
            <a:endParaRPr lang="en-US" dirty="0" smtClean="0"/>
          </a:p>
          <a:p>
            <a:endParaRPr lang="en-US" dirty="0"/>
          </a:p>
        </p:txBody>
      </p:sp>
      <p:pic>
        <p:nvPicPr>
          <p:cNvPr id="4" name="Picture 3"/>
          <p:cNvPicPr/>
          <p:nvPr/>
        </p:nvPicPr>
        <p:blipFill>
          <a:blip r:embed="rId2"/>
          <a:srcRect/>
          <a:stretch>
            <a:fillRect/>
          </a:stretch>
        </p:blipFill>
        <p:spPr bwMode="auto">
          <a:xfrm>
            <a:off x="1052187" y="839244"/>
            <a:ext cx="8397179" cy="4860098"/>
          </a:xfrm>
          <a:prstGeom prst="rect">
            <a:avLst/>
          </a:prstGeom>
          <a:noFill/>
          <a:ln w="9525">
            <a:noFill/>
            <a:miter lim="800000"/>
            <a:headEnd/>
            <a:tailEnd/>
          </a:ln>
          <a:effectLst/>
        </p:spPr>
      </p:pic>
    </p:spTree>
    <p:extLst>
      <p:ext uri="{BB962C8B-B14F-4D97-AF65-F5344CB8AC3E}">
        <p14:creationId xmlns:p14="http://schemas.microsoft.com/office/powerpoint/2010/main" val="360671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7871"/>
          </a:xfrm>
        </p:spPr>
        <p:txBody>
          <a:bodyPr>
            <a:normAutofit/>
          </a:bodyPr>
          <a:lstStyle/>
          <a:p>
            <a:r>
              <a:rPr lang="en-US" dirty="0" smtClean="0">
                <a:solidFill>
                  <a:schemeClr val="tx1"/>
                </a:solidFill>
                <a:latin typeface="Times New Roman" panose="02020603050405020304" pitchFamily="18" charset="0"/>
                <a:cs typeface="Times New Roman" panose="02020603050405020304" pitchFamily="18" charset="0"/>
              </a:rPr>
              <a:t>Transfer of data requires three instructions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77471"/>
            <a:ext cx="8596668" cy="5284694"/>
          </a:xfrm>
        </p:spPr>
        <p:txBody>
          <a:bodyPr>
            <a:normAutofit/>
          </a:bodyPr>
          <a:lstStyle/>
          <a:p>
            <a:pPr marL="0" indent="0">
              <a:buNone/>
            </a:pPr>
            <a:r>
              <a:rPr lang="en-US" sz="4000" dirty="0" smtClean="0">
                <a:latin typeface="Times New Roman" panose="02020603050405020304" pitchFamily="18" charset="0"/>
                <a:cs typeface="Times New Roman" panose="02020603050405020304" pitchFamily="18" charset="0"/>
              </a:rPr>
              <a:t>1) Read the Status register.</a:t>
            </a:r>
          </a:p>
          <a:p>
            <a:pPr marL="0" indent="0">
              <a:buNone/>
            </a:pPr>
            <a:r>
              <a:rPr lang="en-US" sz="4000" dirty="0" smtClean="0">
                <a:latin typeface="Times New Roman" panose="02020603050405020304" pitchFamily="18" charset="0"/>
                <a:cs typeface="Times New Roman" panose="02020603050405020304" pitchFamily="18" charset="0"/>
              </a:rPr>
              <a:t>2)Check the status of the flag bit and branch to step1,if not set or to step 3 if set.</a:t>
            </a:r>
          </a:p>
          <a:p>
            <a:pPr marL="0" indent="0">
              <a:buNone/>
            </a:pPr>
            <a:r>
              <a:rPr lang="en-US" sz="4000" dirty="0" smtClean="0">
                <a:latin typeface="Times New Roman" panose="02020603050405020304" pitchFamily="18" charset="0"/>
                <a:cs typeface="Times New Roman" panose="02020603050405020304" pitchFamily="18" charset="0"/>
              </a:rPr>
              <a:t>3) Read the data register.</a:t>
            </a:r>
          </a:p>
          <a:p>
            <a:pPr marL="0" indent="0">
              <a:buNone/>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5750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734</TotalTime>
  <Words>3355</Words>
  <Application>Microsoft Office PowerPoint</Application>
  <PresentationFormat>Widescreen</PresentationFormat>
  <Paragraphs>240</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Input-Output Device Interface</vt:lpstr>
      <vt:lpstr>PowerPoint Presentation</vt:lpstr>
      <vt:lpstr>Modes of Transfer or I/O Transfers</vt:lpstr>
      <vt:lpstr>Programmed I/O </vt:lpstr>
      <vt:lpstr>PowerPoint Presentation</vt:lpstr>
      <vt:lpstr>Transfer of data requires three instructions</vt:lpstr>
      <vt:lpstr>Operation of I/O</vt:lpstr>
      <vt:lpstr>PowerPoint Presentation</vt:lpstr>
      <vt:lpstr>PowerPoint Presentation</vt:lpstr>
      <vt:lpstr>Interrupt-Initiated I/O/Interrupt Driven I/O</vt:lpstr>
      <vt:lpstr>PowerPoint Presentation</vt:lpstr>
      <vt:lpstr>DMA(Direct Memory Access)</vt:lpstr>
      <vt:lpstr>PowerPoint Presentation</vt:lpstr>
      <vt:lpstr>PowerPoint Presentation</vt:lpstr>
      <vt:lpstr>PowerPoint Presentation</vt:lpstr>
      <vt:lpstr>Direct Memory Access Diagram </vt:lpstr>
      <vt:lpstr>PowerPoint Presentation</vt:lpstr>
      <vt:lpstr>privileged and non-privileged instructions</vt:lpstr>
      <vt:lpstr>PowerPoint Presentation</vt:lpstr>
      <vt:lpstr>PowerPoint Presentation</vt:lpstr>
      <vt:lpstr>PowerPoint Presentation</vt:lpstr>
      <vt:lpstr>Differences between privileged and non-privileged instructions </vt:lpstr>
      <vt:lpstr>Software interrupts and exceptions.</vt:lpstr>
      <vt:lpstr>Exceptions </vt:lpstr>
      <vt:lpstr>PowerPoint Presentation</vt:lpstr>
      <vt:lpstr>Programs and processes – role of interrupts in process state transitions: </vt:lpstr>
      <vt:lpstr>Difference between Program and Process </vt:lpstr>
      <vt:lpstr>PowerPoint Presentation</vt:lpstr>
      <vt:lpstr>PowerPoint Presentation</vt:lpstr>
      <vt:lpstr>process state transitions Diagram </vt:lpstr>
      <vt:lpstr>I/O device interfaces – SCSI, USB</vt:lpstr>
      <vt:lpstr>PowerPoint Presentation</vt:lpstr>
      <vt:lpstr>PowerPoint Presentation</vt:lpstr>
      <vt:lpstr>PowerPoint Presentation</vt:lpstr>
      <vt:lpstr>PowerPoint Presentation</vt:lpstr>
      <vt:lpstr>USB(Universal Serial Bus)</vt:lpstr>
      <vt:lpstr>USB Architecture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108</cp:revision>
  <dcterms:created xsi:type="dcterms:W3CDTF">2023-09-20T07:10:46Z</dcterms:created>
  <dcterms:modified xsi:type="dcterms:W3CDTF">2023-10-06T05:49:29Z</dcterms:modified>
</cp:coreProperties>
</file>