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ifferent-classes-of-cpu-registers/" TargetMode="External"/><Relationship Id="rId2" Type="http://schemas.openxmlformats.org/officeDocument/2006/relationships/hyperlink" Target="https://www.geeksforgeeks.org/introduction-of-alu-and-data-pat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CPU control unit design</a:t>
            </a:r>
            <a:endParaRPr lang="en-US" b="1" dirty="0">
              <a:solidFill>
                <a:schemeClr val="tx1"/>
              </a:solidFill>
            </a:endParaRPr>
          </a:p>
        </p:txBody>
      </p:sp>
    </p:spTree>
    <p:extLst>
      <p:ext uri="{BB962C8B-B14F-4D97-AF65-F5344CB8AC3E}">
        <p14:creationId xmlns:p14="http://schemas.microsoft.com/office/powerpoint/2010/main" val="1128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Design of a simple Hypothetical CPU</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77863"/>
            <a:ext cx="8596668" cy="5010411"/>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A computer has three main components</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dirty="0"/>
              <a:t>1) Central Processing Unit (CPU) or Central Processor</a:t>
            </a:r>
            <a:r>
              <a:rPr lang="en-US" dirty="0"/>
              <a:t/>
            </a:r>
            <a:br>
              <a:rPr lang="en-US" dirty="0"/>
            </a:br>
            <a:r>
              <a:rPr lang="en-US" dirty="0"/>
              <a:t>2) Memory</a:t>
            </a:r>
            <a:r>
              <a:rPr lang="en-US" dirty="0"/>
              <a:t/>
            </a:r>
            <a:br>
              <a:rPr lang="en-US" dirty="0"/>
            </a:br>
            <a:r>
              <a:rPr lang="en-US" dirty="0"/>
              <a:t>3) I/O </a:t>
            </a:r>
            <a:r>
              <a:rPr lang="en-US" dirty="0" smtClean="0"/>
              <a:t>Devices</a:t>
            </a:r>
            <a:r>
              <a:rPr lang="en-US" dirty="0"/>
              <a:t/>
            </a:r>
            <a:br>
              <a:rPr lang="en-US" dirty="0"/>
            </a:br>
            <a:r>
              <a:rPr lang="en-US" sz="2600" b="1" dirty="0">
                <a:latin typeface="Times New Roman" panose="02020603050405020304" pitchFamily="18" charset="0"/>
                <a:cs typeface="Times New Roman" panose="02020603050405020304" pitchFamily="18" charset="0"/>
              </a:rPr>
              <a:t>The CPU in turn has three parts</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dirty="0"/>
              <a:t>1) </a:t>
            </a:r>
            <a:r>
              <a:rPr lang="en-US" dirty="0" smtClean="0"/>
              <a:t>Arithmetic </a:t>
            </a:r>
            <a:r>
              <a:rPr lang="en-US" dirty="0"/>
              <a:t>and Logic Unit (ALU)</a:t>
            </a:r>
            <a:r>
              <a:rPr lang="en-US" dirty="0"/>
              <a:t/>
            </a:r>
            <a:br>
              <a:rPr lang="en-US" dirty="0"/>
            </a:br>
            <a:r>
              <a:rPr lang="en-US" dirty="0"/>
              <a:t>2) Registers</a:t>
            </a:r>
            <a:r>
              <a:rPr lang="en-US" dirty="0"/>
              <a:t/>
            </a:r>
            <a:br>
              <a:rPr lang="en-US" dirty="0"/>
            </a:br>
            <a:r>
              <a:rPr lang="en-US" dirty="0"/>
              <a:t>3) Control Unit (CU</a:t>
            </a:r>
            <a:r>
              <a:rPr lang="en-US" dirty="0" smtClean="0"/>
              <a:t>)</a:t>
            </a:r>
          </a:p>
          <a:p>
            <a:r>
              <a:rPr lang="en-US" sz="2600" b="1" dirty="0" smtClean="0">
                <a:latin typeface="Times New Roman" panose="02020603050405020304" pitchFamily="18" charset="0"/>
                <a:cs typeface="Times New Roman" panose="02020603050405020304" pitchFamily="18" charset="0"/>
              </a:rPr>
              <a:t>Arithmetic </a:t>
            </a:r>
            <a:r>
              <a:rPr lang="en-US" sz="2600" b="1" dirty="0">
                <a:latin typeface="Times New Roman" panose="02020603050405020304" pitchFamily="18" charset="0"/>
                <a:cs typeface="Times New Roman" panose="02020603050405020304" pitchFamily="18" charset="0"/>
              </a:rPr>
              <a:t>and Logic Unit (ALU)</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dirty="0"/>
              <a:t>The ALU performs the following operations: Addition, Subtraction, Logical AND, Logical OR, Logical XOR, Complement, Increment, Decrement, </a:t>
            </a:r>
            <a:r>
              <a:rPr lang="en-US" dirty="0" smtClean="0"/>
              <a:t>Left </a:t>
            </a:r>
            <a:r>
              <a:rPr lang="en-US" dirty="0"/>
              <a:t>Shift, Clear</a:t>
            </a:r>
            <a:r>
              <a:rPr lang="en-US" dirty="0" smtClean="0"/>
              <a:t>.</a:t>
            </a:r>
          </a:p>
          <a:p>
            <a:r>
              <a:rPr lang="en-US" sz="2600" b="1" dirty="0">
                <a:latin typeface="Times New Roman" panose="02020603050405020304" pitchFamily="18" charset="0"/>
                <a:cs typeface="Times New Roman" panose="02020603050405020304" pitchFamily="18" charset="0"/>
              </a:rPr>
              <a:t>Registers</a:t>
            </a:r>
            <a:r>
              <a:rPr lang="en-US" dirty="0"/>
              <a:t/>
            </a:r>
            <a:br>
              <a:rPr lang="en-US" dirty="0"/>
            </a:br>
            <a:r>
              <a:rPr lang="en-US" dirty="0"/>
              <a:t>This is a small memory unit. Registers are used by the processor for temporary storage and manipulation of data and </a:t>
            </a:r>
            <a:r>
              <a:rPr lang="en-US" dirty="0" smtClean="0"/>
              <a:t>instructions</a:t>
            </a:r>
            <a:r>
              <a:rPr lang="en-US" dirty="0"/>
              <a:t>. A register is a set of flip-flop. A flip-flop is an electronic circuit, which at any point of time stores either 0 or 1, which is any of the two states of a switch ON or OFF.</a:t>
            </a:r>
            <a:r>
              <a:rPr lang="en-US" dirty="0"/>
              <a:t/>
            </a:r>
            <a:br>
              <a:rPr lang="en-US" dirty="0"/>
            </a:br>
            <a:r>
              <a:rPr lang="en-US" dirty="0"/>
              <a:t>A register is mostly of different sizes and capacities : 8 bit, 16 bit, 32 bit, etc. Each register has a specific function in the CPU.</a:t>
            </a:r>
          </a:p>
          <a:p>
            <a:endParaRPr lang="en-US" dirty="0"/>
          </a:p>
        </p:txBody>
      </p:sp>
    </p:spTree>
    <p:extLst>
      <p:ext uri="{BB962C8B-B14F-4D97-AF65-F5344CB8AC3E}">
        <p14:creationId xmlns:p14="http://schemas.microsoft.com/office/powerpoint/2010/main" val="291861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8204"/>
            <a:ext cx="8596668" cy="1592196"/>
          </a:xfrm>
        </p:spPr>
        <p:txBody>
          <a:bodyPr/>
          <a:lstStyle/>
          <a:p>
            <a:endParaRPr lang="en-US" dirty="0"/>
          </a:p>
        </p:txBody>
      </p:sp>
      <p:sp>
        <p:nvSpPr>
          <p:cNvPr id="3" name="Content Placeholder 2"/>
          <p:cNvSpPr>
            <a:spLocks noGrp="1"/>
          </p:cNvSpPr>
          <p:nvPr>
            <p:ph idx="1"/>
          </p:nvPr>
        </p:nvSpPr>
        <p:spPr>
          <a:xfrm>
            <a:off x="677334" y="2461214"/>
            <a:ext cx="8596668" cy="4202633"/>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Given below are few commonly known registers:</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b="1" dirty="0"/>
              <a:t>Accumulator (AC)</a:t>
            </a:r>
            <a:r>
              <a:rPr lang="en-US" dirty="0"/>
              <a:t/>
            </a:r>
            <a:br>
              <a:rPr lang="en-US" dirty="0"/>
            </a:br>
            <a:r>
              <a:rPr lang="en-US" dirty="0"/>
              <a:t>the ALU requires temporary registers or memory locations for all its operations. An accumulator is one of the main registers of the ALU, used to store data and perform arithmetic and logic operations. The results of the operations are stores automatically in this register.</a:t>
            </a:r>
            <a:r>
              <a:rPr lang="en-US" dirty="0"/>
              <a:t/>
            </a:r>
            <a:br>
              <a:rPr lang="en-US" dirty="0"/>
            </a:br>
            <a:r>
              <a:rPr lang="en-US" b="1" dirty="0"/>
              <a:t>Program Counter (PC)</a:t>
            </a:r>
            <a:r>
              <a:rPr lang="en-US" dirty="0"/>
              <a:t/>
            </a:r>
            <a:br>
              <a:rPr lang="en-US" dirty="0"/>
            </a:br>
            <a:r>
              <a:rPr lang="en-US" dirty="0"/>
              <a:t>A PC is used as a memory pointer. It stores the address of the next instruction to be executed. this register is used to sequence the execution of instructions.</a:t>
            </a:r>
            <a:r>
              <a:rPr lang="en-US" dirty="0"/>
              <a:t/>
            </a:r>
            <a:br>
              <a:rPr lang="en-US" dirty="0"/>
            </a:br>
            <a:r>
              <a:rPr lang="en-US" b="1" dirty="0"/>
              <a:t>Instruction Register(IR)</a:t>
            </a:r>
            <a:r>
              <a:rPr lang="en-US" dirty="0"/>
              <a:t/>
            </a:r>
            <a:br>
              <a:rPr lang="en-US" dirty="0"/>
            </a:br>
            <a:r>
              <a:rPr lang="en-US" dirty="0"/>
              <a:t>An IR holds the instruction until it is decoded.</a:t>
            </a:r>
            <a:r>
              <a:rPr lang="en-US" dirty="0"/>
              <a:t/>
            </a:r>
            <a:br>
              <a:rPr lang="en-US" dirty="0"/>
            </a:br>
            <a:r>
              <a:rPr lang="en-US" b="1" dirty="0"/>
              <a:t>Stack Pointer(SP)</a:t>
            </a:r>
            <a:r>
              <a:rPr lang="en-US" dirty="0"/>
              <a:t/>
            </a:r>
            <a:br>
              <a:rPr lang="en-US" dirty="0"/>
            </a:br>
            <a:r>
              <a:rPr lang="en-US" dirty="0"/>
              <a:t>the address of a stack top is held in the stack pointer. A stack is a sequence of memory locations. It is used to save the contents of a register during the execution of a program. the memory location of an occupied potion is known as stack top.</a:t>
            </a:r>
            <a:endParaRPr lang="en-US" dirty="0"/>
          </a:p>
        </p:txBody>
      </p:sp>
      <p:pic>
        <p:nvPicPr>
          <p:cNvPr id="2052" name="Picture 4" descr="http://2.bp.blogspot.com/-_ZmItQpG3dA/TggSJIUy5UI/AAAAAAAADzY/Yzx8dXgzGVI/s1600/CP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38205"/>
            <a:ext cx="7239115" cy="170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8307"/>
            <a:ext cx="8596668" cy="6601216"/>
          </a:xfrm>
        </p:spPr>
        <p:txBody>
          <a:bodyPr>
            <a:normAutofit/>
          </a:bodyPr>
          <a:lstStyle/>
          <a:p>
            <a:r>
              <a:rPr lang="en-US" sz="2400" b="1" dirty="0">
                <a:latin typeface="Times New Roman" panose="02020603050405020304" pitchFamily="18" charset="0"/>
                <a:cs typeface="Times New Roman" panose="02020603050405020304" pitchFamily="18" charset="0"/>
              </a:rPr>
              <a:t>Given below are some of the registers for a basic computer and their functions: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Symbol     Name                                    Function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DR            Data Register                         Holds memory operand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AR            Address Register                   Holds address for memory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AC            Accumulator                         Processor Register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IR              Instruction Register               Holds instruction code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PC             Program Counter                 Holds address of next instruction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             Temporary Register              Holds Temporary data</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INPR         Input Register                      Holds Input Character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OUTPR     Output Register                    Holds Output Character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400" b="1" dirty="0"/>
              <a:t>Control Unit (CU)</a:t>
            </a:r>
            <a:r>
              <a:rPr lang="en-US" sz="2400" dirty="0"/>
              <a:t/>
            </a:r>
            <a:br>
              <a:rPr lang="en-US" sz="2400" dirty="0"/>
            </a:br>
            <a:r>
              <a:rPr lang="en-US" sz="2400" dirty="0">
                <a:latin typeface="Times New Roman" panose="02020603050405020304" pitchFamily="18" charset="0"/>
                <a:cs typeface="Times New Roman" panose="02020603050405020304" pitchFamily="18" charset="0"/>
              </a:rPr>
              <a:t>This circuit is responsible for the entire </a:t>
            </a:r>
            <a:r>
              <a:rPr lang="en-US" sz="2400" dirty="0" smtClean="0">
                <a:latin typeface="Times New Roman" panose="02020603050405020304" pitchFamily="18" charset="0"/>
                <a:cs typeface="Times New Roman" panose="02020603050405020304" pitchFamily="18" charset="0"/>
              </a:rPr>
              <a:t>amount of </a:t>
            </a:r>
            <a:r>
              <a:rPr lang="en-US" sz="2400" dirty="0">
                <a:latin typeface="Times New Roman" panose="02020603050405020304" pitchFamily="18" charset="0"/>
                <a:cs typeface="Times New Roman" panose="02020603050405020304" pitchFamily="18" charset="0"/>
              </a:rPr>
              <a:t>functions of the ALU. It receives instructions from memory and executes them after decoding them. Timing and control signals are generated by this circuit and sent to other circuits for the execution of the any </a:t>
            </a:r>
            <a:r>
              <a:rPr lang="en-US" sz="2400" dirty="0" smtClean="0">
                <a:latin typeface="Times New Roman" panose="02020603050405020304" pitchFamily="18" charset="0"/>
                <a:cs typeface="Times New Roman" panose="02020603050405020304" pitchFamily="18" charset="0"/>
              </a:rPr>
              <a:t>program</a:t>
            </a:r>
            <a:r>
              <a:rPr lang="en-US" sz="2400" dirty="0">
                <a:latin typeface="Times New Roman" panose="02020603050405020304" pitchFamily="18" charset="0"/>
                <a:cs typeface="Times New Roman" panose="02020603050405020304" pitchFamily="18" charset="0"/>
              </a:rPr>
              <a:t>. It also transfers data between memory and I/O devices.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92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869" y="-11932"/>
            <a:ext cx="8422461" cy="6869932"/>
          </a:xfrm>
        </p:spPr>
        <p:txBody>
          <a:bodyPr/>
          <a:lstStyle/>
          <a:p>
            <a:r>
              <a:rPr lang="en-US" sz="2400" b="1" dirty="0" smtClean="0">
                <a:latin typeface="Times New Roman" panose="02020603050405020304" pitchFamily="18" charset="0"/>
                <a:cs typeface="Times New Roman" panose="02020603050405020304" pitchFamily="18" charset="0"/>
              </a:rPr>
              <a:t>The Main purpose of Central Processing Unit</a:t>
            </a:r>
          </a:p>
          <a:p>
            <a:pPr>
              <a:buAutoNum type="arabicPeriod"/>
            </a:pPr>
            <a:r>
              <a:rPr lang="en-US" dirty="0" smtClean="0"/>
              <a:t>It control the system</a:t>
            </a:r>
          </a:p>
          <a:p>
            <a:pPr>
              <a:buAutoNum type="arabicPeriod"/>
            </a:pPr>
            <a:r>
              <a:rPr lang="en-US" dirty="0" smtClean="0"/>
              <a:t>It performs data movements</a:t>
            </a:r>
          </a:p>
          <a:p>
            <a:pPr>
              <a:buAutoNum type="arabicPeriod"/>
            </a:pPr>
            <a:r>
              <a:rPr lang="en-US" dirty="0" smtClean="0"/>
              <a:t>It have the data processing capability</a:t>
            </a:r>
          </a:p>
          <a:p>
            <a:pPr>
              <a:buAutoNum type="arabicPeriod"/>
            </a:pPr>
            <a:r>
              <a:rPr lang="en-US" dirty="0" smtClean="0"/>
              <a:t>It have the data storage functionality.</a:t>
            </a:r>
          </a:p>
          <a:p>
            <a:pPr marL="0" indent="0" algn="ctr">
              <a:buNone/>
            </a:pPr>
            <a:r>
              <a:rPr lang="en-US" sz="2400" b="1" dirty="0" smtClean="0">
                <a:latin typeface="Times New Roman" panose="02020603050405020304" pitchFamily="18" charset="0"/>
                <a:cs typeface="Times New Roman" panose="02020603050405020304" pitchFamily="18" charset="0"/>
              </a:rPr>
              <a:t>Generic Computer Organization</a:t>
            </a:r>
          </a:p>
          <a:p>
            <a:pPr marL="0" indent="0" algn="ctr">
              <a:buNone/>
            </a:pPr>
            <a:endParaRPr lang="en-US" sz="2400" b="1" dirty="0" smtClean="0">
              <a:latin typeface="Times New Roman" panose="02020603050405020304" pitchFamily="18" charset="0"/>
              <a:cs typeface="Times New Roman" panose="02020603050405020304" pitchFamily="18" charset="0"/>
            </a:endParaRPr>
          </a:p>
          <a:p>
            <a:pPr marL="0" indent="0" algn="ctr">
              <a:buNone/>
            </a:pPr>
            <a:endParaRPr lang="en-US" sz="2400" b="1" dirty="0">
              <a:latin typeface="Times New Roman" panose="02020603050405020304" pitchFamily="18" charset="0"/>
              <a:cs typeface="Times New Roman" panose="02020603050405020304" pitchFamily="18" charset="0"/>
            </a:endParaRPr>
          </a:p>
        </p:txBody>
      </p:sp>
      <p:pic>
        <p:nvPicPr>
          <p:cNvPr id="3078" name="Picture 6" descr="https://www.cise.ufl.edu/~mssz/CompOrg/Figure4.1-MIPSarch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2" y="2787042"/>
            <a:ext cx="8981161" cy="347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66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0685"/>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CPU Internal </a:t>
            </a:r>
            <a:r>
              <a:rPr lang="en-US" sz="2800" dirty="0" err="1" smtClean="0">
                <a:solidFill>
                  <a:schemeClr val="tx1"/>
                </a:solidFill>
                <a:latin typeface="Times New Roman" panose="02020603050405020304" pitchFamily="18" charset="0"/>
                <a:cs typeface="Times New Roman" panose="02020603050405020304" pitchFamily="18" charset="0"/>
              </a:rPr>
              <a:t>Organisation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https://www.cise.ufl.edu/~mssz/CompOrg/Figure4.2-MIPScpu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0598" y="1691014"/>
            <a:ext cx="8166970" cy="464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67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3671"/>
            <a:ext cx="8596668" cy="5477691"/>
          </a:xfrm>
        </p:spPr>
        <p:txBody>
          <a:bodyPr/>
          <a:lstStyle/>
          <a:p>
            <a:r>
              <a:rPr lang="en-US" dirty="0" smtClean="0"/>
              <a:t>The design of a hypothetical processor can consists of an ALU to operate on the Operands, accumulator used to store one of the operands to be processed by ALU and also store the partial result and a temporary register, register file containing four general purpose registers.</a:t>
            </a:r>
          </a:p>
          <a:p>
            <a:r>
              <a:rPr lang="en-US" dirty="0" smtClean="0"/>
              <a:t>The processor can perform processing, Calculation and decisions.</a:t>
            </a:r>
          </a:p>
          <a:p>
            <a:r>
              <a:rPr lang="en-US" dirty="0" smtClean="0"/>
              <a:t>The CPU should be capable of performing basic arithmetic and logical operations, as well as accessing and manipulating data in memory. The system should have a minimal Instruction Set Architecture(ISA) and be optimized for power efficiency.</a:t>
            </a:r>
          </a:p>
          <a:p>
            <a:pPr marL="0" indent="0" algn="ctr">
              <a:buNone/>
            </a:pPr>
            <a:r>
              <a:rPr lang="en-US" sz="3200" b="1" dirty="0">
                <a:latin typeface="Times New Roman" panose="02020603050405020304" pitchFamily="18" charset="0"/>
                <a:cs typeface="Times New Roman" panose="02020603050405020304" pitchFamily="18" charset="0"/>
              </a:rPr>
              <a:t>S1 simple </a:t>
            </a:r>
            <a:r>
              <a:rPr lang="en-US" sz="3200" b="1" dirty="0" smtClean="0">
                <a:latin typeface="Times New Roman" panose="02020603050405020304" pitchFamily="18" charset="0"/>
                <a:cs typeface="Times New Roman" panose="02020603050405020304" pitchFamily="18" charset="0"/>
              </a:rPr>
              <a:t>cpu</a:t>
            </a:r>
          </a:p>
          <a:p>
            <a:pPr marL="0" indent="0">
              <a:buNone/>
            </a:pPr>
            <a:r>
              <a:rPr lang="en-US" sz="2800" dirty="0"/>
              <a:t>T</a:t>
            </a:r>
            <a:r>
              <a:rPr lang="en-US" sz="2800" dirty="0" smtClean="0"/>
              <a:t>he </a:t>
            </a:r>
            <a:r>
              <a:rPr lang="en-US" sz="2800" dirty="0"/>
              <a:t>design of a simple hypothetical CPU called S1.  S1 contains all the important elements of a real processor</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810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cp.eng.chula.ac.th/~prabhas/teaching/ca/S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989" y="651353"/>
            <a:ext cx="8968636" cy="574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55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8307"/>
            <a:ext cx="8596668" cy="6469693"/>
          </a:xfrm>
        </p:spPr>
        <p:txBody>
          <a:bodyPr>
            <a:normAutofit lnSpcReduction="10000"/>
          </a:bodyPr>
          <a:lstStyle/>
          <a:p>
            <a:pPr marL="0" indent="0">
              <a:buNone/>
            </a:pPr>
            <a:r>
              <a:rPr lang="en-US" b="1" dirty="0" smtClean="0"/>
              <a:t>                      </a:t>
            </a:r>
            <a:r>
              <a:rPr lang="en-US" sz="2800" b="1" dirty="0" smtClean="0">
                <a:latin typeface="Times New Roman" panose="02020603050405020304" pitchFamily="18" charset="0"/>
                <a:cs typeface="Times New Roman" panose="02020603050405020304" pitchFamily="18" charset="0"/>
              </a:rPr>
              <a:t>Instruction </a:t>
            </a:r>
            <a:r>
              <a:rPr lang="en-US" sz="2800" b="1" dirty="0">
                <a:latin typeface="Times New Roman" panose="02020603050405020304" pitchFamily="18" charset="0"/>
                <a:cs typeface="Times New Roman" panose="02020603050405020304" pitchFamily="18" charset="0"/>
              </a:rPr>
              <a:t>set design</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16 bit word, fixed length</a:t>
            </a:r>
          </a:p>
          <a:p>
            <a:r>
              <a:rPr lang="en-US" sz="2000" dirty="0">
                <a:latin typeface="Times New Roman" panose="02020603050405020304" pitchFamily="18" charset="0"/>
                <a:cs typeface="Times New Roman" panose="02020603050405020304" pitchFamily="18" charset="0"/>
              </a:rPr>
              <a:t>address space 1024 words</a:t>
            </a:r>
          </a:p>
          <a:p>
            <a:r>
              <a:rPr lang="en-US" sz="2000" dirty="0">
                <a:latin typeface="Times New Roman" panose="02020603050405020304" pitchFamily="18" charset="0"/>
                <a:cs typeface="Times New Roman" panose="02020603050405020304" pitchFamily="18" charset="0"/>
              </a:rPr>
              <a:t>load, store architecture</a:t>
            </a:r>
          </a:p>
          <a:p>
            <a:r>
              <a:rPr lang="en-US" sz="2000" dirty="0">
                <a:latin typeface="Times New Roman" panose="02020603050405020304" pitchFamily="18" charset="0"/>
                <a:cs typeface="Times New Roman" panose="02020603050405020304" pitchFamily="18" charset="0"/>
              </a:rPr>
              <a:t>8 registers, R7 as stack pointer</a:t>
            </a:r>
          </a:p>
          <a:p>
            <a:r>
              <a:rPr lang="en-US" sz="2000" dirty="0">
                <a:latin typeface="Times New Roman" panose="02020603050405020304" pitchFamily="18" charset="0"/>
                <a:cs typeface="Times New Roman" panose="02020603050405020304" pitchFamily="18" charset="0"/>
              </a:rPr>
              <a:t>condition code Z,S  </a:t>
            </a:r>
            <a:r>
              <a:rPr lang="en-US" sz="2000" dirty="0" err="1">
                <a:latin typeface="Times New Roman" panose="02020603050405020304" pitchFamily="18" charset="0"/>
                <a:cs typeface="Times New Roman" panose="02020603050405020304" pitchFamily="18" charset="0"/>
              </a:rPr>
              <a:t>zero,sign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Hypothetical system uses a simple Reduced Instruction Set computer(RISC</a:t>
            </a:r>
            <a:r>
              <a:rPr lang="en-US" dirty="0" smtClean="0"/>
              <a:t>).</a:t>
            </a:r>
          </a:p>
          <a:p>
            <a:pPr marL="0" indent="0">
              <a:buNone/>
            </a:pPr>
            <a:r>
              <a:rPr lang="en-US" sz="2400" b="1" dirty="0" smtClean="0">
                <a:latin typeface="Times New Roman" panose="02020603050405020304" pitchFamily="18" charset="0"/>
                <a:cs typeface="Times New Roman" panose="02020603050405020304" pitchFamily="18" charset="0"/>
              </a:rPr>
              <a:t>ISA with the following instructions:</a:t>
            </a:r>
          </a:p>
          <a:p>
            <a:pPr marL="0" indent="0">
              <a:buNone/>
            </a:pPr>
            <a:r>
              <a:rPr lang="en-US" sz="2400" dirty="0" smtClean="0">
                <a:latin typeface="Times New Roman" panose="02020603050405020304" pitchFamily="18" charset="0"/>
                <a:cs typeface="Times New Roman" panose="02020603050405020304" pitchFamily="18" charset="0"/>
              </a:rPr>
              <a:t>1.Load word(LW):load a 32 bit word from memory in to a register.</a:t>
            </a:r>
          </a:p>
          <a:p>
            <a:pPr marL="0" indent="0">
              <a:buNone/>
            </a:pPr>
            <a:r>
              <a:rPr lang="en-US" sz="2400" dirty="0" smtClean="0">
                <a:latin typeface="Times New Roman" panose="02020603050405020304" pitchFamily="18" charset="0"/>
                <a:cs typeface="Times New Roman" panose="02020603050405020304" pitchFamily="18" charset="0"/>
              </a:rPr>
              <a:t>2.Store Word(SW):store a 32 bit word from register to memory.</a:t>
            </a:r>
          </a:p>
          <a:p>
            <a:pPr marL="0" indent="0">
              <a:buNone/>
            </a:pPr>
            <a:r>
              <a:rPr lang="en-US" sz="2400" dirty="0" smtClean="0">
                <a:latin typeface="Times New Roman" panose="02020603050405020304" pitchFamily="18" charset="0"/>
                <a:cs typeface="Times New Roman" panose="02020603050405020304" pitchFamily="18" charset="0"/>
              </a:rPr>
              <a:t>3.ADD(add):Add two registers and store the result in a third register.</a:t>
            </a:r>
          </a:p>
          <a:p>
            <a:pPr marL="0" indent="0">
              <a:buNone/>
            </a:pPr>
            <a:r>
              <a:rPr lang="en-US" sz="2400" dirty="0" smtClean="0">
                <a:latin typeface="Times New Roman" panose="02020603050405020304" pitchFamily="18" charset="0"/>
                <a:cs typeface="Times New Roman" panose="02020603050405020304" pitchFamily="18" charset="0"/>
              </a:rPr>
              <a:t>4.Subtract(sub):Subtract one register from another and store the result in a third register.</a:t>
            </a:r>
          </a:p>
          <a:p>
            <a:pPr marL="0" indent="0">
              <a:buNone/>
            </a:pPr>
            <a:r>
              <a:rPr lang="en-US" sz="2400" dirty="0" smtClean="0">
                <a:latin typeface="Times New Roman" panose="02020603050405020304" pitchFamily="18" charset="0"/>
                <a:cs typeface="Times New Roman" panose="02020603050405020304" pitchFamily="18" charset="0"/>
              </a:rPr>
              <a:t>5.AND(and):perform a bitwise AND operation on two registers and store the result in a third register.</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4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5781"/>
            <a:ext cx="8596668" cy="5665581"/>
          </a:xfrm>
        </p:spPr>
        <p:txBody>
          <a:bodyPr/>
          <a:lstStyle/>
          <a:p>
            <a:r>
              <a:rPr lang="en-US" dirty="0" smtClean="0"/>
              <a:t>OR(or):Perform a bitwise OR operation two registers and store the result in a third register.</a:t>
            </a:r>
          </a:p>
          <a:p>
            <a:r>
              <a:rPr lang="en-US" dirty="0" smtClean="0"/>
              <a:t>Jump(j):jump to a target address.</a:t>
            </a:r>
          </a:p>
          <a:p>
            <a:r>
              <a:rPr lang="en-US" u="sng" dirty="0" smtClean="0"/>
              <a:t>Data path: </a:t>
            </a:r>
            <a:r>
              <a:rPr lang="en-US" dirty="0" smtClean="0"/>
              <a:t>It is the part of the CPU that performs ALU operations.</a:t>
            </a:r>
          </a:p>
          <a:p>
            <a:pPr marL="0" indent="0">
              <a:buNone/>
            </a:pPr>
            <a:r>
              <a:rPr lang="en-US" dirty="0" smtClean="0"/>
              <a:t>  Simple CPU use a 3 stages pipeline.</a:t>
            </a:r>
          </a:p>
          <a:p>
            <a:pPr marL="0" indent="0">
              <a:buNone/>
            </a:pPr>
            <a:r>
              <a:rPr lang="en-US" dirty="0" smtClean="0"/>
              <a:t> 1.Instruction Fetch(IF)</a:t>
            </a:r>
          </a:p>
          <a:p>
            <a:pPr marL="0" indent="0">
              <a:buNone/>
            </a:pPr>
            <a:r>
              <a:rPr lang="en-US" dirty="0" smtClean="0"/>
              <a:t>2. Instruction Decode(ID)</a:t>
            </a:r>
          </a:p>
          <a:p>
            <a:pPr marL="0" indent="0">
              <a:buNone/>
            </a:pPr>
            <a:r>
              <a:rPr lang="en-US" dirty="0" smtClean="0"/>
              <a:t>3.Execute(EX)</a:t>
            </a:r>
          </a:p>
          <a:p>
            <a:pPr marL="0" indent="0">
              <a:buNone/>
            </a:pPr>
            <a:r>
              <a:rPr lang="en-US" dirty="0" smtClean="0"/>
              <a:t>Data path Components: Program counter(PC),Instruction Memory(IM),Register file,ALU,Data memory</a:t>
            </a:r>
          </a:p>
          <a:p>
            <a:endParaRPr lang="en-US" dirty="0"/>
          </a:p>
        </p:txBody>
      </p:sp>
    </p:spTree>
    <p:extLst>
      <p:ext uri="{BB962C8B-B14F-4D97-AF65-F5344CB8AC3E}">
        <p14:creationId xmlns:p14="http://schemas.microsoft.com/office/powerpoint/2010/main" val="94042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Control unit</a:t>
            </a:r>
            <a:endParaRPr lang="en-US" dirty="0">
              <a:solidFill>
                <a:schemeClr val="tx1"/>
              </a:solidFill>
            </a:endParaRPr>
          </a:p>
        </p:txBody>
      </p:sp>
      <p:sp>
        <p:nvSpPr>
          <p:cNvPr id="3" name="Content Placeholder 2"/>
          <p:cNvSpPr>
            <a:spLocks noGrp="1"/>
          </p:cNvSpPr>
          <p:nvPr>
            <p:ph idx="1"/>
          </p:nvPr>
        </p:nvSpPr>
        <p:spPr>
          <a:xfrm>
            <a:off x="677334" y="1270000"/>
            <a:ext cx="8596668" cy="5318690"/>
          </a:xfrm>
        </p:spPr>
        <p:txBody>
          <a:bodyPr/>
          <a:lstStyle/>
          <a:p>
            <a:r>
              <a:rPr lang="en-US" sz="2400" dirty="0"/>
              <a:t>The Control Unit is the part of the computer’s central processing unit (CPU), which directs the operation of the processor.</a:t>
            </a:r>
            <a:endParaRPr lang="en-US" sz="2400" dirty="0" smtClean="0"/>
          </a:p>
          <a:p>
            <a:r>
              <a:rPr lang="en-US" sz="2400" dirty="0" smtClean="0"/>
              <a:t>Control </a:t>
            </a:r>
            <a:r>
              <a:rPr lang="en-US" sz="2400" dirty="0"/>
              <a:t>unit generates timing and control signals for the operations of the computer. The control unit communicates with ALU and main memory. It also controls the transmission between processor, memory and the various peripherals. It also instructs the ALU which operation has to be performed on data</a:t>
            </a:r>
            <a:r>
              <a:rPr lang="en-US" sz="2400" dirty="0" smtClean="0"/>
              <a:t>.</a:t>
            </a:r>
          </a:p>
          <a:p>
            <a:endParaRPr lang="en-US" dirty="0" smtClean="0"/>
          </a:p>
          <a:p>
            <a:endParaRPr lang="en-US" dirty="0"/>
          </a:p>
        </p:txBody>
      </p:sp>
    </p:spTree>
    <p:extLst>
      <p:ext uri="{BB962C8B-B14F-4D97-AF65-F5344CB8AC3E}">
        <p14:creationId xmlns:p14="http://schemas.microsoft.com/office/powerpoint/2010/main" val="9335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8724" y="425884"/>
            <a:ext cx="8930053" cy="5874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26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Functions of the Control Unit</a:t>
            </a:r>
            <a:br>
              <a:rPr lang="en-US" b="1"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677333" y="1189973"/>
            <a:ext cx="8792343" cy="5536504"/>
          </a:xfrm>
        </p:spPr>
        <p:txBody>
          <a:bodyPr>
            <a:normAutofit lnSpcReduction="10000"/>
          </a:bodyPr>
          <a:lstStyle/>
          <a:p>
            <a:pPr fontAlgn="base"/>
            <a:r>
              <a:rPr lang="en-US" sz="2400" dirty="0"/>
              <a:t>It coordinates the sequence of data movements into, out of, and between a processor’s many sub-units.</a:t>
            </a:r>
          </a:p>
          <a:p>
            <a:pPr fontAlgn="base"/>
            <a:r>
              <a:rPr lang="en-US" sz="2400" dirty="0"/>
              <a:t>It interprets instructions.</a:t>
            </a:r>
          </a:p>
          <a:p>
            <a:pPr fontAlgn="base"/>
            <a:r>
              <a:rPr lang="en-US" sz="2400" dirty="0"/>
              <a:t>It controls data flow inside the processor.</a:t>
            </a:r>
          </a:p>
          <a:p>
            <a:pPr fontAlgn="base"/>
            <a:r>
              <a:rPr lang="en-US" sz="2400" dirty="0"/>
              <a:t>It receives external instructions or commands to which it converts to sequence of control signals.</a:t>
            </a:r>
          </a:p>
          <a:p>
            <a:pPr fontAlgn="base"/>
            <a:r>
              <a:rPr lang="en-US" sz="2400" dirty="0"/>
              <a:t>It controls many execution units(i.e. </a:t>
            </a:r>
            <a:r>
              <a:rPr lang="en-US" sz="2400" u="sng" dirty="0">
                <a:hlinkClick r:id="rId2"/>
              </a:rPr>
              <a:t>ALU</a:t>
            </a:r>
            <a:r>
              <a:rPr lang="en-US" sz="2400" dirty="0"/>
              <a:t>, data buffers and</a:t>
            </a:r>
            <a:r>
              <a:rPr lang="en-US" sz="2400" u="sng" dirty="0">
                <a:hlinkClick r:id="rId3"/>
              </a:rPr>
              <a:t> registers</a:t>
            </a:r>
            <a:r>
              <a:rPr lang="en-US" sz="2400" dirty="0"/>
              <a:t>) contained within a CPU.</a:t>
            </a:r>
          </a:p>
          <a:p>
            <a:pPr fontAlgn="base"/>
            <a:r>
              <a:rPr lang="en-US" sz="2400" dirty="0"/>
              <a:t>It also handles multiple tasks, such as fetching, decoding, execution handling and storing results.</a:t>
            </a:r>
          </a:p>
          <a:p>
            <a:pPr marL="0" indent="0">
              <a:buNone/>
            </a:pPr>
            <a:r>
              <a:rPr lang="en-US" sz="2400" dirty="0" smtClean="0"/>
              <a:t>  </a:t>
            </a:r>
            <a:r>
              <a:rPr lang="en-US" sz="2400" b="1" dirty="0" smtClean="0"/>
              <a:t>The </a:t>
            </a:r>
            <a:r>
              <a:rPr lang="en-US" sz="2400" b="1" dirty="0"/>
              <a:t>Control Unit is classified into two major categories:</a:t>
            </a:r>
          </a:p>
          <a:p>
            <a:r>
              <a:rPr lang="en-US" sz="2400" dirty="0"/>
              <a:t>Hardwired Control</a:t>
            </a:r>
          </a:p>
          <a:p>
            <a:r>
              <a:rPr lang="en-US" sz="2400" dirty="0"/>
              <a:t>Micro programmed Control</a:t>
            </a:r>
          </a:p>
          <a:p>
            <a:endParaRPr lang="en-US" sz="2400" dirty="0"/>
          </a:p>
        </p:txBody>
      </p:sp>
    </p:spTree>
    <p:extLst>
      <p:ext uri="{BB962C8B-B14F-4D97-AF65-F5344CB8AC3E}">
        <p14:creationId xmlns:p14="http://schemas.microsoft.com/office/powerpoint/2010/main" val="54731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055"/>
          </a:xfrm>
        </p:spPr>
        <p:txBody>
          <a:bodyPr/>
          <a:lstStyle/>
          <a:p>
            <a:pPr algn="ctr"/>
            <a:r>
              <a:rPr lang="en-US" dirty="0">
                <a:solidFill>
                  <a:schemeClr val="tx1"/>
                </a:solidFill>
              </a:rPr>
              <a:t>Hardwired </a:t>
            </a:r>
            <a:r>
              <a:rPr lang="en-US" dirty="0" smtClean="0">
                <a:solidFill>
                  <a:schemeClr val="tx1"/>
                </a:solidFill>
              </a:rPr>
              <a:t>Control unit</a:t>
            </a:r>
            <a:endParaRPr lang="en-US" dirty="0">
              <a:solidFill>
                <a:schemeClr val="tx1"/>
              </a:solidFill>
            </a:endParaRPr>
          </a:p>
        </p:txBody>
      </p:sp>
      <p:sp>
        <p:nvSpPr>
          <p:cNvPr id="3" name="Content Placeholder 2"/>
          <p:cNvSpPr>
            <a:spLocks noGrp="1"/>
          </p:cNvSpPr>
          <p:nvPr>
            <p:ph idx="1"/>
          </p:nvPr>
        </p:nvSpPr>
        <p:spPr>
          <a:xfrm>
            <a:off x="489444" y="1164921"/>
            <a:ext cx="8596668" cy="5235879"/>
          </a:xfrm>
        </p:spPr>
        <p:txBody>
          <a:bodyPr/>
          <a:lstStyle/>
          <a:p>
            <a:r>
              <a:rPr lang="en-US" dirty="0"/>
              <a:t>The Hardwired Control organization involves the control logic to be </a:t>
            </a:r>
            <a:r>
              <a:rPr lang="en-US" dirty="0" smtClean="0"/>
              <a:t>implemented </a:t>
            </a:r>
            <a:r>
              <a:rPr lang="en-US" dirty="0"/>
              <a:t>with gates, flip-flops, decoders, and other digital circuits</a:t>
            </a:r>
            <a:r>
              <a:rPr lang="en-US" dirty="0" smtClean="0"/>
              <a:t>.</a:t>
            </a:r>
          </a:p>
          <a:p>
            <a:endParaRPr lang="en-US" dirty="0"/>
          </a:p>
        </p:txBody>
      </p:sp>
      <p:pic>
        <p:nvPicPr>
          <p:cNvPr id="2050" name="Picture 2" descr="Design of Control 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7" y="2041742"/>
            <a:ext cx="10041725" cy="472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6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01650" y="100208"/>
            <a:ext cx="8993079" cy="7164888"/>
          </a:xfrm>
        </p:spPr>
        <p:txBody>
          <a:bodyPr>
            <a:noAutofit/>
          </a:bodyPr>
          <a:lstStyle/>
          <a:p>
            <a:r>
              <a:rPr lang="en-US" sz="2400" dirty="0"/>
              <a:t>A Hard-wired Control consists of two decoders, a sequence counter, and a number of logic gates.</a:t>
            </a:r>
          </a:p>
          <a:p>
            <a:r>
              <a:rPr lang="en-US" sz="2400" dirty="0"/>
              <a:t>An instruction fetched from the memory unit is placed in the instruction register (IR).</a:t>
            </a:r>
          </a:p>
          <a:p>
            <a:r>
              <a:rPr lang="en-US" sz="2400" dirty="0"/>
              <a:t>The component of an instruction register includes; I bit, the operation code, and bits 0 through 11.</a:t>
            </a:r>
          </a:p>
          <a:p>
            <a:r>
              <a:rPr lang="en-US" sz="2400" dirty="0"/>
              <a:t>The operation code in bits 12 through 14 are coded with a 3 x 8 decoder.</a:t>
            </a:r>
          </a:p>
          <a:p>
            <a:r>
              <a:rPr lang="en-US" sz="2400" dirty="0"/>
              <a:t>The outputs of the decoder are designated by the symbols D0 through D7.</a:t>
            </a:r>
          </a:p>
          <a:p>
            <a:r>
              <a:rPr lang="en-US" sz="2400" dirty="0"/>
              <a:t>The operation code at bit 15 is transferred to a flip-flop designated by the symbol I.</a:t>
            </a:r>
          </a:p>
          <a:p>
            <a:r>
              <a:rPr lang="en-US" sz="2400" dirty="0"/>
              <a:t>The operation codes from Bits 0 through 11 are applied to the control logic gates.</a:t>
            </a:r>
          </a:p>
          <a:p>
            <a:r>
              <a:rPr lang="en-US" sz="2400" dirty="0"/>
              <a:t>The Sequence counter (SC) can count in binary from 0 through 15.</a:t>
            </a:r>
          </a:p>
          <a:p>
            <a:pPr marL="0" indent="0">
              <a:buNone/>
            </a:pPr>
            <a:endParaRPr lang="en-US" sz="2400" dirty="0"/>
          </a:p>
        </p:txBody>
      </p:sp>
    </p:spTree>
    <p:extLst>
      <p:ext uri="{BB962C8B-B14F-4D97-AF65-F5344CB8AC3E}">
        <p14:creationId xmlns:p14="http://schemas.microsoft.com/office/powerpoint/2010/main" val="257607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495" y="246345"/>
            <a:ext cx="8596668" cy="705633"/>
          </a:xfrm>
        </p:spPr>
        <p:txBody>
          <a:bodyPr>
            <a:normAutofit fontScale="90000"/>
          </a:bodyPr>
          <a:lstStyle/>
          <a:p>
            <a:pPr algn="ctr"/>
            <a:r>
              <a:rPr lang="en-US" dirty="0">
                <a:solidFill>
                  <a:schemeClr val="tx1"/>
                </a:solidFill>
              </a:rPr>
              <a:t>Micro programmed </a:t>
            </a:r>
            <a:r>
              <a:rPr lang="en-US" dirty="0" smtClean="0">
                <a:solidFill>
                  <a:schemeClr val="tx1"/>
                </a:solidFill>
              </a:rPr>
              <a:t>Control unit</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976334" y="10990926"/>
            <a:ext cx="4347438" cy="8866319"/>
          </a:xfrm>
        </p:spPr>
        <p:txBody>
          <a:bodyPr/>
          <a:lstStyle/>
          <a:p>
            <a:r>
              <a:rPr lang="en-US" dirty="0"/>
              <a:t>The </a:t>
            </a:r>
            <a:r>
              <a:rPr lang="en-US" dirty="0" smtClean="0"/>
              <a:t>Micro programmed </a:t>
            </a:r>
            <a:r>
              <a:rPr lang="en-US" dirty="0"/>
              <a:t>Control organization is implemented by using the programming approach.</a:t>
            </a:r>
          </a:p>
          <a:p>
            <a:r>
              <a:rPr lang="en-US" dirty="0"/>
              <a:t>In </a:t>
            </a:r>
            <a:r>
              <a:rPr lang="en-US" dirty="0" smtClean="0"/>
              <a:t>Micro programmed </a:t>
            </a:r>
            <a:r>
              <a:rPr lang="en-US" dirty="0"/>
              <a:t>Control, the micro-operations are performed by executing a program consisting of micro-instructions</a:t>
            </a:r>
            <a:r>
              <a:rPr lang="en-US" dirty="0" smtClean="0"/>
              <a:t>.</a:t>
            </a:r>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3076" name="Picture 4" descr="Design of Control 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8" y="1338492"/>
            <a:ext cx="10445986" cy="463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1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9457"/>
            <a:ext cx="8596668" cy="5821906"/>
          </a:xfrm>
        </p:spPr>
        <p:txBody>
          <a:bodyPr/>
          <a:lstStyle/>
          <a:p>
            <a:r>
              <a:rPr lang="en-US" dirty="0"/>
              <a:t>The </a:t>
            </a:r>
            <a:r>
              <a:rPr lang="en-US" dirty="0" smtClean="0"/>
              <a:t>Micro programmed </a:t>
            </a:r>
            <a:r>
              <a:rPr lang="en-US" dirty="0"/>
              <a:t>Control organization is implemented by using the programming approach.</a:t>
            </a:r>
          </a:p>
          <a:p>
            <a:r>
              <a:rPr lang="en-US" dirty="0"/>
              <a:t>In </a:t>
            </a:r>
            <a:r>
              <a:rPr lang="en-US" dirty="0" smtClean="0"/>
              <a:t>Micro programmed </a:t>
            </a:r>
            <a:r>
              <a:rPr lang="en-US" dirty="0"/>
              <a:t>Control, the micro-operations are performed by executing a program consisting of micro-instructions.</a:t>
            </a:r>
          </a:p>
          <a:p>
            <a:r>
              <a:rPr lang="en-US" dirty="0"/>
              <a:t>The Control memory address register specifies the address of the micro-instruction.</a:t>
            </a:r>
          </a:p>
          <a:p>
            <a:r>
              <a:rPr lang="en-US" dirty="0"/>
              <a:t>The Control memory is assumed to be a ROM, within which all control information is permanently stored.</a:t>
            </a:r>
          </a:p>
          <a:p>
            <a:r>
              <a:rPr lang="en-US" dirty="0"/>
              <a:t>The control register holds the microinstruction fetched from the memory.</a:t>
            </a:r>
          </a:p>
          <a:p>
            <a:r>
              <a:rPr lang="en-US" dirty="0"/>
              <a:t>The micro-instruction contains a control word that specifies one or more micro-operations for the data processor.</a:t>
            </a:r>
          </a:p>
          <a:p>
            <a:r>
              <a:rPr lang="en-US" dirty="0"/>
              <a:t>While the micro-operations are being executed, the next address is computed in the next address generator circuit and then transferred into the control address register to read the next microinstruction.</a:t>
            </a:r>
          </a:p>
          <a:p>
            <a:r>
              <a:rPr lang="en-US" dirty="0"/>
              <a:t>The next address generator is often referred to as a micro-program sequencer, as it determines the address sequence that is read from control memory.</a:t>
            </a:r>
          </a:p>
          <a:p>
            <a:endParaRPr lang="en-US" dirty="0"/>
          </a:p>
        </p:txBody>
      </p:sp>
    </p:spTree>
    <p:extLst>
      <p:ext uri="{BB962C8B-B14F-4D97-AF65-F5344CB8AC3E}">
        <p14:creationId xmlns:p14="http://schemas.microsoft.com/office/powerpoint/2010/main" val="197174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14" y="97536"/>
            <a:ext cx="8596668" cy="1316736"/>
          </a:xfrm>
        </p:spPr>
        <p:txBody>
          <a:bodyPr>
            <a:normAutofit fontScale="90000"/>
          </a:bodyPr>
          <a:lstStyle/>
          <a:p>
            <a:r>
              <a:rPr lang="en-US" dirty="0">
                <a:solidFill>
                  <a:schemeClr val="tx1"/>
                </a:solidFill>
              </a:rPr>
              <a:t>Difference between Hardwired Control and </a:t>
            </a:r>
            <a:r>
              <a:rPr lang="en-US" dirty="0" smtClean="0">
                <a:solidFill>
                  <a:schemeClr val="tx1"/>
                </a:solidFill>
              </a:rPr>
              <a:t>Micro programmed </a:t>
            </a:r>
            <a:r>
              <a:rPr lang="en-US" dirty="0">
                <a:solidFill>
                  <a:schemeClr val="tx1"/>
                </a:solidFill>
              </a:rPr>
              <a:t>Control</a:t>
            </a:r>
            <a:br>
              <a:rPr lang="en-US" dirty="0">
                <a:solidFill>
                  <a:schemeClr val="tx1"/>
                </a:solidFill>
              </a:rPr>
            </a:b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2951283"/>
              </p:ext>
            </p:extLst>
          </p:nvPr>
        </p:nvGraphicFramePr>
        <p:xfrm>
          <a:off x="250613" y="1146043"/>
          <a:ext cx="9551754" cy="5571748"/>
        </p:xfrm>
        <a:graphic>
          <a:graphicData uri="http://schemas.openxmlformats.org/drawingml/2006/table">
            <a:tbl>
              <a:tblPr/>
              <a:tblGrid>
                <a:gridCol w="4775877"/>
                <a:gridCol w="4775877"/>
              </a:tblGrid>
              <a:tr h="484500">
                <a:tc>
                  <a:txBody>
                    <a:bodyPr/>
                    <a:lstStyle/>
                    <a:p>
                      <a:pPr algn="l"/>
                      <a:r>
                        <a:rPr lang="en-US" dirty="0">
                          <a:effectLst/>
                        </a:rPr>
                        <a:t>Hardwired Control</a:t>
                      </a:r>
                    </a:p>
                  </a:txBody>
                  <a:tcPr anchor="ctr">
                    <a:lnL w="9525" cap="flat" cmpd="sng" algn="ctr">
                      <a:solidFill>
                        <a:srgbClr val="90C007"/>
                      </a:solidFill>
                      <a:prstDash val="solid"/>
                      <a:round/>
                      <a:headEnd type="none" w="med" len="med"/>
                      <a:tailEnd type="none" w="med" len="med"/>
                    </a:lnL>
                    <a:lnR w="9525" cap="flat" cmpd="sng" algn="ctr">
                      <a:solidFill>
                        <a:srgbClr val="50CC07"/>
                      </a:solidFill>
                      <a:prstDash val="solid"/>
                      <a:round/>
                      <a:headEnd type="none" w="med" len="med"/>
                      <a:tailEnd type="none" w="med" len="med"/>
                    </a:lnR>
                    <a:lnT w="9525" cap="flat" cmpd="sng" algn="ctr">
                      <a:solidFill>
                        <a:srgbClr val="90C007"/>
                      </a:solidFill>
                      <a:prstDash val="solid"/>
                      <a:round/>
                      <a:headEnd type="none" w="med" len="med"/>
                      <a:tailEnd type="none" w="med" len="med"/>
                    </a:lnT>
                    <a:lnB w="9525" cap="flat" cmpd="sng" algn="ctr">
                      <a:solidFill>
                        <a:srgbClr val="F0CB07"/>
                      </a:solidFill>
                      <a:prstDash val="solid"/>
                      <a:round/>
                      <a:headEnd type="none" w="med" len="med"/>
                      <a:tailEnd type="none" w="med" len="med"/>
                    </a:lnB>
                    <a:solidFill>
                      <a:srgbClr val="FFFFFF"/>
                    </a:solidFill>
                  </a:tcPr>
                </a:tc>
                <a:tc>
                  <a:txBody>
                    <a:bodyPr/>
                    <a:lstStyle/>
                    <a:p>
                      <a:pPr algn="l"/>
                      <a:r>
                        <a:rPr lang="en-US">
                          <a:effectLst/>
                        </a:rPr>
                        <a:t>Microprogrammed Control</a:t>
                      </a:r>
                    </a:p>
                  </a:txBody>
                  <a:tcPr anchor="ctr">
                    <a:lnL w="9525" cap="flat" cmpd="sng" algn="ctr">
                      <a:solidFill>
                        <a:srgbClr val="50CC07"/>
                      </a:solidFill>
                      <a:prstDash val="solid"/>
                      <a:round/>
                      <a:headEnd type="none" w="med" len="med"/>
                      <a:tailEnd type="none" w="med" len="med"/>
                    </a:lnL>
                    <a:lnR w="9525" cap="flat" cmpd="sng" algn="ctr">
                      <a:solidFill>
                        <a:srgbClr val="50CC07"/>
                      </a:solidFill>
                      <a:prstDash val="solid"/>
                      <a:round/>
                      <a:headEnd type="none" w="med" len="med"/>
                      <a:tailEnd type="none" w="med" len="med"/>
                    </a:lnR>
                    <a:lnT w="9525" cap="flat" cmpd="sng" algn="ctr">
                      <a:solidFill>
                        <a:srgbClr val="50CC07"/>
                      </a:solidFill>
                      <a:prstDash val="solid"/>
                      <a:round/>
                      <a:headEnd type="none" w="med" len="med"/>
                      <a:tailEnd type="none" w="med" len="med"/>
                    </a:lnT>
                    <a:lnB w="9525" cap="flat" cmpd="sng" algn="ctr">
                      <a:solidFill>
                        <a:srgbClr val="50C707"/>
                      </a:solidFill>
                      <a:prstDash val="solid"/>
                      <a:round/>
                      <a:headEnd type="none" w="med" len="med"/>
                      <a:tailEnd type="none" w="med" len="med"/>
                    </a:lnB>
                    <a:solidFill>
                      <a:srgbClr val="FFFFFF"/>
                    </a:solidFill>
                  </a:tcPr>
                </a:tc>
              </a:tr>
              <a:tr h="484500">
                <a:tc>
                  <a:txBody>
                    <a:bodyPr/>
                    <a:lstStyle/>
                    <a:p>
                      <a:pPr algn="ctr"/>
                      <a:r>
                        <a:rPr lang="en-US" dirty="0">
                          <a:effectLst/>
                        </a:rPr>
                        <a:t>Technology is circuit based.</a:t>
                      </a:r>
                    </a:p>
                  </a:txBody>
                  <a:tcPr anchor="ctr">
                    <a:lnL w="9525" cap="flat" cmpd="sng" algn="ctr">
                      <a:solidFill>
                        <a:srgbClr val="F0CB07"/>
                      </a:solidFill>
                      <a:prstDash val="solid"/>
                      <a:round/>
                      <a:headEnd type="none" w="med" len="med"/>
                      <a:tailEnd type="none" w="med" len="med"/>
                    </a:lnL>
                    <a:lnR w="9525" cap="flat" cmpd="sng" algn="ctr">
                      <a:solidFill>
                        <a:srgbClr val="50C707"/>
                      </a:solidFill>
                      <a:prstDash val="solid"/>
                      <a:round/>
                      <a:headEnd type="none" w="med" len="med"/>
                      <a:tailEnd type="none" w="med" len="med"/>
                    </a:lnR>
                    <a:lnT w="9525" cap="flat" cmpd="sng" algn="ctr">
                      <a:solidFill>
                        <a:srgbClr val="F0CB07"/>
                      </a:solidFill>
                      <a:prstDash val="solid"/>
                      <a:round/>
                      <a:headEnd type="none" w="med" len="med"/>
                      <a:tailEnd type="none" w="med" len="med"/>
                    </a:lnT>
                    <a:lnB w="9525" cap="flat" cmpd="sng" algn="ctr">
                      <a:solidFill>
                        <a:srgbClr val="B0CD07"/>
                      </a:solidFill>
                      <a:prstDash val="solid"/>
                      <a:round/>
                      <a:headEnd type="none" w="med" len="med"/>
                      <a:tailEnd type="none" w="med" len="med"/>
                    </a:lnB>
                    <a:solidFill>
                      <a:srgbClr val="FFFFFF"/>
                    </a:solidFill>
                  </a:tcPr>
                </a:tc>
                <a:tc>
                  <a:txBody>
                    <a:bodyPr/>
                    <a:lstStyle/>
                    <a:p>
                      <a:pPr algn="ctr"/>
                      <a:r>
                        <a:rPr lang="en-US">
                          <a:effectLst/>
                        </a:rPr>
                        <a:t>Technology is software based.</a:t>
                      </a:r>
                    </a:p>
                  </a:txBody>
                  <a:tcPr anchor="ctr">
                    <a:lnL w="9525" cap="flat" cmpd="sng" algn="ctr">
                      <a:solidFill>
                        <a:srgbClr val="50C707"/>
                      </a:solidFill>
                      <a:prstDash val="solid"/>
                      <a:round/>
                      <a:headEnd type="none" w="med" len="med"/>
                      <a:tailEnd type="none" w="med" len="med"/>
                    </a:lnL>
                    <a:lnR w="9525" cap="flat" cmpd="sng" algn="ctr">
                      <a:solidFill>
                        <a:srgbClr val="50C707"/>
                      </a:solidFill>
                      <a:prstDash val="solid"/>
                      <a:round/>
                      <a:headEnd type="none" w="med" len="med"/>
                      <a:tailEnd type="none" w="med" len="med"/>
                    </a:lnR>
                    <a:lnT w="9525" cap="flat" cmpd="sng" algn="ctr">
                      <a:solidFill>
                        <a:srgbClr val="50C707"/>
                      </a:solidFill>
                      <a:prstDash val="solid"/>
                      <a:round/>
                      <a:headEnd type="none" w="med" len="med"/>
                      <a:tailEnd type="none" w="med" len="med"/>
                    </a:lnT>
                    <a:lnB w="9525" cap="flat" cmpd="sng" algn="ctr">
                      <a:solidFill>
                        <a:srgbClr val="F0CD07"/>
                      </a:solidFill>
                      <a:prstDash val="solid"/>
                      <a:round/>
                      <a:headEnd type="none" w="med" len="med"/>
                      <a:tailEnd type="none" w="med" len="med"/>
                    </a:lnB>
                    <a:solidFill>
                      <a:srgbClr val="FFFFFF"/>
                    </a:solidFill>
                  </a:tcPr>
                </a:tc>
              </a:tr>
              <a:tr h="847874">
                <a:tc>
                  <a:txBody>
                    <a:bodyPr/>
                    <a:lstStyle/>
                    <a:p>
                      <a:pPr algn="ctr"/>
                      <a:r>
                        <a:rPr lang="en-US">
                          <a:effectLst/>
                        </a:rPr>
                        <a:t>It is implemented through flip-flops, gates, decoders etc.</a:t>
                      </a:r>
                    </a:p>
                  </a:txBody>
                  <a:tcPr anchor="ctr">
                    <a:lnL w="9525" cap="flat" cmpd="sng" algn="ctr">
                      <a:solidFill>
                        <a:srgbClr val="B0CD07"/>
                      </a:solidFill>
                      <a:prstDash val="solid"/>
                      <a:round/>
                      <a:headEnd type="none" w="med" len="med"/>
                      <a:tailEnd type="none" w="med" len="med"/>
                    </a:lnL>
                    <a:lnR w="9525" cap="flat" cmpd="sng" algn="ctr">
                      <a:solidFill>
                        <a:srgbClr val="F0CD07"/>
                      </a:solidFill>
                      <a:prstDash val="solid"/>
                      <a:round/>
                      <a:headEnd type="none" w="med" len="med"/>
                      <a:tailEnd type="none" w="med" len="med"/>
                    </a:lnR>
                    <a:lnT w="9525" cap="flat" cmpd="sng" algn="ctr">
                      <a:solidFill>
                        <a:srgbClr val="B0CD07"/>
                      </a:solidFill>
                      <a:prstDash val="solid"/>
                      <a:round/>
                      <a:headEnd type="none" w="med" len="med"/>
                      <a:tailEnd type="none" w="med" len="med"/>
                    </a:lnT>
                    <a:lnB w="9525" cap="flat" cmpd="sng" algn="ctr">
                      <a:solidFill>
                        <a:srgbClr val="B0CC07"/>
                      </a:solidFill>
                      <a:prstDash val="solid"/>
                      <a:round/>
                      <a:headEnd type="none" w="med" len="med"/>
                      <a:tailEnd type="none" w="med" len="med"/>
                    </a:lnB>
                    <a:solidFill>
                      <a:srgbClr val="FFFFFF"/>
                    </a:solidFill>
                  </a:tcPr>
                </a:tc>
                <a:tc>
                  <a:txBody>
                    <a:bodyPr/>
                    <a:lstStyle/>
                    <a:p>
                      <a:pPr algn="ctr"/>
                      <a:r>
                        <a:rPr lang="en-US">
                          <a:effectLst/>
                        </a:rPr>
                        <a:t>Microinstructions generate signals to control the execution of instructions.</a:t>
                      </a:r>
                    </a:p>
                  </a:txBody>
                  <a:tcPr anchor="ctr">
                    <a:lnL w="9525" cap="flat" cmpd="sng" algn="ctr">
                      <a:solidFill>
                        <a:srgbClr val="F0CD07"/>
                      </a:solidFill>
                      <a:prstDash val="solid"/>
                      <a:round/>
                      <a:headEnd type="none" w="med" len="med"/>
                      <a:tailEnd type="none" w="med" len="med"/>
                    </a:lnL>
                    <a:lnR w="9525" cap="flat" cmpd="sng" algn="ctr">
                      <a:solidFill>
                        <a:srgbClr val="F0CD07"/>
                      </a:solidFill>
                      <a:prstDash val="solid"/>
                      <a:round/>
                      <a:headEnd type="none" w="med" len="med"/>
                      <a:tailEnd type="none" w="med" len="med"/>
                    </a:lnR>
                    <a:lnT w="9525" cap="flat" cmpd="sng" algn="ctr">
                      <a:solidFill>
                        <a:srgbClr val="F0CD07"/>
                      </a:solidFill>
                      <a:prstDash val="solid"/>
                      <a:round/>
                      <a:headEnd type="none" w="med" len="med"/>
                      <a:tailEnd type="none" w="med" len="med"/>
                    </a:lnT>
                    <a:lnB w="9525" cap="flat" cmpd="sng" algn="ctr">
                      <a:solidFill>
                        <a:srgbClr val="10C707"/>
                      </a:solidFill>
                      <a:prstDash val="solid"/>
                      <a:round/>
                      <a:headEnd type="none" w="med" len="med"/>
                      <a:tailEnd type="none" w="med" len="med"/>
                    </a:lnB>
                    <a:solidFill>
                      <a:srgbClr val="FFFFFF"/>
                    </a:solidFill>
                  </a:tcPr>
                </a:tc>
              </a:tr>
              <a:tr h="847874">
                <a:tc>
                  <a:txBody>
                    <a:bodyPr/>
                    <a:lstStyle/>
                    <a:p>
                      <a:pPr algn="ctr"/>
                      <a:r>
                        <a:rPr lang="en-US">
                          <a:effectLst/>
                        </a:rPr>
                        <a:t>Fixed instruction format.</a:t>
                      </a:r>
                    </a:p>
                  </a:txBody>
                  <a:tcPr anchor="ctr">
                    <a:lnL w="9525" cap="flat" cmpd="sng" algn="ctr">
                      <a:solidFill>
                        <a:srgbClr val="B0CC07"/>
                      </a:solidFill>
                      <a:prstDash val="solid"/>
                      <a:round/>
                      <a:headEnd type="none" w="med" len="med"/>
                      <a:tailEnd type="none" w="med" len="med"/>
                    </a:lnL>
                    <a:lnR w="9525" cap="flat" cmpd="sng" algn="ctr">
                      <a:solidFill>
                        <a:srgbClr val="10C707"/>
                      </a:solidFill>
                      <a:prstDash val="solid"/>
                      <a:round/>
                      <a:headEnd type="none" w="med" len="med"/>
                      <a:tailEnd type="none" w="med" len="med"/>
                    </a:lnR>
                    <a:lnT w="9525" cap="flat" cmpd="sng" algn="ctr">
                      <a:solidFill>
                        <a:srgbClr val="B0CC07"/>
                      </a:solidFill>
                      <a:prstDash val="solid"/>
                      <a:round/>
                      <a:headEnd type="none" w="med" len="med"/>
                      <a:tailEnd type="none" w="med" len="med"/>
                    </a:lnT>
                    <a:lnB w="9525" cap="flat" cmpd="sng" algn="ctr">
                      <a:solidFill>
                        <a:srgbClr val="F0C707"/>
                      </a:solidFill>
                      <a:prstDash val="solid"/>
                      <a:round/>
                      <a:headEnd type="none" w="med" len="med"/>
                      <a:tailEnd type="none" w="med" len="med"/>
                    </a:lnB>
                    <a:solidFill>
                      <a:srgbClr val="FFFFFF"/>
                    </a:solidFill>
                  </a:tcPr>
                </a:tc>
                <a:tc>
                  <a:txBody>
                    <a:bodyPr/>
                    <a:lstStyle/>
                    <a:p>
                      <a:pPr algn="ctr"/>
                      <a:r>
                        <a:rPr lang="en-US">
                          <a:effectLst/>
                        </a:rPr>
                        <a:t>Variable instruction format (16-64 bits per instruction).</a:t>
                      </a:r>
                    </a:p>
                  </a:txBody>
                  <a:tcPr anchor="ctr">
                    <a:lnL w="9525" cap="flat" cmpd="sng" algn="ctr">
                      <a:solidFill>
                        <a:srgbClr val="10C707"/>
                      </a:solidFill>
                      <a:prstDash val="solid"/>
                      <a:round/>
                      <a:headEnd type="none" w="med" len="med"/>
                      <a:tailEnd type="none" w="med" len="med"/>
                    </a:lnL>
                    <a:lnR w="9525" cap="flat" cmpd="sng" algn="ctr">
                      <a:solidFill>
                        <a:srgbClr val="10C707"/>
                      </a:solidFill>
                      <a:prstDash val="solid"/>
                      <a:round/>
                      <a:headEnd type="none" w="med" len="med"/>
                      <a:tailEnd type="none" w="med" len="med"/>
                    </a:lnR>
                    <a:lnT w="9525" cap="flat" cmpd="sng" algn="ctr">
                      <a:solidFill>
                        <a:srgbClr val="10C707"/>
                      </a:solidFill>
                      <a:prstDash val="solid"/>
                      <a:round/>
                      <a:headEnd type="none" w="med" len="med"/>
                      <a:tailEnd type="none" w="med" len="med"/>
                    </a:lnT>
                    <a:lnB w="9525" cap="flat" cmpd="sng" algn="ctr">
                      <a:solidFill>
                        <a:srgbClr val="F0CA07"/>
                      </a:solidFill>
                      <a:prstDash val="solid"/>
                      <a:round/>
                      <a:headEnd type="none" w="med" len="med"/>
                      <a:tailEnd type="none" w="med" len="med"/>
                    </a:lnB>
                    <a:solidFill>
                      <a:srgbClr val="FFFFFF"/>
                    </a:solidFill>
                  </a:tcPr>
                </a:tc>
              </a:tr>
              <a:tr h="484500">
                <a:tc>
                  <a:txBody>
                    <a:bodyPr/>
                    <a:lstStyle/>
                    <a:p>
                      <a:pPr algn="ctr"/>
                      <a:r>
                        <a:rPr lang="en-US" dirty="0">
                          <a:effectLst/>
                        </a:rPr>
                        <a:t>Instructions are register based.</a:t>
                      </a:r>
                    </a:p>
                  </a:txBody>
                  <a:tcPr anchor="ctr">
                    <a:lnL w="9525" cap="flat" cmpd="sng" algn="ctr">
                      <a:solidFill>
                        <a:srgbClr val="F0C707"/>
                      </a:solidFill>
                      <a:prstDash val="solid"/>
                      <a:round/>
                      <a:headEnd type="none" w="med" len="med"/>
                      <a:tailEnd type="none" w="med" len="med"/>
                    </a:lnL>
                    <a:lnR w="9525" cap="flat" cmpd="sng" algn="ctr">
                      <a:solidFill>
                        <a:srgbClr val="F0CA07"/>
                      </a:solidFill>
                      <a:prstDash val="solid"/>
                      <a:round/>
                      <a:headEnd type="none" w="med" len="med"/>
                      <a:tailEnd type="none" w="med" len="med"/>
                    </a:lnR>
                    <a:lnT w="9525" cap="flat" cmpd="sng" algn="ctr">
                      <a:solidFill>
                        <a:srgbClr val="F0C707"/>
                      </a:solidFill>
                      <a:prstDash val="solid"/>
                      <a:round/>
                      <a:headEnd type="none" w="med" len="med"/>
                      <a:tailEnd type="none" w="med" len="med"/>
                    </a:lnT>
                    <a:lnB w="9525" cap="flat" cmpd="sng" algn="ctr">
                      <a:solidFill>
                        <a:srgbClr val="B0CC07"/>
                      </a:solidFill>
                      <a:prstDash val="solid"/>
                      <a:round/>
                      <a:headEnd type="none" w="med" len="med"/>
                      <a:tailEnd type="none" w="med" len="med"/>
                    </a:lnB>
                    <a:solidFill>
                      <a:srgbClr val="FFFFFF"/>
                    </a:solidFill>
                  </a:tcPr>
                </a:tc>
                <a:tc>
                  <a:txBody>
                    <a:bodyPr/>
                    <a:lstStyle/>
                    <a:p>
                      <a:pPr algn="ctr"/>
                      <a:r>
                        <a:rPr lang="en-US" dirty="0">
                          <a:effectLst/>
                        </a:rPr>
                        <a:t>Instructions are not register based.</a:t>
                      </a:r>
                    </a:p>
                  </a:txBody>
                  <a:tcPr anchor="ctr">
                    <a:lnL w="9525" cap="flat" cmpd="sng" algn="ctr">
                      <a:solidFill>
                        <a:srgbClr val="F0CA07"/>
                      </a:solidFill>
                      <a:prstDash val="solid"/>
                      <a:round/>
                      <a:headEnd type="none" w="med" len="med"/>
                      <a:tailEnd type="none" w="med" len="med"/>
                    </a:lnL>
                    <a:lnR w="9525" cap="flat" cmpd="sng" algn="ctr">
                      <a:solidFill>
                        <a:srgbClr val="F0CA07"/>
                      </a:solidFill>
                      <a:prstDash val="solid"/>
                      <a:round/>
                      <a:headEnd type="none" w="med" len="med"/>
                      <a:tailEnd type="none" w="med" len="med"/>
                    </a:lnR>
                    <a:lnT w="9525" cap="flat" cmpd="sng" algn="ctr">
                      <a:solidFill>
                        <a:srgbClr val="F0CA07"/>
                      </a:solidFill>
                      <a:prstDash val="solid"/>
                      <a:round/>
                      <a:headEnd type="none" w="med" len="med"/>
                      <a:tailEnd type="none" w="med" len="med"/>
                    </a:lnT>
                    <a:lnB w="9525" cap="flat" cmpd="sng" algn="ctr">
                      <a:solidFill>
                        <a:srgbClr val="B0CB07"/>
                      </a:solidFill>
                      <a:prstDash val="solid"/>
                      <a:round/>
                      <a:headEnd type="none" w="med" len="med"/>
                      <a:tailEnd type="none" w="med" len="med"/>
                    </a:lnB>
                    <a:solidFill>
                      <a:srgbClr val="FFFFFF"/>
                    </a:solidFill>
                  </a:tcPr>
                </a:tc>
              </a:tr>
              <a:tr h="484500">
                <a:tc>
                  <a:txBody>
                    <a:bodyPr/>
                    <a:lstStyle/>
                    <a:p>
                      <a:pPr algn="ctr"/>
                      <a:r>
                        <a:rPr lang="en-US" dirty="0">
                          <a:effectLst/>
                        </a:rPr>
                        <a:t>ROM is not used.</a:t>
                      </a:r>
                    </a:p>
                  </a:txBody>
                  <a:tcPr anchor="ctr">
                    <a:lnL w="9525" cap="flat" cmpd="sng" algn="ctr">
                      <a:solidFill>
                        <a:srgbClr val="B0CC07"/>
                      </a:solidFill>
                      <a:prstDash val="solid"/>
                      <a:round/>
                      <a:headEnd type="none" w="med" len="med"/>
                      <a:tailEnd type="none" w="med" len="med"/>
                    </a:lnL>
                    <a:lnR w="9525" cap="flat" cmpd="sng" algn="ctr">
                      <a:solidFill>
                        <a:srgbClr val="B0CB07"/>
                      </a:solidFill>
                      <a:prstDash val="solid"/>
                      <a:round/>
                      <a:headEnd type="none" w="med" len="med"/>
                      <a:tailEnd type="none" w="med" len="med"/>
                    </a:lnR>
                    <a:lnT w="9525" cap="flat" cmpd="sng" algn="ctr">
                      <a:solidFill>
                        <a:srgbClr val="B0CC07"/>
                      </a:solidFill>
                      <a:prstDash val="solid"/>
                      <a:round/>
                      <a:headEnd type="none" w="med" len="med"/>
                      <a:tailEnd type="none" w="med" len="med"/>
                    </a:lnT>
                    <a:lnB w="9525" cap="flat" cmpd="sng" algn="ctr">
                      <a:solidFill>
                        <a:srgbClr val="70CA07"/>
                      </a:solidFill>
                      <a:prstDash val="solid"/>
                      <a:round/>
                      <a:headEnd type="none" w="med" len="med"/>
                      <a:tailEnd type="none" w="med" len="med"/>
                    </a:lnB>
                    <a:solidFill>
                      <a:srgbClr val="FFFFFF"/>
                    </a:solidFill>
                  </a:tcPr>
                </a:tc>
                <a:tc>
                  <a:txBody>
                    <a:bodyPr/>
                    <a:lstStyle/>
                    <a:p>
                      <a:pPr algn="ctr"/>
                      <a:r>
                        <a:rPr lang="en-US">
                          <a:effectLst/>
                        </a:rPr>
                        <a:t>ROM is used.</a:t>
                      </a:r>
                    </a:p>
                  </a:txBody>
                  <a:tcPr anchor="ctr">
                    <a:lnL w="9525" cap="flat" cmpd="sng" algn="ctr">
                      <a:solidFill>
                        <a:srgbClr val="B0CB07"/>
                      </a:solidFill>
                      <a:prstDash val="solid"/>
                      <a:round/>
                      <a:headEnd type="none" w="med" len="med"/>
                      <a:tailEnd type="none" w="med" len="med"/>
                    </a:lnL>
                    <a:lnR w="9525" cap="flat" cmpd="sng" algn="ctr">
                      <a:solidFill>
                        <a:srgbClr val="B0CB07"/>
                      </a:solidFill>
                      <a:prstDash val="solid"/>
                      <a:round/>
                      <a:headEnd type="none" w="med" len="med"/>
                      <a:tailEnd type="none" w="med" len="med"/>
                    </a:lnR>
                    <a:lnT w="9525" cap="flat" cmpd="sng" algn="ctr">
                      <a:solidFill>
                        <a:srgbClr val="B0CB07"/>
                      </a:solidFill>
                      <a:prstDash val="solid"/>
                      <a:round/>
                      <a:headEnd type="none" w="med" len="med"/>
                      <a:tailEnd type="none" w="med" len="med"/>
                    </a:lnT>
                    <a:lnB w="9525" cap="flat" cmpd="sng" algn="ctr">
                      <a:solidFill>
                        <a:srgbClr val="B0CA07"/>
                      </a:solidFill>
                      <a:prstDash val="solid"/>
                      <a:round/>
                      <a:headEnd type="none" w="med" len="med"/>
                      <a:tailEnd type="none" w="med" len="med"/>
                    </a:lnB>
                    <a:solidFill>
                      <a:srgbClr val="FFFFFF"/>
                    </a:solidFill>
                  </a:tcPr>
                </a:tc>
              </a:tr>
              <a:tr h="484500">
                <a:tc>
                  <a:txBody>
                    <a:bodyPr/>
                    <a:lstStyle/>
                    <a:p>
                      <a:pPr algn="ctr"/>
                      <a:r>
                        <a:rPr lang="en-US">
                          <a:effectLst/>
                        </a:rPr>
                        <a:t>It is used in RISC.</a:t>
                      </a:r>
                    </a:p>
                  </a:txBody>
                  <a:tcPr anchor="ctr">
                    <a:lnL w="9525" cap="flat" cmpd="sng" algn="ctr">
                      <a:solidFill>
                        <a:srgbClr val="70CA07"/>
                      </a:solidFill>
                      <a:prstDash val="solid"/>
                      <a:round/>
                      <a:headEnd type="none" w="med" len="med"/>
                      <a:tailEnd type="none" w="med" len="med"/>
                    </a:lnL>
                    <a:lnR w="9525" cap="flat" cmpd="sng" algn="ctr">
                      <a:solidFill>
                        <a:srgbClr val="B0CA07"/>
                      </a:solidFill>
                      <a:prstDash val="solid"/>
                      <a:round/>
                      <a:headEnd type="none" w="med" len="med"/>
                      <a:tailEnd type="none" w="med" len="med"/>
                    </a:lnR>
                    <a:lnT w="9525" cap="flat" cmpd="sng" algn="ctr">
                      <a:solidFill>
                        <a:srgbClr val="70CA07"/>
                      </a:solidFill>
                      <a:prstDash val="solid"/>
                      <a:round/>
                      <a:headEnd type="none" w="med" len="med"/>
                      <a:tailEnd type="none" w="med" len="med"/>
                    </a:lnT>
                    <a:lnB w="9525" cap="flat" cmpd="sng" algn="ctr">
                      <a:solidFill>
                        <a:srgbClr val="30C807"/>
                      </a:solidFill>
                      <a:prstDash val="solid"/>
                      <a:round/>
                      <a:headEnd type="none" w="med" len="med"/>
                      <a:tailEnd type="none" w="med" len="med"/>
                    </a:lnB>
                    <a:solidFill>
                      <a:srgbClr val="FFFFFF"/>
                    </a:solidFill>
                  </a:tcPr>
                </a:tc>
                <a:tc>
                  <a:txBody>
                    <a:bodyPr/>
                    <a:lstStyle/>
                    <a:p>
                      <a:pPr algn="ctr"/>
                      <a:r>
                        <a:rPr lang="en-US">
                          <a:effectLst/>
                        </a:rPr>
                        <a:t>It is used in CISC.</a:t>
                      </a:r>
                    </a:p>
                  </a:txBody>
                  <a:tcPr anchor="ctr">
                    <a:lnL w="9525" cap="flat" cmpd="sng" algn="ctr">
                      <a:solidFill>
                        <a:srgbClr val="B0CA07"/>
                      </a:solidFill>
                      <a:prstDash val="solid"/>
                      <a:round/>
                      <a:headEnd type="none" w="med" len="med"/>
                      <a:tailEnd type="none" w="med" len="med"/>
                    </a:lnL>
                    <a:lnR w="9525" cap="flat" cmpd="sng" algn="ctr">
                      <a:solidFill>
                        <a:srgbClr val="B0CA07"/>
                      </a:solidFill>
                      <a:prstDash val="solid"/>
                      <a:round/>
                      <a:headEnd type="none" w="med" len="med"/>
                      <a:tailEnd type="none" w="med" len="med"/>
                    </a:lnR>
                    <a:lnT w="9525" cap="flat" cmpd="sng" algn="ctr">
                      <a:solidFill>
                        <a:srgbClr val="B0CA07"/>
                      </a:solidFill>
                      <a:prstDash val="solid"/>
                      <a:round/>
                      <a:headEnd type="none" w="med" len="med"/>
                      <a:tailEnd type="none" w="med" len="med"/>
                    </a:lnT>
                    <a:lnB w="9525" cap="flat" cmpd="sng" algn="ctr">
                      <a:solidFill>
                        <a:srgbClr val="50CD07"/>
                      </a:solidFill>
                      <a:prstDash val="solid"/>
                      <a:round/>
                      <a:headEnd type="none" w="med" len="med"/>
                      <a:tailEnd type="none" w="med" len="med"/>
                    </a:lnB>
                    <a:solidFill>
                      <a:srgbClr val="FFFFFF"/>
                    </a:solidFill>
                  </a:tcPr>
                </a:tc>
              </a:tr>
              <a:tr h="484500">
                <a:tc>
                  <a:txBody>
                    <a:bodyPr/>
                    <a:lstStyle/>
                    <a:p>
                      <a:pPr algn="ctr"/>
                      <a:r>
                        <a:rPr lang="en-US">
                          <a:effectLst/>
                        </a:rPr>
                        <a:t>Faster decoding.</a:t>
                      </a:r>
                    </a:p>
                  </a:txBody>
                  <a:tcPr anchor="ctr">
                    <a:lnL w="9525" cap="flat" cmpd="sng" algn="ctr">
                      <a:solidFill>
                        <a:srgbClr val="30C807"/>
                      </a:solidFill>
                      <a:prstDash val="solid"/>
                      <a:round/>
                      <a:headEnd type="none" w="med" len="med"/>
                      <a:tailEnd type="none" w="med" len="med"/>
                    </a:lnL>
                    <a:lnR w="9525" cap="flat" cmpd="sng" algn="ctr">
                      <a:solidFill>
                        <a:srgbClr val="50CD07"/>
                      </a:solidFill>
                      <a:prstDash val="solid"/>
                      <a:round/>
                      <a:headEnd type="none" w="med" len="med"/>
                      <a:tailEnd type="none" w="med" len="med"/>
                    </a:lnR>
                    <a:lnT w="9525" cap="flat" cmpd="sng" algn="ctr">
                      <a:solidFill>
                        <a:srgbClr val="30C807"/>
                      </a:solidFill>
                      <a:prstDash val="solid"/>
                      <a:round/>
                      <a:headEnd type="none" w="med" len="med"/>
                      <a:tailEnd type="none" w="med" len="med"/>
                    </a:lnT>
                    <a:lnB w="9525" cap="flat" cmpd="sng" algn="ctr">
                      <a:solidFill>
                        <a:srgbClr val="90C707"/>
                      </a:solidFill>
                      <a:prstDash val="solid"/>
                      <a:round/>
                      <a:headEnd type="none" w="med" len="med"/>
                      <a:tailEnd type="none" w="med" len="med"/>
                    </a:lnB>
                    <a:solidFill>
                      <a:srgbClr val="FFFFFF"/>
                    </a:solidFill>
                  </a:tcPr>
                </a:tc>
                <a:tc>
                  <a:txBody>
                    <a:bodyPr/>
                    <a:lstStyle/>
                    <a:p>
                      <a:pPr algn="ctr"/>
                      <a:r>
                        <a:rPr lang="en-US">
                          <a:effectLst/>
                        </a:rPr>
                        <a:t>Slower decoding.</a:t>
                      </a:r>
                    </a:p>
                  </a:txBody>
                  <a:tcPr anchor="ctr">
                    <a:lnL w="9525" cap="flat" cmpd="sng" algn="ctr">
                      <a:solidFill>
                        <a:srgbClr val="50CD07"/>
                      </a:solidFill>
                      <a:prstDash val="solid"/>
                      <a:round/>
                      <a:headEnd type="none" w="med" len="med"/>
                      <a:tailEnd type="none" w="med" len="med"/>
                    </a:lnL>
                    <a:lnR w="9525" cap="flat" cmpd="sng" algn="ctr">
                      <a:solidFill>
                        <a:srgbClr val="50CD07"/>
                      </a:solidFill>
                      <a:prstDash val="solid"/>
                      <a:round/>
                      <a:headEnd type="none" w="med" len="med"/>
                      <a:tailEnd type="none" w="med" len="med"/>
                    </a:lnR>
                    <a:lnT w="9525" cap="flat" cmpd="sng" algn="ctr">
                      <a:solidFill>
                        <a:srgbClr val="50CD07"/>
                      </a:solidFill>
                      <a:prstDash val="solid"/>
                      <a:round/>
                      <a:headEnd type="none" w="med" len="med"/>
                      <a:tailEnd type="none" w="med" len="med"/>
                    </a:lnT>
                    <a:lnB w="9525" cap="flat" cmpd="sng" algn="ctr">
                      <a:solidFill>
                        <a:srgbClr val="F0CD07"/>
                      </a:solidFill>
                      <a:prstDash val="solid"/>
                      <a:round/>
                      <a:headEnd type="none" w="med" len="med"/>
                      <a:tailEnd type="none" w="med" len="med"/>
                    </a:lnB>
                    <a:solidFill>
                      <a:srgbClr val="FFFFFF"/>
                    </a:solidFill>
                  </a:tcPr>
                </a:tc>
              </a:tr>
              <a:tr h="484500">
                <a:tc>
                  <a:txBody>
                    <a:bodyPr/>
                    <a:lstStyle/>
                    <a:p>
                      <a:pPr algn="ctr"/>
                      <a:r>
                        <a:rPr lang="en-US">
                          <a:effectLst/>
                        </a:rPr>
                        <a:t>Difficult to modify.</a:t>
                      </a:r>
                    </a:p>
                  </a:txBody>
                  <a:tcPr anchor="ctr">
                    <a:lnL w="9525" cap="flat" cmpd="sng" algn="ctr">
                      <a:solidFill>
                        <a:srgbClr val="90C707"/>
                      </a:solidFill>
                      <a:prstDash val="solid"/>
                      <a:round/>
                      <a:headEnd type="none" w="med" len="med"/>
                      <a:tailEnd type="none" w="med" len="med"/>
                    </a:lnL>
                    <a:lnR w="9525" cap="flat" cmpd="sng" algn="ctr">
                      <a:solidFill>
                        <a:srgbClr val="F0CD07"/>
                      </a:solidFill>
                      <a:prstDash val="solid"/>
                      <a:round/>
                      <a:headEnd type="none" w="med" len="med"/>
                      <a:tailEnd type="none" w="med" len="med"/>
                    </a:lnR>
                    <a:lnT w="9525" cap="flat" cmpd="sng" algn="ctr">
                      <a:solidFill>
                        <a:srgbClr val="90C707"/>
                      </a:solidFill>
                      <a:prstDash val="solid"/>
                      <a:round/>
                      <a:headEnd type="none" w="med" len="med"/>
                      <a:tailEnd type="none" w="med" len="med"/>
                    </a:lnT>
                    <a:lnB w="9525" cap="flat" cmpd="sng" algn="ctr">
                      <a:solidFill>
                        <a:srgbClr val="D0CC07"/>
                      </a:solidFill>
                      <a:prstDash val="solid"/>
                      <a:round/>
                      <a:headEnd type="none" w="med" len="med"/>
                      <a:tailEnd type="none" w="med" len="med"/>
                    </a:lnB>
                    <a:solidFill>
                      <a:srgbClr val="FFFFFF"/>
                    </a:solidFill>
                  </a:tcPr>
                </a:tc>
                <a:tc>
                  <a:txBody>
                    <a:bodyPr/>
                    <a:lstStyle/>
                    <a:p>
                      <a:pPr algn="ctr"/>
                      <a:r>
                        <a:rPr lang="en-US">
                          <a:effectLst/>
                        </a:rPr>
                        <a:t>Easily modified.</a:t>
                      </a:r>
                    </a:p>
                  </a:txBody>
                  <a:tcPr anchor="ctr">
                    <a:lnL w="9525" cap="flat" cmpd="sng" algn="ctr">
                      <a:solidFill>
                        <a:srgbClr val="F0CD07"/>
                      </a:solidFill>
                      <a:prstDash val="solid"/>
                      <a:round/>
                      <a:headEnd type="none" w="med" len="med"/>
                      <a:tailEnd type="none" w="med" len="med"/>
                    </a:lnL>
                    <a:lnR w="9525" cap="flat" cmpd="sng" algn="ctr">
                      <a:solidFill>
                        <a:srgbClr val="F0CD07"/>
                      </a:solidFill>
                      <a:prstDash val="solid"/>
                      <a:round/>
                      <a:headEnd type="none" w="med" len="med"/>
                      <a:tailEnd type="none" w="med" len="med"/>
                    </a:lnR>
                    <a:lnT w="9525" cap="flat" cmpd="sng" algn="ctr">
                      <a:solidFill>
                        <a:srgbClr val="F0CD07"/>
                      </a:solidFill>
                      <a:prstDash val="solid"/>
                      <a:round/>
                      <a:headEnd type="none" w="med" len="med"/>
                      <a:tailEnd type="none" w="med" len="med"/>
                    </a:lnT>
                    <a:lnB w="9525" cap="flat" cmpd="sng" algn="ctr">
                      <a:solidFill>
                        <a:srgbClr val="50C707"/>
                      </a:solidFill>
                      <a:prstDash val="solid"/>
                      <a:round/>
                      <a:headEnd type="none" w="med" len="med"/>
                      <a:tailEnd type="none" w="med" len="med"/>
                    </a:lnB>
                    <a:solidFill>
                      <a:srgbClr val="FFFFFF"/>
                    </a:solidFill>
                  </a:tcPr>
                </a:tc>
              </a:tr>
              <a:tr h="484500">
                <a:tc>
                  <a:txBody>
                    <a:bodyPr/>
                    <a:lstStyle/>
                    <a:p>
                      <a:pPr algn="ctr"/>
                      <a:r>
                        <a:rPr lang="en-US">
                          <a:effectLst/>
                        </a:rPr>
                        <a:t>Chip area is less.</a:t>
                      </a:r>
                    </a:p>
                  </a:txBody>
                  <a:tcPr anchor="ctr">
                    <a:lnL w="9525" cap="flat" cmpd="sng" algn="ctr">
                      <a:solidFill>
                        <a:srgbClr val="D0CC07"/>
                      </a:solidFill>
                      <a:prstDash val="solid"/>
                      <a:round/>
                      <a:headEnd type="none" w="med" len="med"/>
                      <a:tailEnd type="none" w="med" len="med"/>
                    </a:lnL>
                    <a:lnR w="9525" cap="flat" cmpd="sng" algn="ctr">
                      <a:solidFill>
                        <a:srgbClr val="50C707"/>
                      </a:solidFill>
                      <a:prstDash val="solid"/>
                      <a:round/>
                      <a:headEnd type="none" w="med" len="med"/>
                      <a:tailEnd type="none" w="med" len="med"/>
                    </a:lnR>
                    <a:lnT w="9525" cap="flat" cmpd="sng" algn="ctr">
                      <a:solidFill>
                        <a:srgbClr val="D0CC07"/>
                      </a:solidFill>
                      <a:prstDash val="solid"/>
                      <a:round/>
                      <a:headEnd type="none" w="med" len="med"/>
                      <a:tailEnd type="none" w="med" len="med"/>
                    </a:lnT>
                    <a:lnB w="9525" cap="flat" cmpd="sng" algn="ctr">
                      <a:solidFill>
                        <a:srgbClr val="D0CC07"/>
                      </a:solidFill>
                      <a:prstDash val="solid"/>
                      <a:round/>
                      <a:headEnd type="none" w="med" len="med"/>
                      <a:tailEnd type="none" w="med" len="med"/>
                    </a:lnB>
                    <a:solidFill>
                      <a:srgbClr val="FFFFFF"/>
                    </a:solidFill>
                  </a:tcPr>
                </a:tc>
                <a:tc>
                  <a:txBody>
                    <a:bodyPr/>
                    <a:lstStyle/>
                    <a:p>
                      <a:pPr algn="ctr"/>
                      <a:r>
                        <a:rPr lang="en-US" dirty="0">
                          <a:effectLst/>
                        </a:rPr>
                        <a:t>Chip area is large.</a:t>
                      </a:r>
                    </a:p>
                  </a:txBody>
                  <a:tcPr anchor="ctr">
                    <a:lnL w="9525" cap="flat" cmpd="sng" algn="ctr">
                      <a:solidFill>
                        <a:srgbClr val="50C707"/>
                      </a:solidFill>
                      <a:prstDash val="solid"/>
                      <a:round/>
                      <a:headEnd type="none" w="med" len="med"/>
                      <a:tailEnd type="none" w="med" len="med"/>
                    </a:lnL>
                    <a:lnR w="9525" cap="flat" cmpd="sng" algn="ctr">
                      <a:solidFill>
                        <a:srgbClr val="50C707"/>
                      </a:solidFill>
                      <a:prstDash val="solid"/>
                      <a:round/>
                      <a:headEnd type="none" w="med" len="med"/>
                      <a:tailEnd type="none" w="med" len="med"/>
                    </a:lnR>
                    <a:lnT w="9525" cap="flat" cmpd="sng" algn="ctr">
                      <a:solidFill>
                        <a:srgbClr val="50C707"/>
                      </a:solidFill>
                      <a:prstDash val="solid"/>
                      <a:round/>
                      <a:headEnd type="none" w="med" len="med"/>
                      <a:tailEnd type="none" w="med" len="med"/>
                    </a:lnT>
                    <a:lnB w="9525" cap="flat" cmpd="sng" algn="ctr">
                      <a:solidFill>
                        <a:srgbClr val="50C70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513164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875</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CPU control unit design</vt:lpstr>
      <vt:lpstr>Control unit</vt:lpstr>
      <vt:lpstr>PowerPoint Presentation</vt:lpstr>
      <vt:lpstr>Functions of the Control Unit </vt:lpstr>
      <vt:lpstr>Hardwired Control unit</vt:lpstr>
      <vt:lpstr>PowerPoint Presentation</vt:lpstr>
      <vt:lpstr>Micro programmed Control unit  </vt:lpstr>
      <vt:lpstr>PowerPoint Presentation</vt:lpstr>
      <vt:lpstr>Difference between Hardwired Control and Micro programmed Control </vt:lpstr>
      <vt:lpstr>Design of a simple Hypothetical CPU</vt:lpstr>
      <vt:lpstr>PowerPoint Presentation</vt:lpstr>
      <vt:lpstr>PowerPoint Presentation</vt:lpstr>
      <vt:lpstr>PowerPoint Presentation</vt:lpstr>
      <vt:lpstr>CPU Internal Organisation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2023-08-30T09:50:08Z</dcterms:created>
  <dcterms:modified xsi:type="dcterms:W3CDTF">2023-09-04T06:13:33Z</dcterms:modified>
</cp:coreProperties>
</file>