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403" r:id="rId4"/>
    <p:sldId id="408" r:id="rId5"/>
    <p:sldId id="409" r:id="rId6"/>
    <p:sldId id="404" r:id="rId7"/>
    <p:sldId id="405" r:id="rId8"/>
    <p:sldId id="406" r:id="rId9"/>
    <p:sldId id="407" r:id="rId10"/>
    <p:sldId id="410" r:id="rId11"/>
    <p:sldId id="411" r:id="rId12"/>
    <p:sldId id="412" r:id="rId13"/>
    <p:sldId id="413" r:id="rId14"/>
    <p:sldId id="414" r:id="rId15"/>
    <p:sldId id="415" r:id="rId16"/>
    <p:sldId id="416" r:id="rId17"/>
    <p:sldId id="417" r:id="rId18"/>
    <p:sldId id="285" r:id="rId19"/>
    <p:sldId id="266" r:id="rId20"/>
    <p:sldId id="267" r:id="rId21"/>
    <p:sldId id="268" r:id="rId22"/>
    <p:sldId id="271" r:id="rId23"/>
    <p:sldId id="272" r:id="rId24"/>
    <p:sldId id="274" r:id="rId25"/>
    <p:sldId id="257" r:id="rId26"/>
    <p:sldId id="258" r:id="rId27"/>
    <p:sldId id="259" r:id="rId28"/>
    <p:sldId id="260" r:id="rId29"/>
    <p:sldId id="261" r:id="rId30"/>
    <p:sldId id="262" r:id="rId31"/>
    <p:sldId id="263" r:id="rId32"/>
    <p:sldId id="264" r:id="rId33"/>
    <p:sldId id="265" r:id="rId34"/>
    <p:sldId id="275" r:id="rId35"/>
    <p:sldId id="276" r:id="rId36"/>
    <p:sldId id="277" r:id="rId37"/>
    <p:sldId id="278" r:id="rId38"/>
    <p:sldId id="279" r:id="rId39"/>
    <p:sldId id="280" r:id="rId40"/>
    <p:sldId id="286" r:id="rId41"/>
    <p:sldId id="287" r:id="rId42"/>
    <p:sldId id="288" r:id="rId43"/>
    <p:sldId id="291" r:id="rId44"/>
    <p:sldId id="289" r:id="rId45"/>
    <p:sldId id="295" r:id="rId46"/>
    <p:sldId id="293" r:id="rId47"/>
    <p:sldId id="397" r:id="rId48"/>
    <p:sldId id="290" r:id="rId49"/>
    <p:sldId id="292" r:id="rId50"/>
    <p:sldId id="294" r:id="rId51"/>
    <p:sldId id="313" r:id="rId52"/>
    <p:sldId id="312" r:id="rId53"/>
    <p:sldId id="314" r:id="rId54"/>
    <p:sldId id="315" r:id="rId55"/>
    <p:sldId id="316" r:id="rId56"/>
    <p:sldId id="317" r:id="rId57"/>
    <p:sldId id="318" r:id="rId58"/>
    <p:sldId id="319" r:id="rId59"/>
    <p:sldId id="320" r:id="rId60"/>
    <p:sldId id="321"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5" r:id="rId106"/>
    <p:sldId id="352" r:id="rId107"/>
    <p:sldId id="353" r:id="rId108"/>
    <p:sldId id="354" r:id="rId109"/>
    <p:sldId id="387" r:id="rId110"/>
    <p:sldId id="356" r:id="rId111"/>
    <p:sldId id="386" r:id="rId112"/>
    <p:sldId id="382" r:id="rId113"/>
    <p:sldId id="357" r:id="rId114"/>
    <p:sldId id="383" r:id="rId115"/>
    <p:sldId id="384" r:id="rId116"/>
    <p:sldId id="385" r:id="rId117"/>
    <p:sldId id="358" r:id="rId118"/>
    <p:sldId id="359" r:id="rId119"/>
    <p:sldId id="389" r:id="rId120"/>
    <p:sldId id="388" r:id="rId121"/>
    <p:sldId id="361" r:id="rId122"/>
    <p:sldId id="390" r:id="rId123"/>
    <p:sldId id="391" r:id="rId124"/>
    <p:sldId id="392" r:id="rId125"/>
    <p:sldId id="362" r:id="rId126"/>
    <p:sldId id="393" r:id="rId127"/>
    <p:sldId id="394" r:id="rId128"/>
    <p:sldId id="363" r:id="rId129"/>
    <p:sldId id="364" r:id="rId130"/>
    <p:sldId id="365" r:id="rId131"/>
    <p:sldId id="366" r:id="rId132"/>
    <p:sldId id="367" r:id="rId133"/>
    <p:sldId id="368" r:id="rId134"/>
    <p:sldId id="369" r:id="rId135"/>
    <p:sldId id="370" r:id="rId136"/>
    <p:sldId id="371" r:id="rId137"/>
    <p:sldId id="395" r:id="rId138"/>
    <p:sldId id="396" r:id="rId139"/>
    <p:sldId id="372" r:id="rId140"/>
    <p:sldId id="373" r:id="rId141"/>
    <p:sldId id="374" r:id="rId142"/>
    <p:sldId id="375" r:id="rId143"/>
    <p:sldId id="376" r:id="rId144"/>
    <p:sldId id="377" r:id="rId145"/>
    <p:sldId id="378" r:id="rId146"/>
    <p:sldId id="379" r:id="rId147"/>
    <p:sldId id="380" r:id="rId148"/>
    <p:sldId id="381" r:id="rId149"/>
    <p:sldId id="398" r:id="rId150"/>
    <p:sldId id="399" r:id="rId151"/>
    <p:sldId id="400" r:id="rId152"/>
    <p:sldId id="401" r:id="rId153"/>
    <p:sldId id="402"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2/22/2022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2/22/2022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code.jquery.com/"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whatis/whatis_htmldom.asp" TargetMode="External"/><Relationship Id="rId13" Type="http://schemas.openxmlformats.org/officeDocument/2006/relationships/hyperlink" Target="https://www.w3schools.com/whatis/whatis_react.asp" TargetMode="External"/><Relationship Id="rId3" Type="http://schemas.openxmlformats.org/officeDocument/2006/relationships/hyperlink" Target="https://www.w3schools.com/whatis/whatis_css.asp" TargetMode="External"/><Relationship Id="rId7" Type="http://schemas.openxmlformats.org/officeDocument/2006/relationships/hyperlink" Target="https://www.w3schools.com/whatis/whatis_es5.asp" TargetMode="External"/><Relationship Id="rId12" Type="http://schemas.openxmlformats.org/officeDocument/2006/relationships/hyperlink" Target="https://www.w3schools.com/whatis/whatis_angularjs.asp" TargetMode="External"/><Relationship Id="rId2" Type="http://schemas.openxmlformats.org/officeDocument/2006/relationships/hyperlink" Target="https://www.w3schools.com/whatis/whatis_html.asp" TargetMode="External"/><Relationship Id="rId1" Type="http://schemas.openxmlformats.org/officeDocument/2006/relationships/slideLayout" Target="../slideLayouts/slideLayout2.xml"/><Relationship Id="rId6" Type="http://schemas.openxmlformats.org/officeDocument/2006/relationships/hyperlink" Target="https://www.w3schools.com/whatis/whatis_js.asp" TargetMode="External"/><Relationship Id="rId11" Type="http://schemas.openxmlformats.org/officeDocument/2006/relationships/hyperlink" Target="https://www.w3schools.com/jquery/default.asp" TargetMode="External"/><Relationship Id="rId5" Type="http://schemas.openxmlformats.org/officeDocument/2006/relationships/hyperlink" Target="https://www.w3schools.com/whatis/whatis_w3css.asp" TargetMode="External"/><Relationship Id="rId10" Type="http://schemas.openxmlformats.org/officeDocument/2006/relationships/hyperlink" Target="https://www.w3schools.com/whatis/whatis_xml.asp" TargetMode="External"/><Relationship Id="rId4" Type="http://schemas.openxmlformats.org/officeDocument/2006/relationships/hyperlink" Target="https://www.w3schools.com/whatis/whatis_bootstrap.asp" TargetMode="External"/><Relationship Id="rId9" Type="http://schemas.openxmlformats.org/officeDocument/2006/relationships/hyperlink" Target="https://www.w3schools.com/whatis/whatis_json.asp" TargetMode="External"/><Relationship Id="rId14" Type="http://schemas.openxmlformats.org/officeDocument/2006/relationships/hyperlink" Target="https://storybook.js.org/basics/quick-start-guid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nodejs/default.asp" TargetMode="External"/><Relationship Id="rId3" Type="http://schemas.openxmlformats.org/officeDocument/2006/relationships/hyperlink" Target="https://www.w3schools.com/asp/default.asp" TargetMode="External"/><Relationship Id="rId7" Type="http://schemas.openxmlformats.org/officeDocument/2006/relationships/hyperlink" Target="https://www.w3schools.com/python/default.asp"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s://www.w3schools.com/java/default.asp" TargetMode="External"/><Relationship Id="rId5" Type="http://schemas.openxmlformats.org/officeDocument/2006/relationships/hyperlink" Target="https://www.w3schools.com/cs/default.asp" TargetMode="External"/><Relationship Id="rId10" Type="http://schemas.openxmlformats.org/officeDocument/2006/relationships/hyperlink" Target="https://www.w3schools.com/nodejs/nodejs_mongodb.asp" TargetMode="External"/><Relationship Id="rId4" Type="http://schemas.openxmlformats.org/officeDocument/2006/relationships/hyperlink" Target="https://www.w3schools.com/cpp/default.asp" TargetMode="External"/><Relationship Id="rId9" Type="http://schemas.openxmlformats.org/officeDocument/2006/relationships/hyperlink" Target="https://www.w3schools.com/whatis/whatis_sql.as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b="1" dirty="0" smtClean="0"/>
              <a:t>Getting Started with HTML</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92500"/>
          </a:bodyPr>
          <a:lstStyle/>
          <a:p>
            <a:pPr lvl="0"/>
            <a:r>
              <a:rPr lang="en-US" dirty="0" smtClean="0"/>
              <a:t>HTML stands for Hyper Text Markup Language</a:t>
            </a:r>
          </a:p>
          <a:p>
            <a:pPr lvl="0"/>
            <a:r>
              <a:rPr lang="en-US" dirty="0" smtClean="0"/>
              <a:t>HTML is the standard markup language for creating Web pages</a:t>
            </a:r>
          </a:p>
          <a:p>
            <a:pPr lvl="0"/>
            <a:r>
              <a:rPr lang="en-US" dirty="0" smtClean="0"/>
              <a:t>HTML describes the structure of a Web page</a:t>
            </a:r>
          </a:p>
          <a:p>
            <a:pPr lvl="0"/>
            <a:r>
              <a:rPr lang="en-US" dirty="0" smtClean="0"/>
              <a:t>HTML consists of a series of elements.</a:t>
            </a:r>
          </a:p>
          <a:p>
            <a:pPr lvl="0"/>
            <a:r>
              <a:rPr lang="en-US" dirty="0" smtClean="0"/>
              <a:t>HTML elements tell the browser how to display the content</a:t>
            </a:r>
          </a:p>
          <a:p>
            <a:pPr lvl="0"/>
            <a:r>
              <a:rPr lang="en-US" dirty="0" smtClean="0"/>
              <a:t>HTML elements label pieces of content such as "this is a heading", "this is a paragraph", "this is a link", etc.</a:t>
            </a:r>
          </a:p>
          <a:p>
            <a:pPr lvl="0"/>
            <a:r>
              <a:rPr lang="en-US" dirty="0" smtClean="0"/>
              <a:t>HTML </a:t>
            </a:r>
            <a:r>
              <a:rPr lang="en-US" b="1" dirty="0" smtClean="0"/>
              <a:t>elements</a:t>
            </a:r>
            <a:r>
              <a:rPr lang="en-US" dirty="0" smtClean="0"/>
              <a:t> are the building blocks of HTML pages.</a:t>
            </a:r>
          </a:p>
          <a:p>
            <a:pPr lvl="0"/>
            <a:r>
              <a:rPr lang="en-US" dirty="0" smtClean="0"/>
              <a:t>HTML elements are represented by </a:t>
            </a:r>
            <a:r>
              <a:rPr lang="en-US" b="1" dirty="0" smtClean="0"/>
              <a:t>&lt;&gt; tags.</a:t>
            </a:r>
            <a:endParaRPr lang="en-US" dirty="0" smtClean="0"/>
          </a:p>
          <a:p>
            <a:pPr lvl="0"/>
            <a:r>
              <a:rPr lang="en-US" b="1" dirty="0" smtClean="0"/>
              <a:t>An HTML file is simply a text file saved with an .html or .</a:t>
            </a:r>
            <a:r>
              <a:rPr lang="en-US" b="1" dirty="0" err="1" smtClean="0"/>
              <a:t>htm</a:t>
            </a:r>
            <a:r>
              <a:rPr lang="en-US" b="1" dirty="0" smtClean="0"/>
              <a:t> extension.</a:t>
            </a:r>
            <a:endParaRPr lang="en-US" dirty="0" smtClean="0"/>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b="1" dirty="0" smtClean="0">
                <a:latin typeface="Times New Roman" pitchFamily="18" charset="0"/>
                <a:cs typeface="Times New Roman" pitchFamily="18" charset="0"/>
              </a:rPr>
              <a:t>1.Bootstrap CDN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915400" cy="4688058"/>
          </a:xfrm>
        </p:spPr>
        <p:txBody>
          <a:bodyPr>
            <a:noAutofit/>
          </a:bodyPr>
          <a:lstStyle/>
          <a:p>
            <a:r>
              <a:rPr lang="en-US" sz="1600" b="1" dirty="0" smtClean="0">
                <a:latin typeface="Times New Roman" pitchFamily="18" charset="0"/>
                <a:cs typeface="Times New Roman" pitchFamily="18" charset="0"/>
              </a:rPr>
              <a:t>Bootstrap CDN</a:t>
            </a:r>
            <a:r>
              <a:rPr lang="en-US" sz="1600" dirty="0" smtClean="0">
                <a:latin typeface="Times New Roman" pitchFamily="18" charset="0"/>
                <a:cs typeface="Times New Roman" pitchFamily="18" charset="0"/>
              </a:rPr>
              <a:t> where the Bootstrap code is hosted somewhere else, and you can use it by simply taking the link and including them in your project. So the actual Bootstrap functionalities and code is hosted somewhere in the CDN, and so you are simply using its link to connect your project to implement the responsive features provided by it.</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 Latest compiled and minified CSS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&lt;link </a:t>
            </a:r>
            <a:r>
              <a:rPr lang="en-US" sz="1600" dirty="0" err="1" smtClean="0">
                <a:latin typeface="Times New Roman" pitchFamily="18" charset="0"/>
                <a:cs typeface="Times New Roman" pitchFamily="18" charset="0"/>
              </a:rPr>
              <a:t>rel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stylesheet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href</a:t>
            </a:r>
            <a:r>
              <a:rPr lang="en-US" sz="1600" dirty="0" smtClean="0">
                <a:latin typeface="Times New Roman" pitchFamily="18" charset="0"/>
                <a:cs typeface="Times New Roman" pitchFamily="18" charset="0"/>
              </a:rPr>
              <a:t>="https://maxcdn.bootstrapcdn.com/bootstrap/4.5.2/css/bootstrap.min.css"&gt;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 </a:t>
            </a:r>
            <a:r>
              <a:rPr lang="en-US" sz="1600" dirty="0" err="1" smtClean="0">
                <a:latin typeface="Times New Roman" pitchFamily="18" charset="0"/>
                <a:cs typeface="Times New Roman" pitchFamily="18" charset="0"/>
              </a:rPr>
              <a:t>jQuery</a:t>
            </a:r>
            <a:r>
              <a:rPr lang="en-US" sz="1600" dirty="0" smtClean="0">
                <a:latin typeface="Times New Roman" pitchFamily="18" charset="0"/>
                <a:cs typeface="Times New Roman" pitchFamily="18" charset="0"/>
              </a:rPr>
              <a:t> library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&lt;script </a:t>
            </a:r>
            <a:r>
              <a:rPr lang="en-US" sz="1600" dirty="0" err="1" smtClean="0">
                <a:latin typeface="Times New Roman" pitchFamily="18" charset="0"/>
                <a:cs typeface="Times New Roman" pitchFamily="18" charset="0"/>
              </a:rPr>
              <a:t>src</a:t>
            </a:r>
            <a:r>
              <a:rPr lang="en-US" sz="1600" dirty="0" smtClean="0">
                <a:latin typeface="Times New Roman" pitchFamily="18" charset="0"/>
                <a:cs typeface="Times New Roman" pitchFamily="18" charset="0"/>
              </a:rPr>
              <a:t>="https://ajax.googleapis.com/ajax/libs/jquery/3.5.1/jquery.min.js"&gt;&lt;/script&gt;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 Popper JS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&lt;script </a:t>
            </a:r>
            <a:r>
              <a:rPr lang="en-US" sz="1600" dirty="0" err="1" smtClean="0">
                <a:latin typeface="Times New Roman" pitchFamily="18" charset="0"/>
                <a:cs typeface="Times New Roman" pitchFamily="18" charset="0"/>
              </a:rPr>
              <a:t>src</a:t>
            </a:r>
            <a:r>
              <a:rPr lang="en-US" sz="1600" dirty="0" smtClean="0">
                <a:latin typeface="Times New Roman" pitchFamily="18" charset="0"/>
                <a:cs typeface="Times New Roman" pitchFamily="18" charset="0"/>
              </a:rPr>
              <a:t>="https://cdnjs.cloudflare.com/ajax/libs/popper.js/1.16.0/umd/popper.min.js"&gt;&lt;/script&gt;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 Latest compiled JavaScript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&lt;script </a:t>
            </a:r>
            <a:r>
              <a:rPr lang="en-US" sz="1600" dirty="0" err="1" smtClean="0">
                <a:latin typeface="Times New Roman" pitchFamily="18" charset="0"/>
                <a:cs typeface="Times New Roman" pitchFamily="18" charset="0"/>
              </a:rPr>
              <a:t>src</a:t>
            </a:r>
            <a:r>
              <a:rPr lang="en-US" sz="1600" dirty="0" smtClean="0">
                <a:latin typeface="Times New Roman" pitchFamily="18" charset="0"/>
                <a:cs typeface="Times New Roman" pitchFamily="18" charset="0"/>
              </a:rPr>
              <a:t>="https://maxcdn.bootstrapcdn.com/bootstrap/4.5.2/js/bootstrap.min.js"&gt;&lt;/script&gt;</a:t>
            </a:r>
            <a:endParaRPr lang="en-US" sz="1600" dirty="0">
              <a:latin typeface="Times New Roman" pitchFamily="18" charset="0"/>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2800" dirty="0" smtClean="0">
                <a:latin typeface="Times New Roman" pitchFamily="18" charset="0"/>
                <a:cs typeface="Times New Roman" pitchFamily="18" charset="0"/>
              </a:rPr>
              <a:t>2. Download Bootstrap 4 from getbootstrap.com</a:t>
            </a:r>
            <a:endParaRPr lang="en-US" sz="2800" dirty="0">
              <a:latin typeface="Times New Roman" pitchFamily="18" charset="0"/>
              <a:cs typeface="Times New Roman" pitchFamily="18" charset="0"/>
            </a:endParaRPr>
          </a:p>
        </p:txBody>
      </p:sp>
      <p:pic>
        <p:nvPicPr>
          <p:cNvPr id="1026" name="Picture 2" descr="C:\Users\student\Desktop\bootstrap4-download-screen.jpg"/>
          <p:cNvPicPr>
            <a:picLocks noGrp="1" noChangeAspect="1" noChangeArrowheads="1"/>
          </p:cNvPicPr>
          <p:nvPr>
            <p:ph idx="1"/>
          </p:nvPr>
        </p:nvPicPr>
        <p:blipFill>
          <a:blip r:embed="rId2"/>
          <a:srcRect/>
          <a:stretch>
            <a:fillRect/>
          </a:stretch>
        </p:blipFill>
        <p:spPr bwMode="auto">
          <a:xfrm>
            <a:off x="1143000" y="1524000"/>
            <a:ext cx="7315200" cy="50292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Download</a:t>
            </a:r>
            <a:r>
              <a:rPr lang="en-US" dirty="0" smtClean="0"/>
              <a:t> − Clicking this, we can download the precompiled and minified versions of Bootstrap's CSS and JavaScript. No documentation or original source code files are included.</a:t>
            </a:r>
          </a:p>
          <a:p>
            <a:r>
              <a:rPr lang="en-US" b="1" dirty="0" smtClean="0"/>
              <a:t>Download Source</a:t>
            </a:r>
            <a:r>
              <a:rPr lang="en-US" dirty="0" smtClean="0"/>
              <a:t> − Clicking this, we can get the latest Bootstrap SCSS, JavaScript source code and documentation files.</a:t>
            </a:r>
          </a:p>
          <a:p>
            <a:r>
              <a:rPr lang="en-US" b="1" dirty="0" smtClean="0"/>
              <a:t>Precompiled Bootstrap 4:</a:t>
            </a:r>
          </a:p>
          <a:p>
            <a:r>
              <a:rPr lang="en-US" dirty="0" smtClean="0"/>
              <a:t>Once the compiled version Bootstrap 4 is downloaded, extract the ZIP file, and you will see the following file/directory structure −</a:t>
            </a:r>
          </a:p>
          <a:p>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File Structure</a:t>
            </a:r>
            <a:r>
              <a:rPr lang="en-US" dirty="0" smtClean="0"/>
              <a:t/>
            </a:r>
            <a:br>
              <a:rPr lang="en-US" dirty="0" smtClean="0"/>
            </a:br>
            <a:endParaRPr lang="en-US" dirty="0"/>
          </a:p>
        </p:txBody>
      </p:sp>
      <p:pic>
        <p:nvPicPr>
          <p:cNvPr id="2050" name="Picture 2" descr="C:\Users\student\Desktop\precompiled-bootstrap4.jpg"/>
          <p:cNvPicPr>
            <a:picLocks noGrp="1" noChangeAspect="1" noChangeArrowheads="1"/>
          </p:cNvPicPr>
          <p:nvPr>
            <p:ph idx="1"/>
          </p:nvPr>
        </p:nvPicPr>
        <p:blipFill>
          <a:blip r:embed="rId2"/>
          <a:srcRect/>
          <a:stretch>
            <a:fillRect/>
          </a:stretch>
        </p:blipFill>
        <p:spPr bwMode="auto">
          <a:xfrm>
            <a:off x="1981200" y="1219200"/>
            <a:ext cx="6324600" cy="51816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Bootstrap 4 Source Code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3074" name="Picture 2" descr="C:\Users\student\Desktop\bootstrap4-source-code.jpg"/>
          <p:cNvPicPr>
            <a:picLocks noGrp="1" noChangeAspect="1" noChangeArrowheads="1"/>
          </p:cNvPicPr>
          <p:nvPr>
            <p:ph idx="1"/>
          </p:nvPr>
        </p:nvPicPr>
        <p:blipFill>
          <a:blip r:embed="rId2"/>
          <a:srcRect/>
          <a:stretch>
            <a:fillRect/>
          </a:stretch>
        </p:blipFill>
        <p:spPr bwMode="auto">
          <a:xfrm>
            <a:off x="1447800" y="1828800"/>
            <a:ext cx="6934200" cy="41148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Components of Bootstrap</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t>The bootstrap consists of three main files. These are:</a:t>
            </a:r>
          </a:p>
          <a:p>
            <a:r>
              <a:rPr lang="en-US" b="1" dirty="0" smtClean="0"/>
              <a:t>Bootstrap CSS</a:t>
            </a:r>
            <a:r>
              <a:rPr lang="en-US" dirty="0" smtClean="0"/>
              <a:t>: a CSS framework.</a:t>
            </a:r>
          </a:p>
          <a:p>
            <a:r>
              <a:rPr lang="en-US" b="1" dirty="0" smtClean="0"/>
              <a:t>Bootstrap </a:t>
            </a:r>
            <a:r>
              <a:rPr lang="en-US" b="1" dirty="0" err="1" smtClean="0"/>
              <a:t>js</a:t>
            </a:r>
            <a:r>
              <a:rPr lang="en-US" dirty="0" smtClean="0"/>
              <a:t>: a JavaScript / </a:t>
            </a:r>
            <a:r>
              <a:rPr lang="en-US" dirty="0" err="1" smtClean="0"/>
              <a:t>jQuery</a:t>
            </a:r>
            <a:r>
              <a:rPr lang="en-US" dirty="0" smtClean="0"/>
              <a:t> framework.</a:t>
            </a:r>
          </a:p>
          <a:p>
            <a:r>
              <a:rPr lang="en-US" b="1" dirty="0" err="1" smtClean="0"/>
              <a:t>glyphicons</a:t>
            </a:r>
            <a:r>
              <a:rPr lang="en-US" dirty="0" smtClean="0"/>
              <a:t>: a font (an icon font set).</a:t>
            </a:r>
          </a:p>
          <a:p>
            <a:r>
              <a:rPr lang="en-US" dirty="0" smtClean="0"/>
              <a:t>Also, Bootstrap needs </a:t>
            </a:r>
            <a:r>
              <a:rPr lang="en-US" b="1" dirty="0" err="1" smtClean="0"/>
              <a:t>jQuery</a:t>
            </a:r>
            <a:r>
              <a:rPr lang="en-US" dirty="0" smtClean="0"/>
              <a:t> for functioning. </a:t>
            </a:r>
            <a:r>
              <a:rPr lang="en-US" dirty="0" err="1" smtClean="0"/>
              <a:t>jQuery</a:t>
            </a:r>
            <a:r>
              <a:rPr lang="en-US" dirty="0" smtClean="0"/>
              <a:t> is an exceptionally admired and commonly used JavaScript library which simplifies the cross-browser compatible functionality.</a:t>
            </a:r>
          </a:p>
          <a:p>
            <a:r>
              <a:rPr lang="en-US" dirty="0" smtClean="0"/>
              <a:t>We can download and get the </a:t>
            </a:r>
            <a:r>
              <a:rPr lang="en-US" dirty="0" err="1" smtClean="0"/>
              <a:t>jQuery</a:t>
            </a:r>
            <a:r>
              <a:rPr lang="en-US" dirty="0" smtClean="0"/>
              <a:t> latest version from </a:t>
            </a:r>
            <a:r>
              <a:rPr lang="en-US" dirty="0" smtClean="0">
                <a:hlinkClick r:id="rId2"/>
              </a:rPr>
              <a:t>https://code.jquery.com/</a:t>
            </a:r>
            <a:r>
              <a:rPr lang="en-US" dirty="0" smtClean="0"/>
              <a:t>.</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Create First Web Page With Bootstrap 4</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b="1" dirty="0" smtClean="0"/>
              <a:t>1. Add the HTML5 </a:t>
            </a:r>
            <a:r>
              <a:rPr lang="en-US" b="1" dirty="0" err="1" smtClean="0"/>
              <a:t>doctype</a:t>
            </a:r>
            <a:endParaRPr lang="en-US" dirty="0" smtClean="0"/>
          </a:p>
          <a:p>
            <a:r>
              <a:rPr lang="en-US" dirty="0" smtClean="0"/>
              <a:t>Bootstrap 4 uses HTML elements and CSS properties that require the HTML5 </a:t>
            </a:r>
            <a:r>
              <a:rPr lang="en-US" dirty="0" err="1" smtClean="0"/>
              <a:t>doctype</a:t>
            </a:r>
            <a:r>
              <a:rPr lang="en-US" dirty="0" smtClean="0"/>
              <a:t>.</a:t>
            </a:r>
          </a:p>
          <a:p>
            <a:r>
              <a:rPr lang="en-US" dirty="0" smtClean="0"/>
              <a:t>Always include the HTML5 </a:t>
            </a:r>
            <a:r>
              <a:rPr lang="en-US" dirty="0" err="1" smtClean="0"/>
              <a:t>doctype</a:t>
            </a:r>
            <a:r>
              <a:rPr lang="en-US" dirty="0" smtClean="0"/>
              <a:t> at the beginning of the page, along with the </a:t>
            </a:r>
            <a:r>
              <a:rPr lang="en-US" dirty="0" err="1" smtClean="0"/>
              <a:t>lang</a:t>
            </a:r>
            <a:r>
              <a:rPr lang="en-US" dirty="0" smtClean="0"/>
              <a:t> attribute and the correct character set:</a:t>
            </a:r>
          </a:p>
          <a:p>
            <a:r>
              <a:rPr lang="en-US" dirty="0" smtClean="0"/>
              <a:t>&lt;!DOCTYPE html&gt;</a:t>
            </a:r>
            <a:br>
              <a:rPr lang="en-US" dirty="0" smtClean="0"/>
            </a:br>
            <a:r>
              <a:rPr lang="en-US" dirty="0" smtClean="0"/>
              <a:t>&lt;html </a:t>
            </a:r>
            <a:r>
              <a:rPr lang="en-US" dirty="0" err="1" smtClean="0"/>
              <a:t>lang</a:t>
            </a:r>
            <a:r>
              <a:rPr lang="en-US" dirty="0" smtClean="0"/>
              <a:t>="en"&gt;</a:t>
            </a:r>
            <a:br>
              <a:rPr lang="en-US" dirty="0" smtClean="0"/>
            </a:br>
            <a:r>
              <a:rPr lang="en-US" dirty="0" smtClean="0"/>
              <a:t>  &lt;head&gt;</a:t>
            </a:r>
            <a:br>
              <a:rPr lang="en-US" dirty="0" smtClean="0"/>
            </a:br>
            <a:r>
              <a:rPr lang="en-US" dirty="0" smtClean="0"/>
              <a:t>    &lt;meta </a:t>
            </a:r>
            <a:r>
              <a:rPr lang="en-US" dirty="0" err="1" smtClean="0"/>
              <a:t>charset</a:t>
            </a:r>
            <a:r>
              <a:rPr lang="en-US" dirty="0" smtClean="0"/>
              <a:t>="utf-8"&gt;</a:t>
            </a:r>
            <a:br>
              <a:rPr lang="en-US" dirty="0" smtClean="0"/>
            </a:br>
            <a:r>
              <a:rPr lang="en-US" dirty="0" smtClean="0"/>
              <a:t>  &lt;/head&gt;</a:t>
            </a:r>
            <a:br>
              <a:rPr lang="en-US" dirty="0" smtClean="0"/>
            </a:br>
            <a:r>
              <a:rPr lang="en-US" dirty="0" smtClean="0"/>
              <a:t>&lt;/html&gt;</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2. Bootstrap 4 is mobile-first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Bootstrap 4 is designed to be responsive to mobile devices. Mobile-first styles are part of the core framework.</a:t>
            </a:r>
          </a:p>
          <a:p>
            <a:r>
              <a:rPr lang="en-US" dirty="0" smtClean="0"/>
              <a:t>To ensure proper rendering and touch zooming, add the following &lt;meta&gt; tag inside the &lt;head&gt; element:</a:t>
            </a:r>
          </a:p>
          <a:p>
            <a:r>
              <a:rPr lang="en-US" dirty="0" smtClean="0"/>
              <a:t>&lt;meta name="viewport" content="width=device-width, initial-scale=1"&gt;</a:t>
            </a:r>
          </a:p>
          <a:p>
            <a:r>
              <a:rPr lang="en-US" dirty="0" smtClean="0"/>
              <a:t>The width=device-width part sets the width of the page to follow the screen-width of the device (which will vary depending on the device).</a:t>
            </a:r>
          </a:p>
          <a:p>
            <a:r>
              <a:rPr lang="en-US" dirty="0" smtClean="0"/>
              <a:t>The initial-scale=1 part sets the initial zoom level when the page is first loaded by the browser.</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3. Containers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Bootstrap 4 also requires a containing element to wrap site contents.</a:t>
            </a:r>
          </a:p>
          <a:p>
            <a:r>
              <a:rPr lang="en-US" dirty="0" smtClean="0"/>
              <a:t>There are two container classes to choose from:</a:t>
            </a:r>
          </a:p>
          <a:p>
            <a:r>
              <a:rPr lang="en-US" dirty="0" smtClean="0"/>
              <a:t>The .container class provides a responsive </a:t>
            </a:r>
            <a:r>
              <a:rPr lang="en-US" b="1" dirty="0" smtClean="0"/>
              <a:t>fixed width container</a:t>
            </a:r>
            <a:endParaRPr lang="en-US" dirty="0" smtClean="0"/>
          </a:p>
          <a:p>
            <a:r>
              <a:rPr lang="en-US" dirty="0" smtClean="0"/>
              <a:t>The .container-fluid class provides a </a:t>
            </a:r>
            <a:r>
              <a:rPr lang="en-US" b="1" dirty="0" smtClean="0"/>
              <a:t>full width container</a:t>
            </a:r>
            <a:r>
              <a:rPr lang="en-US" dirty="0" smtClean="0"/>
              <a:t>, spanning the entire width of the viewport</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tudent\Desktop\download.png"/>
          <p:cNvPicPr>
            <a:picLocks noGrp="1" noChangeAspect="1" noChangeArrowheads="1"/>
          </p:cNvPicPr>
          <p:nvPr>
            <p:ph idx="1"/>
          </p:nvPr>
        </p:nvPicPr>
        <p:blipFill>
          <a:blip r:embed="rId2"/>
          <a:srcRect/>
          <a:stretch>
            <a:fillRect/>
          </a:stretch>
        </p:blipFill>
        <p:spPr bwMode="auto">
          <a:xfrm>
            <a:off x="533400" y="609600"/>
            <a:ext cx="8305800" cy="50291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troduction to HTML5. History of HTML HTML first published – Tim  Berners-Lee HTML 2.0 HTML 3.2 HTML 4.01 XHTML 1.0 XHTML ppt download"/>
          <p:cNvPicPr/>
          <p:nvPr/>
        </p:nvPicPr>
        <p:blipFill>
          <a:blip r:embed="rId2"/>
          <a:srcRect/>
          <a:stretch>
            <a:fillRect/>
          </a:stretch>
        </p:blipFill>
        <p:spPr bwMode="auto">
          <a:xfrm>
            <a:off x="1143001" y="838200"/>
            <a:ext cx="7010400" cy="510540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Bootstrap 4 Grid System</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t>Bootstrap's grid system is built with </a:t>
            </a:r>
            <a:r>
              <a:rPr lang="en-US" dirty="0" err="1" smtClean="0"/>
              <a:t>flexbox</a:t>
            </a:r>
            <a:r>
              <a:rPr lang="en-US" dirty="0" smtClean="0"/>
              <a:t> and allows up to 12 columns across the page.</a:t>
            </a:r>
          </a:p>
          <a:p>
            <a:r>
              <a:rPr lang="en-US" dirty="0" smtClean="0"/>
              <a:t>The grid system is responsive, and the columns will re-arrange automatically depending on the screen size.</a:t>
            </a:r>
          </a:p>
          <a:p>
            <a:r>
              <a:rPr lang="en-US" b="1" dirty="0" smtClean="0"/>
              <a:t>Grid Classes:</a:t>
            </a:r>
          </a:p>
          <a:p>
            <a:r>
              <a:rPr lang="en-US" b="1" dirty="0" smtClean="0"/>
              <a:t>The Bootstrap 4 grid system has five classes:</a:t>
            </a:r>
          </a:p>
          <a:p>
            <a:r>
              <a:rPr lang="en-US" dirty="0" smtClean="0"/>
              <a:t>.</a:t>
            </a:r>
            <a:r>
              <a:rPr lang="en-US" dirty="0" err="1" smtClean="0"/>
              <a:t>col</a:t>
            </a:r>
            <a:r>
              <a:rPr lang="en-US" dirty="0" smtClean="0"/>
              <a:t>- (extra small devices - screen width less than 576px)</a:t>
            </a:r>
          </a:p>
          <a:p>
            <a:r>
              <a:rPr lang="en-US" dirty="0" smtClean="0"/>
              <a:t>.</a:t>
            </a:r>
            <a:r>
              <a:rPr lang="en-US" dirty="0" err="1" smtClean="0"/>
              <a:t>col-sm</a:t>
            </a:r>
            <a:r>
              <a:rPr lang="en-US" dirty="0" smtClean="0"/>
              <a:t>- (small devices - screen width equal to or greater than 576px)</a:t>
            </a:r>
          </a:p>
          <a:p>
            <a:r>
              <a:rPr lang="en-US" dirty="0" smtClean="0"/>
              <a:t>.</a:t>
            </a:r>
            <a:r>
              <a:rPr lang="en-US" dirty="0" err="1" smtClean="0"/>
              <a:t>col-md</a:t>
            </a:r>
            <a:r>
              <a:rPr lang="en-US" dirty="0" smtClean="0"/>
              <a:t>- (medium devices - screen width equal to or greater than 768px)</a:t>
            </a:r>
          </a:p>
          <a:p>
            <a:r>
              <a:rPr lang="en-US" dirty="0" smtClean="0"/>
              <a:t>.</a:t>
            </a:r>
            <a:r>
              <a:rPr lang="en-US" dirty="0" err="1" smtClean="0"/>
              <a:t>col-lg</a:t>
            </a:r>
            <a:r>
              <a:rPr lang="en-US" dirty="0" smtClean="0"/>
              <a:t>- (large devices - screen width equal to or greater than 992px)</a:t>
            </a:r>
          </a:p>
          <a:p>
            <a:r>
              <a:rPr lang="en-US" dirty="0" smtClean="0"/>
              <a:t>.</a:t>
            </a:r>
            <a:r>
              <a:rPr lang="en-US" dirty="0" err="1" smtClean="0"/>
              <a:t>col</a:t>
            </a:r>
            <a:r>
              <a:rPr lang="en-US" dirty="0" smtClean="0"/>
              <a:t>-xl- (</a:t>
            </a:r>
            <a:r>
              <a:rPr lang="en-US" dirty="0" err="1" smtClean="0"/>
              <a:t>xlarge</a:t>
            </a:r>
            <a:r>
              <a:rPr lang="en-US" dirty="0" smtClean="0"/>
              <a:t> devices - screen width equal to or greater than 1200px)</a:t>
            </a:r>
          </a:p>
          <a:p>
            <a:r>
              <a:rPr lang="en-US" dirty="0" smtClean="0"/>
              <a:t>The classes above can be combined to create more dynamic and flexible layouts.</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tudent\Desktop\what-is-grid-system-7-728.jpg"/>
          <p:cNvPicPr>
            <a:picLocks noGrp="1" noChangeAspect="1" noChangeArrowheads="1"/>
          </p:cNvPicPr>
          <p:nvPr>
            <p:ph idx="1"/>
          </p:nvPr>
        </p:nvPicPr>
        <p:blipFill>
          <a:blip r:embed="rId2"/>
          <a:srcRect/>
          <a:stretch>
            <a:fillRect/>
          </a:stretch>
        </p:blipFill>
        <p:spPr bwMode="auto">
          <a:xfrm>
            <a:off x="838200" y="1981200"/>
            <a:ext cx="7620000" cy="4389437"/>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838200" y="2209800"/>
          <a:ext cx="7467600" cy="3276440"/>
        </p:xfrm>
        <a:graphic>
          <a:graphicData uri="http://schemas.openxmlformats.org/drawingml/2006/table">
            <a:tbl>
              <a:tblPr/>
              <a:tblGrid>
                <a:gridCol w="622300"/>
                <a:gridCol w="622300"/>
                <a:gridCol w="622300"/>
                <a:gridCol w="622300"/>
                <a:gridCol w="622300"/>
                <a:gridCol w="622300"/>
                <a:gridCol w="622300"/>
                <a:gridCol w="622300"/>
                <a:gridCol w="622300"/>
                <a:gridCol w="622300"/>
                <a:gridCol w="622300"/>
                <a:gridCol w="622300"/>
              </a:tblGrid>
              <a:tr h="953900">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fontAlgn="t"/>
                      <a:r>
                        <a:rPr lang="en-US"/>
                        <a:t>span 1</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r>
              <a:tr h="580635">
                <a:tc gridSpan="4">
                  <a:txBody>
                    <a:bodyPr/>
                    <a:lstStyle/>
                    <a:p>
                      <a:pPr fontAlgn="t"/>
                      <a:r>
                        <a:rPr lang="en-US"/>
                        <a:t> span 4</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fontAlgn="t"/>
                      <a:r>
                        <a:rPr lang="en-US"/>
                        <a:t> span 4</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fontAlgn="t"/>
                      <a:r>
                        <a:rPr lang="en-US"/>
                        <a:t> span 4</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80635">
                <a:tc gridSpan="4">
                  <a:txBody>
                    <a:bodyPr/>
                    <a:lstStyle/>
                    <a:p>
                      <a:pPr fontAlgn="t"/>
                      <a:r>
                        <a:rPr lang="en-US"/>
                        <a:t>span 4</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fontAlgn="t"/>
                      <a:r>
                        <a:rPr lang="en-US"/>
                        <a:t>span 8</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0635">
                <a:tc gridSpan="6">
                  <a:txBody>
                    <a:bodyPr/>
                    <a:lstStyle/>
                    <a:p>
                      <a:pPr fontAlgn="t"/>
                      <a:r>
                        <a:rPr lang="en-US"/>
                        <a:t>span 6</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fontAlgn="t"/>
                      <a:r>
                        <a:rPr lang="en-US"/>
                        <a:t>span 6</a:t>
                      </a:r>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0635">
                <a:tc gridSpan="12">
                  <a:txBody>
                    <a:bodyPr/>
                    <a:lstStyle/>
                    <a:p>
                      <a:pPr fontAlgn="t"/>
                      <a:r>
                        <a:rPr lang="en-US" dirty="0" smtClean="0"/>
                        <a:t>                                  span 12</a:t>
                      </a:r>
                      <a:endParaRPr lang="en-US" dirty="0"/>
                    </a:p>
                  </a:txBody>
                  <a:tcPr marL="76200" marR="76200" marT="76200" marB="762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rmAutofit/>
          </a:bodyPr>
          <a:lstStyle/>
          <a:p>
            <a:pPr algn="ctr"/>
            <a:r>
              <a:rPr lang="en-US" sz="2800" dirty="0" smtClean="0">
                <a:latin typeface="Times New Roman" pitchFamily="18" charset="0"/>
                <a:cs typeface="Times New Roman" pitchFamily="18" charset="0"/>
              </a:rPr>
              <a:t>Basic Structure of a Bootstrap 4 Grid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t>&lt;!-- Control the column width, and how they should appear on different devices --&gt;</a:t>
            </a:r>
            <a:br>
              <a:rPr lang="en-US" dirty="0" smtClean="0"/>
            </a:br>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
            </a:r>
            <a:br>
              <a:rPr lang="en-US" dirty="0" smtClean="0"/>
            </a:br>
            <a:r>
              <a:rPr lang="en-US" dirty="0" smtClean="0"/>
              <a:t>&lt;!-- Or let Bootstrap automatically handle the layout --&gt;</a:t>
            </a:r>
            <a:br>
              <a:rPr lang="en-US" dirty="0" smtClean="0"/>
            </a:br>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Three Equal Columns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class="container-fluid"&gt;</a:t>
            </a:r>
          </a:p>
          <a:p>
            <a:pPr>
              <a:buNone/>
            </a:pPr>
            <a:r>
              <a:rPr lang="en-US" dirty="0" smtClean="0"/>
              <a:t>  &lt;h1&gt;Three equal width columns&lt;/h1&gt;</a:t>
            </a:r>
          </a:p>
          <a:p>
            <a:pPr>
              <a:buNone/>
            </a:pPr>
            <a:r>
              <a:rPr lang="en-US" dirty="0" smtClean="0"/>
              <a:t>  &lt;p&gt;Note: Try to add a new div with class="</a:t>
            </a:r>
            <a:r>
              <a:rPr lang="en-US" dirty="0" err="1" smtClean="0"/>
              <a:t>col</a:t>
            </a:r>
            <a:r>
              <a:rPr lang="en-US" dirty="0" smtClean="0"/>
              <a:t>" inside the row class - this will create three equal-width columns.&lt;/p&gt;</a:t>
            </a:r>
          </a:p>
          <a:p>
            <a:pPr>
              <a:buNone/>
            </a:pPr>
            <a:r>
              <a:rPr lang="en-US" dirty="0" smtClean="0"/>
              <a:t>  &lt;div class="row"&gt;</a:t>
            </a:r>
          </a:p>
          <a:p>
            <a:pPr>
              <a:buNone/>
            </a:pPr>
            <a:r>
              <a:rPr lang="en-US" dirty="0" smtClean="0"/>
              <a:t>    &lt;div class="</a:t>
            </a:r>
            <a:r>
              <a:rPr lang="en-US" dirty="0" err="1" smtClean="0"/>
              <a:t>col</a:t>
            </a:r>
            <a:r>
              <a:rPr lang="en-US" dirty="0" smtClean="0"/>
              <a:t>" style="background-</a:t>
            </a:r>
            <a:r>
              <a:rPr lang="en-US" dirty="0" err="1" smtClean="0"/>
              <a:t>color:lavender</a:t>
            </a:r>
            <a:r>
              <a:rPr lang="en-US" dirty="0" smtClean="0"/>
              <a:t>;"&gt;.</a:t>
            </a:r>
            <a:r>
              <a:rPr lang="en-US" dirty="0" err="1" smtClean="0"/>
              <a:t>col</a:t>
            </a:r>
            <a:r>
              <a:rPr lang="en-US" dirty="0" smtClean="0"/>
              <a:t>&lt;/div&gt;</a:t>
            </a:r>
          </a:p>
          <a:p>
            <a:pPr>
              <a:buNone/>
            </a:pPr>
            <a:r>
              <a:rPr lang="en-US" dirty="0" smtClean="0"/>
              <a:t>    &lt;div class="</a:t>
            </a:r>
            <a:r>
              <a:rPr lang="en-US" dirty="0" err="1" smtClean="0"/>
              <a:t>col</a:t>
            </a:r>
            <a:r>
              <a:rPr lang="en-US" dirty="0" smtClean="0"/>
              <a:t>" style="background-</a:t>
            </a:r>
            <a:r>
              <a:rPr lang="en-US" dirty="0" err="1" smtClean="0"/>
              <a:t>color:orange</a:t>
            </a:r>
            <a:r>
              <a:rPr lang="en-US" dirty="0" smtClean="0"/>
              <a:t>;"&gt;.</a:t>
            </a:r>
            <a:r>
              <a:rPr lang="en-US" dirty="0" err="1" smtClean="0"/>
              <a:t>col</a:t>
            </a:r>
            <a:r>
              <a:rPr lang="en-US" dirty="0" smtClean="0"/>
              <a:t>&lt;/div&gt;</a:t>
            </a:r>
          </a:p>
          <a:p>
            <a:pPr>
              <a:buNone/>
            </a:pPr>
            <a:r>
              <a:rPr lang="en-US" dirty="0" smtClean="0"/>
              <a:t>    &lt;div class="</a:t>
            </a:r>
            <a:r>
              <a:rPr lang="en-US" dirty="0" err="1" smtClean="0"/>
              <a:t>col</a:t>
            </a:r>
            <a:r>
              <a:rPr lang="en-US" dirty="0" smtClean="0"/>
              <a:t>" style="background-</a:t>
            </a:r>
            <a:r>
              <a:rPr lang="en-US" dirty="0" err="1" smtClean="0"/>
              <a:t>color:lavender</a:t>
            </a:r>
            <a:r>
              <a:rPr lang="en-US" dirty="0" smtClean="0"/>
              <a:t>;"&gt;.</a:t>
            </a:r>
            <a:r>
              <a:rPr lang="en-US" dirty="0" err="1" smtClean="0"/>
              <a:t>col</a:t>
            </a:r>
            <a:r>
              <a:rPr lang="en-US" dirty="0" smtClean="0"/>
              <a:t>&lt;/div&gt;</a:t>
            </a:r>
          </a:p>
          <a:p>
            <a:pPr>
              <a:buNone/>
            </a:pPr>
            <a:r>
              <a:rPr lang="en-US" dirty="0" smtClean="0"/>
              <a:t>  &lt;/div&gt;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Responsive Columns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class="container-fluid"&gt;</a:t>
            </a:r>
          </a:p>
          <a:p>
            <a:pPr>
              <a:buNone/>
            </a:pPr>
            <a:r>
              <a:rPr lang="en-US" dirty="0" smtClean="0"/>
              <a:t>  &lt;h1&gt;Responsive Columns&lt;/h1&gt;</a:t>
            </a:r>
          </a:p>
          <a:p>
            <a:pPr>
              <a:buNone/>
            </a:pPr>
            <a:r>
              <a:rPr lang="en-US" dirty="0" smtClean="0"/>
              <a:t>  &lt;p&gt;Resize the browser window to see the effect.&lt;/p&gt;</a:t>
            </a:r>
          </a:p>
          <a:p>
            <a:pPr>
              <a:buNone/>
            </a:pPr>
            <a:r>
              <a:rPr lang="en-US" dirty="0" smtClean="0"/>
              <a:t>  &lt;p&gt;The columns will automatically stack on top of each other when the screen is less than 576px wide.&lt;/p&gt;</a:t>
            </a:r>
          </a:p>
          <a:p>
            <a:pPr>
              <a:buNone/>
            </a:pPr>
            <a:r>
              <a:rPr lang="en-US" dirty="0" smtClean="0"/>
              <a:t>  &lt;div class="row"&gt;</a:t>
            </a:r>
          </a:p>
          <a:p>
            <a:pPr>
              <a:buNone/>
            </a:pPr>
            <a:r>
              <a:rPr lang="en-US" dirty="0" smtClean="0"/>
              <a:t>    &lt;div class="col-sm-3" style="background-</a:t>
            </a:r>
            <a:r>
              <a:rPr lang="en-US" dirty="0" err="1" smtClean="0"/>
              <a:t>color:lavender</a:t>
            </a:r>
            <a:r>
              <a:rPr lang="en-US" dirty="0" smtClean="0"/>
              <a:t>;"&gt;.col-sm-3&lt;/div&gt;</a:t>
            </a:r>
          </a:p>
          <a:p>
            <a:pPr>
              <a:buNone/>
            </a:pPr>
            <a:r>
              <a:rPr lang="en-US" dirty="0" smtClean="0"/>
              <a:t>    &lt;div class="col-sm-3" style="background-</a:t>
            </a:r>
            <a:r>
              <a:rPr lang="en-US" dirty="0" err="1" smtClean="0"/>
              <a:t>color:lavenderblush</a:t>
            </a:r>
            <a:r>
              <a:rPr lang="en-US" dirty="0" smtClean="0"/>
              <a:t>;"&gt;.col-sm-3&lt;/div&gt;</a:t>
            </a:r>
          </a:p>
          <a:p>
            <a:pPr>
              <a:buNone/>
            </a:pPr>
            <a:r>
              <a:rPr lang="en-US" dirty="0" smtClean="0"/>
              <a:t>    &lt;div class="col-sm-3" style="background-</a:t>
            </a:r>
            <a:r>
              <a:rPr lang="en-US" dirty="0" err="1" smtClean="0"/>
              <a:t>color:lavender</a:t>
            </a:r>
            <a:r>
              <a:rPr lang="en-US" dirty="0" smtClean="0"/>
              <a:t>;"&gt;.col-sm-3&lt;/div&gt;</a:t>
            </a:r>
          </a:p>
          <a:p>
            <a:pPr>
              <a:buNone/>
            </a:pPr>
            <a:r>
              <a:rPr lang="en-US" dirty="0" smtClean="0"/>
              <a:t>    &lt;div class="col-sm-3" style="background-</a:t>
            </a:r>
            <a:r>
              <a:rPr lang="en-US" dirty="0" err="1" smtClean="0"/>
              <a:t>color:lavenderblush</a:t>
            </a:r>
            <a:r>
              <a:rPr lang="en-US" dirty="0" smtClean="0"/>
              <a:t>;"&gt;.col-sm-3&lt;/div&gt;</a:t>
            </a:r>
          </a:p>
          <a:p>
            <a:pPr>
              <a:buNone/>
            </a:pPr>
            <a:r>
              <a:rPr lang="en-US" dirty="0" smtClean="0"/>
              <a:t>  &lt;/div&gt;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Two Unequal Responsive Columns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class="container-fluid"&gt;</a:t>
            </a:r>
          </a:p>
          <a:p>
            <a:pPr>
              <a:buNone/>
            </a:pPr>
            <a:r>
              <a:rPr lang="en-US" dirty="0" smtClean="0"/>
              <a:t>  &lt;h1&gt;Two Unequal Responsive Columns&lt;/h1&gt;</a:t>
            </a:r>
          </a:p>
          <a:p>
            <a:pPr>
              <a:buNone/>
            </a:pPr>
            <a:r>
              <a:rPr lang="en-US" dirty="0" smtClean="0"/>
              <a:t>  &lt;p&gt;Resize the browser window to see the effect.&lt;/p&gt;</a:t>
            </a:r>
          </a:p>
          <a:p>
            <a:pPr>
              <a:buNone/>
            </a:pPr>
            <a:r>
              <a:rPr lang="en-US" dirty="0" smtClean="0"/>
              <a:t>  &lt;p&gt;The columns will automatically stack on top of each other when the screen is less than 576px wide.&lt;/p&gt;</a:t>
            </a:r>
          </a:p>
          <a:p>
            <a:pPr>
              <a:buNone/>
            </a:pPr>
            <a:r>
              <a:rPr lang="en-US" dirty="0" smtClean="0"/>
              <a:t>  &lt;div class="row"&gt;</a:t>
            </a:r>
          </a:p>
          <a:p>
            <a:pPr>
              <a:buNone/>
            </a:pPr>
            <a:r>
              <a:rPr lang="en-US" dirty="0" smtClean="0"/>
              <a:t>    &lt;div class="col-sm-4" style="background-</a:t>
            </a:r>
            <a:r>
              <a:rPr lang="en-US" dirty="0" err="1" smtClean="0"/>
              <a:t>color:lavender</a:t>
            </a:r>
            <a:r>
              <a:rPr lang="en-US" dirty="0" smtClean="0"/>
              <a:t>;"&gt;.col-sm-4&lt;/div&gt;</a:t>
            </a:r>
          </a:p>
          <a:p>
            <a:pPr>
              <a:buNone/>
            </a:pPr>
            <a:r>
              <a:rPr lang="en-US" dirty="0" smtClean="0"/>
              <a:t>    &lt;div class="col-sm-8" style="background-</a:t>
            </a:r>
            <a:r>
              <a:rPr lang="en-US" dirty="0" err="1" smtClean="0"/>
              <a:t>color:lavenderblush</a:t>
            </a:r>
            <a:r>
              <a:rPr lang="en-US" dirty="0" smtClean="0"/>
              <a:t>;"&gt;.</a:t>
            </a:r>
            <a:r>
              <a:rPr lang="en-US" dirty="0" err="1" smtClean="0"/>
              <a:t>col-sm</a:t>
            </a:r>
            <a:r>
              <a:rPr lang="en-US" dirty="0" smtClean="0"/>
              <a:t>-8&lt;/div&gt;</a:t>
            </a:r>
          </a:p>
          <a:p>
            <a:pPr>
              <a:buNone/>
            </a:pPr>
            <a:r>
              <a:rPr lang="en-US" dirty="0" smtClean="0"/>
              <a:t>  &lt;/div&gt;</a:t>
            </a:r>
          </a:p>
          <a:p>
            <a:pPr>
              <a:buNone/>
            </a:pPr>
            <a:r>
              <a:rPr lang="en-US" dirty="0" smtClean="0"/>
              <a:t>&lt;/div&gt;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err="1" smtClean="0">
                <a:latin typeface="Times New Roman" pitchFamily="18" charset="0"/>
                <a:cs typeface="Times New Roman" pitchFamily="18" charset="0"/>
              </a:rPr>
              <a:t>Navbar</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000" dirty="0" smtClean="0">
                <a:latin typeface="Times New Roman" pitchFamily="18" charset="0"/>
                <a:cs typeface="Times New Roman" pitchFamily="18" charset="0"/>
              </a:rPr>
              <a:t>With Bootstrap, a navigation bar can extend or collapse, depending on the screen size.</a:t>
            </a:r>
          </a:p>
          <a:p>
            <a:r>
              <a:rPr lang="en-US" sz="2000" dirty="0" smtClean="0">
                <a:latin typeface="Times New Roman" pitchFamily="18" charset="0"/>
                <a:cs typeface="Times New Roman" pitchFamily="18" charset="0"/>
              </a:rPr>
              <a:t>A standard navigation bar is created with the .</a:t>
            </a:r>
            <a:r>
              <a:rPr lang="en-US" sz="2000" dirty="0" err="1" smtClean="0">
                <a:latin typeface="Times New Roman" pitchFamily="18" charset="0"/>
                <a:cs typeface="Times New Roman" pitchFamily="18" charset="0"/>
              </a:rPr>
              <a:t>navbar</a:t>
            </a:r>
            <a:r>
              <a:rPr lang="en-US" sz="2000" dirty="0" smtClean="0">
                <a:latin typeface="Times New Roman" pitchFamily="18" charset="0"/>
                <a:cs typeface="Times New Roman" pitchFamily="18" charset="0"/>
              </a:rPr>
              <a:t> class, followed by a responsive collapsing class: .</a:t>
            </a:r>
            <a:r>
              <a:rPr lang="en-US" sz="2000" dirty="0" err="1" smtClean="0">
                <a:latin typeface="Times New Roman" pitchFamily="18" charset="0"/>
                <a:cs typeface="Times New Roman" pitchFamily="18" charset="0"/>
              </a:rPr>
              <a:t>navbar</a:t>
            </a:r>
            <a:r>
              <a:rPr lang="en-US" sz="2000" dirty="0" smtClean="0">
                <a:latin typeface="Times New Roman" pitchFamily="18" charset="0"/>
                <a:cs typeface="Times New Roman" pitchFamily="18" charset="0"/>
              </a:rPr>
              <a:t>-expand-</a:t>
            </a:r>
            <a:r>
              <a:rPr lang="en-US" sz="2000" dirty="0" err="1" smtClean="0">
                <a:latin typeface="Times New Roman" pitchFamily="18" charset="0"/>
                <a:cs typeface="Times New Roman" pitchFamily="18" charset="0"/>
              </a:rPr>
              <a:t>xl|lg|md|sm</a:t>
            </a:r>
            <a:r>
              <a:rPr lang="en-US" sz="2000" dirty="0" smtClean="0">
                <a:latin typeface="Times New Roman" pitchFamily="18" charset="0"/>
                <a:cs typeface="Times New Roman" pitchFamily="18" charset="0"/>
              </a:rPr>
              <a:t> (stacks the </a:t>
            </a:r>
            <a:r>
              <a:rPr lang="en-US" sz="2000" dirty="0" err="1" smtClean="0">
                <a:latin typeface="Times New Roman" pitchFamily="18" charset="0"/>
                <a:cs typeface="Times New Roman" pitchFamily="18" charset="0"/>
              </a:rPr>
              <a:t>navbar</a:t>
            </a:r>
            <a:r>
              <a:rPr lang="en-US" sz="2000" dirty="0" smtClean="0">
                <a:latin typeface="Times New Roman" pitchFamily="18" charset="0"/>
                <a:cs typeface="Times New Roman" pitchFamily="18" charset="0"/>
              </a:rPr>
              <a:t> vertically on extra large, large, medium or small screens).</a:t>
            </a:r>
          </a:p>
          <a:p>
            <a:r>
              <a:rPr lang="en-US" sz="2000" dirty="0" smtClean="0"/>
              <a:t>To add links inside the </a:t>
            </a:r>
            <a:r>
              <a:rPr lang="en-US" sz="2000" dirty="0" err="1" smtClean="0"/>
              <a:t>navbar</a:t>
            </a:r>
            <a:r>
              <a:rPr lang="en-US" sz="2000" dirty="0" smtClean="0"/>
              <a:t>, use a &lt;</a:t>
            </a:r>
            <a:r>
              <a:rPr lang="en-US" sz="2000" dirty="0" err="1" smtClean="0"/>
              <a:t>ul</a:t>
            </a:r>
            <a:r>
              <a:rPr lang="en-US" sz="2000" dirty="0" smtClean="0"/>
              <a:t>&gt; element with class="</a:t>
            </a:r>
            <a:r>
              <a:rPr lang="en-US" sz="2000" dirty="0" err="1" smtClean="0"/>
              <a:t>navbar-nav</a:t>
            </a:r>
            <a:r>
              <a:rPr lang="en-US" sz="2000" dirty="0" smtClean="0"/>
              <a:t>". Then add &lt;</a:t>
            </a:r>
            <a:r>
              <a:rPr lang="en-US" sz="2000" dirty="0" err="1" smtClean="0"/>
              <a:t>li</a:t>
            </a:r>
            <a:r>
              <a:rPr lang="en-US" sz="2000" dirty="0" smtClean="0"/>
              <a:t>&gt; elements with a .</a:t>
            </a:r>
            <a:r>
              <a:rPr lang="en-US" sz="2000" dirty="0" err="1" smtClean="0"/>
              <a:t>nav</a:t>
            </a:r>
            <a:r>
              <a:rPr lang="en-US" sz="2000" dirty="0" smtClean="0"/>
              <a:t>-item class followed by an &lt;a&gt; element with a .</a:t>
            </a:r>
            <a:r>
              <a:rPr lang="en-US" sz="2000" dirty="0" err="1" smtClean="0"/>
              <a:t>nav</a:t>
            </a:r>
            <a:r>
              <a:rPr lang="en-US" sz="2000" dirty="0" smtClean="0"/>
              <a:t>-link class:</a:t>
            </a:r>
          </a:p>
          <a:p>
            <a:pPr>
              <a:buNone/>
            </a:pPr>
            <a:r>
              <a:rPr lang="nl-NL" sz="2000" b="1" dirty="0" smtClean="0"/>
              <a:t>    Link 1      Link 2       Link 3</a:t>
            </a:r>
          </a:p>
          <a:p>
            <a:r>
              <a:rPr lang="en-US" sz="2000" b="1" dirty="0" smtClean="0"/>
              <a:t>Vertical </a:t>
            </a:r>
            <a:r>
              <a:rPr lang="en-US" sz="2000" b="1" dirty="0" err="1" smtClean="0"/>
              <a:t>Navbar</a:t>
            </a:r>
            <a:r>
              <a:rPr lang="en-US" sz="2000" b="1" dirty="0" smtClean="0"/>
              <a:t>:</a:t>
            </a:r>
          </a:p>
          <a:p>
            <a:pPr>
              <a:buNone/>
            </a:pPr>
            <a:r>
              <a:rPr lang="en-US" sz="2000" dirty="0" smtClean="0"/>
              <a:t>   Remove the .</a:t>
            </a:r>
            <a:r>
              <a:rPr lang="en-US" sz="2000" dirty="0" err="1" smtClean="0"/>
              <a:t>navbar</a:t>
            </a:r>
            <a:r>
              <a:rPr lang="en-US" sz="2000" dirty="0" smtClean="0"/>
              <a:t>-expand-</a:t>
            </a:r>
            <a:r>
              <a:rPr lang="en-US" sz="2000" dirty="0" err="1" smtClean="0"/>
              <a:t>xl|lg|md|sm</a:t>
            </a:r>
            <a:r>
              <a:rPr lang="en-US" sz="2000" dirty="0" smtClean="0"/>
              <a:t> class to create a vertical navigation bar:</a:t>
            </a:r>
          </a:p>
          <a:p>
            <a:r>
              <a:rPr lang="en-US" sz="2000" b="1" dirty="0" smtClean="0"/>
              <a:t>Link 1</a:t>
            </a:r>
          </a:p>
          <a:p>
            <a:r>
              <a:rPr lang="en-US" sz="2000" b="1" dirty="0" smtClean="0"/>
              <a:t>Link 2</a:t>
            </a:r>
          </a:p>
          <a:p>
            <a:r>
              <a:rPr lang="en-US" sz="2000" b="1" dirty="0" smtClean="0"/>
              <a:t>Link 3</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Centered </a:t>
            </a:r>
            <a:r>
              <a:rPr lang="en-US" b="1" dirty="0" err="1" smtClean="0"/>
              <a:t>Navbar</a:t>
            </a:r>
            <a:r>
              <a:rPr lang="en-US" b="1" dirty="0" smtClean="0"/>
              <a:t>:</a:t>
            </a:r>
          </a:p>
          <a:p>
            <a:r>
              <a:rPr lang="en-US" dirty="0" smtClean="0"/>
              <a:t>Add the .justify-content-center class to center the navigation bar.</a:t>
            </a:r>
          </a:p>
          <a:p>
            <a:r>
              <a:rPr lang="en-US" dirty="0" smtClean="0"/>
              <a:t>The following example will center the navigation bar on medium, large and extra large screens. On small screens it will be displayed vertically and left-aligned (because of the .</a:t>
            </a:r>
            <a:r>
              <a:rPr lang="en-US" dirty="0" err="1" smtClean="0"/>
              <a:t>navbar</a:t>
            </a:r>
            <a:r>
              <a:rPr lang="en-US" dirty="0" smtClean="0"/>
              <a:t>-expand-</a:t>
            </a:r>
            <a:r>
              <a:rPr lang="en-US" dirty="0" err="1" smtClean="0"/>
              <a:t>sm</a:t>
            </a:r>
            <a:r>
              <a:rPr lang="en-US" dirty="0" smtClean="0"/>
              <a:t> class):</a:t>
            </a:r>
          </a:p>
          <a:p>
            <a:pPr algn="ctr"/>
            <a:r>
              <a:rPr lang="en-US" dirty="0" smtClean="0"/>
              <a:t>Link 1  Link 2  Link 3</a:t>
            </a:r>
          </a:p>
          <a:p>
            <a:pPr>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Colored </a:t>
            </a:r>
            <a:r>
              <a:rPr lang="en-US" dirty="0" err="1" smtClean="0"/>
              <a:t>Navbar</a:t>
            </a:r>
            <a:endParaRPr lang="en-US" dirty="0" smtClean="0"/>
          </a:p>
          <a:p>
            <a:r>
              <a:rPr lang="en-US" dirty="0" smtClean="0"/>
              <a:t>Brand / Logo</a:t>
            </a:r>
          </a:p>
          <a:p>
            <a:r>
              <a:rPr lang="en-US" dirty="0" smtClean="0"/>
              <a:t>Collapsing The Navigation Bar</a:t>
            </a:r>
          </a:p>
          <a:p>
            <a:r>
              <a:rPr lang="en-US" dirty="0" err="1" smtClean="0"/>
              <a:t>Navbar</a:t>
            </a:r>
            <a:r>
              <a:rPr lang="en-US" dirty="0" smtClean="0"/>
              <a:t> With Dropdown</a:t>
            </a:r>
          </a:p>
          <a:p>
            <a:r>
              <a:rPr lang="en-US" dirty="0" err="1" smtClean="0"/>
              <a:t>Navbar</a:t>
            </a:r>
            <a:r>
              <a:rPr lang="en-US" dirty="0" smtClean="0"/>
              <a:t> Forms and Buttons</a:t>
            </a:r>
          </a:p>
          <a:p>
            <a:r>
              <a:rPr lang="en-US" dirty="0" smtClean="0"/>
              <a:t>Fixed Navigation Bar</a:t>
            </a:r>
          </a:p>
          <a:p>
            <a:r>
              <a:rPr lang="en-US" dirty="0" smtClean="0"/>
              <a:t>Sticky </a:t>
            </a:r>
            <a:r>
              <a:rPr lang="en-US" dirty="0" err="1" smtClean="0"/>
              <a:t>Navbar</a:t>
            </a:r>
            <a:endParaRPr lang="en-US" dirty="0" smtClean="0"/>
          </a:p>
          <a:p>
            <a:r>
              <a:rPr lang="en-US" dirty="0" err="1" smtClean="0"/>
              <a:t>Navbar</a:t>
            </a:r>
            <a:r>
              <a:rPr lang="en-US" dirty="0" smtClean="0"/>
              <a:t> Text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b="1" dirty="0" smtClean="0">
                <a:latin typeface="Times New Roman" pitchFamily="18" charset="0"/>
                <a:cs typeface="Times New Roman" pitchFamily="18" charset="0"/>
              </a:rPr>
              <a:t>Creating First HTML Document</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10000"/>
          </a:bodyPr>
          <a:lstStyle/>
          <a:p>
            <a:pPr fontAlgn="base">
              <a:buNone/>
            </a:pPr>
            <a:r>
              <a:rPr lang="en-US" b="1" u="sng" dirty="0" smtClean="0"/>
              <a:t>Step 1: Creating the HTML file:</a:t>
            </a:r>
            <a:endParaRPr lang="en-US" b="1" dirty="0" smtClean="0"/>
          </a:p>
          <a:p>
            <a:pPr fontAlgn="base"/>
            <a:r>
              <a:rPr lang="en-US" dirty="0" smtClean="0"/>
              <a:t>Open up your computer's plain text editor and create a new file.</a:t>
            </a:r>
          </a:p>
          <a:p>
            <a:pPr fontAlgn="base">
              <a:buNone/>
            </a:pPr>
            <a:r>
              <a:rPr lang="en-US" b="1" u="sng" dirty="0" smtClean="0"/>
              <a:t>Step 2: Type some HTML code:</a:t>
            </a:r>
            <a:endParaRPr lang="en-US" b="1" dirty="0" smtClean="0"/>
          </a:p>
          <a:p>
            <a:pPr fontAlgn="base"/>
            <a:r>
              <a:rPr lang="en-US" dirty="0" smtClean="0"/>
              <a:t>Start with an empty window and type the following code:</a:t>
            </a:r>
          </a:p>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&lt;title&gt;A simple HTML document&lt;/title&gt;</a:t>
            </a:r>
          </a:p>
          <a:p>
            <a:r>
              <a:rPr lang="en-US" dirty="0" smtClean="0"/>
              <a:t>&lt;/head&gt;</a:t>
            </a:r>
          </a:p>
          <a:p>
            <a:r>
              <a:rPr lang="en-US" dirty="0" smtClean="0"/>
              <a:t>&lt;body&gt;</a:t>
            </a:r>
          </a:p>
          <a:p>
            <a:r>
              <a:rPr lang="en-US" dirty="0" smtClean="0"/>
              <a:t>    &lt;p&gt;Hello World!&lt;p&gt;</a:t>
            </a:r>
          </a:p>
          <a:p>
            <a:r>
              <a:rPr lang="en-US" dirty="0" smtClean="0"/>
              <a:t>&lt;/body&gt;</a:t>
            </a:r>
          </a:p>
          <a:p>
            <a:r>
              <a:rPr lang="en-US" dirty="0" smtClean="0"/>
              <a:t>&lt;/html&gt;</a:t>
            </a:r>
          </a:p>
          <a:p>
            <a:pPr fontAlgn="base"/>
            <a:endParaRPr lang="en-US" dirty="0" smtClean="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err="1" smtClean="0">
                <a:latin typeface="Times New Roman" pitchFamily="18" charset="0"/>
                <a:cs typeface="Times New Roman" pitchFamily="18" charset="0"/>
              </a:rPr>
              <a:t>Navbar</a:t>
            </a:r>
            <a:r>
              <a:rPr lang="en-US" sz="2800" dirty="0" smtClean="0">
                <a:latin typeface="Times New Roman" pitchFamily="18" charset="0"/>
                <a:cs typeface="Times New Roman" pitchFamily="18" charset="0"/>
              </a:rPr>
              <a:t>(dropdown menu)</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&lt;title&gt;Bootstrap Example&lt;/title&gt;</a:t>
            </a:r>
          </a:p>
          <a:p>
            <a:r>
              <a:rPr lang="en-US" dirty="0" smtClean="0"/>
              <a:t>  &lt;meta </a:t>
            </a:r>
            <a:r>
              <a:rPr lang="en-US" dirty="0" err="1" smtClean="0"/>
              <a:t>charset</a:t>
            </a:r>
            <a:r>
              <a:rPr lang="en-US" dirty="0" smtClean="0"/>
              <a:t>="utf-8"&gt;</a:t>
            </a:r>
          </a:p>
          <a:p>
            <a:r>
              <a:rPr lang="en-US" dirty="0" smtClean="0"/>
              <a:t>  &lt;meta name="viewport" content="width=device-width, initial-scale=1"&gt;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r>
              <a:rPr lang="en-US" dirty="0" smtClean="0"/>
              <a:t>  &lt;script </a:t>
            </a:r>
            <a:r>
              <a:rPr lang="en-US" dirty="0" err="1" smtClean="0"/>
              <a:t>src</a:t>
            </a:r>
            <a:r>
              <a:rPr lang="en-US" dirty="0" smtClean="0"/>
              <a:t>="https://ajax.googleapis.com/ajax/libs/jquery/3.5.1/jquery.min.js"&gt;&lt;/script&gt;</a:t>
            </a:r>
          </a:p>
          <a:p>
            <a:r>
              <a:rPr lang="en-US" dirty="0" smtClean="0"/>
              <a:t>  &lt;script </a:t>
            </a:r>
            <a:r>
              <a:rPr lang="en-US" dirty="0" err="1" smtClean="0"/>
              <a:t>src</a:t>
            </a:r>
            <a:r>
              <a:rPr lang="en-US" dirty="0" smtClean="0"/>
              <a:t>="https://cdnjs.cloudflare.com/ajax/libs/popper.js/1.16.0/umd/popper.min.js"&gt;&lt;/script&gt;</a:t>
            </a:r>
          </a:p>
          <a:p>
            <a:r>
              <a:rPr lang="en-US" dirty="0" smtClean="0"/>
              <a:t>  &lt;script </a:t>
            </a:r>
            <a:r>
              <a:rPr lang="en-US" dirty="0" err="1" smtClean="0"/>
              <a:t>src</a:t>
            </a:r>
            <a:r>
              <a:rPr lang="en-US" dirty="0" smtClean="0"/>
              <a:t>="https://maxcdn.bootstrapcdn.com/bootstrap/4.5.2/js/bootstrap.min.js"&gt;&lt;/script&gt;</a:t>
            </a:r>
          </a:p>
          <a:p>
            <a:r>
              <a:rPr lang="en-US" dirty="0" smtClean="0"/>
              <a:t>&lt;/head&gt;</a:t>
            </a:r>
          </a:p>
          <a:p>
            <a:r>
              <a:rPr lang="en-US" dirty="0" smtClean="0"/>
              <a:t>&lt;body&gt;</a:t>
            </a:r>
          </a:p>
          <a:p>
            <a:endParaRPr lang="en-US" dirty="0" smtClean="0"/>
          </a:p>
          <a:p>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-expand-</a:t>
            </a:r>
            <a:r>
              <a:rPr lang="en-US" dirty="0" err="1" smtClean="0"/>
              <a:t>sm</a:t>
            </a:r>
            <a:r>
              <a:rPr lang="en-US" dirty="0" smtClean="0"/>
              <a:t> </a:t>
            </a:r>
            <a:r>
              <a:rPr lang="en-US" dirty="0" err="1" smtClean="0"/>
              <a:t>bg</a:t>
            </a:r>
            <a:r>
              <a:rPr lang="en-US" dirty="0" smtClean="0"/>
              <a:t>-dark </a:t>
            </a:r>
            <a:r>
              <a:rPr lang="en-US" dirty="0" err="1" smtClean="0"/>
              <a:t>navbar</a:t>
            </a:r>
            <a:r>
              <a:rPr lang="en-US" dirty="0" smtClean="0"/>
              <a:t>-dark"&gt;</a:t>
            </a:r>
          </a:p>
          <a:p>
            <a:r>
              <a:rPr lang="en-US" dirty="0" smtClean="0"/>
              <a:t>  &lt;!-- Links --&gt;</a:t>
            </a:r>
          </a:p>
          <a:p>
            <a:r>
              <a:rPr lang="en-US" dirty="0" smtClean="0"/>
              <a:t>  &lt;</a:t>
            </a:r>
            <a:r>
              <a:rPr lang="en-US" dirty="0" err="1" smtClean="0"/>
              <a:t>ul</a:t>
            </a:r>
            <a:r>
              <a:rPr lang="en-US" dirty="0" smtClean="0"/>
              <a:t> class="</a:t>
            </a:r>
            <a:r>
              <a:rPr lang="en-US" dirty="0" err="1" smtClean="0"/>
              <a:t>navbar-nav</a:t>
            </a:r>
            <a:r>
              <a:rPr lang="en-US" dirty="0" smtClean="0"/>
              <a:t>"&gt;</a:t>
            </a:r>
          </a:p>
          <a:p>
            <a:r>
              <a:rPr lang="en-US" dirty="0" smtClean="0"/>
              <a:t>    &lt;</a:t>
            </a:r>
            <a:r>
              <a:rPr lang="en-US" dirty="0" err="1" smtClean="0"/>
              <a:t>li</a:t>
            </a:r>
            <a:r>
              <a:rPr lang="en-US" dirty="0" smtClean="0"/>
              <a:t> class="</a:t>
            </a:r>
            <a:r>
              <a:rPr lang="en-US" dirty="0" err="1" smtClean="0"/>
              <a:t>nav</a:t>
            </a:r>
            <a:r>
              <a:rPr lang="en-US" dirty="0" smtClean="0"/>
              <a:t>-item"&gt;</a:t>
            </a:r>
          </a:p>
          <a:p>
            <a:r>
              <a:rPr lang="en-US" dirty="0" smtClean="0"/>
              <a:t>      &lt;a class="</a:t>
            </a:r>
            <a:r>
              <a:rPr lang="en-US" dirty="0" err="1" smtClean="0"/>
              <a:t>nav</a:t>
            </a:r>
            <a:r>
              <a:rPr lang="en-US" dirty="0" smtClean="0"/>
              <a:t>-link" </a:t>
            </a:r>
            <a:r>
              <a:rPr lang="en-US" dirty="0" err="1" smtClean="0"/>
              <a:t>href</a:t>
            </a:r>
            <a:r>
              <a:rPr lang="en-US" dirty="0" smtClean="0"/>
              <a:t>="#"&gt;Link 1&lt;/a&gt;</a:t>
            </a:r>
          </a:p>
          <a:p>
            <a:r>
              <a:rPr lang="en-US" dirty="0" smtClean="0"/>
              <a:t>    &lt;/</a:t>
            </a:r>
            <a:r>
              <a:rPr lang="en-US" dirty="0" err="1" smtClean="0"/>
              <a:t>li</a:t>
            </a:r>
            <a:r>
              <a:rPr lang="en-US" dirty="0" smtClean="0"/>
              <a:t>&gt;</a:t>
            </a:r>
          </a:p>
          <a:p>
            <a:r>
              <a:rPr lang="en-US" dirty="0" smtClean="0"/>
              <a:t>    &lt;</a:t>
            </a:r>
            <a:r>
              <a:rPr lang="en-US" dirty="0" err="1" smtClean="0"/>
              <a:t>li</a:t>
            </a:r>
            <a:r>
              <a:rPr lang="en-US" dirty="0" smtClean="0"/>
              <a:t> class="</a:t>
            </a:r>
            <a:r>
              <a:rPr lang="en-US" dirty="0" err="1" smtClean="0"/>
              <a:t>nav</a:t>
            </a:r>
            <a:r>
              <a:rPr lang="en-US" dirty="0" smtClean="0"/>
              <a:t>-item"&gt;</a:t>
            </a:r>
          </a:p>
          <a:p>
            <a:r>
              <a:rPr lang="en-US" dirty="0" smtClean="0"/>
              <a:t>      &lt;a class="</a:t>
            </a:r>
            <a:r>
              <a:rPr lang="en-US" dirty="0" err="1" smtClean="0"/>
              <a:t>nav</a:t>
            </a:r>
            <a:r>
              <a:rPr lang="en-US" dirty="0" smtClean="0"/>
              <a:t>-link" </a:t>
            </a:r>
            <a:r>
              <a:rPr lang="en-US" dirty="0" err="1" smtClean="0"/>
              <a:t>href</a:t>
            </a:r>
            <a:r>
              <a:rPr lang="en-US" dirty="0" smtClean="0"/>
              <a:t>="#"&gt;Link 2&lt;/a&gt;</a:t>
            </a:r>
          </a:p>
          <a:p>
            <a:r>
              <a:rPr lang="en-US" dirty="0" smtClean="0"/>
              <a:t>    &lt;/</a:t>
            </a:r>
            <a:r>
              <a:rPr lang="en-US" dirty="0" err="1" smtClean="0"/>
              <a:t>li</a:t>
            </a:r>
            <a:r>
              <a:rPr lang="en-US" dirty="0" smtClean="0"/>
              <a:t>&gt;</a:t>
            </a:r>
          </a:p>
          <a:p>
            <a:r>
              <a:rPr lang="en-US" dirty="0" smtClean="0"/>
              <a:t>  &lt;/</a:t>
            </a:r>
            <a:r>
              <a:rPr lang="en-US" dirty="0" err="1" smtClean="0"/>
              <a:t>ul</a:t>
            </a:r>
            <a:r>
              <a:rPr lang="en-US" dirty="0" smtClean="0"/>
              <a:t>&gt;</a:t>
            </a:r>
          </a:p>
          <a:p>
            <a:r>
              <a:rPr lang="en-US" dirty="0" smtClean="0"/>
              <a:t>  &lt;!-- </a:t>
            </a:r>
            <a:r>
              <a:rPr lang="en-US" dirty="0" err="1" smtClean="0"/>
              <a:t>Navbar</a:t>
            </a:r>
            <a:r>
              <a:rPr lang="en-US" dirty="0" smtClean="0"/>
              <a:t> text--&gt;</a:t>
            </a:r>
          </a:p>
          <a:p>
            <a:r>
              <a:rPr lang="en-US" dirty="0" smtClean="0"/>
              <a:t>  &lt;span class="</a:t>
            </a:r>
            <a:r>
              <a:rPr lang="en-US" dirty="0" err="1" smtClean="0"/>
              <a:t>navbar</a:t>
            </a:r>
            <a:r>
              <a:rPr lang="en-US" dirty="0" smtClean="0"/>
              <a:t>-text"&gt;</a:t>
            </a:r>
          </a:p>
          <a:p>
            <a:r>
              <a:rPr lang="en-US" dirty="0" smtClean="0"/>
              <a:t>    </a:t>
            </a:r>
            <a:r>
              <a:rPr lang="en-US" dirty="0" err="1" smtClean="0"/>
              <a:t>Navbar</a:t>
            </a:r>
            <a:r>
              <a:rPr lang="en-US" dirty="0" smtClean="0"/>
              <a:t> text</a:t>
            </a:r>
          </a:p>
          <a:p>
            <a:r>
              <a:rPr lang="en-US" dirty="0" smtClean="0"/>
              <a:t>  &lt;/span&gt;</a:t>
            </a:r>
          </a:p>
          <a:p>
            <a:r>
              <a:rPr lang="en-US" dirty="0" smtClean="0"/>
              <a:t>&lt;/</a:t>
            </a:r>
            <a:r>
              <a:rPr lang="en-US" dirty="0" err="1" smtClean="0"/>
              <a:t>nav</a:t>
            </a:r>
            <a:r>
              <a:rPr lang="en-US" dirty="0" smtClean="0"/>
              <a:t>&gt;</a:t>
            </a:r>
          </a:p>
          <a:p>
            <a:r>
              <a:rPr lang="en-US" dirty="0" smtClean="0"/>
              <a:t>&lt;</a:t>
            </a:r>
            <a:r>
              <a:rPr lang="en-US" dirty="0" err="1" smtClean="0"/>
              <a:t>br</a:t>
            </a:r>
            <a:r>
              <a:rPr lang="en-US" dirty="0" smtClean="0"/>
              <a:t>&gt;</a:t>
            </a:r>
          </a:p>
          <a:p>
            <a:endParaRPr lang="en-US" dirty="0" smtClean="0"/>
          </a:p>
          <a:p>
            <a:r>
              <a:rPr lang="en-US" dirty="0" smtClean="0"/>
              <a:t>&lt;div class="container"&gt;</a:t>
            </a:r>
          </a:p>
          <a:p>
            <a:r>
              <a:rPr lang="en-US" dirty="0" smtClean="0"/>
              <a:t>  &lt;h3&gt;</a:t>
            </a:r>
            <a:r>
              <a:rPr lang="en-US" dirty="0" err="1" smtClean="0"/>
              <a:t>Navbar</a:t>
            </a:r>
            <a:r>
              <a:rPr lang="en-US" dirty="0" smtClean="0"/>
              <a:t> Text&lt;/h3&gt;</a:t>
            </a:r>
          </a:p>
          <a:p>
            <a:r>
              <a:rPr lang="en-US" dirty="0" smtClean="0"/>
              <a:t>  &lt;p&gt;Use the .</a:t>
            </a:r>
            <a:r>
              <a:rPr lang="en-US" dirty="0" err="1" smtClean="0"/>
              <a:t>navbar</a:t>
            </a:r>
            <a:r>
              <a:rPr lang="en-US" dirty="0" smtClean="0"/>
              <a:t>-text class to vertical align any elements inside the </a:t>
            </a:r>
            <a:r>
              <a:rPr lang="en-US" dirty="0" err="1" smtClean="0"/>
              <a:t>navbar</a:t>
            </a:r>
            <a:r>
              <a:rPr lang="en-US" dirty="0" smtClean="0"/>
              <a:t> that are not links (ensures proper padding).&lt;/p&gt;</a:t>
            </a:r>
          </a:p>
          <a:p>
            <a:r>
              <a:rPr lang="en-US" dirty="0" smtClean="0"/>
              <a:t>&lt;/div&gt;</a:t>
            </a:r>
          </a:p>
          <a:p>
            <a:endParaRPr lang="en-US" dirty="0" smtClean="0"/>
          </a:p>
          <a:p>
            <a:r>
              <a:rPr lang="en-US" dirty="0" smtClean="0"/>
              <a:t>&lt;/body&gt;</a:t>
            </a:r>
          </a:p>
          <a:p>
            <a:r>
              <a:rPr lang="en-US" dirty="0" smtClean="0"/>
              <a:t>&lt;/html&gt;</a:t>
            </a:r>
          </a:p>
          <a:p>
            <a:endParaRPr lang="en-US" dirty="0" smtClean="0"/>
          </a:p>
          <a:p>
            <a:endParaRPr lang="en-US" dirty="0" smtClean="0"/>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6477000"/>
          </a:xfrm>
        </p:spPr>
        <p:txBody>
          <a:bodyPr>
            <a:noAutofit/>
          </a:bodyPr>
          <a:lstStyle/>
          <a:p>
            <a:pPr>
              <a:buNone/>
            </a:pPr>
            <a:r>
              <a:rPr lang="en-US" sz="1000" dirty="0" smtClean="0">
                <a:latin typeface="Times New Roman" pitchFamily="18" charset="0"/>
                <a:cs typeface="Times New Roman" pitchFamily="18" charset="0"/>
              </a:rPr>
              <a:t>&lt;</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 class="</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-expand-</a:t>
            </a:r>
            <a:r>
              <a:rPr lang="en-US" sz="1000" dirty="0" err="1" smtClean="0">
                <a:latin typeface="Times New Roman" pitchFamily="18" charset="0"/>
                <a:cs typeface="Times New Roman" pitchFamily="18" charset="0"/>
              </a:rPr>
              <a:t>sm</a:t>
            </a:r>
            <a:r>
              <a:rPr lang="en-US"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bg</a:t>
            </a:r>
            <a:r>
              <a:rPr lang="en-US" sz="1000" dirty="0" smtClean="0">
                <a:latin typeface="Times New Roman" pitchFamily="18" charset="0"/>
                <a:cs typeface="Times New Roman" pitchFamily="18" charset="0"/>
              </a:rPr>
              <a:t>-dark </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-dark"&gt;</a:t>
            </a:r>
          </a:p>
          <a:p>
            <a:pPr>
              <a:buNone/>
            </a:pPr>
            <a:r>
              <a:rPr lang="en-US" sz="1000" dirty="0" smtClean="0">
                <a:latin typeface="Times New Roman" pitchFamily="18" charset="0"/>
                <a:cs typeface="Times New Roman" pitchFamily="18" charset="0"/>
              </a:rPr>
              <a:t>  &lt;!-- Brand --&gt;</a:t>
            </a:r>
          </a:p>
          <a:p>
            <a:pPr>
              <a:buNone/>
            </a:pPr>
            <a:r>
              <a:rPr lang="en-US" sz="1000" dirty="0" smtClean="0">
                <a:latin typeface="Times New Roman" pitchFamily="18" charset="0"/>
                <a:cs typeface="Times New Roman" pitchFamily="18" charset="0"/>
              </a:rPr>
              <a:t>  &lt;a class="</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-brand"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="#"&gt;Logo&lt;/a&gt;</a:t>
            </a:r>
          </a:p>
          <a:p>
            <a:pPr>
              <a:buNone/>
            </a:pPr>
            <a:r>
              <a:rPr lang="en-US" sz="1000" dirty="0" smtClean="0">
                <a:latin typeface="Times New Roman" pitchFamily="18" charset="0"/>
                <a:cs typeface="Times New Roman" pitchFamily="18" charset="0"/>
              </a:rPr>
              <a:t>  &lt;!-- Links --&gt;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ul</a:t>
            </a:r>
            <a:r>
              <a:rPr lang="en-US" sz="1000" dirty="0" smtClean="0">
                <a:latin typeface="Times New Roman" pitchFamily="18" charset="0"/>
                <a:cs typeface="Times New Roman" pitchFamily="18" charset="0"/>
              </a:rPr>
              <a:t> class="</a:t>
            </a:r>
            <a:r>
              <a:rPr lang="en-US" sz="1000" dirty="0" err="1" smtClean="0">
                <a:latin typeface="Times New Roman" pitchFamily="18" charset="0"/>
                <a:cs typeface="Times New Roman" pitchFamily="18" charset="0"/>
              </a:rPr>
              <a:t>navbar-nav</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li</a:t>
            </a:r>
            <a:r>
              <a:rPr lang="en-US" sz="1000" dirty="0" smtClean="0">
                <a:latin typeface="Times New Roman" pitchFamily="18" charset="0"/>
                <a:cs typeface="Times New Roman" pitchFamily="18" charset="0"/>
              </a:rPr>
              <a:t> class="</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-item"&gt;</a:t>
            </a:r>
          </a:p>
          <a:p>
            <a:pPr>
              <a:buNone/>
            </a:pPr>
            <a:r>
              <a:rPr lang="en-US" sz="1000" dirty="0" smtClean="0">
                <a:latin typeface="Times New Roman" pitchFamily="18" charset="0"/>
                <a:cs typeface="Times New Roman" pitchFamily="18" charset="0"/>
              </a:rPr>
              <a:t>      &lt;a class="</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-link"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="#"&gt;Link 1&lt;/a&gt;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li</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li</a:t>
            </a:r>
            <a:r>
              <a:rPr lang="en-US" sz="1000" dirty="0" smtClean="0">
                <a:latin typeface="Times New Roman" pitchFamily="18" charset="0"/>
                <a:cs typeface="Times New Roman" pitchFamily="18" charset="0"/>
              </a:rPr>
              <a:t> class="</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-item"&gt;</a:t>
            </a:r>
          </a:p>
          <a:p>
            <a:pPr>
              <a:buNone/>
            </a:pPr>
            <a:r>
              <a:rPr lang="en-US" sz="1000" dirty="0" smtClean="0">
                <a:latin typeface="Times New Roman" pitchFamily="18" charset="0"/>
                <a:cs typeface="Times New Roman" pitchFamily="18" charset="0"/>
              </a:rPr>
              <a:t>      &lt;a class="</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-link"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="#"&gt;Link 2&lt;/a&gt;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li</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    &lt;!-- Dropdown --&gt;</a:t>
            </a:r>
            <a:endParaRPr lang="en-US" sz="900" dirty="0" smtClean="0">
              <a:latin typeface="Times New Roman" pitchFamily="18" charset="0"/>
              <a:cs typeface="Times New Roman" pitchFamily="18" charset="0"/>
            </a:endParaRPr>
          </a:p>
          <a:p>
            <a:pPr>
              <a:buNone/>
            </a:pPr>
            <a:r>
              <a:rPr lang="en-US" sz="900" dirty="0" smtClean="0">
                <a:latin typeface="Times New Roman" pitchFamily="18" charset="0"/>
                <a:cs typeface="Times New Roman" pitchFamily="18" charset="0"/>
              </a:rPr>
              <a:t>    &lt;</a:t>
            </a:r>
            <a:r>
              <a:rPr lang="en-US" sz="900" dirty="0" err="1" smtClean="0">
                <a:latin typeface="Times New Roman" pitchFamily="18" charset="0"/>
                <a:cs typeface="Times New Roman" pitchFamily="18" charset="0"/>
              </a:rPr>
              <a:t>li</a:t>
            </a:r>
            <a:r>
              <a:rPr lang="en-US" sz="900" dirty="0" smtClean="0">
                <a:latin typeface="Times New Roman" pitchFamily="18" charset="0"/>
                <a:cs typeface="Times New Roman" pitchFamily="18" charset="0"/>
              </a:rPr>
              <a:t> class="</a:t>
            </a:r>
            <a:r>
              <a:rPr lang="en-US" sz="900" dirty="0" err="1" smtClean="0">
                <a:latin typeface="Times New Roman" pitchFamily="18" charset="0"/>
                <a:cs typeface="Times New Roman" pitchFamily="18" charset="0"/>
              </a:rPr>
              <a:t>nav</a:t>
            </a:r>
            <a:r>
              <a:rPr lang="en-US" sz="900" dirty="0" smtClean="0">
                <a:latin typeface="Times New Roman" pitchFamily="18" charset="0"/>
                <a:cs typeface="Times New Roman" pitchFamily="18" charset="0"/>
              </a:rPr>
              <a:t>-item dropdown"&gt;</a:t>
            </a:r>
          </a:p>
          <a:p>
            <a:pPr>
              <a:buNone/>
            </a:pPr>
            <a:r>
              <a:rPr lang="en-US" sz="900" dirty="0" smtClean="0">
                <a:latin typeface="Times New Roman" pitchFamily="18" charset="0"/>
                <a:cs typeface="Times New Roman" pitchFamily="18" charset="0"/>
              </a:rPr>
              <a:t>      &lt;a class="</a:t>
            </a:r>
            <a:r>
              <a:rPr lang="en-US" sz="900" dirty="0" err="1" smtClean="0">
                <a:latin typeface="Times New Roman" pitchFamily="18" charset="0"/>
                <a:cs typeface="Times New Roman" pitchFamily="18" charset="0"/>
              </a:rPr>
              <a:t>nav</a:t>
            </a:r>
            <a:r>
              <a:rPr lang="en-US" sz="900" dirty="0" smtClean="0">
                <a:latin typeface="Times New Roman" pitchFamily="18" charset="0"/>
                <a:cs typeface="Times New Roman" pitchFamily="18" charset="0"/>
              </a:rPr>
              <a:t>-link dropdown-toggle" </a:t>
            </a:r>
            <a:r>
              <a:rPr lang="en-US" sz="900" dirty="0" err="1" smtClean="0">
                <a:latin typeface="Times New Roman" pitchFamily="18" charset="0"/>
                <a:cs typeface="Times New Roman" pitchFamily="18" charset="0"/>
              </a:rPr>
              <a:t>href</a:t>
            </a:r>
            <a:r>
              <a:rPr lang="en-US" sz="900" dirty="0" smtClean="0">
                <a:latin typeface="Times New Roman" pitchFamily="18" charset="0"/>
                <a:cs typeface="Times New Roman" pitchFamily="18" charset="0"/>
              </a:rPr>
              <a:t>="#" id="</a:t>
            </a:r>
            <a:r>
              <a:rPr lang="en-US" sz="900" dirty="0" err="1" smtClean="0">
                <a:latin typeface="Times New Roman" pitchFamily="18" charset="0"/>
                <a:cs typeface="Times New Roman" pitchFamily="18" charset="0"/>
              </a:rPr>
              <a:t>navbardrop</a:t>
            </a:r>
            <a:r>
              <a:rPr lang="en-US" sz="900" dirty="0" smtClean="0">
                <a:latin typeface="Times New Roman" pitchFamily="18" charset="0"/>
                <a:cs typeface="Times New Roman" pitchFamily="18" charset="0"/>
              </a:rPr>
              <a:t>" data-toggle="dropdown"&gt;</a:t>
            </a:r>
          </a:p>
          <a:p>
            <a:pPr>
              <a:buNone/>
            </a:pPr>
            <a:r>
              <a:rPr lang="en-US" sz="1000" dirty="0" smtClean="0">
                <a:latin typeface="Times New Roman" pitchFamily="18" charset="0"/>
                <a:cs typeface="Times New Roman" pitchFamily="18" charset="0"/>
              </a:rPr>
              <a:t>        Dropdown link</a:t>
            </a:r>
          </a:p>
          <a:p>
            <a:pPr>
              <a:buNone/>
            </a:pPr>
            <a:r>
              <a:rPr lang="en-US" sz="1000" dirty="0" smtClean="0">
                <a:latin typeface="Times New Roman" pitchFamily="18" charset="0"/>
                <a:cs typeface="Times New Roman" pitchFamily="18" charset="0"/>
              </a:rPr>
              <a:t>      &lt;/a&gt;</a:t>
            </a:r>
          </a:p>
          <a:p>
            <a:pPr>
              <a:buNone/>
            </a:pPr>
            <a:r>
              <a:rPr lang="en-US" sz="1000" dirty="0" smtClean="0">
                <a:latin typeface="Times New Roman" pitchFamily="18" charset="0"/>
                <a:cs typeface="Times New Roman" pitchFamily="18" charset="0"/>
              </a:rPr>
              <a:t>      &lt;div class="dropdown-menu"&gt;</a:t>
            </a:r>
          </a:p>
          <a:p>
            <a:pPr>
              <a:buNone/>
            </a:pPr>
            <a:r>
              <a:rPr lang="en-US" sz="1000" dirty="0" smtClean="0">
                <a:latin typeface="Times New Roman" pitchFamily="18" charset="0"/>
                <a:cs typeface="Times New Roman" pitchFamily="18" charset="0"/>
              </a:rPr>
              <a:t>        &lt;a class="dropdown-item"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="#"&gt;Link 1&lt;/a&gt;</a:t>
            </a:r>
          </a:p>
          <a:p>
            <a:pPr>
              <a:buNone/>
            </a:pPr>
            <a:r>
              <a:rPr lang="en-US" sz="1000" dirty="0" smtClean="0">
                <a:latin typeface="Times New Roman" pitchFamily="18" charset="0"/>
                <a:cs typeface="Times New Roman" pitchFamily="18" charset="0"/>
              </a:rPr>
              <a:t>        &lt;a class="dropdown-item"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="#"&gt;Link 2&lt;/a&gt;</a:t>
            </a:r>
          </a:p>
          <a:p>
            <a:pPr>
              <a:buNone/>
            </a:pPr>
            <a:r>
              <a:rPr lang="en-US" sz="1000" dirty="0" smtClean="0">
                <a:latin typeface="Times New Roman" pitchFamily="18" charset="0"/>
                <a:cs typeface="Times New Roman" pitchFamily="18" charset="0"/>
              </a:rPr>
              <a:t>        &lt;a class="dropdown-item" </a:t>
            </a:r>
            <a:r>
              <a:rPr lang="en-US" sz="1000" dirty="0" err="1" smtClean="0">
                <a:latin typeface="Times New Roman" pitchFamily="18" charset="0"/>
                <a:cs typeface="Times New Roman" pitchFamily="18" charset="0"/>
              </a:rPr>
              <a:t>href</a:t>
            </a:r>
            <a:r>
              <a:rPr lang="en-US" sz="1000" dirty="0" smtClean="0">
                <a:latin typeface="Times New Roman" pitchFamily="18" charset="0"/>
                <a:cs typeface="Times New Roman" pitchFamily="18" charset="0"/>
              </a:rPr>
              <a:t>="#"&gt;Link 3&lt;/a&gt;</a:t>
            </a:r>
          </a:p>
          <a:p>
            <a:pPr>
              <a:buNone/>
            </a:pPr>
            <a:r>
              <a:rPr lang="en-US" sz="1000" dirty="0" smtClean="0">
                <a:latin typeface="Times New Roman" pitchFamily="18" charset="0"/>
                <a:cs typeface="Times New Roman" pitchFamily="18" charset="0"/>
              </a:rPr>
              <a:t>      &lt;/div&gt;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li</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  &lt;/</a:t>
            </a:r>
            <a:r>
              <a:rPr lang="en-US" sz="1000" dirty="0" err="1" smtClean="0">
                <a:latin typeface="Times New Roman" pitchFamily="18" charset="0"/>
                <a:cs typeface="Times New Roman" pitchFamily="18" charset="0"/>
              </a:rPr>
              <a:t>ul</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&lt;/</a:t>
            </a:r>
            <a:r>
              <a:rPr lang="en-US" sz="1000" dirty="0" err="1" smtClean="0">
                <a:latin typeface="Times New Roman" pitchFamily="18" charset="0"/>
                <a:cs typeface="Times New Roman" pitchFamily="18" charset="0"/>
              </a:rPr>
              <a:t>nav</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&lt;</a:t>
            </a:r>
            <a:r>
              <a:rPr lang="en-US" sz="1000" dirty="0" err="1" smtClean="0">
                <a:latin typeface="Times New Roman" pitchFamily="18" charset="0"/>
                <a:cs typeface="Times New Roman" pitchFamily="18" charset="0"/>
              </a:rPr>
              <a:t>br</a:t>
            </a:r>
            <a:r>
              <a:rPr lang="en-US" sz="1000" dirty="0" smtClean="0">
                <a:latin typeface="Times New Roman" pitchFamily="18" charset="0"/>
                <a:cs typeface="Times New Roman" pitchFamily="18" charset="0"/>
              </a:rPr>
              <a:t>&gt;</a:t>
            </a:r>
          </a:p>
          <a:p>
            <a:pPr>
              <a:buNone/>
            </a:pPr>
            <a:r>
              <a:rPr lang="en-US" sz="1000" dirty="0" smtClean="0">
                <a:latin typeface="Times New Roman" pitchFamily="18" charset="0"/>
                <a:cs typeface="Times New Roman" pitchFamily="18" charset="0"/>
              </a:rPr>
              <a:t>  </a:t>
            </a:r>
          </a:p>
          <a:p>
            <a:pPr>
              <a:buNone/>
            </a:pPr>
            <a:r>
              <a:rPr lang="en-US" sz="1000" dirty="0" smtClean="0">
                <a:latin typeface="Times New Roman" pitchFamily="18" charset="0"/>
                <a:cs typeface="Times New Roman" pitchFamily="18" charset="0"/>
              </a:rPr>
              <a:t>&lt;div class="container"&gt;</a:t>
            </a:r>
          </a:p>
          <a:p>
            <a:pPr>
              <a:buNone/>
            </a:pPr>
            <a:r>
              <a:rPr lang="en-US" sz="1000" dirty="0" smtClean="0">
                <a:latin typeface="Times New Roman" pitchFamily="18" charset="0"/>
                <a:cs typeface="Times New Roman" pitchFamily="18" charset="0"/>
              </a:rPr>
              <a:t>  &lt;h3&gt;</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 With Dropdown&lt;/h3&gt;</a:t>
            </a:r>
          </a:p>
          <a:p>
            <a:pPr>
              <a:buNone/>
            </a:pPr>
            <a:r>
              <a:rPr lang="en-US" sz="1000" dirty="0" smtClean="0">
                <a:latin typeface="Times New Roman" pitchFamily="18" charset="0"/>
                <a:cs typeface="Times New Roman" pitchFamily="18" charset="0"/>
              </a:rPr>
              <a:t>  &lt;p&gt;This example adds a dropdown menu in the </a:t>
            </a:r>
            <a:r>
              <a:rPr lang="en-US" sz="1000" dirty="0" err="1" smtClean="0">
                <a:latin typeface="Times New Roman" pitchFamily="18" charset="0"/>
                <a:cs typeface="Times New Roman" pitchFamily="18" charset="0"/>
              </a:rPr>
              <a:t>navbar</a:t>
            </a:r>
            <a:r>
              <a:rPr lang="en-US" sz="1000" dirty="0" smtClean="0">
                <a:latin typeface="Times New Roman" pitchFamily="18" charset="0"/>
                <a:cs typeface="Times New Roman" pitchFamily="18" charset="0"/>
              </a:rPr>
              <a:t>.&lt;/p&gt;</a:t>
            </a:r>
          </a:p>
          <a:p>
            <a:pPr>
              <a:buNone/>
            </a:pPr>
            <a:r>
              <a:rPr lang="en-US" sz="1000" dirty="0" smtClean="0">
                <a:latin typeface="Times New Roman" pitchFamily="18" charset="0"/>
                <a:cs typeface="Times New Roman" pitchFamily="18" charset="0"/>
              </a:rPr>
              <a:t>&lt;/div&gt;</a:t>
            </a:r>
          </a:p>
          <a:p>
            <a:pPr>
              <a:buNone/>
            </a:pPr>
            <a:r>
              <a:rPr lang="en-US" sz="1000" dirty="0" smtClean="0">
                <a:latin typeface="Times New Roman" pitchFamily="18" charset="0"/>
                <a:cs typeface="Times New Roman" pitchFamily="18" charset="0"/>
              </a:rPr>
              <a:t>&lt;/body&gt;</a:t>
            </a:r>
          </a:p>
          <a:p>
            <a:pPr>
              <a:buNone/>
            </a:pPr>
            <a:r>
              <a:rPr lang="en-US" sz="1000" dirty="0" smtClean="0">
                <a:latin typeface="Times New Roman" pitchFamily="18" charset="0"/>
                <a:cs typeface="Times New Roman" pitchFamily="18" charset="0"/>
              </a:rPr>
              <a:t>&lt;/html&gt;</a:t>
            </a:r>
          </a:p>
          <a:p>
            <a:endParaRPr lang="en-US" sz="1000" dirty="0">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z="2800" dirty="0" err="1" smtClean="0">
                <a:latin typeface="Times New Roman" pitchFamily="18" charset="0"/>
                <a:cs typeface="Times New Roman" pitchFamily="18" charset="0"/>
              </a:rPr>
              <a:t>Jumbotron</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Autofit/>
          </a:bodyPr>
          <a:lstStyle/>
          <a:p>
            <a:r>
              <a:rPr lang="en-US" sz="1200" dirty="0" smtClean="0">
                <a:latin typeface="Times New Roman" pitchFamily="18" charset="0"/>
                <a:cs typeface="Times New Roman" pitchFamily="18" charset="0"/>
              </a:rPr>
              <a:t>A </a:t>
            </a:r>
            <a:r>
              <a:rPr lang="en-US" sz="1200" dirty="0" err="1" smtClean="0">
                <a:latin typeface="Times New Roman" pitchFamily="18" charset="0"/>
                <a:cs typeface="Times New Roman" pitchFamily="18" charset="0"/>
              </a:rPr>
              <a:t>jumbotron</a:t>
            </a:r>
            <a:r>
              <a:rPr lang="en-US" sz="1200" dirty="0" smtClean="0">
                <a:latin typeface="Times New Roman" pitchFamily="18" charset="0"/>
                <a:cs typeface="Times New Roman" pitchFamily="18" charset="0"/>
              </a:rPr>
              <a:t> indicates a big grey box for calling extra attention to some special content or information.</a:t>
            </a:r>
          </a:p>
          <a:p>
            <a:r>
              <a:rPr lang="en-US" sz="1200" dirty="0" smtClean="0"/>
              <a:t>Use a &lt;div&gt; element with class .</a:t>
            </a:r>
            <a:r>
              <a:rPr lang="en-US" sz="1200" dirty="0" err="1" smtClean="0"/>
              <a:t>jumbotron</a:t>
            </a:r>
            <a:r>
              <a:rPr lang="en-US" sz="1200" dirty="0" smtClean="0"/>
              <a:t> to create a </a:t>
            </a:r>
            <a:r>
              <a:rPr lang="en-US" sz="1200" dirty="0" err="1" smtClean="0"/>
              <a:t>jumbotron</a:t>
            </a:r>
            <a:r>
              <a:rPr lang="en-US" sz="1200" dirty="0" smtClean="0"/>
              <a:t>:</a:t>
            </a:r>
          </a:p>
          <a:p>
            <a:pPr>
              <a:buNone/>
            </a:pPr>
            <a:r>
              <a:rPr lang="en-US" sz="1200" dirty="0" smtClean="0"/>
              <a:t>&lt;!DOCTYPE html&gt;</a:t>
            </a:r>
          </a:p>
          <a:p>
            <a:pPr>
              <a:buNone/>
            </a:pPr>
            <a:r>
              <a:rPr lang="en-US" sz="1200" dirty="0" smtClean="0"/>
              <a:t>&lt;html </a:t>
            </a:r>
            <a:r>
              <a:rPr lang="en-US" sz="1200" dirty="0" err="1" smtClean="0"/>
              <a:t>lang</a:t>
            </a:r>
            <a:r>
              <a:rPr lang="en-US" sz="1200" dirty="0" smtClean="0"/>
              <a:t>="en"&gt;</a:t>
            </a:r>
          </a:p>
          <a:p>
            <a:pPr>
              <a:buNone/>
            </a:pPr>
            <a:r>
              <a:rPr lang="en-US" sz="1200" dirty="0" smtClean="0"/>
              <a:t>&lt;head&gt;</a:t>
            </a:r>
          </a:p>
          <a:p>
            <a:pPr>
              <a:buNone/>
            </a:pPr>
            <a:r>
              <a:rPr lang="en-US" sz="1200" dirty="0" smtClean="0"/>
              <a:t>  &lt;title&gt;Bootstrap Example&lt;/title&gt;</a:t>
            </a:r>
          </a:p>
          <a:p>
            <a:pPr>
              <a:buNone/>
            </a:pPr>
            <a:r>
              <a:rPr lang="en-US" sz="1200" dirty="0" smtClean="0"/>
              <a:t>  &lt;meta </a:t>
            </a:r>
            <a:r>
              <a:rPr lang="en-US" sz="1200" dirty="0" err="1" smtClean="0"/>
              <a:t>charset</a:t>
            </a:r>
            <a:r>
              <a:rPr lang="en-US" sz="1200" dirty="0" smtClean="0"/>
              <a:t>="utf-8"&gt;</a:t>
            </a:r>
          </a:p>
          <a:p>
            <a:pPr>
              <a:buNone/>
            </a:pPr>
            <a:r>
              <a:rPr lang="en-US" sz="1200" dirty="0" smtClean="0"/>
              <a:t>  &lt;meta name="viewport" content="width=device-width, initial-scale=1"&gt;</a:t>
            </a:r>
          </a:p>
          <a:p>
            <a:pPr>
              <a:buNone/>
            </a:pPr>
            <a:r>
              <a:rPr lang="en-US" sz="1200" dirty="0" smtClean="0"/>
              <a:t>  &lt;link </a:t>
            </a:r>
            <a:r>
              <a:rPr lang="en-US" sz="1200" dirty="0" err="1" smtClean="0"/>
              <a:t>rel</a:t>
            </a:r>
            <a:r>
              <a:rPr lang="en-US" sz="1200" dirty="0" smtClean="0"/>
              <a:t>="</a:t>
            </a:r>
            <a:r>
              <a:rPr lang="en-US" sz="1200" dirty="0" err="1" smtClean="0"/>
              <a:t>stylesheet</a:t>
            </a:r>
            <a:r>
              <a:rPr lang="en-US" sz="1200" dirty="0" smtClean="0"/>
              <a:t>" </a:t>
            </a:r>
            <a:r>
              <a:rPr lang="en-US" sz="1200" dirty="0" err="1" smtClean="0"/>
              <a:t>href</a:t>
            </a:r>
            <a:r>
              <a:rPr lang="en-US" sz="1200" dirty="0" smtClean="0"/>
              <a:t>="https://maxcdn.bootstrapcdn.com/bootstrap/4.5.2/css/bootstrap.min.css"&gt;</a:t>
            </a:r>
          </a:p>
          <a:p>
            <a:pPr>
              <a:buNone/>
            </a:pPr>
            <a:r>
              <a:rPr lang="en-US" sz="1200" dirty="0" smtClean="0"/>
              <a:t>  &lt;script </a:t>
            </a:r>
            <a:r>
              <a:rPr lang="en-US" sz="1200" dirty="0" err="1" smtClean="0"/>
              <a:t>src</a:t>
            </a:r>
            <a:r>
              <a:rPr lang="en-US" sz="1200" dirty="0" smtClean="0"/>
              <a:t>="https://ajax.googleapis.com/ajax/libs/jquery/3.5.1/jquery.min.js"&gt;&lt;/script&gt;</a:t>
            </a:r>
          </a:p>
          <a:p>
            <a:pPr>
              <a:buNone/>
            </a:pPr>
            <a:r>
              <a:rPr lang="en-US" sz="1200" dirty="0" smtClean="0"/>
              <a:t>  &lt;script </a:t>
            </a:r>
            <a:r>
              <a:rPr lang="en-US" sz="1200" dirty="0" err="1" smtClean="0"/>
              <a:t>src</a:t>
            </a:r>
            <a:r>
              <a:rPr lang="en-US" sz="1200" dirty="0" smtClean="0"/>
              <a:t>="https://cdnjs.cloudflare.com/ajax/libs/popper.js/1.16.0/umd/popper.min.js"&gt;&lt;/script&gt;</a:t>
            </a:r>
          </a:p>
          <a:p>
            <a:pPr>
              <a:buNone/>
            </a:pPr>
            <a:r>
              <a:rPr lang="en-US" sz="1200" dirty="0" smtClean="0"/>
              <a:t>  &lt;script </a:t>
            </a:r>
            <a:r>
              <a:rPr lang="en-US" sz="1200" dirty="0" err="1" smtClean="0"/>
              <a:t>src</a:t>
            </a:r>
            <a:r>
              <a:rPr lang="en-US" sz="1200" dirty="0" smtClean="0"/>
              <a:t>="https://maxcdn.bootstrapcdn.com/bootstrap/4.5.2/js/bootstrap.min.js"&gt;&lt;/script&gt;</a:t>
            </a:r>
          </a:p>
          <a:p>
            <a:pPr>
              <a:buNone/>
            </a:pPr>
            <a:r>
              <a:rPr lang="en-US" sz="1200" dirty="0" smtClean="0"/>
              <a:t>&lt;/head&gt;</a:t>
            </a:r>
          </a:p>
          <a:p>
            <a:pPr>
              <a:buNone/>
            </a:pPr>
            <a:r>
              <a:rPr lang="en-US" sz="1200" dirty="0" smtClean="0"/>
              <a:t>&lt;body&gt;</a:t>
            </a:r>
          </a:p>
          <a:p>
            <a:pPr>
              <a:buNone/>
            </a:pPr>
            <a:r>
              <a:rPr lang="en-US" sz="1200" dirty="0" smtClean="0"/>
              <a:t>&lt;div class="container"&gt;</a:t>
            </a:r>
          </a:p>
          <a:p>
            <a:pPr>
              <a:buNone/>
            </a:pPr>
            <a:r>
              <a:rPr lang="en-US" sz="1200" dirty="0" smtClean="0"/>
              <a:t>  &lt;div class="</a:t>
            </a:r>
            <a:r>
              <a:rPr lang="en-US" sz="1200" dirty="0" err="1" smtClean="0"/>
              <a:t>jumbotron</a:t>
            </a:r>
            <a:r>
              <a:rPr lang="en-US" sz="1200" dirty="0" smtClean="0"/>
              <a:t>"&gt;</a:t>
            </a:r>
          </a:p>
          <a:p>
            <a:pPr>
              <a:buNone/>
            </a:pPr>
            <a:r>
              <a:rPr lang="en-US" sz="1200" dirty="0" smtClean="0"/>
              <a:t>    &lt;h1&gt;Bootstrap Tutorial&lt;/h1&gt;      </a:t>
            </a:r>
          </a:p>
          <a:p>
            <a:pPr>
              <a:buNone/>
            </a:pPr>
            <a:r>
              <a:rPr lang="en-US" sz="1200" dirty="0" smtClean="0"/>
              <a:t>    &lt;p&gt;Bootstrap is the most popular HTML, CSS, and JS framework for developing responsive, mobile-first projects on the web.&lt;/p&gt;</a:t>
            </a:r>
          </a:p>
          <a:p>
            <a:pPr>
              <a:buNone/>
            </a:pPr>
            <a:r>
              <a:rPr lang="en-US" sz="1200" dirty="0" smtClean="0"/>
              <a:t>  &lt;/div&gt;</a:t>
            </a:r>
          </a:p>
          <a:p>
            <a:pPr>
              <a:buNone/>
            </a:pPr>
            <a:r>
              <a:rPr lang="en-US" sz="1200" dirty="0" smtClean="0"/>
              <a:t>  &lt;p&gt;This is some text.&lt;/p&gt;      </a:t>
            </a:r>
          </a:p>
          <a:p>
            <a:pPr>
              <a:buNone/>
            </a:pPr>
            <a:r>
              <a:rPr lang="en-US" sz="1200" dirty="0" smtClean="0"/>
              <a:t>  &lt;p&gt;This is another text.&lt;/p&gt;      </a:t>
            </a:r>
          </a:p>
          <a:p>
            <a:pPr>
              <a:buNone/>
            </a:pPr>
            <a:r>
              <a:rPr lang="en-US" sz="1200" dirty="0" smtClean="0"/>
              <a:t>&lt;/div&gt;</a:t>
            </a:r>
          </a:p>
          <a:p>
            <a:pPr>
              <a:buNone/>
            </a:pPr>
            <a:r>
              <a:rPr lang="en-US" sz="1200" dirty="0" smtClean="0"/>
              <a:t>&lt;/body&gt;</a:t>
            </a:r>
          </a:p>
          <a:p>
            <a:pPr>
              <a:buNone/>
            </a:pPr>
            <a:r>
              <a:rPr lang="en-US" sz="1200" dirty="0" smtClean="0"/>
              <a:t>&lt;/html&gt;</a:t>
            </a:r>
          </a:p>
          <a:p>
            <a:endParaRPr lang="en-US" sz="1200"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pPr algn="ctr"/>
            <a:r>
              <a:rPr lang="en-US" sz="2800" dirty="0" smtClean="0">
                <a:latin typeface="Times New Roman" pitchFamily="18" charset="0"/>
                <a:cs typeface="Times New Roman" pitchFamily="18" charset="0"/>
              </a:rPr>
              <a:t>Full-width </a:t>
            </a:r>
            <a:r>
              <a:rPr lang="en-US" sz="2800" dirty="0" err="1" smtClean="0">
                <a:latin typeface="Times New Roman" pitchFamily="18" charset="0"/>
                <a:cs typeface="Times New Roman" pitchFamily="18" charset="0"/>
              </a:rPr>
              <a:t>Jumbotron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Autofit/>
          </a:bodyPr>
          <a:lstStyle/>
          <a:p>
            <a:r>
              <a:rPr lang="en-US" sz="1200" dirty="0" smtClean="0">
                <a:latin typeface="Times New Roman" pitchFamily="18" charset="0"/>
                <a:cs typeface="Times New Roman" pitchFamily="18" charset="0"/>
              </a:rPr>
              <a:t>If you want a full-width </a:t>
            </a:r>
            <a:r>
              <a:rPr lang="en-US" sz="1200" dirty="0" err="1" smtClean="0">
                <a:latin typeface="Times New Roman" pitchFamily="18" charset="0"/>
                <a:cs typeface="Times New Roman" pitchFamily="18" charset="0"/>
              </a:rPr>
              <a:t>jumbotron</a:t>
            </a:r>
            <a:r>
              <a:rPr lang="en-US" sz="1200" dirty="0" smtClean="0">
                <a:latin typeface="Times New Roman" pitchFamily="18" charset="0"/>
                <a:cs typeface="Times New Roman" pitchFamily="18" charset="0"/>
              </a:rPr>
              <a:t> without rounded borders, add the .</a:t>
            </a:r>
            <a:r>
              <a:rPr lang="en-US" sz="1200" dirty="0" err="1" smtClean="0">
                <a:latin typeface="Times New Roman" pitchFamily="18" charset="0"/>
                <a:cs typeface="Times New Roman" pitchFamily="18" charset="0"/>
              </a:rPr>
              <a:t>jumbotron</a:t>
            </a:r>
            <a:r>
              <a:rPr lang="en-US" sz="1200" dirty="0" smtClean="0">
                <a:latin typeface="Times New Roman" pitchFamily="18" charset="0"/>
                <a:cs typeface="Times New Roman" pitchFamily="18" charset="0"/>
              </a:rPr>
              <a:t>-fluid class and a .container or .container-fluid inside of it:</a:t>
            </a:r>
          </a:p>
          <a:p>
            <a:pPr>
              <a:buNone/>
            </a:pPr>
            <a:r>
              <a:rPr lang="en-US" sz="1200" dirty="0" smtClean="0">
                <a:latin typeface="Times New Roman" pitchFamily="18" charset="0"/>
                <a:cs typeface="Times New Roman" pitchFamily="18" charset="0"/>
              </a:rPr>
              <a:t>&lt;!DOCTYPE html&gt;</a:t>
            </a:r>
          </a:p>
          <a:p>
            <a:pPr>
              <a:buNone/>
            </a:pPr>
            <a:r>
              <a:rPr lang="en-US" sz="1200" dirty="0" smtClean="0">
                <a:latin typeface="Times New Roman" pitchFamily="18" charset="0"/>
                <a:cs typeface="Times New Roman" pitchFamily="18" charset="0"/>
              </a:rPr>
              <a:t>&lt;html </a:t>
            </a:r>
            <a:r>
              <a:rPr lang="en-US" sz="1200" dirty="0" err="1" smtClean="0">
                <a:latin typeface="Times New Roman" pitchFamily="18" charset="0"/>
                <a:cs typeface="Times New Roman" pitchFamily="18" charset="0"/>
              </a:rPr>
              <a:t>lang</a:t>
            </a:r>
            <a:r>
              <a:rPr lang="en-US" sz="1200" dirty="0" smtClean="0">
                <a:latin typeface="Times New Roman" pitchFamily="18" charset="0"/>
                <a:cs typeface="Times New Roman" pitchFamily="18" charset="0"/>
              </a:rPr>
              <a:t>="en"&gt;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  &lt;title&gt;Bootstrap Example&lt;/title&gt;</a:t>
            </a:r>
          </a:p>
          <a:p>
            <a:pPr>
              <a:buNone/>
            </a:pPr>
            <a:r>
              <a:rPr lang="en-US" sz="1200" dirty="0" smtClean="0">
                <a:latin typeface="Times New Roman" pitchFamily="18" charset="0"/>
                <a:cs typeface="Times New Roman" pitchFamily="18" charset="0"/>
              </a:rPr>
              <a:t>  &lt;meta </a:t>
            </a:r>
            <a:r>
              <a:rPr lang="en-US" sz="1200" dirty="0" err="1" smtClean="0">
                <a:latin typeface="Times New Roman" pitchFamily="18" charset="0"/>
                <a:cs typeface="Times New Roman" pitchFamily="18" charset="0"/>
              </a:rPr>
              <a:t>charset</a:t>
            </a:r>
            <a:r>
              <a:rPr lang="en-US" sz="1200" dirty="0" smtClean="0">
                <a:latin typeface="Times New Roman" pitchFamily="18" charset="0"/>
                <a:cs typeface="Times New Roman" pitchFamily="18" charset="0"/>
              </a:rPr>
              <a:t>="utf-8"&gt;</a:t>
            </a:r>
          </a:p>
          <a:p>
            <a:pPr>
              <a:buNone/>
            </a:pPr>
            <a:r>
              <a:rPr lang="en-US" sz="1200" dirty="0" smtClean="0">
                <a:latin typeface="Times New Roman" pitchFamily="18" charset="0"/>
                <a:cs typeface="Times New Roman" pitchFamily="18" charset="0"/>
              </a:rPr>
              <a:t>  &lt;meta name="viewport" content="width=device-width, initial-scale=1"&gt;</a:t>
            </a:r>
          </a:p>
          <a:p>
            <a:pPr>
              <a:buNone/>
            </a:pPr>
            <a:r>
              <a:rPr lang="en-US" sz="1200" dirty="0" smtClean="0">
                <a:latin typeface="Times New Roman" pitchFamily="18" charset="0"/>
                <a:cs typeface="Times New Roman" pitchFamily="18" charset="0"/>
              </a:rPr>
              <a:t>  &lt;link </a:t>
            </a:r>
            <a:r>
              <a:rPr lang="en-US" sz="1200" dirty="0" err="1" smtClean="0">
                <a:latin typeface="Times New Roman" pitchFamily="18" charset="0"/>
                <a:cs typeface="Times New Roman" pitchFamily="18" charset="0"/>
              </a:rPr>
              <a:t>rel</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stylesheet</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href</a:t>
            </a:r>
            <a:r>
              <a:rPr lang="en-US" sz="1200" dirty="0" smtClean="0">
                <a:latin typeface="Times New Roman" pitchFamily="18" charset="0"/>
                <a:cs typeface="Times New Roman" pitchFamily="18" charset="0"/>
              </a:rPr>
              <a:t>="https://maxcdn.bootstrapcdn.com/bootstrap/4.5.2/css/bootstrap.min.css"&gt;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="https://ajax.googleapis.com/ajax/libs/jquery/3.5.1/jquery.min.js"&gt;&lt;/script&gt;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="https://cdnjs.cloudflare.com/ajax/libs/popper.js/1.16.0/umd/popper.min.js"&gt;&lt;/script&gt;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="https://maxcdn.bootstrapcdn.com/bootstrap/4.5.2/js/bootstrap.min.js"&gt;&lt;/script&gt;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&lt;div class="</a:t>
            </a:r>
            <a:r>
              <a:rPr lang="en-US" sz="1200" dirty="0" err="1" smtClean="0">
                <a:latin typeface="Times New Roman" pitchFamily="18" charset="0"/>
                <a:cs typeface="Times New Roman" pitchFamily="18" charset="0"/>
              </a:rPr>
              <a:t>jumbotron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jumbotron</a:t>
            </a:r>
            <a:r>
              <a:rPr lang="en-US" sz="1200" dirty="0" smtClean="0">
                <a:latin typeface="Times New Roman" pitchFamily="18" charset="0"/>
                <a:cs typeface="Times New Roman" pitchFamily="18" charset="0"/>
              </a:rPr>
              <a:t>-fluid"&gt;</a:t>
            </a:r>
          </a:p>
          <a:p>
            <a:pPr>
              <a:buNone/>
            </a:pPr>
            <a:r>
              <a:rPr lang="en-US" sz="1200" dirty="0" smtClean="0">
                <a:latin typeface="Times New Roman" pitchFamily="18" charset="0"/>
                <a:cs typeface="Times New Roman" pitchFamily="18" charset="0"/>
              </a:rPr>
              <a:t>  &lt;div class="container"&gt;</a:t>
            </a:r>
          </a:p>
          <a:p>
            <a:pPr>
              <a:buNone/>
            </a:pPr>
            <a:r>
              <a:rPr lang="en-US" sz="1200" dirty="0" smtClean="0">
                <a:latin typeface="Times New Roman" pitchFamily="18" charset="0"/>
                <a:cs typeface="Times New Roman" pitchFamily="18" charset="0"/>
              </a:rPr>
              <a:t>    &lt;h1&gt;Bootstrap Tutorial&lt;/h1&gt;      </a:t>
            </a:r>
          </a:p>
          <a:p>
            <a:pPr>
              <a:buNone/>
            </a:pPr>
            <a:r>
              <a:rPr lang="en-US" sz="1200" dirty="0" smtClean="0">
                <a:latin typeface="Times New Roman" pitchFamily="18" charset="0"/>
                <a:cs typeface="Times New Roman" pitchFamily="18" charset="0"/>
              </a:rPr>
              <a:t>    &lt;p&gt;Bootstrap is the most popular HTML, CSS, and JS framework for developing responsive, mobile-first projects on the web.&lt;  &lt;/div&gt;</a:t>
            </a:r>
          </a:p>
          <a:p>
            <a:pPr>
              <a:buNone/>
            </a:pPr>
            <a:r>
              <a:rPr lang="en-US" sz="1200" dirty="0" smtClean="0">
                <a:latin typeface="Times New Roman" pitchFamily="18" charset="0"/>
                <a:cs typeface="Times New Roman" pitchFamily="18" charset="0"/>
              </a:rPr>
              <a:t>&lt;/div&gt;</a:t>
            </a:r>
          </a:p>
          <a:p>
            <a:pPr>
              <a:buNone/>
            </a:pPr>
            <a:r>
              <a:rPr lang="en-US" sz="1200" dirty="0" smtClean="0">
                <a:latin typeface="Times New Roman" pitchFamily="18" charset="0"/>
                <a:cs typeface="Times New Roman" pitchFamily="18" charset="0"/>
              </a:rPr>
              <a:t>&lt;div class="container"&gt;</a:t>
            </a:r>
          </a:p>
          <a:p>
            <a:pPr>
              <a:buNone/>
            </a:pPr>
            <a:r>
              <a:rPr lang="en-US" sz="1200" dirty="0" smtClean="0">
                <a:latin typeface="Times New Roman" pitchFamily="18" charset="0"/>
                <a:cs typeface="Times New Roman" pitchFamily="18" charset="0"/>
              </a:rPr>
              <a:t>  &lt;p&gt;This is some text.&lt;/p&gt;      </a:t>
            </a:r>
          </a:p>
          <a:p>
            <a:pPr>
              <a:buNone/>
            </a:pPr>
            <a:r>
              <a:rPr lang="en-US" sz="1200" dirty="0" smtClean="0">
                <a:latin typeface="Times New Roman" pitchFamily="18" charset="0"/>
                <a:cs typeface="Times New Roman" pitchFamily="18" charset="0"/>
              </a:rPr>
              <a:t>  &lt;p&gt;This is another text.&lt;/p&gt;      </a:t>
            </a:r>
          </a:p>
          <a:p>
            <a:pPr>
              <a:buNone/>
            </a:pPr>
            <a:r>
              <a:rPr lang="en-US" sz="1200" dirty="0" smtClean="0">
                <a:latin typeface="Times New Roman" pitchFamily="18" charset="0"/>
                <a:cs typeface="Times New Roman" pitchFamily="18" charset="0"/>
              </a:rPr>
              <a:t>&lt;/div&gt;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762000"/>
          </a:xfrm>
        </p:spPr>
        <p:txBody>
          <a:bodyPr>
            <a:normAutofit fontScale="90000"/>
          </a:bodyPr>
          <a:lstStyle/>
          <a:p>
            <a:pPr algn="ctr"/>
            <a:r>
              <a:rPr lang="en-US" sz="3100" dirty="0" smtClean="0">
                <a:latin typeface="Times New Roman" pitchFamily="18" charset="0"/>
                <a:ea typeface="Segoe UI" pitchFamily="34" charset="0"/>
                <a:cs typeface="Times New Roman" pitchFamily="18" charset="0"/>
              </a:rPr>
              <a:t>Typography</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sz="2000" dirty="0" smtClean="0">
                <a:latin typeface="Times New Roman" pitchFamily="18" charset="0"/>
                <a:cs typeface="Times New Roman" pitchFamily="18" charset="0"/>
              </a:rPr>
              <a:t>Typography is a feature of Bootstrap for styling and formatting the text content. It is used to create customized headings, inline subheadings, lists, paragraphs, aligning, adding more design-oriented font styles and much more. Bootstrap support global settings for the font stack, Headings and Link styles to be used in the web app for every type of OS and Device to deliver the best user interface.</a:t>
            </a:r>
          </a:p>
          <a:p>
            <a:pPr fontAlgn="base">
              <a:buNone/>
            </a:pPr>
            <a:r>
              <a:rPr lang="en-US" sz="2000" b="1" dirty="0" smtClean="0"/>
              <a:t>   Typography can be used to create:</a:t>
            </a:r>
            <a:endParaRPr lang="en-US" sz="2000" dirty="0" smtClean="0"/>
          </a:p>
          <a:p>
            <a:pPr fontAlgn="base"/>
            <a:r>
              <a:rPr lang="en-US" sz="2000" dirty="0" smtClean="0"/>
              <a:t>Headings</a:t>
            </a:r>
          </a:p>
          <a:p>
            <a:pPr fontAlgn="base"/>
            <a:r>
              <a:rPr lang="en-US" sz="2000" dirty="0" smtClean="0"/>
              <a:t>Subheadings</a:t>
            </a:r>
          </a:p>
          <a:p>
            <a:pPr fontAlgn="base"/>
            <a:r>
              <a:rPr lang="en-US" sz="2000" dirty="0" smtClean="0"/>
              <a:t>Text and Paragraph font color, font type and alignment</a:t>
            </a:r>
          </a:p>
          <a:p>
            <a:pPr fontAlgn="base"/>
            <a:r>
              <a:rPr lang="en-US" sz="2000" dirty="0" smtClean="0"/>
              <a:t>Lists</a:t>
            </a:r>
          </a:p>
          <a:p>
            <a:pPr fontAlgn="base"/>
            <a:r>
              <a:rPr lang="en-US" sz="2000" dirty="0" smtClean="0"/>
              <a:t>Other inline elements</a:t>
            </a:r>
          </a:p>
          <a:p>
            <a:endParaRPr lang="en-US" sz="2000" dirty="0">
              <a:latin typeface="Times New Roman" pitchFamily="18" charset="0"/>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257800"/>
          </a:xfrm>
        </p:spPr>
        <p:txBody>
          <a:bodyPr/>
          <a:lstStyle/>
          <a:p>
            <a:r>
              <a:rPr lang="en-US" b="1" dirty="0" smtClean="0"/>
              <a:t>Bootstrap 4 Default Settings:</a:t>
            </a:r>
          </a:p>
          <a:p>
            <a:r>
              <a:rPr lang="en-US" dirty="0" smtClean="0"/>
              <a:t>Bootstrap 4 uses a default font-size of 16px, and its line-height is 1.5.</a:t>
            </a:r>
          </a:p>
          <a:p>
            <a:r>
              <a:rPr lang="en-US" dirty="0" smtClean="0"/>
              <a:t>The default font-family is "Helvetica </a:t>
            </a:r>
            <a:r>
              <a:rPr lang="en-US" dirty="0" err="1" smtClean="0"/>
              <a:t>Neue</a:t>
            </a:r>
            <a:r>
              <a:rPr lang="en-US" dirty="0" smtClean="0"/>
              <a:t>", Helvetica, Arial, sans-serif.</a:t>
            </a:r>
          </a:p>
          <a:p>
            <a:r>
              <a:rPr lang="en-US" dirty="0" smtClean="0"/>
              <a:t>In addition, all &lt;p&gt; elements have margin-top: 0 and margin-bottom: 1rem (16px by default).</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2800" b="1" dirty="0" smtClean="0">
                <a:latin typeface="Times New Roman" pitchFamily="18" charset="0"/>
                <a:cs typeface="Times New Roman" pitchFamily="18" charset="0"/>
              </a:rPr>
              <a:t>Tags and class to implement typography feature in bootstrap:</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334000"/>
          </a:xfrm>
        </p:spPr>
        <p:txBody>
          <a:bodyPr>
            <a:normAutofit fontScale="77500" lnSpcReduction="20000"/>
          </a:bodyPr>
          <a:lstStyle/>
          <a:p>
            <a:pPr fontAlgn="base"/>
            <a:r>
              <a:rPr lang="en-US" b="1" dirty="0" smtClean="0"/>
              <a:t>display headings:</a:t>
            </a:r>
            <a:r>
              <a:rPr lang="en-US" dirty="0" smtClean="0"/>
              <a:t> It is used to create better headings (larger font-size and lighter font-weight). There are four classes exists in display headings which are .display-1, .display-2, .display-3, and .display-4.</a:t>
            </a:r>
          </a:p>
          <a:p>
            <a:pPr fontAlgn="base"/>
            <a:r>
              <a:rPr lang="en-US" b="1" dirty="0" smtClean="0"/>
              <a:t>lead:</a:t>
            </a:r>
            <a:r>
              <a:rPr lang="en-US" dirty="0" smtClean="0"/>
              <a:t> It is used to make a paragraph stand out i.e. visually better.</a:t>
            </a:r>
          </a:p>
          <a:p>
            <a:pPr fontAlgn="base"/>
            <a:r>
              <a:rPr lang="en-US" b="1" dirty="0" smtClean="0"/>
              <a:t>mark:</a:t>
            </a:r>
            <a:r>
              <a:rPr lang="en-US" dirty="0" smtClean="0"/>
              <a:t> It is used to highlight the text content.</a:t>
            </a:r>
          </a:p>
          <a:p>
            <a:pPr fontAlgn="base"/>
            <a:r>
              <a:rPr lang="en-US" b="1" dirty="0" err="1" smtClean="0"/>
              <a:t>initialism</a:t>
            </a:r>
            <a:r>
              <a:rPr lang="en-US" b="1" dirty="0" smtClean="0"/>
              <a:t>:</a:t>
            </a:r>
            <a:r>
              <a:rPr lang="en-US" dirty="0" smtClean="0"/>
              <a:t> It is used to render abbreviation in slightly small text size.</a:t>
            </a:r>
          </a:p>
          <a:p>
            <a:pPr fontAlgn="base"/>
            <a:r>
              <a:rPr lang="en-US" b="1" dirty="0" err="1" smtClean="0"/>
              <a:t>blockquote</a:t>
            </a:r>
            <a:r>
              <a:rPr lang="en-US" b="1" dirty="0" smtClean="0"/>
              <a:t>:</a:t>
            </a:r>
            <a:r>
              <a:rPr lang="en-US" dirty="0" smtClean="0"/>
              <a:t> It is used to quote the text content.</a:t>
            </a:r>
          </a:p>
          <a:p>
            <a:pPr fontAlgn="base"/>
            <a:r>
              <a:rPr lang="en-US" b="1" dirty="0" err="1" smtClean="0"/>
              <a:t>blockquote</a:t>
            </a:r>
            <a:r>
              <a:rPr lang="en-US" b="1" dirty="0" smtClean="0"/>
              <a:t>-footer:</a:t>
            </a:r>
            <a:r>
              <a:rPr lang="en-US" dirty="0" smtClean="0"/>
              <a:t> It is used to add the footer details for identifying the source of the Quote.</a:t>
            </a:r>
          </a:p>
          <a:p>
            <a:pPr fontAlgn="base"/>
            <a:r>
              <a:rPr lang="en-US" b="1" dirty="0" smtClean="0"/>
              <a:t>text-center:</a:t>
            </a:r>
            <a:r>
              <a:rPr lang="en-US" dirty="0" smtClean="0"/>
              <a:t> It is used to align the text to the center.</a:t>
            </a:r>
          </a:p>
          <a:p>
            <a:pPr fontAlgn="base"/>
            <a:r>
              <a:rPr lang="en-US" b="1" dirty="0" smtClean="0"/>
              <a:t>list-inline:</a:t>
            </a:r>
            <a:r>
              <a:rPr lang="en-US" dirty="0" smtClean="0"/>
              <a:t> It is used to make the element of list inline.</a:t>
            </a:r>
          </a:p>
          <a:p>
            <a:pPr fontAlgn="base"/>
            <a:r>
              <a:rPr lang="en-US" b="1" dirty="0" smtClean="0"/>
              <a:t>text-truncate:</a:t>
            </a:r>
            <a:r>
              <a:rPr lang="en-US" dirty="0" smtClean="0"/>
              <a:t> It is used to shorten the longer text by truncating with an ellipsis.</a:t>
            </a:r>
          </a:p>
          <a:p>
            <a:pPr fontAlgn="base"/>
            <a:r>
              <a:rPr lang="en-US" b="1" dirty="0" smtClean="0"/>
              <a:t>text-muted:</a:t>
            </a:r>
            <a:r>
              <a:rPr lang="en-US" dirty="0" smtClean="0"/>
              <a:t> It is used for text color, text-muted fades the text i.e. text </a:t>
            </a:r>
            <a:r>
              <a:rPr lang="en-US" dirty="0" err="1" smtClean="0"/>
              <a:t>greyed</a:t>
            </a:r>
            <a:r>
              <a:rPr lang="en-US" dirty="0" smtClean="0"/>
              <a:t> out.</a:t>
            </a:r>
          </a:p>
          <a:p>
            <a:pPr fontAlgn="base"/>
            <a:r>
              <a:rPr lang="en-US" b="1" dirty="0" smtClean="0"/>
              <a:t>text-uppercase:</a:t>
            </a:r>
            <a:r>
              <a:rPr lang="en-US" dirty="0" smtClean="0"/>
              <a:t> It is used to transform text into uppercase.</a:t>
            </a:r>
          </a:p>
          <a:p>
            <a:pPr fontAlgn="base"/>
            <a:r>
              <a:rPr lang="en-US" b="1" dirty="0" smtClean="0"/>
              <a:t>text-lowercase:</a:t>
            </a:r>
            <a:r>
              <a:rPr lang="en-US" dirty="0" smtClean="0"/>
              <a:t> It is used to transform text into lowercase.</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endParaRPr lang="en-US" dirty="0"/>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pPr fontAlgn="base"/>
            <a:r>
              <a:rPr lang="en-US" b="1" dirty="0" smtClean="0"/>
              <a:t>text-capitalize:</a:t>
            </a:r>
            <a:r>
              <a:rPr lang="en-US" dirty="0" smtClean="0"/>
              <a:t> It is used to transform text to capitalize first letter of each word leaving other letters in lowercase.</a:t>
            </a:r>
          </a:p>
          <a:p>
            <a:pPr fontAlgn="base"/>
            <a:r>
              <a:rPr lang="en-US" b="1" dirty="0" smtClean="0"/>
              <a:t>.font-weight-bold:</a:t>
            </a:r>
            <a:r>
              <a:rPr lang="en-US" dirty="0" smtClean="0"/>
              <a:t> It sets the font weight to bold. It is used to display the importance of text.</a:t>
            </a:r>
          </a:p>
          <a:p>
            <a:pPr fontAlgn="base"/>
            <a:r>
              <a:rPr lang="en-US" b="1" dirty="0" smtClean="0"/>
              <a:t>.font-weight-bolder:</a:t>
            </a:r>
            <a:r>
              <a:rPr lang="en-US" dirty="0" smtClean="0"/>
              <a:t> It sets the font weight to deep bold. It is used to display the importance of text.</a:t>
            </a:r>
          </a:p>
          <a:p>
            <a:pPr fontAlgn="base"/>
            <a:r>
              <a:rPr lang="en-US" b="1" dirty="0" smtClean="0"/>
              <a:t>.font-italic:</a:t>
            </a:r>
            <a:r>
              <a:rPr lang="en-US" dirty="0" smtClean="0"/>
              <a:t> It sets the font style to italic.</a:t>
            </a:r>
          </a:p>
          <a:p>
            <a:pPr fontAlgn="base"/>
            <a:r>
              <a:rPr lang="en-US" b="1" dirty="0" smtClean="0"/>
              <a:t>.font-weight-light:</a:t>
            </a:r>
            <a:r>
              <a:rPr lang="en-US" dirty="0" smtClean="0"/>
              <a:t> It sets the font weight to light.</a:t>
            </a:r>
          </a:p>
          <a:p>
            <a:pPr fontAlgn="base"/>
            <a:r>
              <a:rPr lang="en-US" b="1" dirty="0" smtClean="0"/>
              <a:t>.font-weight-lighter:</a:t>
            </a:r>
            <a:r>
              <a:rPr lang="en-US" dirty="0" smtClean="0"/>
              <a:t> It sets the lighter font weight.</a:t>
            </a:r>
          </a:p>
          <a:p>
            <a:pPr fontAlgn="base"/>
            <a:r>
              <a:rPr lang="en-US" b="1" dirty="0" smtClean="0"/>
              <a:t>.font-weight-normal:</a:t>
            </a:r>
            <a:r>
              <a:rPr lang="en-US" dirty="0" smtClean="0"/>
              <a:t> It sets the normal font size and weight.</a:t>
            </a:r>
          </a:p>
          <a:p>
            <a:pPr fontAlgn="base"/>
            <a:r>
              <a:rPr lang="en-US" b="1" dirty="0" smtClean="0"/>
              <a:t>.lead:</a:t>
            </a:r>
            <a:r>
              <a:rPr lang="en-US" dirty="0" smtClean="0"/>
              <a:t> It makes the paragraph stand out.</a:t>
            </a:r>
          </a:p>
          <a:p>
            <a:pPr fontAlgn="base"/>
            <a:r>
              <a:rPr lang="en-US" b="1" dirty="0" smtClean="0"/>
              <a:t>.small:</a:t>
            </a:r>
            <a:r>
              <a:rPr lang="en-US" dirty="0" smtClean="0"/>
              <a:t> It is used to create secondary subheadings.</a:t>
            </a:r>
          </a:p>
          <a:p>
            <a:pPr fontAlgn="base"/>
            <a:r>
              <a:rPr lang="en-US" b="1" dirty="0" smtClean="0"/>
              <a:t>.text-left:</a:t>
            </a:r>
            <a:r>
              <a:rPr lang="en-US" dirty="0" smtClean="0"/>
              <a:t> It sets the left alignment of text.</a:t>
            </a:r>
          </a:p>
          <a:p>
            <a:pPr fontAlgn="base"/>
            <a:r>
              <a:rPr lang="en-US" b="1" dirty="0" smtClean="0"/>
              <a:t>.text-*-left:</a:t>
            </a:r>
            <a:r>
              <a:rPr lang="en-US" dirty="0" smtClean="0"/>
              <a:t> It sets the left alignment of text on all screens (small, medium, large or </a:t>
            </a:r>
            <a:r>
              <a:rPr lang="en-US" dirty="0" err="1" smtClean="0"/>
              <a:t>xlarge</a:t>
            </a:r>
            <a:r>
              <a:rPr lang="en-US" dirty="0" smtClean="0"/>
              <a:t>).</a:t>
            </a:r>
          </a:p>
          <a:p>
            <a:pPr fontAlgn="base"/>
            <a:r>
              <a:rPr lang="en-US" b="1" dirty="0" smtClean="0"/>
              <a:t>.text-break:</a:t>
            </a:r>
            <a:r>
              <a:rPr lang="en-US" dirty="0" smtClean="0"/>
              <a:t> It breaks the long string text into short text substrings.</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smtClean="0">
                <a:latin typeface="Times New Roman" pitchFamily="18" charset="0"/>
                <a:cs typeface="Times New Roman" pitchFamily="18" charset="0"/>
              </a:rPr>
              <a:t>&lt;h1&gt; - &lt;h6&gt;</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334000"/>
          </a:xfrm>
        </p:spPr>
        <p:txBody>
          <a:bodyPr>
            <a:normAutofit fontScale="5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class="container"&gt;</a:t>
            </a:r>
          </a:p>
          <a:p>
            <a:pPr>
              <a:buNone/>
            </a:pPr>
            <a:r>
              <a:rPr lang="en-US" dirty="0" smtClean="0"/>
              <a:t>  &lt;h1&gt;h1 Bootstrap heading (2.5rem = 40px)&lt;/h1&gt;</a:t>
            </a:r>
          </a:p>
          <a:p>
            <a:pPr>
              <a:buNone/>
            </a:pPr>
            <a:r>
              <a:rPr lang="en-US" dirty="0" smtClean="0"/>
              <a:t>  &lt;h2&gt;h2 Bootstrap heading (2rem = 32px)&lt;/h2&gt;</a:t>
            </a:r>
          </a:p>
          <a:p>
            <a:pPr>
              <a:buNone/>
            </a:pPr>
            <a:r>
              <a:rPr lang="en-US" dirty="0" smtClean="0"/>
              <a:t>  &lt;h3&gt;h3 Bootstrap heading (1.75rem = 28px)&lt;/h3&gt;</a:t>
            </a:r>
          </a:p>
          <a:p>
            <a:pPr>
              <a:buNone/>
            </a:pPr>
            <a:r>
              <a:rPr lang="en-US" dirty="0" smtClean="0"/>
              <a:t>  &lt;h4&gt;h4 Bootstrap heading (1.5rem = 24px)&lt;/h4&gt;</a:t>
            </a:r>
          </a:p>
          <a:p>
            <a:pPr>
              <a:buNone/>
            </a:pPr>
            <a:r>
              <a:rPr lang="en-US" dirty="0" smtClean="0"/>
              <a:t>  &lt;h5&gt;h5 Bootstrap heading (1.25rem = 20px)&lt;/h5&gt;</a:t>
            </a:r>
          </a:p>
          <a:p>
            <a:pPr>
              <a:buNone/>
            </a:pPr>
            <a:r>
              <a:rPr lang="en-US" dirty="0" smtClean="0"/>
              <a:t>  &lt;h6&gt;h6 Bootstrap heading (1rem = 16px)&lt;/h6&gt;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pPr algn="ctr"/>
            <a:r>
              <a:rPr lang="en-US" dirty="0" smtClean="0"/>
              <a:t>&lt;small&gt;</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55000" lnSpcReduction="20000"/>
          </a:bodyPr>
          <a:lstStyle/>
          <a:p>
            <a:pPr>
              <a:buNone/>
            </a:pPr>
            <a:r>
              <a:rPr lang="en-US" sz="2000" dirty="0" smtClean="0">
                <a:latin typeface="Times New Roman" pitchFamily="18" charset="0"/>
                <a:cs typeface="Times New Roman" pitchFamily="18" charset="0"/>
              </a:rPr>
              <a:t>In Bootstrap 4 the HTML &lt;small&gt; element is used to create a lighter, secondary text in any heading:</a:t>
            </a:r>
          </a:p>
          <a:p>
            <a:pPr>
              <a:buNone/>
            </a:pPr>
            <a:r>
              <a:rPr lang="en-US" sz="2000"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="en"&gt;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  &lt;title&gt;Bootstrap Example&lt;/title&gt;</a:t>
            </a:r>
          </a:p>
          <a:p>
            <a:pPr>
              <a:buNone/>
            </a:pPr>
            <a:r>
              <a:rPr lang="en-US" sz="2000" dirty="0" smtClean="0">
                <a:latin typeface="Times New Roman" pitchFamily="18" charset="0"/>
                <a:cs typeface="Times New Roman" pitchFamily="18" charset="0"/>
              </a:rPr>
              <a:t>  &lt;meta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pPr>
              <a:buNone/>
            </a:pPr>
            <a:r>
              <a:rPr lang="en-US" sz="2000" dirty="0" smtClean="0">
                <a:latin typeface="Times New Roman" pitchFamily="18" charset="0"/>
                <a:cs typeface="Times New Roman" pitchFamily="18" charset="0"/>
              </a:rPr>
              <a:t>  &lt;meta name="viewport" content="width=device-width, initial-scale=1"&gt;</a:t>
            </a:r>
          </a:p>
          <a:p>
            <a:pPr>
              <a:buNone/>
            </a:pPr>
            <a:r>
              <a:rPr lang="en-US" sz="2000" dirty="0" smtClean="0">
                <a:latin typeface="Times New Roman" pitchFamily="18" charset="0"/>
                <a:cs typeface="Times New Roman" pitchFamily="18" charset="0"/>
              </a:rPr>
              <a:t>  &lt;link </a:t>
            </a:r>
            <a:r>
              <a:rPr lang="en-US" sz="2000" dirty="0" err="1" smtClean="0">
                <a:latin typeface="Times New Roman" pitchFamily="18" charset="0"/>
                <a:cs typeface="Times New Roman" pitchFamily="18" charset="0"/>
              </a:rPr>
              <a:t>rel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stylesheet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="https://maxcdn.bootstrapcdn.com/bootstrap/4.5.2/css/bootstrap.min.css"&gt;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="https://ajax.googleapis.com/ajax/libs/jquery/3.5.1/jquery.min.js"&gt;&lt;/script&gt;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="https://cdnjs.cloudflare.com/ajax/libs/popper.js/1.16.0/umd/popper.min.js"&gt;&lt;/script&gt;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="https://maxcdn.bootstrapcdn.com/bootstrap/4.5.2/js/bootstrap.min.js"&gt;&lt;/script&gt;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&lt;body&gt;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&lt;div class="container"&gt;</a:t>
            </a:r>
          </a:p>
          <a:p>
            <a:pPr>
              <a:buNone/>
            </a:pPr>
            <a:r>
              <a:rPr lang="en-US" sz="2000" dirty="0" smtClean="0">
                <a:latin typeface="Times New Roman" pitchFamily="18" charset="0"/>
                <a:cs typeface="Times New Roman" pitchFamily="18" charset="0"/>
              </a:rPr>
              <a:t>  &lt;h1&gt;Lighter, Secondary Text&lt;/h1&gt;</a:t>
            </a:r>
          </a:p>
          <a:p>
            <a:pPr>
              <a:buNone/>
            </a:pPr>
            <a:r>
              <a:rPr lang="en-US" sz="2000" dirty="0" smtClean="0">
                <a:latin typeface="Times New Roman" pitchFamily="18" charset="0"/>
                <a:cs typeface="Times New Roman" pitchFamily="18" charset="0"/>
              </a:rPr>
              <a:t>  &lt;p&gt;The small element is used to create a lighter, secondary text in any heading:&lt;/p&gt;       </a:t>
            </a:r>
          </a:p>
          <a:p>
            <a:pPr>
              <a:buNone/>
            </a:pPr>
            <a:r>
              <a:rPr lang="en-US" sz="2000" dirty="0" smtClean="0">
                <a:latin typeface="Times New Roman" pitchFamily="18" charset="0"/>
                <a:cs typeface="Times New Roman" pitchFamily="18" charset="0"/>
              </a:rPr>
              <a:t>  &lt;h1&gt;h1 heading &lt;small&gt;secondary text&lt;/small&gt;&lt;/h1&gt;</a:t>
            </a:r>
          </a:p>
          <a:p>
            <a:pPr>
              <a:buNone/>
            </a:pPr>
            <a:r>
              <a:rPr lang="en-US" sz="2000" dirty="0" smtClean="0">
                <a:latin typeface="Times New Roman" pitchFamily="18" charset="0"/>
                <a:cs typeface="Times New Roman" pitchFamily="18" charset="0"/>
              </a:rPr>
              <a:t>  &lt;h2&gt;h2 heading &lt;small&gt;secondary text&lt;/small&gt;&lt;/h2&gt;</a:t>
            </a:r>
          </a:p>
          <a:p>
            <a:pPr>
              <a:buNone/>
            </a:pPr>
            <a:r>
              <a:rPr lang="en-US" sz="2000" dirty="0" smtClean="0">
                <a:latin typeface="Times New Roman" pitchFamily="18" charset="0"/>
                <a:cs typeface="Times New Roman" pitchFamily="18" charset="0"/>
              </a:rPr>
              <a:t>  &lt;h3&gt;h3 heading &lt;small&gt;secondary text&lt;/small&gt;&lt;/h3&gt;</a:t>
            </a:r>
          </a:p>
          <a:p>
            <a:pPr>
              <a:buNone/>
            </a:pPr>
            <a:r>
              <a:rPr lang="en-US" sz="2000" dirty="0" smtClean="0">
                <a:latin typeface="Times New Roman" pitchFamily="18" charset="0"/>
                <a:cs typeface="Times New Roman" pitchFamily="18" charset="0"/>
              </a:rPr>
              <a:t>  &lt;h4&gt;h4 heading &lt;small&gt;secondary text&lt;/small&gt;&lt;/h4&gt;</a:t>
            </a:r>
          </a:p>
          <a:p>
            <a:pPr>
              <a:buNone/>
            </a:pPr>
            <a:r>
              <a:rPr lang="en-US" sz="2000" dirty="0" smtClean="0">
                <a:latin typeface="Times New Roman" pitchFamily="18" charset="0"/>
                <a:cs typeface="Times New Roman" pitchFamily="18" charset="0"/>
              </a:rPr>
              <a:t>  &lt;h5&gt;h5 heading &lt;small&gt;secondary text&lt;/small&gt;&lt;/h5&gt;</a:t>
            </a:r>
          </a:p>
          <a:p>
            <a:pPr>
              <a:buNone/>
            </a:pPr>
            <a:r>
              <a:rPr lang="en-US" sz="2000" dirty="0" smtClean="0">
                <a:latin typeface="Times New Roman" pitchFamily="18" charset="0"/>
                <a:cs typeface="Times New Roman" pitchFamily="18" charset="0"/>
              </a:rPr>
              <a:t>  &lt;h6&gt;h6 heading &lt;small&gt;secondary text&lt;/small&gt;&lt;/h6&gt;</a:t>
            </a:r>
          </a:p>
          <a:p>
            <a:pPr>
              <a:buNone/>
            </a:pPr>
            <a:r>
              <a:rPr lang="en-US" sz="2000" dirty="0" smtClean="0">
                <a:latin typeface="Times New Roman" pitchFamily="18" charset="0"/>
                <a:cs typeface="Times New Roman" pitchFamily="18" charset="0"/>
              </a:rPr>
              <a:t>&lt;/div&gt;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838200"/>
            <a:ext cx="8229600" cy="5486400"/>
          </a:xfrm>
        </p:spPr>
        <p:txBody>
          <a:bodyPr/>
          <a:lstStyle/>
          <a:p>
            <a:pPr fontAlgn="base">
              <a:buNone/>
            </a:pPr>
            <a:r>
              <a:rPr lang="en-US" sz="2400" b="1" u="sng" dirty="0" smtClean="0">
                <a:latin typeface="Times New Roman" pitchFamily="18" charset="0"/>
                <a:cs typeface="Times New Roman" pitchFamily="18" charset="0"/>
              </a:rPr>
              <a:t>Step 3: Saving the file</a:t>
            </a:r>
            <a:endParaRPr lang="en-US" sz="2400" b="1"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Now save the file on your desktop as "myfirstpage.html ".</a:t>
            </a:r>
          </a:p>
          <a:p>
            <a:r>
              <a:rPr lang="en-US" sz="2400" dirty="0" smtClean="0">
                <a:latin typeface="Times New Roman" pitchFamily="18" charset="0"/>
                <a:cs typeface="Times New Roman" pitchFamily="18" charset="0"/>
              </a:rPr>
              <a:t>To open the file in a browser. Navigate to your file then double click on it. It will open in your default Web browser. If it does not, open your browser and drag the file to it.</a:t>
            </a:r>
          </a:p>
          <a:p>
            <a:pPr>
              <a:buNone/>
            </a:pPr>
            <a:r>
              <a:rPr lang="en-US" b="1" u="sng" dirty="0" smtClean="0"/>
              <a:t>HTML Tags and Elements</a:t>
            </a:r>
          </a:p>
          <a:p>
            <a:pPr>
              <a:buNone/>
            </a:pPr>
            <a:r>
              <a:rPr lang="en-US" dirty="0" smtClean="0"/>
              <a:t>   HTML is written in the form of HTML elements consisting of markup tags. These markup tags are the fundamental characteristic of HTML. Every markup tag is composed of a keyword, surrounded by angle brackets, such as &lt;html&gt;, &lt;head&gt;, &lt;body&gt;, &lt;title&gt;, &lt;p&gt;</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&lt;mark&gt;</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pPr>
              <a:buNone/>
            </a:pPr>
            <a:r>
              <a:rPr lang="en-US" sz="2000" dirty="0" smtClean="0">
                <a:latin typeface="Times New Roman" pitchFamily="18" charset="0"/>
                <a:cs typeface="Times New Roman" pitchFamily="18" charset="0"/>
              </a:rPr>
              <a:t>Bootstrap 4 will style the HTML &lt;mark&gt; element with a yellow background color and some padding:</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="en"&gt;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  &lt;title&gt;Bootstrap Example&lt;/title&gt;</a:t>
            </a:r>
          </a:p>
          <a:p>
            <a:pPr>
              <a:buNone/>
            </a:pPr>
            <a:r>
              <a:rPr lang="en-US" sz="2000" dirty="0" smtClean="0">
                <a:latin typeface="Times New Roman" pitchFamily="18" charset="0"/>
                <a:cs typeface="Times New Roman" pitchFamily="18" charset="0"/>
              </a:rPr>
              <a:t>  &lt;meta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pPr>
              <a:buNone/>
            </a:pPr>
            <a:r>
              <a:rPr lang="en-US" sz="2000" dirty="0" smtClean="0">
                <a:latin typeface="Times New Roman" pitchFamily="18" charset="0"/>
                <a:cs typeface="Times New Roman" pitchFamily="18" charset="0"/>
              </a:rPr>
              <a:t>  &lt;meta name="viewport" content="width=device-width, initial-scale=1"&gt;</a:t>
            </a:r>
          </a:p>
          <a:p>
            <a:pPr>
              <a:buNone/>
            </a:pPr>
            <a:r>
              <a:rPr lang="en-US" sz="2000" dirty="0" smtClean="0">
                <a:latin typeface="Times New Roman" pitchFamily="18" charset="0"/>
                <a:cs typeface="Times New Roman" pitchFamily="18" charset="0"/>
              </a:rPr>
              <a:t>  &lt;link </a:t>
            </a:r>
            <a:r>
              <a:rPr lang="en-US" sz="2000" dirty="0" err="1" smtClean="0">
                <a:latin typeface="Times New Roman" pitchFamily="18" charset="0"/>
                <a:cs typeface="Times New Roman" pitchFamily="18" charset="0"/>
              </a:rPr>
              <a:t>rel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stylesheet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="https://maxcdn.bootstrapcdn.com/bootstrap/4.5.2/css/bootstrap.min.css"&gt;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="https://ajax.googleapis.com/ajax/libs/jquery/3.5.1/jquery.min.js"&gt;&lt;/script&gt;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="https://cdnjs.cloudflare.com/ajax/libs/popper.js/1.16.0/umd/popper.min.js"&gt;&lt;/script&gt;</a:t>
            </a:r>
          </a:p>
          <a:p>
            <a:pPr>
              <a:buNone/>
            </a:pPr>
            <a:r>
              <a:rPr lang="en-US" sz="2000" dirty="0" smtClean="0">
                <a:latin typeface="Times New Roman" pitchFamily="18" charset="0"/>
                <a:cs typeface="Times New Roman" pitchFamily="18" charset="0"/>
              </a:rPr>
              <a:t>  &lt;script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="https://maxcdn.bootstrapcdn.com/bootstrap/4.5.2/js/bootstrap.min.js"&gt;&lt;/script&gt;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&lt;body&gt;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&lt;div class="container"&gt;</a:t>
            </a:r>
          </a:p>
          <a:p>
            <a:pPr>
              <a:buNone/>
            </a:pPr>
            <a:r>
              <a:rPr lang="en-US" sz="2000" dirty="0" smtClean="0">
                <a:latin typeface="Times New Roman" pitchFamily="18" charset="0"/>
                <a:cs typeface="Times New Roman" pitchFamily="18" charset="0"/>
              </a:rPr>
              <a:t>  &lt;h1&gt;Highlight Text&lt;/h1&gt;    </a:t>
            </a:r>
          </a:p>
          <a:p>
            <a:pPr>
              <a:buNone/>
            </a:pPr>
            <a:r>
              <a:rPr lang="en-US" sz="2000" dirty="0" smtClean="0">
                <a:latin typeface="Times New Roman" pitchFamily="18" charset="0"/>
                <a:cs typeface="Times New Roman" pitchFamily="18" charset="0"/>
              </a:rPr>
              <a:t>  &lt;p&gt;Use the mark element to &lt;mark&gt;highlight&lt;/mark&gt; text.&lt;/p&gt;</a:t>
            </a:r>
          </a:p>
          <a:p>
            <a:pPr>
              <a:buNone/>
            </a:pPr>
            <a:r>
              <a:rPr lang="en-US" sz="2000" dirty="0" smtClean="0">
                <a:latin typeface="Times New Roman" pitchFamily="18" charset="0"/>
                <a:cs typeface="Times New Roman" pitchFamily="18" charset="0"/>
              </a:rPr>
              <a:t>&lt;/div&gt;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abbr</a:t>
            </a:r>
            <a:r>
              <a:rPr lang="en-US" sz="2800" dirty="0" smtClean="0">
                <a:latin typeface="Times New Roman" pitchFamily="18" charset="0"/>
                <a:cs typeface="Times New Roman" pitchFamily="18" charset="0"/>
              </a:rPr>
              <a:t>&gt;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458200" cy="5257800"/>
          </a:xfrm>
        </p:spPr>
        <p:txBody>
          <a:bodyPr>
            <a:normAutofit fontScale="6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&lt;body&gt;</a:t>
            </a:r>
          </a:p>
          <a:p>
            <a:pPr>
              <a:buNone/>
            </a:pPr>
            <a:r>
              <a:rPr lang="en-US" dirty="0" smtClean="0"/>
              <a:t>&lt;div class="container"&gt;</a:t>
            </a:r>
          </a:p>
          <a:p>
            <a:pPr>
              <a:buNone/>
            </a:pPr>
            <a:r>
              <a:rPr lang="en-US" dirty="0" smtClean="0"/>
              <a:t>  &lt;h1&gt;Abbreviations&lt;/h1&gt;</a:t>
            </a:r>
          </a:p>
          <a:p>
            <a:pPr>
              <a:buNone/>
            </a:pPr>
            <a:r>
              <a:rPr lang="en-US" dirty="0" smtClean="0"/>
              <a:t>  &lt;p&gt;The </a:t>
            </a:r>
            <a:r>
              <a:rPr lang="en-US" dirty="0" err="1" smtClean="0"/>
              <a:t>abbr</a:t>
            </a:r>
            <a:r>
              <a:rPr lang="en-US" dirty="0" smtClean="0"/>
              <a:t> element is used to mark up an abbreviation or acronym:&lt;/p&gt;</a:t>
            </a:r>
          </a:p>
          <a:p>
            <a:pPr>
              <a:buNone/>
            </a:pPr>
            <a:r>
              <a:rPr lang="en-US" dirty="0" smtClean="0"/>
              <a:t>  &lt;p&gt;The &lt;</a:t>
            </a:r>
            <a:r>
              <a:rPr lang="en-US" dirty="0" err="1" smtClean="0"/>
              <a:t>abbr</a:t>
            </a:r>
            <a:r>
              <a:rPr lang="en-US" dirty="0" smtClean="0"/>
              <a:t> title="World Health Organization"&gt;WHO&lt;/</a:t>
            </a:r>
            <a:r>
              <a:rPr lang="en-US" dirty="0" err="1" smtClean="0"/>
              <a:t>abbr</a:t>
            </a:r>
            <a:r>
              <a:rPr lang="en-US" dirty="0" smtClean="0"/>
              <a:t>&gt; was founded in 1948.&lt;/p&gt;</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blockquote</a:t>
            </a:r>
            <a:r>
              <a:rPr lang="en-US" sz="2800" dirty="0" smtClean="0">
                <a:latin typeface="Times New Roman" pitchFamily="18" charset="0"/>
                <a:cs typeface="Times New Roman" pitchFamily="18" charset="0"/>
              </a:rPr>
              <a:t>&gt;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486400"/>
          </a:xfrm>
        </p:spPr>
        <p:txBody>
          <a:bodyPr>
            <a:noAutofit/>
          </a:bodyPr>
          <a:lstStyle/>
          <a:p>
            <a:r>
              <a:rPr lang="en-US" sz="1200" dirty="0" smtClean="0">
                <a:latin typeface="Times New Roman" pitchFamily="18" charset="0"/>
                <a:cs typeface="Times New Roman" pitchFamily="18" charset="0"/>
              </a:rPr>
              <a:t>Add the .</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 class to a &lt;</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&gt; when quoting blocks of content from another source.</a:t>
            </a:r>
          </a:p>
          <a:p>
            <a:pPr>
              <a:buNone/>
            </a:pPr>
            <a:r>
              <a:rPr lang="en-US" sz="1200" dirty="0" smtClean="0">
                <a:latin typeface="Times New Roman" pitchFamily="18" charset="0"/>
                <a:cs typeface="Times New Roman" pitchFamily="18" charset="0"/>
              </a:rPr>
              <a:t>&lt;!DOCTYPE html&gt;</a:t>
            </a:r>
          </a:p>
          <a:p>
            <a:pPr>
              <a:buNone/>
            </a:pPr>
            <a:r>
              <a:rPr lang="en-US" sz="1200" dirty="0" smtClean="0">
                <a:latin typeface="Times New Roman" pitchFamily="18" charset="0"/>
                <a:cs typeface="Times New Roman" pitchFamily="18" charset="0"/>
              </a:rPr>
              <a:t>&lt;html </a:t>
            </a:r>
            <a:r>
              <a:rPr lang="en-US" sz="1200" dirty="0" err="1" smtClean="0">
                <a:latin typeface="Times New Roman" pitchFamily="18" charset="0"/>
                <a:cs typeface="Times New Roman" pitchFamily="18" charset="0"/>
              </a:rPr>
              <a:t>lang</a:t>
            </a:r>
            <a:r>
              <a:rPr lang="en-US" sz="1200" dirty="0" smtClean="0">
                <a:latin typeface="Times New Roman" pitchFamily="18" charset="0"/>
                <a:cs typeface="Times New Roman" pitchFamily="18" charset="0"/>
              </a:rPr>
              <a:t>="en"&gt;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  &lt;title&gt;Bootstrap Example&lt;/title&gt;</a:t>
            </a:r>
          </a:p>
          <a:p>
            <a:pPr>
              <a:buNone/>
            </a:pPr>
            <a:r>
              <a:rPr lang="en-US" sz="1200" dirty="0" smtClean="0">
                <a:latin typeface="Times New Roman" pitchFamily="18" charset="0"/>
                <a:cs typeface="Times New Roman" pitchFamily="18" charset="0"/>
              </a:rPr>
              <a:t>  &lt;meta </a:t>
            </a:r>
            <a:r>
              <a:rPr lang="en-US" sz="1200" dirty="0" err="1" smtClean="0">
                <a:latin typeface="Times New Roman" pitchFamily="18" charset="0"/>
                <a:cs typeface="Times New Roman" pitchFamily="18" charset="0"/>
              </a:rPr>
              <a:t>charset</a:t>
            </a:r>
            <a:r>
              <a:rPr lang="en-US" sz="1200" dirty="0" smtClean="0">
                <a:latin typeface="Times New Roman" pitchFamily="18" charset="0"/>
                <a:cs typeface="Times New Roman" pitchFamily="18" charset="0"/>
              </a:rPr>
              <a:t>="utf-8"&gt;</a:t>
            </a:r>
          </a:p>
          <a:p>
            <a:pPr>
              <a:buNone/>
            </a:pPr>
            <a:r>
              <a:rPr lang="en-US" sz="1200" dirty="0" smtClean="0">
                <a:latin typeface="Times New Roman" pitchFamily="18" charset="0"/>
                <a:cs typeface="Times New Roman" pitchFamily="18" charset="0"/>
              </a:rPr>
              <a:t>  &lt;meta name="viewport" content="width=device-width, initial-scale=1"&gt;</a:t>
            </a:r>
          </a:p>
          <a:p>
            <a:pPr>
              <a:buNone/>
            </a:pPr>
            <a:r>
              <a:rPr lang="en-US" sz="1200" dirty="0" smtClean="0">
                <a:latin typeface="Times New Roman" pitchFamily="18" charset="0"/>
                <a:cs typeface="Times New Roman" pitchFamily="18" charset="0"/>
              </a:rPr>
              <a:t>  &lt;link </a:t>
            </a:r>
            <a:r>
              <a:rPr lang="en-US" sz="1200" dirty="0" err="1" smtClean="0">
                <a:latin typeface="Times New Roman" pitchFamily="18" charset="0"/>
                <a:cs typeface="Times New Roman" pitchFamily="18" charset="0"/>
              </a:rPr>
              <a:t>rel</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stylesheet</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href</a:t>
            </a:r>
            <a:r>
              <a:rPr lang="en-US" sz="1200" dirty="0" smtClean="0">
                <a:latin typeface="Times New Roman" pitchFamily="18" charset="0"/>
                <a:cs typeface="Times New Roman" pitchFamily="18" charset="0"/>
              </a:rPr>
              <a:t>="https://maxcdn.bootstrapcdn.com/bootstrap/4.5.2/css/bootstrap.min.css"&gt;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="https://ajax.googleapis.com/ajax/libs/jquery/3.5.1/jquery.min.js"&gt;&lt;/script&gt;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="https://cdnjs.cloudflare.com/ajax/libs/popper.js/1.16.0/umd/popper.min.js"&gt;&lt;/script&gt;</a:t>
            </a:r>
          </a:p>
          <a:p>
            <a:pPr>
              <a:buNone/>
            </a:pPr>
            <a:r>
              <a:rPr lang="en-US" sz="1200" dirty="0" smtClean="0">
                <a:latin typeface="Times New Roman" pitchFamily="18" charset="0"/>
                <a:cs typeface="Times New Roman" pitchFamily="18" charset="0"/>
              </a:rPr>
              <a:t>  &lt;script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="https://maxcdn.bootstrapcdn.com/bootstrap/4.5.2/js/bootstrap.min.js"&gt;&lt;/script&gt;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&lt;div class="container"&gt;</a:t>
            </a:r>
          </a:p>
          <a:p>
            <a:pPr>
              <a:buNone/>
            </a:pPr>
            <a:r>
              <a:rPr lang="en-US" sz="1200" dirty="0" smtClean="0">
                <a:latin typeface="Times New Roman" pitchFamily="18" charset="0"/>
                <a:cs typeface="Times New Roman" pitchFamily="18" charset="0"/>
              </a:rPr>
              <a:t>  &lt;h1&gt;</a:t>
            </a:r>
            <a:r>
              <a:rPr lang="en-US" sz="1200" dirty="0" err="1" smtClean="0">
                <a:latin typeface="Times New Roman" pitchFamily="18" charset="0"/>
                <a:cs typeface="Times New Roman" pitchFamily="18" charset="0"/>
              </a:rPr>
              <a:t>Blockquotes</a:t>
            </a:r>
            <a:r>
              <a:rPr lang="en-US" sz="1200" dirty="0" smtClean="0">
                <a:latin typeface="Times New Roman" pitchFamily="18" charset="0"/>
                <a:cs typeface="Times New Roman" pitchFamily="18" charset="0"/>
              </a:rPr>
              <a:t>&lt;/h1&gt;</a:t>
            </a:r>
          </a:p>
          <a:p>
            <a:pPr>
              <a:buNone/>
            </a:pPr>
            <a:r>
              <a:rPr lang="en-US" sz="1200" dirty="0" smtClean="0">
                <a:latin typeface="Times New Roman" pitchFamily="18" charset="0"/>
                <a:cs typeface="Times New Roman" pitchFamily="18" charset="0"/>
              </a:rPr>
              <a:t>  &lt;p&gt;The </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 element is used to present content from another source:&lt;/p&gt;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 class="</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sz="1200" dirty="0" smtClean="0">
                <a:latin typeface="Times New Roman" pitchFamily="18" charset="0"/>
                <a:cs typeface="Times New Roman" pitchFamily="18" charset="0"/>
              </a:rPr>
              <a:t>    &lt;footer class="</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-footer"&gt;From WWF's website&lt;/footer&gt;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blockquote</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&lt;/div&gt;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&lt;/html&gt;</a:t>
            </a:r>
            <a:endParaRPr lang="en-US" sz="1200" dirty="0">
              <a:latin typeface="Times New Roman" pitchFamily="18" charset="0"/>
              <a:cs typeface="Times New Roman"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&lt;dl&gt;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486400"/>
          </a:xfrm>
        </p:spPr>
        <p:txBody>
          <a:bodyPr>
            <a:noAutofit/>
          </a:bodyPr>
          <a:lstStyle/>
          <a:p>
            <a:r>
              <a:rPr lang="en-US" sz="1100" dirty="0" smtClean="0"/>
              <a:t>Bootstrap 4 will style the HTML &lt;dl&gt; element in the following way:</a:t>
            </a:r>
          </a:p>
          <a:p>
            <a:pPr>
              <a:buNone/>
            </a:pPr>
            <a:r>
              <a:rPr lang="en-US" sz="1100" dirty="0" smtClean="0"/>
              <a:t>&lt;!DOCTYPE html&gt;</a:t>
            </a:r>
          </a:p>
          <a:p>
            <a:pPr>
              <a:buNone/>
            </a:pPr>
            <a:r>
              <a:rPr lang="en-US" sz="1100" dirty="0" smtClean="0"/>
              <a:t>&lt;html </a:t>
            </a:r>
            <a:r>
              <a:rPr lang="en-US" sz="1100" dirty="0" err="1" smtClean="0"/>
              <a:t>lang</a:t>
            </a:r>
            <a:r>
              <a:rPr lang="en-US" sz="1100" dirty="0" smtClean="0"/>
              <a:t>="en"&gt;</a:t>
            </a:r>
          </a:p>
          <a:p>
            <a:pPr>
              <a:buNone/>
            </a:pPr>
            <a:r>
              <a:rPr lang="en-US" sz="1100" dirty="0" smtClean="0"/>
              <a:t>&lt;head&gt;</a:t>
            </a:r>
          </a:p>
          <a:p>
            <a:pPr>
              <a:buNone/>
            </a:pPr>
            <a:r>
              <a:rPr lang="en-US" sz="1100" dirty="0" smtClean="0"/>
              <a:t>  &lt;title&gt;Bootstrap Example&lt;/title&gt;</a:t>
            </a:r>
          </a:p>
          <a:p>
            <a:pPr>
              <a:buNone/>
            </a:pPr>
            <a:r>
              <a:rPr lang="en-US" sz="1100" dirty="0" smtClean="0"/>
              <a:t>  &lt;meta </a:t>
            </a:r>
            <a:r>
              <a:rPr lang="en-US" sz="1100" dirty="0" err="1" smtClean="0"/>
              <a:t>charset</a:t>
            </a:r>
            <a:r>
              <a:rPr lang="en-US" sz="1100" dirty="0" smtClean="0"/>
              <a:t>="utf-8"&gt;</a:t>
            </a:r>
          </a:p>
          <a:p>
            <a:pPr>
              <a:buNone/>
            </a:pPr>
            <a:r>
              <a:rPr lang="en-US" sz="1100" dirty="0" smtClean="0"/>
              <a:t>  &lt;meta name="viewport" content="width=device-width, initial-scale=1"&gt;</a:t>
            </a:r>
          </a:p>
          <a:p>
            <a:pPr>
              <a:buNone/>
            </a:pPr>
            <a:r>
              <a:rPr lang="en-US" sz="1100" dirty="0" smtClean="0"/>
              <a:t>  &lt;link </a:t>
            </a:r>
            <a:r>
              <a:rPr lang="en-US" sz="1100" dirty="0" err="1" smtClean="0"/>
              <a:t>rel</a:t>
            </a:r>
            <a:r>
              <a:rPr lang="en-US" sz="1100" dirty="0" smtClean="0"/>
              <a:t>="</a:t>
            </a:r>
            <a:r>
              <a:rPr lang="en-US" sz="1100" dirty="0" err="1" smtClean="0"/>
              <a:t>stylesheet</a:t>
            </a:r>
            <a:r>
              <a:rPr lang="en-US" sz="1100" dirty="0" smtClean="0"/>
              <a:t>" </a:t>
            </a:r>
            <a:r>
              <a:rPr lang="en-US" sz="1100" dirty="0" err="1" smtClean="0"/>
              <a:t>href</a:t>
            </a:r>
            <a:r>
              <a:rPr lang="en-US" sz="1100" dirty="0" smtClean="0"/>
              <a:t>="https://maxcdn.bootstrapcdn.com/bootstrap/4.5.2/css/bootstrap.min.css"&gt;</a:t>
            </a:r>
          </a:p>
          <a:p>
            <a:pPr>
              <a:buNone/>
            </a:pPr>
            <a:r>
              <a:rPr lang="en-US" sz="1100" dirty="0" smtClean="0"/>
              <a:t>  &lt;script </a:t>
            </a:r>
            <a:r>
              <a:rPr lang="en-US" sz="1100" dirty="0" err="1" smtClean="0"/>
              <a:t>src</a:t>
            </a:r>
            <a:r>
              <a:rPr lang="en-US" sz="1100" dirty="0" smtClean="0"/>
              <a:t>="https://ajax.googleapis.com/ajax/libs/jquery/3.5.1/jquery.min.js"&gt;&lt;/script&gt;</a:t>
            </a:r>
          </a:p>
          <a:p>
            <a:pPr>
              <a:buNone/>
            </a:pPr>
            <a:r>
              <a:rPr lang="en-US" sz="1100" dirty="0" smtClean="0"/>
              <a:t>  &lt;script </a:t>
            </a:r>
            <a:r>
              <a:rPr lang="en-US" sz="1100" dirty="0" err="1" smtClean="0"/>
              <a:t>src</a:t>
            </a:r>
            <a:r>
              <a:rPr lang="en-US" sz="1100" dirty="0" smtClean="0"/>
              <a:t>="https://cdnjs.cloudflare.com/ajax/libs/popper.js/1.16.0/umd/popper.min.js"&gt;&lt;/script&gt;</a:t>
            </a:r>
          </a:p>
          <a:p>
            <a:pPr>
              <a:buNone/>
            </a:pPr>
            <a:r>
              <a:rPr lang="en-US" sz="1100" dirty="0" smtClean="0"/>
              <a:t>  &lt;script </a:t>
            </a:r>
            <a:r>
              <a:rPr lang="en-US" sz="1100" dirty="0" err="1" smtClean="0"/>
              <a:t>src</a:t>
            </a:r>
            <a:r>
              <a:rPr lang="en-US" sz="1100" dirty="0" smtClean="0"/>
              <a:t>="https://maxcdn.bootstrapcdn.com/bootstrap/4.5.2/js/bootstrap.min.js"&gt;&lt;/script&gt;</a:t>
            </a:r>
          </a:p>
          <a:p>
            <a:pPr>
              <a:buNone/>
            </a:pPr>
            <a:r>
              <a:rPr lang="en-US" sz="1100" dirty="0" smtClean="0"/>
              <a:t>&lt;/head&gt;</a:t>
            </a:r>
          </a:p>
          <a:p>
            <a:pPr>
              <a:buNone/>
            </a:pPr>
            <a:r>
              <a:rPr lang="en-US" sz="1100" dirty="0" smtClean="0"/>
              <a:t>&lt;body&gt;</a:t>
            </a:r>
          </a:p>
          <a:p>
            <a:endParaRPr lang="en-US" sz="1100" dirty="0" smtClean="0"/>
          </a:p>
          <a:p>
            <a:pPr>
              <a:buNone/>
            </a:pPr>
            <a:r>
              <a:rPr lang="en-US" sz="1100" dirty="0" smtClean="0"/>
              <a:t>&lt;div class="container"&gt;</a:t>
            </a:r>
          </a:p>
          <a:p>
            <a:pPr>
              <a:buNone/>
            </a:pPr>
            <a:r>
              <a:rPr lang="en-US" sz="1100" dirty="0" smtClean="0"/>
              <a:t>  &lt;h1&gt;Description Lists&lt;/h1&gt;    </a:t>
            </a:r>
          </a:p>
          <a:p>
            <a:pPr>
              <a:buNone/>
            </a:pPr>
            <a:r>
              <a:rPr lang="en-US" sz="1100" dirty="0" smtClean="0"/>
              <a:t>  &lt;p&gt;The dl element indicates a description list:&lt;/p&gt;</a:t>
            </a:r>
          </a:p>
          <a:p>
            <a:pPr>
              <a:buNone/>
            </a:pPr>
            <a:r>
              <a:rPr lang="en-US" sz="1100" dirty="0" smtClean="0"/>
              <a:t>  &lt;dl&gt;</a:t>
            </a:r>
          </a:p>
          <a:p>
            <a:pPr>
              <a:buNone/>
            </a:pPr>
            <a:r>
              <a:rPr lang="en-US" sz="1100" dirty="0" smtClean="0"/>
              <a:t>    &lt;</a:t>
            </a:r>
            <a:r>
              <a:rPr lang="en-US" sz="1100" dirty="0" err="1" smtClean="0"/>
              <a:t>dt</a:t>
            </a:r>
            <a:r>
              <a:rPr lang="en-US" sz="1100" dirty="0" smtClean="0"/>
              <a:t>&gt;Coffee&lt;/</a:t>
            </a:r>
            <a:r>
              <a:rPr lang="en-US" sz="1100" dirty="0" err="1" smtClean="0"/>
              <a:t>dt</a:t>
            </a:r>
            <a:r>
              <a:rPr lang="en-US" sz="1100" dirty="0" smtClean="0"/>
              <a:t>&gt;</a:t>
            </a:r>
          </a:p>
          <a:p>
            <a:pPr>
              <a:buNone/>
            </a:pPr>
            <a:r>
              <a:rPr lang="en-US" sz="1100" dirty="0" smtClean="0"/>
              <a:t>    &lt;</a:t>
            </a:r>
            <a:r>
              <a:rPr lang="en-US" sz="1100" dirty="0" err="1" smtClean="0"/>
              <a:t>dd</a:t>
            </a:r>
            <a:r>
              <a:rPr lang="en-US" sz="1100" dirty="0" smtClean="0"/>
              <a:t>&gt;- black hot drink&lt;/</a:t>
            </a:r>
            <a:r>
              <a:rPr lang="en-US" sz="1100" dirty="0" err="1" smtClean="0"/>
              <a:t>dd</a:t>
            </a:r>
            <a:r>
              <a:rPr lang="en-US" sz="1100" dirty="0" smtClean="0"/>
              <a:t>&gt;</a:t>
            </a:r>
          </a:p>
          <a:p>
            <a:pPr>
              <a:buNone/>
            </a:pPr>
            <a:r>
              <a:rPr lang="en-US" sz="1100" dirty="0" smtClean="0"/>
              <a:t>    &lt;</a:t>
            </a:r>
            <a:r>
              <a:rPr lang="en-US" sz="1100" dirty="0" err="1" smtClean="0"/>
              <a:t>dt</a:t>
            </a:r>
            <a:r>
              <a:rPr lang="en-US" sz="1100" dirty="0" smtClean="0"/>
              <a:t>&gt;Milk&lt;/</a:t>
            </a:r>
            <a:r>
              <a:rPr lang="en-US" sz="1100" dirty="0" err="1" smtClean="0"/>
              <a:t>dt</a:t>
            </a:r>
            <a:r>
              <a:rPr lang="en-US" sz="1100" dirty="0" smtClean="0"/>
              <a:t>&gt;</a:t>
            </a:r>
          </a:p>
          <a:p>
            <a:pPr>
              <a:buNone/>
            </a:pPr>
            <a:r>
              <a:rPr lang="en-US" sz="1100" dirty="0" smtClean="0"/>
              <a:t>    &lt;</a:t>
            </a:r>
            <a:r>
              <a:rPr lang="en-US" sz="1100" dirty="0" err="1" smtClean="0"/>
              <a:t>dd</a:t>
            </a:r>
            <a:r>
              <a:rPr lang="en-US" sz="1100" dirty="0" smtClean="0"/>
              <a:t>&gt;- white cold drink&lt;/</a:t>
            </a:r>
            <a:r>
              <a:rPr lang="en-US" sz="1100" dirty="0" err="1" smtClean="0"/>
              <a:t>dd</a:t>
            </a:r>
            <a:r>
              <a:rPr lang="en-US" sz="1100" dirty="0" smtClean="0"/>
              <a:t>&gt;</a:t>
            </a:r>
          </a:p>
          <a:p>
            <a:pPr>
              <a:buNone/>
            </a:pPr>
            <a:r>
              <a:rPr lang="en-US" sz="1100" dirty="0" smtClean="0"/>
              <a:t>  &lt;/dl&gt;     </a:t>
            </a:r>
          </a:p>
          <a:p>
            <a:pPr>
              <a:buNone/>
            </a:pPr>
            <a:r>
              <a:rPr lang="en-US" sz="1100" dirty="0" smtClean="0"/>
              <a:t>&lt;/div&gt;</a:t>
            </a:r>
          </a:p>
          <a:p>
            <a:pPr>
              <a:buNone/>
            </a:pPr>
            <a:r>
              <a:rPr lang="en-US" sz="1100" dirty="0" smtClean="0"/>
              <a:t>&lt;/body&gt;</a:t>
            </a:r>
          </a:p>
          <a:p>
            <a:pPr>
              <a:buNone/>
            </a:pPr>
            <a:r>
              <a:rPr lang="en-US" sz="1100" dirty="0" smtClean="0"/>
              <a:t>&lt;/html&gt;</a:t>
            </a:r>
          </a:p>
          <a:p>
            <a:endParaRPr lang="en-US" sz="11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&lt;code&gt;</a:t>
            </a:r>
            <a:br>
              <a:rPr lang="en-US" dirty="0" smtClean="0"/>
            </a:br>
            <a:endParaRPr lang="en-US" dirty="0"/>
          </a:p>
        </p:txBody>
      </p:sp>
      <p:sp>
        <p:nvSpPr>
          <p:cNvPr id="3" name="Content Placeholder 2"/>
          <p:cNvSpPr>
            <a:spLocks noGrp="1"/>
          </p:cNvSpPr>
          <p:nvPr>
            <p:ph idx="1"/>
          </p:nvPr>
        </p:nvSpPr>
        <p:spPr>
          <a:xfrm>
            <a:off x="457200" y="609600"/>
            <a:ext cx="8229600" cy="5715000"/>
          </a:xfrm>
        </p:spPr>
        <p:txBody>
          <a:bodyPr>
            <a:normAutofit fontScale="55000" lnSpcReduction="20000"/>
          </a:bodyPr>
          <a:lstStyle/>
          <a:p>
            <a:r>
              <a:rPr lang="en-US" dirty="0" smtClean="0"/>
              <a:t>The following HTML elements: span, section, and div defines a section in a document.</a:t>
            </a:r>
          </a:p>
          <a:p>
            <a:endParaRPr lang="en-US" dirty="0" smtClean="0"/>
          </a:p>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class="container"&gt;</a:t>
            </a:r>
          </a:p>
          <a:p>
            <a:pPr>
              <a:buNone/>
            </a:pPr>
            <a:r>
              <a:rPr lang="en-US" dirty="0" smtClean="0"/>
              <a:t>  &lt;h1&gt;Code Snippets&lt;/h1&gt;</a:t>
            </a:r>
          </a:p>
          <a:p>
            <a:pPr>
              <a:buNone/>
            </a:pPr>
            <a:r>
              <a:rPr lang="en-US" dirty="0" smtClean="0"/>
              <a:t>  &lt;p&gt;Inline snippets of code should be embedded in the code element:&lt;/p&gt;</a:t>
            </a:r>
          </a:p>
          <a:p>
            <a:pPr>
              <a:buNone/>
            </a:pPr>
            <a:r>
              <a:rPr lang="en-US" dirty="0" smtClean="0"/>
              <a:t>  &lt;p&gt;The following HTML elements: &lt;code&gt;span&lt;/code&gt;, &lt;code&gt;section&lt;/code&gt;, and &lt;code&gt;div&lt;/code&gt; defines a section in a document.&lt;/p&gt;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pPr algn="ctr"/>
            <a:r>
              <a:rPr lang="en-US" dirty="0" smtClean="0"/>
              <a:t>&lt;</a:t>
            </a:r>
            <a:r>
              <a:rPr lang="en-US" dirty="0" err="1" smtClean="0"/>
              <a:t>kbd</a:t>
            </a:r>
            <a:r>
              <a:rPr lang="en-US" dirty="0" smtClean="0"/>
              <a:t>&gt;</a:t>
            </a:r>
            <a:br>
              <a:rPr lang="en-US" dirty="0" smtClean="0"/>
            </a:br>
            <a:endParaRPr lang="en-US" dirty="0"/>
          </a:p>
        </p:txBody>
      </p:sp>
      <p:sp>
        <p:nvSpPr>
          <p:cNvPr id="3" name="Content Placeholder 2"/>
          <p:cNvSpPr>
            <a:spLocks noGrp="1"/>
          </p:cNvSpPr>
          <p:nvPr>
            <p:ph idx="1"/>
          </p:nvPr>
        </p:nvSpPr>
        <p:spPr>
          <a:xfrm>
            <a:off x="457200" y="914400"/>
            <a:ext cx="8229600" cy="5257800"/>
          </a:xfrm>
        </p:spPr>
        <p:txBody>
          <a:bodyPr>
            <a:normAutofit fontScale="55000" lnSpcReduction="20000"/>
          </a:bodyPr>
          <a:lstStyle/>
          <a:p>
            <a:r>
              <a:rPr lang="en-US" dirty="0" smtClean="0"/>
              <a:t>Use ctrl + p to open the Print dialog box.</a:t>
            </a:r>
          </a:p>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class="container"&gt;</a:t>
            </a:r>
          </a:p>
          <a:p>
            <a:pPr>
              <a:buNone/>
            </a:pPr>
            <a:r>
              <a:rPr lang="en-US" dirty="0" smtClean="0"/>
              <a:t>  &lt;h1&gt;Keyboard Inputs&lt;/h1&gt;</a:t>
            </a:r>
          </a:p>
          <a:p>
            <a:pPr>
              <a:buNone/>
            </a:pPr>
            <a:r>
              <a:rPr lang="en-US" dirty="0" smtClean="0"/>
              <a:t>  &lt;p&gt;To indicate input that is typically entered via the keyboard, use the </a:t>
            </a:r>
            <a:r>
              <a:rPr lang="en-US" dirty="0" err="1" smtClean="0"/>
              <a:t>kbd</a:t>
            </a:r>
            <a:r>
              <a:rPr lang="en-US" dirty="0" smtClean="0"/>
              <a:t> element:&lt;/p&gt;</a:t>
            </a:r>
          </a:p>
          <a:p>
            <a:pPr>
              <a:buNone/>
            </a:pPr>
            <a:r>
              <a:rPr lang="en-US" dirty="0" smtClean="0"/>
              <a:t>  &lt;p&gt;Use &lt;</a:t>
            </a:r>
            <a:r>
              <a:rPr lang="en-US" dirty="0" err="1" smtClean="0"/>
              <a:t>kbd</a:t>
            </a:r>
            <a:r>
              <a:rPr lang="en-US" dirty="0" smtClean="0"/>
              <a:t>&gt;ctrl + p&lt;/</a:t>
            </a:r>
            <a:r>
              <a:rPr lang="en-US" dirty="0" err="1" smtClean="0"/>
              <a:t>kbd</a:t>
            </a:r>
            <a:r>
              <a:rPr lang="en-US" dirty="0" smtClean="0"/>
              <a:t>&gt; to open the Print dialog box.&lt;/p&gt;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fontScale="90000"/>
          </a:bodyPr>
          <a:lstStyle/>
          <a:p>
            <a:pPr algn="ctr"/>
            <a:r>
              <a:rPr lang="en-US" dirty="0" smtClean="0"/>
              <a:t>&lt;pre&gt;</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47500" lnSpcReduction="20000"/>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&lt;title&gt;Bootstrap Example&lt;/title&gt;</a:t>
            </a:r>
          </a:p>
          <a:p>
            <a:r>
              <a:rPr lang="en-US" dirty="0" smtClean="0"/>
              <a:t>  &lt;meta </a:t>
            </a:r>
            <a:r>
              <a:rPr lang="en-US" dirty="0" err="1" smtClean="0"/>
              <a:t>charset</a:t>
            </a:r>
            <a:r>
              <a:rPr lang="en-US" dirty="0" smtClean="0"/>
              <a:t>="utf-8"&gt;</a:t>
            </a:r>
          </a:p>
          <a:p>
            <a:r>
              <a:rPr lang="en-US" dirty="0" smtClean="0"/>
              <a:t>  &lt;meta name="viewport" content="width=device-width, initial-scale=1"&gt;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r>
              <a:rPr lang="en-US" dirty="0" smtClean="0"/>
              <a:t>  &lt;script </a:t>
            </a:r>
            <a:r>
              <a:rPr lang="en-US" dirty="0" err="1" smtClean="0"/>
              <a:t>src</a:t>
            </a:r>
            <a:r>
              <a:rPr lang="en-US" dirty="0" smtClean="0"/>
              <a:t>="https://ajax.googleapis.com/ajax/libs/jquery/3.5.1/jquery.min.js"&gt;&lt;/script&gt;</a:t>
            </a:r>
          </a:p>
          <a:p>
            <a:r>
              <a:rPr lang="en-US" dirty="0" smtClean="0"/>
              <a:t>  &lt;script </a:t>
            </a:r>
            <a:r>
              <a:rPr lang="en-US" dirty="0" err="1" smtClean="0"/>
              <a:t>src</a:t>
            </a:r>
            <a:r>
              <a:rPr lang="en-US" dirty="0" smtClean="0"/>
              <a:t>="https://cdnjs.cloudflare.com/ajax/libs/popper.js/1.16.0/umd/popper.min.js"&gt;&lt;/script&gt;</a:t>
            </a:r>
          </a:p>
          <a:p>
            <a:r>
              <a:rPr lang="en-US" dirty="0" smtClean="0"/>
              <a:t>  &lt;script </a:t>
            </a:r>
            <a:r>
              <a:rPr lang="en-US" dirty="0" err="1" smtClean="0"/>
              <a:t>src</a:t>
            </a:r>
            <a:r>
              <a:rPr lang="en-US" dirty="0" smtClean="0"/>
              <a:t>="https://maxcdn.bootstrapcdn.com/bootstrap/4.5.2/js/bootstrap.min.js"&gt;&lt;/script&gt;</a:t>
            </a:r>
          </a:p>
          <a:p>
            <a:r>
              <a:rPr lang="en-US" dirty="0" smtClean="0"/>
              <a:t>&lt;/head&gt;</a:t>
            </a:r>
          </a:p>
          <a:p>
            <a:r>
              <a:rPr lang="en-US" dirty="0" smtClean="0"/>
              <a:t>&lt;body&gt;</a:t>
            </a:r>
          </a:p>
          <a:p>
            <a:endParaRPr lang="en-US" dirty="0" smtClean="0"/>
          </a:p>
          <a:p>
            <a:r>
              <a:rPr lang="en-US" dirty="0" smtClean="0"/>
              <a:t>&lt;div class="container"&gt;</a:t>
            </a:r>
          </a:p>
          <a:p>
            <a:r>
              <a:rPr lang="en-US" dirty="0" smtClean="0"/>
              <a:t>&lt;h1&gt;Multiple Code Lines&lt;/h1&gt;</a:t>
            </a:r>
          </a:p>
          <a:p>
            <a:r>
              <a:rPr lang="en-US" dirty="0" smtClean="0"/>
              <a:t>&lt;p&gt;For multiple lines of code, use the pre element:&lt;/p&gt;</a:t>
            </a:r>
          </a:p>
          <a:p>
            <a:r>
              <a:rPr lang="en-US" dirty="0" smtClean="0"/>
              <a:t>&lt;pre&gt;</a:t>
            </a:r>
          </a:p>
          <a:p>
            <a:r>
              <a:rPr lang="en-US" dirty="0" smtClean="0"/>
              <a:t>Text in a pre element</a:t>
            </a:r>
          </a:p>
          <a:p>
            <a:r>
              <a:rPr lang="en-US" dirty="0" smtClean="0"/>
              <a:t>is displayed in a fixed-width</a:t>
            </a:r>
          </a:p>
          <a:p>
            <a:r>
              <a:rPr lang="en-US" dirty="0" smtClean="0"/>
              <a:t>font, and it preserves</a:t>
            </a:r>
          </a:p>
          <a:p>
            <a:r>
              <a:rPr lang="en-US" dirty="0" smtClean="0"/>
              <a:t>both      spaces and</a:t>
            </a:r>
          </a:p>
          <a:p>
            <a:r>
              <a:rPr lang="en-US" dirty="0" smtClean="0"/>
              <a:t>line breaks.</a:t>
            </a:r>
          </a:p>
          <a:p>
            <a:r>
              <a:rPr lang="en-US" dirty="0" smtClean="0"/>
              <a:t>&lt;/pre&gt;</a:t>
            </a:r>
          </a:p>
          <a:p>
            <a:r>
              <a:rPr lang="en-US" dirty="0" smtClean="0"/>
              <a: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sz="2800" b="1" dirty="0" smtClean="0">
                <a:latin typeface="Times New Roman" pitchFamily="18" charset="0"/>
                <a:cs typeface="Times New Roman" pitchFamily="18" charset="0"/>
              </a:rPr>
              <a:t>Tables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648200"/>
          </a:xfrm>
        </p:spPr>
        <p:txBody>
          <a:bodyPr>
            <a:normAutofit/>
          </a:bodyPr>
          <a:lstStyle/>
          <a:p>
            <a:r>
              <a:rPr lang="en-US" sz="2000" dirty="0" smtClean="0">
                <a:latin typeface="Times New Roman" pitchFamily="18" charset="0"/>
                <a:cs typeface="Times New Roman" pitchFamily="18" charset="0"/>
              </a:rPr>
              <a:t>Bootstrap provides a series of classes that can be used to apply various styling to the tables such as changing the heading appearance, making the rows striped, adding or removing borders, making rows </a:t>
            </a:r>
            <a:r>
              <a:rPr lang="en-US" sz="2000" dirty="0" err="1" smtClean="0">
                <a:latin typeface="Times New Roman" pitchFamily="18" charset="0"/>
                <a:cs typeface="Times New Roman" pitchFamily="18" charset="0"/>
              </a:rPr>
              <a:t>hoverable</a:t>
            </a:r>
            <a:r>
              <a:rPr lang="en-US" sz="2000" dirty="0" smtClean="0">
                <a:latin typeface="Times New Roman" pitchFamily="18" charset="0"/>
                <a:cs typeface="Times New Roman" pitchFamily="18" charset="0"/>
              </a:rPr>
              <a:t>, etc. Bootstrap also provides classes for making tables responsive.</a:t>
            </a:r>
          </a:p>
          <a:p>
            <a:pPr fontAlgn="base">
              <a:buNone/>
            </a:pPr>
            <a:r>
              <a:rPr lang="en-US" sz="2000" b="1" dirty="0" smtClean="0"/>
              <a:t> </a:t>
            </a:r>
          </a:p>
          <a:p>
            <a:pPr fontAlgn="base">
              <a:buNone/>
            </a:pPr>
            <a:r>
              <a:rPr lang="en-US" sz="2000" b="1" dirty="0" smtClean="0"/>
              <a:t>  Simple Table:</a:t>
            </a:r>
            <a:r>
              <a:rPr lang="en-US" sz="2000" dirty="0" smtClean="0"/>
              <a:t> The </a:t>
            </a:r>
            <a:r>
              <a:rPr lang="en-US" sz="2000" i="1" dirty="0" smtClean="0"/>
              <a:t>.table</a:t>
            </a:r>
            <a:r>
              <a:rPr lang="en-US" sz="2000" dirty="0" smtClean="0"/>
              <a:t> class is used to create simple Bootstrap table. This class name is used with &lt;table&gt; tag to create table.</a:t>
            </a:r>
          </a:p>
          <a:p>
            <a:pPr fontAlgn="base">
              <a:buNone/>
            </a:pPr>
            <a:r>
              <a:rPr lang="en-US" sz="2000" b="1" dirty="0" smtClean="0"/>
              <a:t>    </a:t>
            </a:r>
          </a:p>
          <a:p>
            <a:pPr fontAlgn="base">
              <a:buNone/>
            </a:pPr>
            <a:r>
              <a:rPr lang="en-US" sz="2000" b="1" dirty="0" smtClean="0"/>
              <a:t>Syntax:</a:t>
            </a:r>
            <a:endParaRPr lang="en-US" sz="2000" dirty="0" smtClean="0"/>
          </a:p>
          <a:p>
            <a:pPr>
              <a:buNone/>
            </a:pPr>
            <a:r>
              <a:rPr lang="en-US" sz="2000" dirty="0" smtClean="0"/>
              <a:t>   &lt;table class="table"&gt; Table Contents... &lt;table&gt;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Tables can inherit the bootstrap features, which makes a clean table layout on your web page. Some of the HTML table elements that the Bootstrap support are: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&lt;table&gt;:    </a:t>
            </a:r>
            <a:r>
              <a:rPr lang="en-US" sz="2400" dirty="0" smtClean="0">
                <a:latin typeface="Times New Roman" pitchFamily="18" charset="0"/>
                <a:cs typeface="Times New Roman" pitchFamily="18" charset="0"/>
              </a:rPr>
              <a:t>This element wraps the data for displaying them in tabular format.</a:t>
            </a:r>
          </a:p>
          <a:p>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tbody</a:t>
            </a:r>
            <a:r>
              <a:rPr lang="en-US" sz="2400" b="1" dirty="0" smtClean="0">
                <a:latin typeface="Times New Roman" pitchFamily="18" charset="0"/>
                <a:cs typeface="Times New Roman" pitchFamily="18" charset="0"/>
              </a:rPr>
              <a:t> &gt;:</a:t>
            </a:r>
            <a:r>
              <a:rPr lang="en-US" sz="2400" dirty="0" smtClean="0">
                <a:latin typeface="Times New Roman" pitchFamily="18" charset="0"/>
                <a:cs typeface="Times New Roman" pitchFamily="18" charset="0"/>
              </a:rPr>
              <a:t>This acts as a container element for rows in table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thead</a:t>
            </a:r>
            <a:r>
              <a:rPr lang="en-US" sz="2400" b="1"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This acts as a container element for table header rows.</a:t>
            </a:r>
          </a:p>
          <a:p>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tr</a:t>
            </a:r>
            <a:r>
              <a:rPr lang="en-US" sz="2400" b="1" dirty="0" smtClean="0">
                <a:latin typeface="Times New Roman" pitchFamily="18" charset="0"/>
                <a:cs typeface="Times New Roman" pitchFamily="18" charset="0"/>
              </a:rPr>
              <a:t>&gt;, &lt;td&gt; and &lt;</a:t>
            </a:r>
            <a:r>
              <a:rPr lang="en-US" sz="2400" b="1" dirty="0" err="1" smtClean="0">
                <a:latin typeface="Times New Roman" pitchFamily="18" charset="0"/>
                <a:cs typeface="Times New Roman" pitchFamily="18" charset="0"/>
              </a:rPr>
              <a:t>th</a:t>
            </a:r>
            <a:r>
              <a:rPr lang="en-US" sz="2400" b="1"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These are some other elements where Bootstrap features can be applied.</a:t>
            </a:r>
            <a:endParaRPr lang="en-US" sz="2400" dirty="0">
              <a:latin typeface="Times New Roman" pitchFamily="18" charset="0"/>
              <a:cs typeface="Times New Roman"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pPr algn="ctr"/>
            <a:r>
              <a:rPr lang="en-US" sz="2800" dirty="0" smtClean="0">
                <a:latin typeface="Times New Roman" pitchFamily="18" charset="0"/>
                <a:cs typeface="Times New Roman" pitchFamily="18" charset="0"/>
              </a:rPr>
              <a:t>Bootstrap 4 Basic Table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400" dirty="0" smtClean="0">
                <a:latin typeface="Times New Roman" pitchFamily="18" charset="0"/>
                <a:cs typeface="Times New Roman" pitchFamily="18" charset="0"/>
              </a:rPr>
              <a:t>A basic Bootstrap 4 table has a light padding and horizontal dividers.</a:t>
            </a:r>
          </a:p>
          <a:p>
            <a:r>
              <a:rPr lang="en-US" sz="1400" dirty="0" smtClean="0">
                <a:latin typeface="Times New Roman" pitchFamily="18" charset="0"/>
                <a:cs typeface="Times New Roman" pitchFamily="18" charset="0"/>
              </a:rPr>
              <a:t>The .table class adds basic styling to a table:</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 </a:t>
            </a:r>
            <a:r>
              <a:rPr lang="en-US" sz="1400" dirty="0" err="1" smtClean="0">
                <a:latin typeface="Times New Roman" pitchFamily="18" charset="0"/>
                <a:cs typeface="Times New Roman" pitchFamily="18" charset="0"/>
              </a:rPr>
              <a:t>lang</a:t>
            </a:r>
            <a:r>
              <a:rPr lang="en-US" sz="1400" dirty="0" smtClean="0">
                <a:latin typeface="Times New Roman" pitchFamily="18" charset="0"/>
                <a:cs typeface="Times New Roman" pitchFamily="18" charset="0"/>
              </a:rPr>
              <a:t>="en"&gt;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  &lt;title&gt;Bootstrap Example&lt;/title&gt;</a:t>
            </a:r>
          </a:p>
          <a:p>
            <a:pPr>
              <a:buNone/>
            </a:pPr>
            <a:r>
              <a:rPr lang="en-US" sz="1400" dirty="0" smtClean="0">
                <a:latin typeface="Times New Roman" pitchFamily="18" charset="0"/>
                <a:cs typeface="Times New Roman" pitchFamily="18" charset="0"/>
              </a:rPr>
              <a:t>  &lt;meta </a:t>
            </a:r>
            <a:r>
              <a:rPr lang="en-US" sz="1400" dirty="0" err="1" smtClean="0">
                <a:latin typeface="Times New Roman" pitchFamily="18" charset="0"/>
                <a:cs typeface="Times New Roman" pitchFamily="18" charset="0"/>
              </a:rPr>
              <a:t>charset</a:t>
            </a:r>
            <a:r>
              <a:rPr lang="en-US" sz="1400" dirty="0" smtClean="0">
                <a:latin typeface="Times New Roman" pitchFamily="18" charset="0"/>
                <a:cs typeface="Times New Roman" pitchFamily="18" charset="0"/>
              </a:rPr>
              <a:t>="utf-8"&gt;</a:t>
            </a:r>
          </a:p>
          <a:p>
            <a:pPr>
              <a:buNone/>
            </a:pPr>
            <a:r>
              <a:rPr lang="en-US" sz="1400" dirty="0" smtClean="0">
                <a:latin typeface="Times New Roman" pitchFamily="18" charset="0"/>
                <a:cs typeface="Times New Roman" pitchFamily="18" charset="0"/>
              </a:rPr>
              <a:t>  &lt;meta name="viewport" content="width=device-width, initial-scale=1"&gt;</a:t>
            </a:r>
          </a:p>
          <a:p>
            <a:pPr>
              <a:buNone/>
            </a:pPr>
            <a:r>
              <a:rPr lang="en-US" sz="1400" dirty="0" smtClean="0">
                <a:latin typeface="Times New Roman" pitchFamily="18" charset="0"/>
                <a:cs typeface="Times New Roman" pitchFamily="18" charset="0"/>
              </a:rPr>
              <a:t>  &lt;link </a:t>
            </a:r>
            <a:r>
              <a:rPr lang="en-US" sz="1400" dirty="0" err="1" smtClean="0">
                <a:latin typeface="Times New Roman" pitchFamily="18" charset="0"/>
                <a:cs typeface="Times New Roman" pitchFamily="18" charset="0"/>
              </a:rPr>
              <a:t>rel</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stylesheet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href</a:t>
            </a:r>
            <a:r>
              <a:rPr lang="en-US" sz="1400" dirty="0" smtClean="0">
                <a:latin typeface="Times New Roman" pitchFamily="18" charset="0"/>
                <a:cs typeface="Times New Roman" pitchFamily="18" charset="0"/>
              </a:rPr>
              <a:t>="https://maxcdn.bootstrapcdn.com/bootstrap/4.5.2/css/bootstrap.min.css"&gt;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="https://ajax.googleapis.com/ajax/libs/jquery/3.5.1/jquery.min.js"&gt;&lt;/script&gt;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="https://cdnjs.cloudflare.com/ajax/libs/popper.js/1.16.0/umd/popper.min.js"&gt;&lt;/script&gt;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="https://maxcdn.bootstrapcdn.com/bootstrap/4.5.2/js/bootstrap.min.js"&gt;&lt;/script&gt;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&lt;div class="container"&gt;</a:t>
            </a:r>
          </a:p>
          <a:p>
            <a:pPr>
              <a:buNone/>
            </a:pPr>
            <a:r>
              <a:rPr lang="en-US" sz="1400" dirty="0" smtClean="0">
                <a:latin typeface="Times New Roman" pitchFamily="18" charset="0"/>
                <a:cs typeface="Times New Roman" pitchFamily="18" charset="0"/>
              </a:rPr>
              <a:t>  &lt;h2&gt;Basic Table&lt;/h2&gt;</a:t>
            </a:r>
          </a:p>
          <a:p>
            <a:pPr>
              <a:buNone/>
            </a:pPr>
            <a:r>
              <a:rPr lang="en-US" sz="1400" dirty="0" smtClean="0">
                <a:latin typeface="Times New Roman" pitchFamily="18" charset="0"/>
                <a:cs typeface="Times New Roman" pitchFamily="18" charset="0"/>
              </a:rPr>
              <a:t>  &lt;p&gt;The .table class adds basic styling (light padding and horizontal dividers) to a table:&lt;/p&gt;            </a:t>
            </a:r>
          </a:p>
          <a:p>
            <a:pPr>
              <a:buNone/>
            </a:pPr>
            <a:r>
              <a:rPr lang="en-US" sz="1400" dirty="0" smtClean="0">
                <a:latin typeface="Times New Roman" pitchFamily="18" charset="0"/>
                <a:cs typeface="Times New Roman" pitchFamily="18" charset="0"/>
              </a:rPr>
              <a:t>  &lt;table class="table“&gt;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pPr>
              <a:buNone/>
            </a:pPr>
            <a:r>
              <a:rPr lang="en-US" b="1" u="sng" dirty="0" smtClean="0"/>
              <a:t>HTML TAGS:	</a:t>
            </a:r>
            <a:endParaRPr lang="en-US" dirty="0" smtClean="0"/>
          </a:p>
          <a:p>
            <a:pPr lvl="0"/>
            <a:r>
              <a:rPr lang="en-US" dirty="0" smtClean="0"/>
              <a:t>&lt;html&gt;	&lt;/html&gt;	[HTML open / close tags]</a:t>
            </a:r>
          </a:p>
          <a:p>
            <a:pPr lvl="0"/>
            <a:r>
              <a:rPr lang="en-US" dirty="0" smtClean="0"/>
              <a:t>&lt;h1&gt;		&lt;/h1&gt;		[Heading 1 open / close tags]</a:t>
            </a:r>
          </a:p>
          <a:p>
            <a:pPr lvl="0"/>
            <a:r>
              <a:rPr lang="en-US" dirty="0" smtClean="0"/>
              <a:t>&lt;h2&gt;		&lt;/h2&gt;		[Heading 2 open / close tags]</a:t>
            </a:r>
          </a:p>
          <a:p>
            <a:pPr lvl="0"/>
            <a:r>
              <a:rPr lang="en-US" dirty="0" smtClean="0"/>
              <a:t>&lt;h3&gt;		&lt;/h3&gt;		[Heading 3 open / close tags]</a:t>
            </a:r>
          </a:p>
          <a:p>
            <a:pPr lvl="0"/>
            <a:r>
              <a:rPr lang="en-US" dirty="0" smtClean="0"/>
              <a:t>&lt;h4&gt;		&lt;/h4&gt;		[Heading 4 open / close tags]</a:t>
            </a:r>
          </a:p>
          <a:p>
            <a:pPr lvl="0"/>
            <a:r>
              <a:rPr lang="en-US" dirty="0" smtClean="0"/>
              <a:t>&lt;h5&gt;		&lt;/h5&gt;		[Heading 5 open / close tags]</a:t>
            </a:r>
          </a:p>
          <a:p>
            <a:pPr lvl="0"/>
            <a:r>
              <a:rPr lang="en-US" dirty="0" smtClean="0"/>
              <a:t>&lt;h6&gt;		&lt;/h6&gt;		[Heading 6 open / close tags]</a:t>
            </a:r>
          </a:p>
          <a:p>
            <a:pPr lvl="0"/>
            <a:r>
              <a:rPr lang="en-US" dirty="0" smtClean="0"/>
              <a:t>&lt;title&gt;	&lt;/title&gt; 	[Title open/ close tags]</a:t>
            </a:r>
          </a:p>
          <a:p>
            <a:pPr lvl="0"/>
            <a:r>
              <a:rPr lang="en-US" dirty="0" smtClean="0"/>
              <a:t>&lt;center&gt;	&lt;/center&gt;	[Center alignment open/close tags]</a:t>
            </a:r>
          </a:p>
          <a:p>
            <a:pPr lvl="0"/>
            <a:r>
              <a:rPr lang="en-US" dirty="0" smtClean="0"/>
              <a:t>&lt;body&gt;	&lt;/body&gt;	[Body open/ close tags]</a:t>
            </a:r>
          </a:p>
          <a:p>
            <a:pPr lvl="0"/>
            <a:r>
              <a:rPr lang="en-US" dirty="0" smtClean="0"/>
              <a:t>&lt;body </a:t>
            </a:r>
            <a:r>
              <a:rPr lang="en-US" dirty="0" err="1" smtClean="0"/>
              <a:t>bgcolor</a:t>
            </a:r>
            <a:r>
              <a:rPr lang="en-US" dirty="0" smtClean="0"/>
              <a:t>=”</a:t>
            </a:r>
            <a:r>
              <a:rPr lang="en-US" dirty="0" err="1" smtClean="0"/>
              <a:t>colorname</a:t>
            </a:r>
            <a:r>
              <a:rPr lang="en-US" dirty="0" smtClean="0"/>
              <a:t>”&gt;</a:t>
            </a:r>
          </a:p>
          <a:p>
            <a:pPr lvl="0"/>
            <a:r>
              <a:rPr lang="en-US" dirty="0" smtClean="0"/>
              <a:t>&lt;body background=”image.jpg”&gt;</a:t>
            </a:r>
          </a:p>
          <a:p>
            <a:pPr lvl="0">
              <a:buNone/>
            </a:pP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867400"/>
          </a:xfrm>
        </p:spPr>
        <p:txBody>
          <a:bodyPr>
            <a:noAutofit/>
          </a:bodyPr>
          <a:lstStyle/>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thead</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a:t>
            </a:r>
            <a:r>
              <a:rPr lang="en-US" sz="1100" dirty="0" err="1" smtClean="0">
                <a:latin typeface="Times New Roman" pitchFamily="18" charset="0"/>
                <a:cs typeface="Times New Roman" pitchFamily="18" charset="0"/>
              </a:rPr>
              <a:t>Firstname</a:t>
            </a:r>
            <a:r>
              <a:rPr lang="en-US" sz="1100" dirty="0" smtClean="0">
                <a:latin typeface="Times New Roman" pitchFamily="18" charset="0"/>
                <a:cs typeface="Times New Roman" pitchFamily="18" charset="0"/>
              </a:rPr>
              <a:t>&lt;/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a:t>
            </a:r>
            <a:r>
              <a:rPr lang="en-US" sz="1100" dirty="0" err="1" smtClean="0">
                <a:latin typeface="Times New Roman" pitchFamily="18" charset="0"/>
                <a:cs typeface="Times New Roman" pitchFamily="18" charset="0"/>
              </a:rPr>
              <a:t>Lastname</a:t>
            </a:r>
            <a:r>
              <a:rPr lang="en-US" sz="1100" dirty="0" smtClean="0">
                <a:latin typeface="Times New Roman" pitchFamily="18" charset="0"/>
                <a:cs typeface="Times New Roman" pitchFamily="18" charset="0"/>
              </a:rPr>
              <a:t>&lt;/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&gt;Email&lt;/</a:t>
            </a:r>
            <a:r>
              <a:rPr lang="en-US" sz="1100" dirty="0" err="1" smtClean="0">
                <a:latin typeface="Times New Roman" pitchFamily="18" charset="0"/>
                <a:cs typeface="Times New Roman" pitchFamily="18" charset="0"/>
              </a:rPr>
              <a:t>th</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thead</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tbody</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&lt;td&gt;John&lt;/td&gt;</a:t>
            </a:r>
          </a:p>
          <a:p>
            <a:pPr>
              <a:buNone/>
            </a:pPr>
            <a:r>
              <a:rPr lang="en-US" sz="1100" dirty="0" smtClean="0">
                <a:latin typeface="Times New Roman" pitchFamily="18" charset="0"/>
                <a:cs typeface="Times New Roman" pitchFamily="18" charset="0"/>
              </a:rPr>
              <a:t>        &lt;td&gt;Doe&lt;/td&gt;</a:t>
            </a:r>
          </a:p>
          <a:p>
            <a:pPr>
              <a:buNone/>
            </a:pPr>
            <a:r>
              <a:rPr lang="en-US" sz="1100" dirty="0" smtClean="0">
                <a:latin typeface="Times New Roman" pitchFamily="18" charset="0"/>
                <a:cs typeface="Times New Roman" pitchFamily="18" charset="0"/>
              </a:rPr>
              <a:t>        &lt;td&gt;john@example.com&lt;/td&gt;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&lt;td&gt;Mary&lt;/td&gt;</a:t>
            </a:r>
          </a:p>
          <a:p>
            <a:pPr>
              <a:buNone/>
            </a:pPr>
            <a:r>
              <a:rPr lang="en-US" sz="1100" dirty="0" smtClean="0">
                <a:latin typeface="Times New Roman" pitchFamily="18" charset="0"/>
                <a:cs typeface="Times New Roman" pitchFamily="18" charset="0"/>
              </a:rPr>
              <a:t>        &lt;td&gt;Moe&lt;/td&gt;</a:t>
            </a:r>
          </a:p>
          <a:p>
            <a:pPr>
              <a:buNone/>
            </a:pPr>
            <a:r>
              <a:rPr lang="en-US" sz="1100" dirty="0" smtClean="0">
                <a:latin typeface="Times New Roman" pitchFamily="18" charset="0"/>
                <a:cs typeface="Times New Roman" pitchFamily="18" charset="0"/>
              </a:rPr>
              <a:t>        &lt;td&gt;mary@example.com&lt;/td&gt;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&lt;td&gt;July&lt;/td&gt;</a:t>
            </a:r>
          </a:p>
          <a:p>
            <a:pPr>
              <a:buNone/>
            </a:pPr>
            <a:r>
              <a:rPr lang="en-US" sz="1100" dirty="0" smtClean="0">
                <a:latin typeface="Times New Roman" pitchFamily="18" charset="0"/>
                <a:cs typeface="Times New Roman" pitchFamily="18" charset="0"/>
              </a:rPr>
              <a:t>        &lt;td&gt;Dooley&lt;/td&gt;</a:t>
            </a:r>
          </a:p>
          <a:p>
            <a:pPr>
              <a:buNone/>
            </a:pPr>
            <a:r>
              <a:rPr lang="en-US" sz="1100" dirty="0" smtClean="0">
                <a:latin typeface="Times New Roman" pitchFamily="18" charset="0"/>
                <a:cs typeface="Times New Roman" pitchFamily="18" charset="0"/>
              </a:rPr>
              <a:t>        &lt;td&gt;july@example.com&lt;/td&gt;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tr</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a:t>
            </a:r>
            <a:r>
              <a:rPr lang="en-US" sz="1100" dirty="0" err="1" smtClean="0">
                <a:latin typeface="Times New Roman" pitchFamily="18" charset="0"/>
                <a:cs typeface="Times New Roman" pitchFamily="18" charset="0"/>
              </a:rPr>
              <a:t>tbody</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  &lt;/table&gt;</a:t>
            </a:r>
          </a:p>
          <a:p>
            <a:pPr>
              <a:buNone/>
            </a:pPr>
            <a:r>
              <a:rPr lang="en-US" sz="1100" dirty="0" smtClean="0">
                <a:latin typeface="Times New Roman" pitchFamily="18" charset="0"/>
                <a:cs typeface="Times New Roman" pitchFamily="18" charset="0"/>
              </a:rPr>
              <a:t>&lt;/div&gt;</a:t>
            </a:r>
          </a:p>
          <a:p>
            <a:pPr>
              <a:buNone/>
            </a:pPr>
            <a:r>
              <a:rPr lang="en-US" sz="1100" dirty="0" smtClean="0">
                <a:latin typeface="Times New Roman" pitchFamily="18" charset="0"/>
                <a:cs typeface="Times New Roman" pitchFamily="18" charset="0"/>
              </a:rPr>
              <a:t>&lt;/body&gt;</a:t>
            </a:r>
          </a:p>
          <a:p>
            <a:pPr>
              <a:buNone/>
            </a:pPr>
            <a:r>
              <a:rPr lang="en-US" sz="1100" dirty="0" smtClean="0">
                <a:latin typeface="Times New Roman" pitchFamily="18" charset="0"/>
                <a:cs typeface="Times New Roman" pitchFamily="18" charset="0"/>
              </a:rPr>
              <a:t>&lt;/html&gt;</a:t>
            </a:r>
          </a:p>
          <a:p>
            <a:endParaRPr lang="en-US" sz="11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lstStyle/>
          <a:p>
            <a:r>
              <a:rPr lang="en-US" sz="2000" b="1" dirty="0" smtClean="0">
                <a:latin typeface="Times New Roman" pitchFamily="18" charset="0"/>
                <a:cs typeface="Times New Roman" pitchFamily="18" charset="0"/>
              </a:rPr>
              <a:t>Striped Rows: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.table-striped class adds zebra-stripes to a table:</a:t>
            </a:r>
          </a:p>
          <a:p>
            <a:r>
              <a:rPr lang="en-US" sz="2000" b="1" dirty="0" smtClean="0">
                <a:latin typeface="Times New Roman" pitchFamily="18" charset="0"/>
                <a:cs typeface="Times New Roman" pitchFamily="18" charset="0"/>
              </a:rPr>
              <a:t>Bordered Table:</a:t>
            </a:r>
          </a:p>
          <a:p>
            <a:pPr>
              <a:buNone/>
            </a:pPr>
            <a:r>
              <a:rPr lang="en-US" sz="2000" dirty="0" smtClean="0">
                <a:latin typeface="Times New Roman" pitchFamily="18" charset="0"/>
                <a:cs typeface="Times New Roman" pitchFamily="18" charset="0"/>
              </a:rPr>
              <a:t>   The .table-bordered class adds borders on all sides of the table and cells:</a:t>
            </a:r>
          </a:p>
          <a:p>
            <a:r>
              <a:rPr lang="en-US" sz="2000" b="1" dirty="0" smtClean="0">
                <a:latin typeface="Times New Roman" pitchFamily="18" charset="0"/>
                <a:cs typeface="Times New Roman" pitchFamily="18" charset="0"/>
              </a:rPr>
              <a:t>Hover Rows:</a:t>
            </a:r>
          </a:p>
          <a:p>
            <a:pPr>
              <a:buNone/>
            </a:pPr>
            <a:r>
              <a:rPr lang="en-US" sz="2000" dirty="0" smtClean="0">
                <a:latin typeface="Times New Roman" pitchFamily="18" charset="0"/>
                <a:cs typeface="Times New Roman" pitchFamily="18" charset="0"/>
              </a:rPr>
              <a:t>   The .table-hover class adds a hover effect (grey background color) on table rows:</a:t>
            </a:r>
          </a:p>
          <a:p>
            <a:r>
              <a:rPr lang="en-US" sz="2000" b="1" dirty="0" smtClean="0">
                <a:latin typeface="Times New Roman" pitchFamily="18" charset="0"/>
                <a:cs typeface="Times New Roman" pitchFamily="18" charset="0"/>
              </a:rPr>
              <a:t>Black/Dark Table:</a:t>
            </a:r>
          </a:p>
          <a:p>
            <a:pPr>
              <a:buNone/>
            </a:pPr>
            <a:r>
              <a:rPr lang="en-US" sz="2000" dirty="0" smtClean="0">
                <a:latin typeface="Times New Roman" pitchFamily="18" charset="0"/>
                <a:cs typeface="Times New Roman" pitchFamily="18" charset="0"/>
              </a:rPr>
              <a:t>   The .table-dark class adds a black background to the table:</a:t>
            </a:r>
          </a:p>
          <a:p>
            <a:r>
              <a:rPr lang="en-US" sz="2000" b="1" dirty="0" smtClean="0">
                <a:latin typeface="Times New Roman" pitchFamily="18" charset="0"/>
                <a:cs typeface="Times New Roman" pitchFamily="18" charset="0"/>
              </a:rPr>
              <a:t>Dark Striped Table:</a:t>
            </a:r>
          </a:p>
          <a:p>
            <a:pPr>
              <a:buNone/>
            </a:pPr>
            <a:r>
              <a:rPr lang="en-US" sz="2000" dirty="0" smtClean="0">
                <a:latin typeface="Times New Roman" pitchFamily="18" charset="0"/>
                <a:cs typeface="Times New Roman" pitchFamily="18" charset="0"/>
              </a:rPr>
              <a:t>  Combine .table-dark and .table-striped to create a dark, striped table:</a:t>
            </a:r>
          </a:p>
          <a:p>
            <a:r>
              <a:rPr lang="en-US" sz="2000" b="1" dirty="0" err="1" smtClean="0"/>
              <a:t>Hoverable</a:t>
            </a:r>
            <a:r>
              <a:rPr lang="en-US" sz="2000" b="1" dirty="0" smtClean="0"/>
              <a:t> Dark Table:</a:t>
            </a:r>
          </a:p>
          <a:p>
            <a:pPr>
              <a:buNone/>
            </a:pPr>
            <a:r>
              <a:rPr lang="en-US" sz="2000" dirty="0" smtClean="0"/>
              <a:t>  The .table-hover class adds a hover effect (grey background color) on table rows:</a:t>
            </a:r>
          </a:p>
          <a:p>
            <a:pPr>
              <a:buNone/>
            </a:pPr>
            <a:endParaRPr lang="en-US" sz="20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lstStyle/>
          <a:p>
            <a:r>
              <a:rPr lang="en-US" sz="2000" b="1" dirty="0" smtClean="0">
                <a:latin typeface="Times New Roman" pitchFamily="18" charset="0"/>
                <a:cs typeface="Times New Roman" pitchFamily="18" charset="0"/>
              </a:rPr>
              <a:t>Borderless Table:</a:t>
            </a:r>
          </a:p>
          <a:p>
            <a:pPr>
              <a:buNone/>
            </a:pPr>
            <a:r>
              <a:rPr lang="en-US" sz="2000" dirty="0" smtClean="0">
                <a:latin typeface="Times New Roman" pitchFamily="18" charset="0"/>
                <a:cs typeface="Times New Roman" pitchFamily="18" charset="0"/>
              </a:rPr>
              <a:t>   The .table-borderless class removes borders from the table:</a:t>
            </a:r>
          </a:p>
          <a:p>
            <a:r>
              <a:rPr lang="en-US" sz="2000" b="1" dirty="0" smtClean="0">
                <a:latin typeface="Times New Roman" pitchFamily="18" charset="0"/>
                <a:cs typeface="Times New Roman" pitchFamily="18" charset="0"/>
              </a:rPr>
              <a:t>Contextual Classes:</a:t>
            </a:r>
          </a:p>
          <a:p>
            <a:pPr>
              <a:buNone/>
            </a:pPr>
            <a:r>
              <a:rPr lang="en-US" sz="2000" dirty="0" smtClean="0">
                <a:latin typeface="Times New Roman" pitchFamily="18" charset="0"/>
                <a:cs typeface="Times New Roman" pitchFamily="18" charset="0"/>
              </a:rPr>
              <a:t>   Contextual classes can be used to color the whole table (&lt;table&gt;),  the table rows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or table cells (&lt;td&gt;).</a:t>
            </a:r>
          </a:p>
          <a:p>
            <a:r>
              <a:rPr lang="en-US" sz="2000" b="1" dirty="0" smtClean="0">
                <a:latin typeface="Times New Roman" pitchFamily="18" charset="0"/>
                <a:cs typeface="Times New Roman" pitchFamily="18" charset="0"/>
              </a:rPr>
              <a:t>Table Head Colors:</a:t>
            </a:r>
          </a:p>
          <a:p>
            <a:pPr>
              <a:buNone/>
            </a:pP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thead</a:t>
            </a:r>
            <a:r>
              <a:rPr lang="en-US" sz="2000" dirty="0" smtClean="0">
                <a:latin typeface="Times New Roman" pitchFamily="18" charset="0"/>
                <a:cs typeface="Times New Roman" pitchFamily="18" charset="0"/>
              </a:rPr>
              <a:t>-dark class adds a black background to table headers, and the .</a:t>
            </a:r>
            <a:r>
              <a:rPr lang="en-US" sz="2000" dirty="0" err="1" smtClean="0">
                <a:latin typeface="Times New Roman" pitchFamily="18" charset="0"/>
                <a:cs typeface="Times New Roman" pitchFamily="18" charset="0"/>
              </a:rPr>
              <a:t>thead</a:t>
            </a:r>
            <a:r>
              <a:rPr lang="en-US" sz="2000" dirty="0" smtClean="0">
                <a:latin typeface="Times New Roman" pitchFamily="18" charset="0"/>
                <a:cs typeface="Times New Roman" pitchFamily="18" charset="0"/>
              </a:rPr>
              <a:t>-light class adds a grey background to table headers:</a:t>
            </a:r>
          </a:p>
          <a:p>
            <a:r>
              <a:rPr lang="en-US" sz="2000" b="1" dirty="0" smtClean="0">
                <a:latin typeface="Times New Roman" pitchFamily="18" charset="0"/>
                <a:cs typeface="Times New Roman" pitchFamily="18" charset="0"/>
              </a:rPr>
              <a:t>Small table:</a:t>
            </a:r>
          </a:p>
          <a:p>
            <a:pPr>
              <a:buNone/>
            </a:pPr>
            <a:r>
              <a:rPr lang="en-US" sz="2000" dirty="0" smtClean="0"/>
              <a:t> The .table-</a:t>
            </a:r>
            <a:r>
              <a:rPr lang="en-US" sz="2000" dirty="0" err="1" smtClean="0"/>
              <a:t>sm</a:t>
            </a:r>
            <a:r>
              <a:rPr lang="en-US" sz="2000" dirty="0" smtClean="0"/>
              <a:t> class makes the table smaller by cutting cell padding in half:</a:t>
            </a:r>
          </a:p>
          <a:p>
            <a:r>
              <a:rPr lang="en-US" sz="2000" b="1" dirty="0" smtClean="0"/>
              <a:t>Responsive Tables:</a:t>
            </a:r>
          </a:p>
          <a:p>
            <a:pPr>
              <a:buNone/>
            </a:pPr>
            <a:r>
              <a:rPr lang="en-US" sz="2000" dirty="0" smtClean="0"/>
              <a:t> The .table-responsive class adds a scrollbar to the table when needed (when it is too big horizontally):</a:t>
            </a:r>
          </a:p>
          <a:p>
            <a:pPr>
              <a:buNone/>
            </a:pPr>
            <a:endParaRPr lang="en-US" sz="2000" dirty="0" smtClean="0"/>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pPr algn="ctr"/>
            <a:r>
              <a:rPr lang="en-US" dirty="0" smtClean="0"/>
              <a:t>Forms</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lstStyle/>
          <a:p>
            <a:r>
              <a:rPr lang="en-US" sz="2000" dirty="0" smtClean="0">
                <a:latin typeface="Times New Roman" pitchFamily="18" charset="0"/>
                <a:cs typeface="Times New Roman" pitchFamily="18" charset="0"/>
              </a:rPr>
              <a:t>Form controls automatically receive some global styling with Bootstrap:</a:t>
            </a:r>
          </a:p>
          <a:p>
            <a:r>
              <a:rPr lang="en-US" sz="2000" dirty="0" smtClean="0">
                <a:latin typeface="Times New Roman" pitchFamily="18" charset="0"/>
                <a:cs typeface="Times New Roman" pitchFamily="18" charset="0"/>
              </a:rPr>
              <a:t>All textual &lt;input&gt;, &lt;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&gt;, and &lt;select&gt; elements with class .form-control have a width of 100%.</a:t>
            </a:r>
          </a:p>
          <a:p>
            <a:pPr>
              <a:buNone/>
            </a:pPr>
            <a:r>
              <a:rPr lang="en-US" b="1" dirty="0" smtClean="0"/>
              <a:t>  </a:t>
            </a:r>
          </a:p>
          <a:p>
            <a:pPr>
              <a:buNone/>
            </a:pPr>
            <a:r>
              <a:rPr lang="en-US" b="1" dirty="0" smtClean="0"/>
              <a:t>Form Layouts:</a:t>
            </a:r>
          </a:p>
          <a:p>
            <a:r>
              <a:rPr lang="en-US" sz="2000" dirty="0" smtClean="0">
                <a:latin typeface="Times New Roman" pitchFamily="18" charset="0"/>
                <a:cs typeface="Times New Roman" pitchFamily="18" charset="0"/>
              </a:rPr>
              <a:t>Bootstrap provides two types of form layouts:</a:t>
            </a:r>
          </a:p>
          <a:p>
            <a:r>
              <a:rPr lang="en-US" sz="2000" b="1" dirty="0" smtClean="0">
                <a:latin typeface="Times New Roman" pitchFamily="18" charset="0"/>
                <a:cs typeface="Times New Roman" pitchFamily="18" charset="0"/>
              </a:rPr>
              <a:t>Stacked (full-width) </a:t>
            </a:r>
            <a:r>
              <a:rPr lang="en-US" sz="2000" b="1" dirty="0" err="1" smtClean="0">
                <a:latin typeface="Times New Roman" pitchFamily="18" charset="0"/>
                <a:cs typeface="Times New Roman" pitchFamily="18" charset="0"/>
              </a:rPr>
              <a:t>form:</a:t>
            </a:r>
            <a:r>
              <a:rPr lang="en-US" sz="2000" dirty="0" err="1" smtClean="0"/>
              <a:t>The</a:t>
            </a:r>
            <a:r>
              <a:rPr lang="en-US" sz="2000" dirty="0" smtClean="0"/>
              <a:t> stacked form creates input field and submit button in stacked format.</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Inline form: </a:t>
            </a:r>
            <a:r>
              <a:rPr lang="en-US" sz="2000" dirty="0" smtClean="0"/>
              <a:t>The </a:t>
            </a:r>
            <a:r>
              <a:rPr lang="en-US" sz="2000" i="1" dirty="0" smtClean="0"/>
              <a:t>.form-inline</a:t>
            </a:r>
            <a:r>
              <a:rPr lang="en-US" sz="2000" dirty="0" smtClean="0"/>
              <a:t> class is used with &lt;form&gt; element to create inline form. The inline form contains elements that are left-aligned and inline. The inline property applies when viewports are at least 576px wide. If screen size is smaller then 576px then the form element will be stacked vertically.</a:t>
            </a:r>
            <a:endParaRPr lang="en-US" sz="20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100" dirty="0" smtClean="0">
                <a:latin typeface="Times New Roman" pitchFamily="18" charset="0"/>
                <a:cs typeface="Times New Roman" pitchFamily="18" charset="0"/>
              </a:rPr>
              <a:t>Stacked form</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7696200"/>
          </a:xfrm>
        </p:spPr>
        <p:txBody>
          <a:bodyPr>
            <a:noAutofit/>
          </a:bodyPr>
          <a:lstStyle/>
          <a:p>
            <a:pPr>
              <a:buNone/>
            </a:pPr>
            <a:r>
              <a:rPr lang="en-US" sz="1400" dirty="0" smtClean="0"/>
              <a:t>&lt;!DOCTYPE html&gt;</a:t>
            </a:r>
          </a:p>
          <a:p>
            <a:pPr>
              <a:buNone/>
            </a:pPr>
            <a:r>
              <a:rPr lang="en-US" sz="1400" dirty="0" smtClean="0">
                <a:latin typeface="Times New Roman" pitchFamily="18" charset="0"/>
                <a:cs typeface="Times New Roman" pitchFamily="18" charset="0"/>
              </a:rPr>
              <a:t>&lt;html </a:t>
            </a:r>
            <a:r>
              <a:rPr lang="en-US" sz="1400" dirty="0" err="1" smtClean="0">
                <a:latin typeface="Times New Roman" pitchFamily="18" charset="0"/>
                <a:cs typeface="Times New Roman" pitchFamily="18" charset="0"/>
              </a:rPr>
              <a:t>lang</a:t>
            </a:r>
            <a:r>
              <a:rPr lang="en-US" sz="1400" dirty="0" smtClean="0">
                <a:latin typeface="Times New Roman" pitchFamily="18" charset="0"/>
                <a:cs typeface="Times New Roman" pitchFamily="18" charset="0"/>
              </a:rPr>
              <a:t>="en"&gt;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  &lt;title&gt;Bootstrap Example&lt;/title&gt;</a:t>
            </a:r>
          </a:p>
          <a:p>
            <a:pPr>
              <a:buNone/>
            </a:pPr>
            <a:r>
              <a:rPr lang="en-US" sz="1400" dirty="0" smtClean="0">
                <a:latin typeface="Times New Roman" pitchFamily="18" charset="0"/>
                <a:cs typeface="Times New Roman" pitchFamily="18" charset="0"/>
              </a:rPr>
              <a:t>  &lt;meta </a:t>
            </a:r>
            <a:r>
              <a:rPr lang="en-US" sz="1400" dirty="0" err="1" smtClean="0">
                <a:latin typeface="Times New Roman" pitchFamily="18" charset="0"/>
                <a:cs typeface="Times New Roman" pitchFamily="18" charset="0"/>
              </a:rPr>
              <a:t>charset</a:t>
            </a:r>
            <a:r>
              <a:rPr lang="en-US" sz="1400" dirty="0" smtClean="0">
                <a:latin typeface="Times New Roman" pitchFamily="18" charset="0"/>
                <a:cs typeface="Times New Roman" pitchFamily="18" charset="0"/>
              </a:rPr>
              <a:t>="utf-8"&gt;</a:t>
            </a:r>
          </a:p>
          <a:p>
            <a:pPr>
              <a:buNone/>
            </a:pPr>
            <a:r>
              <a:rPr lang="en-US" sz="1400" dirty="0" smtClean="0">
                <a:latin typeface="Times New Roman" pitchFamily="18" charset="0"/>
                <a:cs typeface="Times New Roman" pitchFamily="18" charset="0"/>
              </a:rPr>
              <a:t>  &lt;meta name="viewport" content="width=device-width, initial-scale=1"&gt;</a:t>
            </a:r>
          </a:p>
          <a:p>
            <a:pPr>
              <a:buNone/>
            </a:pPr>
            <a:r>
              <a:rPr lang="en-US" sz="1400" dirty="0" smtClean="0">
                <a:latin typeface="Times New Roman" pitchFamily="18" charset="0"/>
                <a:cs typeface="Times New Roman" pitchFamily="18" charset="0"/>
              </a:rPr>
              <a:t>  &lt;link </a:t>
            </a:r>
            <a:r>
              <a:rPr lang="en-US" sz="1400" dirty="0" err="1" smtClean="0">
                <a:latin typeface="Times New Roman" pitchFamily="18" charset="0"/>
                <a:cs typeface="Times New Roman" pitchFamily="18" charset="0"/>
              </a:rPr>
              <a:t>rel</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stylesheet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href</a:t>
            </a:r>
            <a:r>
              <a:rPr lang="en-US" sz="1400" dirty="0" smtClean="0">
                <a:latin typeface="Times New Roman" pitchFamily="18" charset="0"/>
                <a:cs typeface="Times New Roman" pitchFamily="18" charset="0"/>
              </a:rPr>
              <a:t>="https://maxcdn.bootstrapcdn.com/bootstrap/4.5.2/css/bootstrap.min.css"&gt;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="https://ajax.googleapis.com/ajax/libs/jquery/3.5.1/jquery.min.js"&gt;&lt;/script&gt;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="https://cdnjs.cloudflare.com/ajax/libs/popper.js/1.16.0/umd/popper.min.js"&gt;&lt;/script&gt;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="https://maxcdn.bootstrapcdn.com/bootstrap/4.5.2/js/bootstrap.min.js"&gt;&lt;/script&gt;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&lt;div class="container"&gt;</a:t>
            </a:r>
          </a:p>
          <a:p>
            <a:pPr>
              <a:buNone/>
            </a:pPr>
            <a:r>
              <a:rPr lang="en-US" sz="1400" dirty="0" smtClean="0">
                <a:latin typeface="Times New Roman" pitchFamily="18" charset="0"/>
                <a:cs typeface="Times New Roman" pitchFamily="18" charset="0"/>
              </a:rPr>
              <a:t>  &lt;h2&gt;Stacked form&lt;/h2&gt;</a:t>
            </a:r>
          </a:p>
          <a:p>
            <a:pPr>
              <a:buNone/>
            </a:pPr>
            <a:r>
              <a:rPr lang="en-US" sz="1400" dirty="0" smtClean="0">
                <a:latin typeface="Times New Roman" pitchFamily="18" charset="0"/>
                <a:cs typeface="Times New Roman" pitchFamily="18" charset="0"/>
              </a:rPr>
              <a:t>  &lt;form action="/action_page.php"&gt;</a:t>
            </a:r>
          </a:p>
          <a:p>
            <a:pPr>
              <a:buNone/>
            </a:pPr>
            <a:r>
              <a:rPr lang="en-US" sz="1400" dirty="0" smtClean="0">
                <a:latin typeface="Times New Roman" pitchFamily="18" charset="0"/>
                <a:cs typeface="Times New Roman" pitchFamily="18" charset="0"/>
              </a:rPr>
              <a:t>    &lt;div class="form-group"&gt;</a:t>
            </a:r>
          </a:p>
          <a:p>
            <a:pPr>
              <a:buNone/>
            </a:pPr>
            <a:r>
              <a:rPr lang="en-US" sz="1400" dirty="0" smtClean="0">
                <a:latin typeface="Times New Roman" pitchFamily="18" charset="0"/>
                <a:cs typeface="Times New Roman" pitchFamily="18" charset="0"/>
              </a:rPr>
              <a:t>      &lt;label for="email"&gt;Email:&lt;/label&gt;</a:t>
            </a:r>
          </a:p>
          <a:p>
            <a:pPr>
              <a:buNone/>
            </a:pPr>
            <a:r>
              <a:rPr lang="en-US" sz="1400" dirty="0" smtClean="0">
                <a:latin typeface="Times New Roman" pitchFamily="18" charset="0"/>
                <a:cs typeface="Times New Roman" pitchFamily="18" charset="0"/>
              </a:rPr>
              <a:t>      &lt;input type="email" class="form-control" id="email" placeholder="Enter email" name="email"&gt;</a:t>
            </a:r>
          </a:p>
          <a:p>
            <a:pPr>
              <a:buNone/>
            </a:pPr>
            <a:r>
              <a:rPr lang="en-US" sz="1400" dirty="0" smtClean="0">
                <a:latin typeface="Times New Roman" pitchFamily="18" charset="0"/>
                <a:cs typeface="Times New Roman" pitchFamily="18" charset="0"/>
              </a:rPr>
              <a:t>    &lt;/div&gt;</a:t>
            </a:r>
          </a:p>
          <a:p>
            <a:pPr>
              <a:buNone/>
            </a:pPr>
            <a:endParaRPr lang="en-US" sz="14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029200"/>
          </a:xfrm>
        </p:spPr>
        <p:txBody>
          <a:bodyPr>
            <a:normAutofit fontScale="62500" lnSpcReduction="20000"/>
          </a:bodyPr>
          <a:lstStyle/>
          <a:p>
            <a:pPr>
              <a:buNone/>
            </a:pPr>
            <a:r>
              <a:rPr lang="en-US" sz="2800" dirty="0" smtClean="0">
                <a:latin typeface="Times New Roman" pitchFamily="18" charset="0"/>
                <a:cs typeface="Times New Roman" pitchFamily="18" charset="0"/>
              </a:rPr>
              <a:t>&lt;div class="form-group"&gt;</a:t>
            </a:r>
          </a:p>
          <a:p>
            <a:pPr>
              <a:buNone/>
            </a:pPr>
            <a:r>
              <a:rPr lang="en-US" sz="2800" dirty="0" smtClean="0">
                <a:latin typeface="Times New Roman" pitchFamily="18" charset="0"/>
                <a:cs typeface="Times New Roman" pitchFamily="18" charset="0"/>
              </a:rPr>
              <a:t>      &lt;label for="</a:t>
            </a:r>
            <a:r>
              <a:rPr lang="en-US" sz="2800" dirty="0" err="1" smtClean="0">
                <a:latin typeface="Times New Roman" pitchFamily="18" charset="0"/>
                <a:cs typeface="Times New Roman" pitchFamily="18" charset="0"/>
              </a:rPr>
              <a:t>pwd</a:t>
            </a:r>
            <a:r>
              <a:rPr lang="en-US" sz="2800" dirty="0" smtClean="0">
                <a:latin typeface="Times New Roman" pitchFamily="18" charset="0"/>
                <a:cs typeface="Times New Roman" pitchFamily="18" charset="0"/>
              </a:rPr>
              <a:t>"&gt;Password:&lt;/label&gt;</a:t>
            </a:r>
          </a:p>
          <a:p>
            <a:pPr>
              <a:buNone/>
            </a:pPr>
            <a:r>
              <a:rPr lang="en-US" sz="2800" dirty="0" smtClean="0">
                <a:latin typeface="Times New Roman" pitchFamily="18" charset="0"/>
                <a:cs typeface="Times New Roman" pitchFamily="18" charset="0"/>
              </a:rPr>
              <a:t>      &lt;input type="password" class="form-control" id="</a:t>
            </a:r>
            <a:r>
              <a:rPr lang="en-US" sz="2800" dirty="0" err="1" smtClean="0">
                <a:latin typeface="Times New Roman" pitchFamily="18" charset="0"/>
                <a:cs typeface="Times New Roman" pitchFamily="18" charset="0"/>
              </a:rPr>
              <a:t>pwd</a:t>
            </a:r>
            <a:r>
              <a:rPr lang="en-US" sz="2800" dirty="0" smtClean="0">
                <a:latin typeface="Times New Roman" pitchFamily="18" charset="0"/>
                <a:cs typeface="Times New Roman" pitchFamily="18" charset="0"/>
              </a:rPr>
              <a:t>" placeholder="</a:t>
            </a:r>
            <a:r>
              <a:rPr lang="en-US" sz="2800" dirty="0" err="1" smtClean="0">
                <a:latin typeface="Times New Roman" pitchFamily="18" charset="0"/>
                <a:cs typeface="Times New Roman" pitchFamily="18" charset="0"/>
              </a:rPr>
              <a:t>Enterpassword</a:t>
            </a:r>
            <a:r>
              <a:rPr lang="en-US" sz="2800" dirty="0" smtClean="0">
                <a:latin typeface="Times New Roman" pitchFamily="18" charset="0"/>
                <a:cs typeface="Times New Roman" pitchFamily="18" charset="0"/>
              </a:rPr>
              <a:t>" name="</a:t>
            </a:r>
            <a:r>
              <a:rPr lang="en-US" sz="2800" dirty="0" err="1" smtClean="0">
                <a:latin typeface="Times New Roman" pitchFamily="18" charset="0"/>
                <a:cs typeface="Times New Roman" pitchFamily="18" charset="0"/>
              </a:rPr>
              <a:t>pswd</a:t>
            </a:r>
            <a:r>
              <a:rPr lang="en-US" sz="2800" dirty="0" smtClean="0">
                <a:latin typeface="Times New Roman" pitchFamily="18" charset="0"/>
                <a:cs typeface="Times New Roman" pitchFamily="18" charset="0"/>
              </a:rPr>
              <a:t>"&gt;</a:t>
            </a:r>
          </a:p>
          <a:p>
            <a:pPr>
              <a:buNone/>
            </a:pPr>
            <a:r>
              <a:rPr lang="en-US" sz="2800" dirty="0" smtClean="0">
                <a:latin typeface="Times New Roman" pitchFamily="18" charset="0"/>
                <a:cs typeface="Times New Roman" pitchFamily="18" charset="0"/>
              </a:rPr>
              <a:t>    &lt;/div&gt;</a:t>
            </a:r>
          </a:p>
          <a:p>
            <a:pPr>
              <a:buNone/>
            </a:pPr>
            <a:r>
              <a:rPr lang="en-US" sz="2800" dirty="0" smtClean="0">
                <a:latin typeface="Times New Roman" pitchFamily="18" charset="0"/>
                <a:cs typeface="Times New Roman" pitchFamily="18" charset="0"/>
              </a:rPr>
              <a:t>    &lt;div class="form-group form-check"&gt;</a:t>
            </a:r>
          </a:p>
          <a:p>
            <a:pPr>
              <a:buNone/>
            </a:pPr>
            <a:r>
              <a:rPr lang="en-US" sz="2800" dirty="0" smtClean="0">
                <a:latin typeface="Times New Roman" pitchFamily="18" charset="0"/>
                <a:cs typeface="Times New Roman" pitchFamily="18" charset="0"/>
              </a:rPr>
              <a:t>      &lt;label class="form-check-label"&gt;</a:t>
            </a:r>
          </a:p>
          <a:p>
            <a:pPr>
              <a:buNone/>
            </a:pPr>
            <a:r>
              <a:rPr lang="en-US" sz="2800" dirty="0" smtClean="0">
                <a:latin typeface="Times New Roman" pitchFamily="18" charset="0"/>
                <a:cs typeface="Times New Roman" pitchFamily="18" charset="0"/>
              </a:rPr>
              <a:t>        &lt;input class="form-check-input" type="checkbox" name="remember"&gt; Remember me</a:t>
            </a:r>
          </a:p>
          <a:p>
            <a:pPr>
              <a:buNone/>
            </a:pPr>
            <a:r>
              <a:rPr lang="en-US" sz="2800" dirty="0" smtClean="0">
                <a:latin typeface="Times New Roman" pitchFamily="18" charset="0"/>
                <a:cs typeface="Times New Roman" pitchFamily="18" charset="0"/>
              </a:rPr>
              <a:t>      &lt;/label&gt;</a:t>
            </a:r>
          </a:p>
          <a:p>
            <a:pPr>
              <a:buNone/>
            </a:pPr>
            <a:r>
              <a:rPr lang="en-US" sz="2800" dirty="0" smtClean="0">
                <a:latin typeface="Times New Roman" pitchFamily="18" charset="0"/>
                <a:cs typeface="Times New Roman" pitchFamily="18" charset="0"/>
              </a:rPr>
              <a:t>    &lt;/div&gt;</a:t>
            </a:r>
          </a:p>
          <a:p>
            <a:pPr>
              <a:buNone/>
            </a:pPr>
            <a:r>
              <a:rPr lang="en-US" sz="2800" dirty="0" smtClean="0">
                <a:latin typeface="Times New Roman" pitchFamily="18" charset="0"/>
                <a:cs typeface="Times New Roman" pitchFamily="18" charset="0"/>
              </a:rPr>
              <a:t>    &lt;button type="submit" class="</a:t>
            </a:r>
            <a:r>
              <a:rPr lang="en-US" sz="2800" dirty="0" err="1" smtClean="0">
                <a:latin typeface="Times New Roman" pitchFamily="18" charset="0"/>
                <a:cs typeface="Times New Roman" pitchFamily="18" charset="0"/>
              </a:rPr>
              <a:t>btn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btn</a:t>
            </a:r>
            <a:r>
              <a:rPr lang="en-US" sz="2800" dirty="0" smtClean="0">
                <a:latin typeface="Times New Roman" pitchFamily="18" charset="0"/>
                <a:cs typeface="Times New Roman" pitchFamily="18" charset="0"/>
              </a:rPr>
              <a:t>-primary"&gt;Submit&lt;/button&gt;</a:t>
            </a:r>
          </a:p>
          <a:p>
            <a:pPr>
              <a:buNone/>
            </a:pPr>
            <a:r>
              <a:rPr lang="en-US" sz="2800" dirty="0" smtClean="0">
                <a:latin typeface="Times New Roman" pitchFamily="18" charset="0"/>
                <a:cs typeface="Times New Roman" pitchFamily="18" charset="0"/>
              </a:rPr>
              <a:t>  &lt;/form&gt;</a:t>
            </a:r>
          </a:p>
          <a:p>
            <a:pPr>
              <a:buNone/>
            </a:pPr>
            <a:r>
              <a:rPr lang="en-US" sz="2800" dirty="0" smtClean="0">
                <a:latin typeface="Times New Roman" pitchFamily="18" charset="0"/>
                <a:cs typeface="Times New Roman" pitchFamily="18" charset="0"/>
              </a:rPr>
              <a:t>&lt;/div&gt;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endParaRPr lang="en-US" sz="2800" dirty="0" smtClean="0"/>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Inline Form</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class="container"&gt;</a:t>
            </a:r>
          </a:p>
          <a:p>
            <a:pPr>
              <a:buNone/>
            </a:pPr>
            <a:r>
              <a:rPr lang="en-US" dirty="0" smtClean="0"/>
              <a:t>  &lt;h2&gt;Inline form&lt;/h2&gt;</a:t>
            </a:r>
          </a:p>
          <a:p>
            <a:pPr>
              <a:buNone/>
            </a:pPr>
            <a:r>
              <a:rPr lang="en-US" dirty="0" smtClean="0"/>
              <a:t>  &lt;p&gt;Make the viewport larger than 576px wide to see that all of the form elements are inline and left-aligned. On small screens, the form groups will stack horizontally.&lt;/p&gt;</a:t>
            </a:r>
          </a:p>
          <a:p>
            <a:pPr>
              <a:buNone/>
            </a:pPr>
            <a:r>
              <a:rPr lang="en-US" dirty="0" smtClean="0"/>
              <a:t>  &lt;form class="form-inline" action="/action_page.php"&gt;</a:t>
            </a:r>
          </a:p>
          <a:p>
            <a:pPr>
              <a:buNone/>
            </a:pPr>
            <a:r>
              <a:rPr lang="en-US" dirty="0" smtClean="0"/>
              <a:t>    &lt;label for="email2" class="mb-2 mr-sm-2"&gt;Email:&lt;/label&gt;</a:t>
            </a:r>
          </a:p>
          <a:p>
            <a:pPr>
              <a:buNone/>
            </a:pPr>
            <a:r>
              <a:rPr lang="en-US" dirty="0" smtClean="0"/>
              <a:t>    &lt;input type="text" class="form-control mb-2 mr-sm-2" id="email2" placeholder="Enter email" name="email"&gt;</a:t>
            </a:r>
          </a:p>
          <a:p>
            <a:pPr>
              <a:buNone/>
            </a:pPr>
            <a:r>
              <a:rPr lang="en-US" dirty="0" smtClean="0"/>
              <a:t>    &lt;label for="pwd2" class="mb-2 mr-sm-2"&gt;Password:&lt;/label&gt;</a:t>
            </a:r>
          </a:p>
          <a:p>
            <a:pPr>
              <a:buNone/>
            </a:pPr>
            <a:r>
              <a:rPr lang="en-US" dirty="0" smtClean="0"/>
              <a:t>    &lt;input type="text" class="form-control mb-2 mr-sm-2" id="pwd2" placeholder="Enter password" name="</a:t>
            </a:r>
            <a:r>
              <a:rPr lang="en-US" dirty="0" err="1" smtClean="0"/>
              <a:t>pswd</a:t>
            </a:r>
            <a:r>
              <a:rPr lang="en-US" dirty="0" smtClean="0"/>
              <a:t>"&gt;</a:t>
            </a:r>
          </a:p>
          <a:p>
            <a:pPr>
              <a:buNone/>
            </a:pPr>
            <a:r>
              <a:rPr lang="en-US" dirty="0" smtClean="0"/>
              <a:t>    &lt;div class="form-check mb-2 mr-sm-2"&gt;</a:t>
            </a:r>
          </a:p>
          <a:p>
            <a:pPr>
              <a:buNone/>
            </a:pPr>
            <a:r>
              <a:rPr lang="en-US" dirty="0" smtClean="0"/>
              <a:t>      &lt;label class="form-check-label"&gt;</a:t>
            </a:r>
          </a:p>
          <a:p>
            <a:pPr>
              <a:buNone/>
            </a:pPr>
            <a:r>
              <a:rPr lang="en-US" dirty="0" smtClean="0"/>
              <a:t>        &lt;input type="checkbox" class="form-check-input" name="remember"&gt; Remember me</a:t>
            </a:r>
          </a:p>
          <a:p>
            <a:pPr>
              <a:buNone/>
            </a:pPr>
            <a:r>
              <a:rPr lang="en-US" dirty="0" smtClean="0"/>
              <a:t>      &lt;/label&gt;</a:t>
            </a:r>
          </a:p>
          <a:p>
            <a:pPr>
              <a:buNone/>
            </a:pPr>
            <a:r>
              <a:rPr lang="en-US" dirty="0" smtClean="0"/>
              <a:t>    &lt;/div&gt;    </a:t>
            </a:r>
          </a:p>
          <a:p>
            <a:pPr>
              <a:buNone/>
            </a:pPr>
            <a:r>
              <a:rPr lang="en-US" dirty="0" smtClean="0"/>
              <a:t>    &lt;button type="submit" class="</a:t>
            </a:r>
            <a:r>
              <a:rPr lang="en-US" dirty="0" err="1" smtClean="0"/>
              <a:t>btn</a:t>
            </a:r>
            <a:r>
              <a:rPr lang="en-US" dirty="0" smtClean="0"/>
              <a:t> </a:t>
            </a:r>
            <a:r>
              <a:rPr lang="en-US" dirty="0" err="1" smtClean="0"/>
              <a:t>btn</a:t>
            </a:r>
            <a:r>
              <a:rPr lang="en-US" dirty="0" smtClean="0"/>
              <a:t>-primary mb-2"&gt;Submit&lt;/button&gt;</a:t>
            </a:r>
          </a:p>
          <a:p>
            <a:pPr>
              <a:buNone/>
            </a:pPr>
            <a:r>
              <a:rPr lang="en-US" dirty="0" smtClean="0"/>
              <a:t>  &lt;/form&gt;</a:t>
            </a:r>
          </a:p>
          <a:p>
            <a:pPr>
              <a:buNone/>
            </a:pPr>
            <a:r>
              <a:rPr lang="en-US" dirty="0" smtClean="0"/>
              <a:t>&lt;/div&gt;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pPr algn="ctr"/>
            <a:r>
              <a:rPr lang="en-US" sz="2800" dirty="0" smtClean="0">
                <a:latin typeface="Times New Roman" pitchFamily="18" charset="0"/>
                <a:cs typeface="Times New Roman" pitchFamily="18" charset="0"/>
              </a:rPr>
              <a:t>Form validation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="https://maxcdn.bootstrapcdn.com/bootstrap/4.5.2/css/bootstrap.min.css"&gt;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="https://cdnjs.cloudflare.com/ajax/libs/popper.js/1.16.0/umd/popper.min.js"&gt;&lt;/script&gt;</a:t>
            </a:r>
          </a:p>
          <a:p>
            <a:pPr>
              <a:buNone/>
            </a:pPr>
            <a:r>
              <a:rPr lang="en-US" dirty="0" smtClean="0"/>
              <a:t>  &lt;script </a:t>
            </a:r>
            <a:r>
              <a:rPr lang="en-US" dirty="0" err="1" smtClean="0"/>
              <a:t>src</a:t>
            </a:r>
            <a:r>
              <a:rPr lang="en-US" dirty="0" smtClean="0"/>
              <a:t>="https://maxcdn.bootstrapcdn.com/bootstrap/4.5.2/js/bootstrap.min.js"&gt;&lt;/script&gt;</a:t>
            </a:r>
          </a:p>
          <a:p>
            <a:pPr>
              <a:buNone/>
            </a:pPr>
            <a:r>
              <a:rPr lang="en-US" dirty="0" smtClean="0"/>
              <a:t>&lt;/head&gt;</a:t>
            </a:r>
          </a:p>
          <a:p>
            <a:pPr>
              <a:buNone/>
            </a:pPr>
            <a:r>
              <a:rPr lang="en-US" dirty="0" smtClean="0"/>
              <a:t>&lt;body&gt;</a:t>
            </a:r>
          </a:p>
          <a:p>
            <a:endParaRPr lang="en-US" dirty="0" smtClean="0"/>
          </a:p>
          <a:p>
            <a:pPr>
              <a:buNone/>
            </a:pPr>
            <a:r>
              <a:rPr lang="en-US" dirty="0" smtClean="0"/>
              <a:t>&lt;div class="container"&gt;</a:t>
            </a:r>
          </a:p>
          <a:p>
            <a:pPr>
              <a:buNone/>
            </a:pPr>
            <a:r>
              <a:rPr lang="en-US" dirty="0" smtClean="0"/>
              <a:t>  &lt;h2&gt;Form Validation&lt;/h2&gt;</a:t>
            </a:r>
          </a:p>
          <a:p>
            <a:pPr>
              <a:buNone/>
            </a:pPr>
            <a:r>
              <a:rPr lang="en-US" dirty="0" smtClean="0"/>
              <a:t>  &lt;p&gt;In this example, we use &lt;code&gt;.was-validated&lt;/code&gt; to indicate what's missing before submitting the form:&lt;/p&gt;</a:t>
            </a:r>
          </a:p>
          <a:p>
            <a:pPr>
              <a:buNone/>
            </a:pPr>
            <a:r>
              <a:rPr lang="en-US" dirty="0" smtClean="0"/>
              <a:t>  &lt;form action="/action_page.php" class="was-validated"&gt;</a:t>
            </a:r>
          </a:p>
          <a:p>
            <a:pPr>
              <a:buNone/>
            </a:pPr>
            <a:r>
              <a:rPr lang="en-US" dirty="0" smtClean="0"/>
              <a:t>    &lt;div class="form-group"&gt;</a:t>
            </a:r>
          </a:p>
          <a:p>
            <a:pPr>
              <a:buNone/>
            </a:pPr>
            <a:r>
              <a:rPr lang="en-US" dirty="0" smtClean="0"/>
              <a:t>      &lt;label for="</a:t>
            </a:r>
            <a:r>
              <a:rPr lang="en-US" dirty="0" err="1" smtClean="0"/>
              <a:t>uname</a:t>
            </a:r>
            <a:r>
              <a:rPr lang="en-US" dirty="0" smtClean="0"/>
              <a:t>"&gt;Username:&lt;/label&gt;</a:t>
            </a:r>
          </a:p>
          <a:p>
            <a:pPr>
              <a:buNone/>
            </a:pPr>
            <a:r>
              <a:rPr lang="en-US" dirty="0" smtClean="0"/>
              <a:t>      &lt;input type="text" class="form-control" id="</a:t>
            </a:r>
            <a:r>
              <a:rPr lang="en-US" dirty="0" err="1" smtClean="0"/>
              <a:t>uname</a:t>
            </a:r>
            <a:r>
              <a:rPr lang="en-US" dirty="0" smtClean="0"/>
              <a:t>" placeholder="Enter username" name="</a:t>
            </a:r>
            <a:r>
              <a:rPr lang="en-US" dirty="0" err="1" smtClean="0"/>
              <a:t>uname</a:t>
            </a:r>
            <a:r>
              <a:rPr lang="en-US" dirty="0" smtClean="0"/>
              <a:t>" required&gt;</a:t>
            </a:r>
          </a:p>
          <a:p>
            <a:pPr>
              <a:buNone/>
            </a:pPr>
            <a:r>
              <a:rPr lang="en-US" dirty="0" smtClean="0"/>
              <a:t>      &lt;div class="valid-feedback"&gt;Valid.&lt;/div&gt;</a:t>
            </a:r>
          </a:p>
          <a:p>
            <a:pPr>
              <a:buNone/>
            </a:pPr>
            <a:r>
              <a:rPr lang="en-US" dirty="0" smtClean="0"/>
              <a:t>      &lt;div class="invalid-feedback"&gt;Please fill out this field.&lt;/div&gt;</a:t>
            </a:r>
          </a:p>
          <a:p>
            <a:pPr>
              <a:buNone/>
            </a:pPr>
            <a:r>
              <a:rPr lang="en-US" dirty="0" smtClean="0"/>
              <a:t>    &lt;/div&gt;</a:t>
            </a:r>
          </a:p>
          <a:p>
            <a:pPr>
              <a:buNone/>
            </a:pPr>
            <a:r>
              <a:rPr lang="en-US" dirty="0" smtClean="0"/>
              <a:t>    </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endParaRPr lang="en-US" dirty="0"/>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a:buNone/>
            </a:pPr>
            <a:r>
              <a:rPr lang="en-US" dirty="0" smtClean="0"/>
              <a:t> &lt;div class="form-group"&gt;</a:t>
            </a:r>
          </a:p>
          <a:p>
            <a:pPr>
              <a:buNone/>
            </a:pPr>
            <a:r>
              <a:rPr lang="en-US" dirty="0" smtClean="0"/>
              <a:t>      &lt;label for="</a:t>
            </a:r>
            <a:r>
              <a:rPr lang="en-US" dirty="0" err="1" smtClean="0"/>
              <a:t>pwd</a:t>
            </a:r>
            <a:r>
              <a:rPr lang="en-US" dirty="0" smtClean="0"/>
              <a:t>"&gt;Password:&lt;/label&gt;</a:t>
            </a:r>
          </a:p>
          <a:p>
            <a:pPr>
              <a:buNone/>
            </a:pPr>
            <a:r>
              <a:rPr lang="en-US" dirty="0" smtClean="0"/>
              <a:t>      &lt;input type="password" class="form-control" id="</a:t>
            </a:r>
            <a:r>
              <a:rPr lang="en-US" dirty="0" err="1" smtClean="0"/>
              <a:t>pwd</a:t>
            </a:r>
            <a:r>
              <a:rPr lang="en-US" dirty="0" smtClean="0"/>
              <a:t>" placeholder="Enter password" name="</a:t>
            </a:r>
            <a:r>
              <a:rPr lang="en-US" dirty="0" err="1" smtClean="0"/>
              <a:t>pswd</a:t>
            </a:r>
            <a:r>
              <a:rPr lang="en-US" dirty="0" smtClean="0"/>
              <a:t>" required&gt;</a:t>
            </a:r>
          </a:p>
          <a:p>
            <a:pPr>
              <a:buNone/>
            </a:pPr>
            <a:r>
              <a:rPr lang="en-US" dirty="0" smtClean="0"/>
              <a:t>      &lt;div class="valid-feedback"&gt;Valid.&lt;/div&gt;</a:t>
            </a:r>
          </a:p>
          <a:p>
            <a:pPr>
              <a:buNone/>
            </a:pPr>
            <a:r>
              <a:rPr lang="en-US" dirty="0" smtClean="0"/>
              <a:t>      &lt;div class="invalid-feedback"&gt;Please fill out this field.&lt;/div&gt;</a:t>
            </a:r>
          </a:p>
          <a:p>
            <a:pPr>
              <a:buNone/>
            </a:pPr>
            <a:r>
              <a:rPr lang="en-US" dirty="0" smtClean="0"/>
              <a:t>    &lt;/div&gt;</a:t>
            </a:r>
          </a:p>
          <a:p>
            <a:pPr>
              <a:buNone/>
            </a:pPr>
            <a:r>
              <a:rPr lang="en-US" dirty="0" smtClean="0"/>
              <a:t>    &lt;div class="form-group form-check"&gt;</a:t>
            </a:r>
          </a:p>
          <a:p>
            <a:pPr>
              <a:buNone/>
            </a:pPr>
            <a:r>
              <a:rPr lang="en-US" dirty="0" smtClean="0"/>
              <a:t>      &lt;label class="form-check-label"&gt;</a:t>
            </a:r>
          </a:p>
          <a:p>
            <a:pPr>
              <a:buNone/>
            </a:pPr>
            <a:r>
              <a:rPr lang="en-US" dirty="0" smtClean="0"/>
              <a:t>        &lt;input class="form-check-input" type="checkbox" name="remember" required&gt; I agree on </a:t>
            </a:r>
            <a:r>
              <a:rPr lang="en-US" dirty="0" err="1" smtClean="0"/>
              <a:t>blabla</a:t>
            </a:r>
            <a:r>
              <a:rPr lang="en-US" dirty="0" smtClean="0"/>
              <a:t>.</a:t>
            </a:r>
          </a:p>
          <a:p>
            <a:pPr>
              <a:buNone/>
            </a:pPr>
            <a:r>
              <a:rPr lang="en-US" dirty="0" smtClean="0"/>
              <a:t>        &lt;div class="valid-feedback"&gt;Valid.&lt;/div&gt;</a:t>
            </a:r>
          </a:p>
          <a:p>
            <a:pPr>
              <a:buNone/>
            </a:pPr>
            <a:r>
              <a:rPr lang="en-US" dirty="0" smtClean="0"/>
              <a:t>        &lt;div class="invalid-feedback"&gt;Check this checkbox to continue.&lt;/div&gt;</a:t>
            </a:r>
          </a:p>
          <a:p>
            <a:pPr>
              <a:buNone/>
            </a:pPr>
            <a:r>
              <a:rPr lang="en-US" dirty="0" smtClean="0"/>
              <a:t>      &lt;/label&gt;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-primary"&gt;Submit&lt;/button&gt;</a:t>
            </a:r>
          </a:p>
          <a:p>
            <a:pPr>
              <a:buNone/>
            </a:pPr>
            <a:r>
              <a:rPr lang="en-US" dirty="0" smtClean="0"/>
              <a:t>  &lt;/form&gt;</a:t>
            </a:r>
          </a:p>
          <a:p>
            <a:pPr>
              <a:buNone/>
            </a:pPr>
            <a:r>
              <a:rPr lang="en-US" dirty="0" smtClean="0"/>
              <a:t>&lt;/div&gt;</a:t>
            </a:r>
          </a:p>
          <a:p>
            <a:endParaRPr lang="en-US" dirty="0" smtClean="0"/>
          </a:p>
          <a:p>
            <a:pPr>
              <a:buNone/>
            </a:pPr>
            <a:r>
              <a:rPr lang="en-US" dirty="0" smtClean="0"/>
              <a:t>&lt;/body&gt;</a:t>
            </a:r>
          </a:p>
          <a:p>
            <a:r>
              <a:rPr lang="en-US" dirty="0" smtClean="0"/>
              <a:t>&lt;/html&gt;</a:t>
            </a:r>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 </a:t>
            </a:r>
            <a:r>
              <a:rPr lang="en-US" sz="2800" b="1" dirty="0" smtClean="0">
                <a:latin typeface="Times New Roman" pitchFamily="18" charset="0"/>
                <a:cs typeface="Times New Roman" pitchFamily="18" charset="0"/>
              </a:rPr>
              <a:t>Carousel</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a:bodyPr>
          <a:lstStyle/>
          <a:p>
            <a:r>
              <a:rPr lang="en-US" sz="2000" dirty="0" smtClean="0">
                <a:latin typeface="Times New Roman" pitchFamily="18" charset="0"/>
                <a:cs typeface="Times New Roman" pitchFamily="18" charset="0"/>
              </a:rPr>
              <a:t>The Bootstrap Carousel is used to create an image slide show for the webpage to make it look more attractive. It can be included in the webpage using </a:t>
            </a:r>
            <a:r>
              <a:rPr lang="en-US" sz="2000" b="1" dirty="0" smtClean="0">
                <a:latin typeface="Times New Roman" pitchFamily="18" charset="0"/>
                <a:cs typeface="Times New Roman" pitchFamily="18" charset="0"/>
              </a:rPr>
              <a:t>bootstrap.js</a:t>
            </a:r>
            <a:r>
              <a:rPr lang="en-US" sz="2000" dirty="0" smtClean="0">
                <a:latin typeface="Times New Roman" pitchFamily="18" charset="0"/>
                <a:cs typeface="Times New Roman" pitchFamily="18" charset="0"/>
              </a:rPr>
              <a:t> or </a:t>
            </a:r>
            <a:r>
              <a:rPr lang="en-US" sz="2000" b="1" dirty="0" err="1" smtClean="0">
                <a:latin typeface="Times New Roman" pitchFamily="18" charset="0"/>
                <a:cs typeface="Times New Roman" pitchFamily="18" charset="0"/>
              </a:rPr>
              <a:t>bootstrap.min.js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Carousels are not supported properly in Internet Explorer, this is because they use CSS3 transitions and animations to achieve the slide effect.</a:t>
            </a:r>
          </a:p>
          <a:p>
            <a:r>
              <a:rPr lang="en-US" sz="2000" dirty="0" smtClean="0"/>
              <a:t>The carousel is a slideshow for cycling through a series of content, built with CSS 3D transforms and a bit of JavaScript. It works with a series of images, text, or custom markup. It also includes support for previous/next controls and indicators.</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pPr lvl="0"/>
            <a:r>
              <a:rPr lang="en-US" sz="2000" dirty="0" smtClean="0">
                <a:latin typeface="Times New Roman" pitchFamily="18" charset="0"/>
                <a:cs typeface="Times New Roman" pitchFamily="18" charset="0"/>
              </a:rPr>
              <a:t>&lt;input type=”text” &gt;		   [input type tags]</a:t>
            </a:r>
          </a:p>
          <a:p>
            <a:pPr lvl="0"/>
            <a:r>
              <a:rPr lang="en-US" sz="2000" dirty="0" smtClean="0">
                <a:latin typeface="Times New Roman" pitchFamily="18" charset="0"/>
                <a:cs typeface="Times New Roman" pitchFamily="18" charset="0"/>
              </a:rPr>
              <a:t>&lt;input type=”number”&gt;</a:t>
            </a:r>
          </a:p>
          <a:p>
            <a:pPr lvl="0"/>
            <a:r>
              <a:rPr lang="en-US" sz="2000" dirty="0" smtClean="0">
                <a:latin typeface="Times New Roman" pitchFamily="18" charset="0"/>
                <a:cs typeface="Times New Roman" pitchFamily="18" charset="0"/>
              </a:rPr>
              <a:t>&lt;input type=”radio”&gt;</a:t>
            </a:r>
          </a:p>
          <a:p>
            <a:pPr lvl="0"/>
            <a:r>
              <a:rPr lang="en-US" sz="2000" dirty="0" smtClean="0">
                <a:latin typeface="Times New Roman" pitchFamily="18" charset="0"/>
                <a:cs typeface="Times New Roman" pitchFamily="18" charset="0"/>
              </a:rPr>
              <a:t>&lt;input type=”checkbox”&gt;</a:t>
            </a:r>
          </a:p>
          <a:p>
            <a:pPr lvl="0"/>
            <a:r>
              <a:rPr lang="en-US" sz="2000" dirty="0" smtClean="0">
                <a:latin typeface="Times New Roman" pitchFamily="18" charset="0"/>
                <a:cs typeface="Times New Roman" pitchFamily="18" charset="0"/>
              </a:rPr>
              <a:t>&lt;input type=”password”&gt;</a:t>
            </a:r>
          </a:p>
          <a:p>
            <a:pPr lvl="0"/>
            <a:r>
              <a:rPr lang="en-US" sz="2000" dirty="0" smtClean="0">
                <a:latin typeface="Times New Roman" pitchFamily="18" charset="0"/>
                <a:cs typeface="Times New Roman" pitchFamily="18" charset="0"/>
              </a:rPr>
              <a:t>&lt;input type=”button”&gt;</a:t>
            </a:r>
          </a:p>
          <a:p>
            <a:pPr lvl="0"/>
            <a:r>
              <a:rPr lang="en-US" sz="2000" dirty="0" smtClean="0">
                <a:latin typeface="Times New Roman" pitchFamily="18" charset="0"/>
                <a:cs typeface="Times New Roman" pitchFamily="18" charset="0"/>
              </a:rPr>
              <a:t>&lt;input type=”submit”&gt;</a:t>
            </a:r>
          </a:p>
          <a:p>
            <a:pPr lvl="0"/>
            <a:r>
              <a:rPr lang="en-US" sz="2000" dirty="0" smtClean="0">
                <a:latin typeface="Times New Roman" pitchFamily="18" charset="0"/>
                <a:cs typeface="Times New Roman" pitchFamily="18" charset="0"/>
              </a:rPr>
              <a:t>&lt;input type=”reset”&gt;</a:t>
            </a:r>
          </a:p>
          <a:p>
            <a:pPr lvl="0"/>
            <a:r>
              <a:rPr lang="en-US" sz="2000" dirty="0" smtClean="0">
                <a:latin typeface="Times New Roman" pitchFamily="18" charset="0"/>
                <a:cs typeface="Times New Roman" pitchFamily="18" charset="0"/>
              </a:rPr>
              <a:t>&lt;input type=”date”&gt;</a:t>
            </a:r>
          </a:p>
          <a:p>
            <a:pPr lvl="0"/>
            <a:r>
              <a:rPr lang="en-US" sz="2000" dirty="0" smtClean="0">
                <a:latin typeface="Times New Roman" pitchFamily="18" charset="0"/>
                <a:cs typeface="Times New Roman" pitchFamily="18" charset="0"/>
              </a:rPr>
              <a:t>&lt;input type=”email”&gt;</a:t>
            </a:r>
          </a:p>
          <a:p>
            <a:pPr lvl="0"/>
            <a:r>
              <a:rPr lang="en-US" sz="2000" dirty="0" smtClean="0">
                <a:latin typeface="Times New Roman" pitchFamily="18" charset="0"/>
                <a:cs typeface="Times New Roman" pitchFamily="18" charset="0"/>
              </a:rPr>
              <a:t>&lt;input type=”file”&gt;</a:t>
            </a:r>
          </a:p>
          <a:p>
            <a:pPr lvl="0"/>
            <a:r>
              <a:rPr lang="en-US" sz="2000" dirty="0" smtClean="0">
                <a:latin typeface="Times New Roman" pitchFamily="18" charset="0"/>
                <a:cs typeface="Times New Roman" pitchFamily="18" charset="0"/>
              </a:rPr>
              <a:t>&lt;input type=”color”&gt;</a:t>
            </a:r>
          </a:p>
          <a:p>
            <a:pPr lvl="0"/>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=”name.jpg”&gt;</a:t>
            </a:r>
          </a:p>
          <a:p>
            <a:pPr lvl="0"/>
            <a:r>
              <a:rPr lang="en-US" sz="2000" dirty="0" smtClean="0"/>
              <a:t>&lt;marquee&gt;	 Type text	 &lt;/marquee&gt;</a:t>
            </a:r>
          </a:p>
          <a:p>
            <a:pPr lvl="0"/>
            <a:r>
              <a:rPr lang="en-US" sz="2000" dirty="0" smtClean="0"/>
              <a:t>&lt;p&gt;		   &lt;/p&gt;		[Paragraph tag]</a:t>
            </a:r>
          </a:p>
          <a:p>
            <a:pPr lvl="0"/>
            <a:r>
              <a:rPr lang="en-US" sz="2000" dirty="0" smtClean="0"/>
              <a:t>&lt;q&gt;		   &lt;/q&gt;		[Quotation tag]</a:t>
            </a:r>
          </a:p>
          <a:p>
            <a:pPr lvl="0"/>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pPr algn="ctr"/>
            <a:r>
              <a:rPr lang="en-US" sz="2800" dirty="0" smtClean="0">
                <a:latin typeface="Times New Roman" pitchFamily="18" charset="0"/>
                <a:cs typeface="Times New Roman" pitchFamily="18" charset="0"/>
              </a:rPr>
              <a:t>How To Create a Carousel classes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638800"/>
          </a:xfrm>
        </p:spPr>
        <p:txBody>
          <a:bodyPr>
            <a:normAutofit/>
          </a:bodyPr>
          <a:lstStyle/>
          <a:p>
            <a:r>
              <a:rPr lang="en-US" sz="2000" b="1" u="sng" dirty="0" smtClean="0">
                <a:latin typeface="Times New Roman" pitchFamily="18" charset="0"/>
                <a:cs typeface="Times New Roman" pitchFamily="18" charset="0"/>
              </a:rPr>
              <a:t>.carousel:</a:t>
            </a:r>
            <a:r>
              <a:rPr lang="en-US" sz="2000" dirty="0" smtClean="0">
                <a:latin typeface="Times New Roman" pitchFamily="18" charset="0"/>
                <a:cs typeface="Times New Roman" pitchFamily="18" charset="0"/>
              </a:rPr>
              <a:t> Creates a carousel</a:t>
            </a:r>
          </a:p>
          <a:p>
            <a:r>
              <a:rPr lang="en-US" sz="2000" b="1" u="sng" dirty="0" smtClean="0">
                <a:latin typeface="Times New Roman" pitchFamily="18" charset="0"/>
                <a:cs typeface="Times New Roman" pitchFamily="18" charset="0"/>
              </a:rPr>
              <a:t>.carousel-</a:t>
            </a:r>
            <a:r>
              <a:rPr lang="en-US" sz="2000" b="1" u="sng" dirty="0" err="1" smtClean="0">
                <a:latin typeface="Times New Roman" pitchFamily="18" charset="0"/>
                <a:cs typeface="Times New Roman" pitchFamily="18" charset="0"/>
              </a:rPr>
              <a:t>indicators:</a:t>
            </a:r>
            <a:r>
              <a:rPr lang="en-US" sz="2000" dirty="0" err="1" smtClean="0">
                <a:latin typeface="Times New Roman" pitchFamily="18" charset="0"/>
                <a:cs typeface="Times New Roman" pitchFamily="18" charset="0"/>
              </a:rPr>
              <a:t>Adds</a:t>
            </a:r>
            <a:r>
              <a:rPr lang="en-US" sz="2000" dirty="0" smtClean="0">
                <a:latin typeface="Times New Roman" pitchFamily="18" charset="0"/>
                <a:cs typeface="Times New Roman" pitchFamily="18" charset="0"/>
              </a:rPr>
              <a:t> indicators for the carousel. These are the little dots at the bottom of each slide (which indicates how many slides there are in the carousel, and which slide the user are currently viewing)</a:t>
            </a:r>
          </a:p>
          <a:p>
            <a:r>
              <a:rPr lang="en-US" sz="2000" b="1" u="sng" dirty="0" smtClean="0">
                <a:latin typeface="Times New Roman" pitchFamily="18" charset="0"/>
                <a:cs typeface="Times New Roman" pitchFamily="18" charset="0"/>
              </a:rPr>
              <a:t>.carousel-</a:t>
            </a:r>
            <a:r>
              <a:rPr lang="en-US" sz="2000" b="1" u="sng" dirty="0" err="1" smtClean="0">
                <a:latin typeface="Times New Roman" pitchFamily="18" charset="0"/>
                <a:cs typeface="Times New Roman" pitchFamily="18" charset="0"/>
              </a:rPr>
              <a:t>inner:</a:t>
            </a:r>
            <a:r>
              <a:rPr lang="en-US" sz="2000" dirty="0" err="1" smtClean="0">
                <a:latin typeface="Times New Roman" pitchFamily="18" charset="0"/>
                <a:cs typeface="Times New Roman" pitchFamily="18" charset="0"/>
              </a:rPr>
              <a:t>Adds</a:t>
            </a:r>
            <a:r>
              <a:rPr lang="en-US" sz="2000" dirty="0" smtClean="0">
                <a:latin typeface="Times New Roman" pitchFamily="18" charset="0"/>
                <a:cs typeface="Times New Roman" pitchFamily="18" charset="0"/>
              </a:rPr>
              <a:t> slides to the carousel.</a:t>
            </a:r>
          </a:p>
          <a:p>
            <a:r>
              <a:rPr lang="en-US" sz="2000" b="1" u="sng" dirty="0" smtClean="0"/>
              <a:t>.carousel-</a:t>
            </a:r>
            <a:r>
              <a:rPr lang="en-US" sz="2000" b="1" u="sng" dirty="0" err="1" smtClean="0"/>
              <a:t>item:</a:t>
            </a:r>
            <a:r>
              <a:rPr lang="en-US" sz="2000" dirty="0" err="1" smtClean="0"/>
              <a:t>Specifies</a:t>
            </a:r>
            <a:r>
              <a:rPr lang="en-US" sz="2000" dirty="0" smtClean="0"/>
              <a:t> the content of each slide.</a:t>
            </a:r>
          </a:p>
          <a:p>
            <a:r>
              <a:rPr lang="en-US" sz="2000" b="1" u="sng" dirty="0" smtClean="0"/>
              <a:t>.carousel-control-</a:t>
            </a:r>
            <a:r>
              <a:rPr lang="en-US" sz="2000" b="1" u="sng" dirty="0" err="1" smtClean="0"/>
              <a:t>prev</a:t>
            </a:r>
            <a:r>
              <a:rPr lang="en-US" sz="2000" b="1" u="sng" dirty="0" smtClean="0"/>
              <a:t>: </a:t>
            </a:r>
            <a:r>
              <a:rPr lang="en-US" sz="2000" dirty="0" smtClean="0"/>
              <a:t>Adds a left (previous) button to the carousel, which allows the user to go back between the slides.</a:t>
            </a:r>
          </a:p>
          <a:p>
            <a:r>
              <a:rPr lang="en-US" sz="2000" b="1" u="sng" dirty="0" smtClean="0"/>
              <a:t>.carousel-control-</a:t>
            </a:r>
            <a:r>
              <a:rPr lang="en-US" sz="2000" b="1" u="sng" dirty="0" err="1" smtClean="0"/>
              <a:t>next:</a:t>
            </a:r>
            <a:r>
              <a:rPr lang="en-US" sz="2000" dirty="0" err="1" smtClean="0"/>
              <a:t>Adds</a:t>
            </a:r>
            <a:r>
              <a:rPr lang="en-US" sz="2000" dirty="0" smtClean="0"/>
              <a:t> a right (next) button to the carousel, which allows the user to go forward between the slides.</a:t>
            </a:r>
          </a:p>
          <a:p>
            <a:r>
              <a:rPr lang="en-US" sz="2000" b="1" u="sng" dirty="0" smtClean="0"/>
              <a:t>.carousel-control-</a:t>
            </a:r>
            <a:r>
              <a:rPr lang="en-US" sz="2000" b="1" u="sng" dirty="0" err="1" smtClean="0"/>
              <a:t>prev</a:t>
            </a:r>
            <a:r>
              <a:rPr lang="en-US" sz="2000" b="1" u="sng" dirty="0" smtClean="0"/>
              <a:t>-</a:t>
            </a:r>
            <a:r>
              <a:rPr lang="en-US" sz="2000" b="1" u="sng" dirty="0" err="1" smtClean="0"/>
              <a:t>icon:</a:t>
            </a:r>
            <a:r>
              <a:rPr lang="en-US" sz="2000" dirty="0" err="1" smtClean="0"/>
              <a:t>Used</a:t>
            </a:r>
            <a:r>
              <a:rPr lang="en-US" sz="2000" dirty="0" smtClean="0"/>
              <a:t> together with .carousel-control-</a:t>
            </a:r>
            <a:r>
              <a:rPr lang="en-US" sz="2000" dirty="0" err="1" smtClean="0"/>
              <a:t>prev</a:t>
            </a:r>
            <a:r>
              <a:rPr lang="en-US" sz="2000" dirty="0" smtClean="0"/>
              <a:t> to create a "previous" button.</a:t>
            </a:r>
          </a:p>
          <a:p>
            <a:r>
              <a:rPr lang="en-US" sz="2000" b="1" u="sng" dirty="0" smtClean="0"/>
              <a:t>.carousel-control-next-</a:t>
            </a:r>
            <a:r>
              <a:rPr lang="en-US" sz="2000" b="1" u="sng" dirty="0" err="1" smtClean="0"/>
              <a:t>icon:</a:t>
            </a:r>
            <a:r>
              <a:rPr lang="en-US" sz="2000" dirty="0" err="1" smtClean="0"/>
              <a:t>Used</a:t>
            </a:r>
            <a:r>
              <a:rPr lang="en-US" sz="2000" dirty="0" smtClean="0"/>
              <a:t> together with .carousel-control-next to create a "next" button.</a:t>
            </a:r>
          </a:p>
          <a:p>
            <a:r>
              <a:rPr lang="en-US" sz="2000" b="1" u="sng" dirty="0" smtClean="0"/>
              <a:t>.</a:t>
            </a:r>
            <a:r>
              <a:rPr lang="en-US" sz="2000" b="1" u="sng" dirty="0" err="1" smtClean="0"/>
              <a:t>slide:</a:t>
            </a:r>
            <a:r>
              <a:rPr lang="en-US" sz="2000" dirty="0" err="1" smtClean="0"/>
              <a:t>Adds</a:t>
            </a:r>
            <a:r>
              <a:rPr lang="en-US" sz="2000" dirty="0" smtClean="0"/>
              <a:t> a CSS transition and animation effect when sliding from one item to the next. Remove this class if you do not want this effect</a:t>
            </a:r>
            <a:endParaRPr lang="en-US" sz="2000" dirty="0">
              <a:latin typeface="Times New Roman" pitchFamily="18" charset="0"/>
              <a:cs typeface="Times New Roman"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Example Program:</a:t>
            </a:r>
            <a:endParaRPr lang="en-US" dirty="0"/>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 </a:t>
            </a:r>
            <a:r>
              <a:rPr lang="en-US" sz="1400" dirty="0" err="1" smtClean="0">
                <a:latin typeface="Times New Roman" pitchFamily="18" charset="0"/>
                <a:cs typeface="Times New Roman" pitchFamily="18" charset="0"/>
              </a:rPr>
              <a:t>lang</a:t>
            </a:r>
            <a:r>
              <a:rPr lang="en-US" sz="1400" dirty="0" smtClean="0">
                <a:latin typeface="Times New Roman" pitchFamily="18" charset="0"/>
                <a:cs typeface="Times New Roman" pitchFamily="18" charset="0"/>
              </a:rPr>
              <a:t>="en"&gt;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  &lt;title&gt;Bootstrap Example&lt;/title&gt;</a:t>
            </a:r>
          </a:p>
          <a:p>
            <a:pPr>
              <a:buNone/>
            </a:pPr>
            <a:r>
              <a:rPr lang="en-US" sz="1400" dirty="0" smtClean="0">
                <a:latin typeface="Times New Roman" pitchFamily="18" charset="0"/>
                <a:cs typeface="Times New Roman" pitchFamily="18" charset="0"/>
              </a:rPr>
              <a:t>  &lt;meta </a:t>
            </a:r>
            <a:r>
              <a:rPr lang="en-US" sz="1400" dirty="0" err="1" smtClean="0">
                <a:latin typeface="Times New Roman" pitchFamily="18" charset="0"/>
                <a:cs typeface="Times New Roman" pitchFamily="18" charset="0"/>
              </a:rPr>
              <a:t>charset</a:t>
            </a:r>
            <a:r>
              <a:rPr lang="en-US" sz="1400" dirty="0" smtClean="0">
                <a:latin typeface="Times New Roman" pitchFamily="18" charset="0"/>
                <a:cs typeface="Times New Roman" pitchFamily="18" charset="0"/>
              </a:rPr>
              <a:t>="utf-8"&gt;</a:t>
            </a:r>
          </a:p>
          <a:p>
            <a:pPr>
              <a:buNone/>
            </a:pPr>
            <a:r>
              <a:rPr lang="en-US" sz="1400" dirty="0" smtClean="0">
                <a:latin typeface="Times New Roman" pitchFamily="18" charset="0"/>
                <a:cs typeface="Times New Roman" pitchFamily="18" charset="0"/>
              </a:rPr>
              <a:t>  &lt;meta name="viewport" content="width=device-width, initial-scale=1"&gt;</a:t>
            </a:r>
          </a:p>
          <a:p>
            <a:pPr>
              <a:buNone/>
            </a:pPr>
            <a:r>
              <a:rPr lang="en-US" sz="1400" dirty="0" smtClean="0">
                <a:latin typeface="Times New Roman" pitchFamily="18" charset="0"/>
                <a:cs typeface="Times New Roman" pitchFamily="18" charset="0"/>
              </a:rPr>
              <a:t>  &lt;link </a:t>
            </a:r>
            <a:r>
              <a:rPr lang="en-US" sz="1400" dirty="0" err="1" smtClean="0">
                <a:latin typeface="Times New Roman" pitchFamily="18" charset="0"/>
                <a:cs typeface="Times New Roman" pitchFamily="18" charset="0"/>
              </a:rPr>
              <a:t>rel</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stylesheet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href</a:t>
            </a:r>
            <a:r>
              <a:rPr lang="en-US" sz="1400" dirty="0" smtClean="0">
                <a:latin typeface="Times New Roman" pitchFamily="18" charset="0"/>
                <a:cs typeface="Times New Roman" pitchFamily="18" charset="0"/>
              </a:rPr>
              <a:t>="https://maxcdn.bootstrapcdn.com/bootstrap/4.5.2/css/bootstrap.min.css"&gt;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="https://ajax.googleapis.com/ajax/libs/jquery/3.5.1/jquery.min.js"&gt;&lt;/script&gt;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="https://cdnjs.cloudflare.com/ajax/libs/popper.js/1.16.0/umd/popper.min.js"&gt;&lt;/script&gt;</a:t>
            </a:r>
          </a:p>
          <a:p>
            <a:pPr>
              <a:buNone/>
            </a:pPr>
            <a:r>
              <a:rPr lang="en-US" sz="1400" dirty="0" smtClean="0">
                <a:latin typeface="Times New Roman" pitchFamily="18" charset="0"/>
                <a:cs typeface="Times New Roman" pitchFamily="18" charset="0"/>
              </a:rPr>
              <a:t>  &lt;script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="https://maxcdn.bootstrapcdn.com/bootstrap/4.5.2/js/bootstrap.min.js"&gt;&lt;/script&gt;</a:t>
            </a:r>
          </a:p>
          <a:p>
            <a:pPr>
              <a:buNone/>
            </a:pPr>
            <a:r>
              <a:rPr lang="en-US" sz="1400" dirty="0" smtClean="0">
                <a:latin typeface="Times New Roman" pitchFamily="18" charset="0"/>
                <a:cs typeface="Times New Roman" pitchFamily="18" charset="0"/>
              </a:rPr>
              <a:t>  &lt;style&gt;</a:t>
            </a:r>
          </a:p>
          <a:p>
            <a:pPr>
              <a:buNone/>
            </a:pPr>
            <a:r>
              <a:rPr lang="en-US" sz="1400" dirty="0" smtClean="0">
                <a:latin typeface="Times New Roman" pitchFamily="18" charset="0"/>
                <a:cs typeface="Times New Roman" pitchFamily="18" charset="0"/>
              </a:rPr>
              <a:t>  /* Make the image fully responsive */</a:t>
            </a:r>
          </a:p>
          <a:p>
            <a:pPr>
              <a:buNone/>
            </a:pPr>
            <a:r>
              <a:rPr lang="en-US" sz="1400" dirty="0" smtClean="0">
                <a:latin typeface="Times New Roman" pitchFamily="18" charset="0"/>
                <a:cs typeface="Times New Roman" pitchFamily="18" charset="0"/>
              </a:rPr>
              <a:t>  .carousel-inner </a:t>
            </a:r>
            <a:r>
              <a:rPr lang="en-US" sz="1400" dirty="0" err="1" smtClean="0">
                <a:latin typeface="Times New Roman" pitchFamily="18" charset="0"/>
                <a:cs typeface="Times New Roman" pitchFamily="18" charset="0"/>
              </a:rPr>
              <a:t>img</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width: 100%;</a:t>
            </a:r>
          </a:p>
          <a:p>
            <a:pPr>
              <a:buNone/>
            </a:pPr>
            <a:r>
              <a:rPr lang="en-US" sz="1400" dirty="0" smtClean="0">
                <a:latin typeface="Times New Roman" pitchFamily="18" charset="0"/>
                <a:cs typeface="Times New Roman" pitchFamily="18" charset="0"/>
              </a:rPr>
              <a:t>    height: 100%;</a:t>
            </a:r>
          </a:p>
          <a:p>
            <a:pPr>
              <a:buNone/>
            </a:pPr>
            <a:r>
              <a:rPr lang="en-US" sz="1400" dirty="0" smtClean="0">
                <a:latin typeface="Times New Roman" pitchFamily="18" charset="0"/>
                <a:cs typeface="Times New Roman" pitchFamily="18" charset="0"/>
              </a:rPr>
              <a:t>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Autofit/>
          </a:bodyPr>
          <a:lstStyle/>
          <a:p>
            <a:pPr>
              <a:buNone/>
            </a:pPr>
            <a:r>
              <a:rPr lang="en-US" sz="1200" dirty="0" smtClean="0">
                <a:latin typeface="Times New Roman" pitchFamily="18" charset="0"/>
                <a:cs typeface="Times New Roman" pitchFamily="18" charset="0"/>
              </a:rPr>
              <a:t> &lt;/style&gt;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&lt;div id="demo" class="carousel slide" data-ride="carousel"&gt;</a:t>
            </a:r>
          </a:p>
          <a:p>
            <a:pPr>
              <a:buNone/>
            </a:pPr>
            <a:r>
              <a:rPr lang="en-US" sz="1200" dirty="0" smtClean="0">
                <a:latin typeface="Times New Roman" pitchFamily="18" charset="0"/>
                <a:cs typeface="Times New Roman" pitchFamily="18" charset="0"/>
              </a:rPr>
              <a:t>  &lt;!-- Indicators --&gt;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ul</a:t>
            </a:r>
            <a:r>
              <a:rPr lang="en-US" sz="1200" dirty="0" smtClean="0">
                <a:latin typeface="Times New Roman" pitchFamily="18" charset="0"/>
                <a:cs typeface="Times New Roman" pitchFamily="18" charset="0"/>
              </a:rPr>
              <a:t> class="carousel-indicators"&gt;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 data-target="#demo" data-slide-to="0" class="active"&gt;&lt;/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 data-target="#demo" data-slide-to="1"&gt;&lt;/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 data-target="#demo" data-slide-to="2"&gt;&lt;/</a:t>
            </a:r>
            <a:r>
              <a:rPr lang="en-US" sz="1200" dirty="0" err="1" smtClean="0">
                <a:latin typeface="Times New Roman" pitchFamily="18" charset="0"/>
                <a:cs typeface="Times New Roman" pitchFamily="18" charset="0"/>
              </a:rPr>
              <a:t>li</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ul</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 The slideshow --&gt;</a:t>
            </a:r>
          </a:p>
          <a:p>
            <a:pPr>
              <a:buNone/>
            </a:pPr>
            <a:r>
              <a:rPr lang="en-US" sz="1200" dirty="0" smtClean="0">
                <a:latin typeface="Times New Roman" pitchFamily="18" charset="0"/>
                <a:cs typeface="Times New Roman" pitchFamily="18" charset="0"/>
              </a:rPr>
              <a:t>  &lt;div class="carousel-inner"&gt;</a:t>
            </a:r>
          </a:p>
          <a:p>
            <a:pPr>
              <a:buNone/>
            </a:pPr>
            <a:r>
              <a:rPr lang="en-US" sz="1200" dirty="0" smtClean="0">
                <a:latin typeface="Times New Roman" pitchFamily="18" charset="0"/>
                <a:cs typeface="Times New Roman" pitchFamily="18" charset="0"/>
              </a:rPr>
              <a:t>    &lt;div class="carousel-item active"&gt;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img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="la.jpg" alt="Los Angeles" width="1100" height="500"&gt;</a:t>
            </a:r>
          </a:p>
          <a:p>
            <a:pPr>
              <a:buNone/>
            </a:pPr>
            <a:r>
              <a:rPr lang="en-US" sz="1200" dirty="0" smtClean="0">
                <a:latin typeface="Times New Roman" pitchFamily="18" charset="0"/>
                <a:cs typeface="Times New Roman" pitchFamily="18" charset="0"/>
              </a:rPr>
              <a:t>    &lt;/div&gt;</a:t>
            </a:r>
          </a:p>
          <a:p>
            <a:pPr>
              <a:buNone/>
            </a:pPr>
            <a:r>
              <a:rPr lang="en-US" sz="1200" dirty="0" smtClean="0">
                <a:latin typeface="Times New Roman" pitchFamily="18" charset="0"/>
                <a:cs typeface="Times New Roman" pitchFamily="18" charset="0"/>
              </a:rPr>
              <a:t>    &lt;div class="carousel-item"&gt;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img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="chicago.jpg" alt="Chicago" width="1100" height="500"&gt;</a:t>
            </a:r>
          </a:p>
          <a:p>
            <a:pPr>
              <a:buNone/>
            </a:pPr>
            <a:r>
              <a:rPr lang="en-US" sz="1200" dirty="0" smtClean="0">
                <a:latin typeface="Times New Roman" pitchFamily="18" charset="0"/>
                <a:cs typeface="Times New Roman" pitchFamily="18" charset="0"/>
              </a:rPr>
              <a:t>    &lt;/div&gt;</a:t>
            </a:r>
          </a:p>
          <a:p>
            <a:pPr>
              <a:buNone/>
            </a:pPr>
            <a:r>
              <a:rPr lang="en-US" sz="1200" dirty="0" smtClean="0">
                <a:latin typeface="Times New Roman" pitchFamily="18" charset="0"/>
                <a:cs typeface="Times New Roman" pitchFamily="18" charset="0"/>
              </a:rPr>
              <a:t>    &lt;div class="carousel-item"&gt;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img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="ny.jpg" alt="New York" width="1100" height="500"&gt;</a:t>
            </a:r>
          </a:p>
          <a:p>
            <a:pPr>
              <a:buNone/>
            </a:pPr>
            <a:r>
              <a:rPr lang="en-US" sz="1200" dirty="0" smtClean="0">
                <a:latin typeface="Times New Roman" pitchFamily="18" charset="0"/>
                <a:cs typeface="Times New Roman" pitchFamily="18" charset="0"/>
              </a:rPr>
              <a:t>    &lt;/div&gt;</a:t>
            </a:r>
          </a:p>
          <a:p>
            <a:pPr>
              <a:buNone/>
            </a:pPr>
            <a:r>
              <a:rPr lang="en-US" sz="1200" dirty="0" smtClean="0">
                <a:latin typeface="Times New Roman" pitchFamily="18" charset="0"/>
                <a:cs typeface="Times New Roman" pitchFamily="18" charset="0"/>
              </a:rPr>
              <a:t>  &lt;/div&gt;</a:t>
            </a:r>
          </a:p>
          <a:p>
            <a:pPr>
              <a:buNone/>
            </a:pPr>
            <a:r>
              <a:rPr lang="en-US" sz="1200" dirty="0" smtClean="0">
                <a:latin typeface="Times New Roman" pitchFamily="18" charset="0"/>
                <a:cs typeface="Times New Roman" pitchFamily="18" charset="0"/>
              </a:rPr>
              <a:t>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latin typeface="Times New Roman" pitchFamily="18" charset="0"/>
                <a:cs typeface="Times New Roman" pitchFamily="18" charset="0"/>
              </a:rPr>
              <a:t> &lt;!-- Left and right controls --&gt;</a:t>
            </a:r>
          </a:p>
          <a:p>
            <a:pPr>
              <a:buNone/>
            </a:pPr>
            <a:r>
              <a:rPr lang="en-US" sz="2800" dirty="0" smtClean="0">
                <a:latin typeface="Times New Roman" pitchFamily="18" charset="0"/>
                <a:cs typeface="Times New Roman" pitchFamily="18" charset="0"/>
              </a:rPr>
              <a:t>  &lt;a class="carousel-control-</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href</a:t>
            </a:r>
            <a:r>
              <a:rPr lang="en-US" sz="2800" dirty="0" smtClean="0">
                <a:latin typeface="Times New Roman" pitchFamily="18" charset="0"/>
                <a:cs typeface="Times New Roman" pitchFamily="18" charset="0"/>
              </a:rPr>
              <a:t>="#demo" data-slide="</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"&gt;</a:t>
            </a:r>
          </a:p>
          <a:p>
            <a:pPr>
              <a:buNone/>
            </a:pPr>
            <a:r>
              <a:rPr lang="en-US" sz="2800" dirty="0" smtClean="0">
                <a:latin typeface="Times New Roman" pitchFamily="18" charset="0"/>
                <a:cs typeface="Times New Roman" pitchFamily="18" charset="0"/>
              </a:rPr>
              <a:t>    &lt;span class="carousel-control-</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-icon"&gt;&lt;/span&gt;</a:t>
            </a:r>
          </a:p>
          <a:p>
            <a:pPr>
              <a:buNone/>
            </a:pPr>
            <a:r>
              <a:rPr lang="en-US" sz="2800" dirty="0" smtClean="0">
                <a:latin typeface="Times New Roman" pitchFamily="18" charset="0"/>
                <a:cs typeface="Times New Roman" pitchFamily="18" charset="0"/>
              </a:rPr>
              <a:t>  &lt;/a&gt;</a:t>
            </a:r>
          </a:p>
          <a:p>
            <a:pPr>
              <a:buNone/>
            </a:pPr>
            <a:r>
              <a:rPr lang="en-US" sz="2800" dirty="0" smtClean="0">
                <a:latin typeface="Times New Roman" pitchFamily="18" charset="0"/>
                <a:cs typeface="Times New Roman" pitchFamily="18" charset="0"/>
              </a:rPr>
              <a:t>  &lt;a class="carousel-control-next" </a:t>
            </a:r>
            <a:r>
              <a:rPr lang="en-US" sz="2800" dirty="0" err="1" smtClean="0">
                <a:latin typeface="Times New Roman" pitchFamily="18" charset="0"/>
                <a:cs typeface="Times New Roman" pitchFamily="18" charset="0"/>
              </a:rPr>
              <a:t>href</a:t>
            </a:r>
            <a:r>
              <a:rPr lang="en-US" sz="2800" dirty="0" smtClean="0">
                <a:latin typeface="Times New Roman" pitchFamily="18" charset="0"/>
                <a:cs typeface="Times New Roman" pitchFamily="18" charset="0"/>
              </a:rPr>
              <a:t>="#demo" data-slide="next"&gt;</a:t>
            </a:r>
          </a:p>
          <a:p>
            <a:pPr>
              <a:buNone/>
            </a:pPr>
            <a:r>
              <a:rPr lang="en-US" sz="2800" dirty="0" smtClean="0">
                <a:latin typeface="Times New Roman" pitchFamily="18" charset="0"/>
                <a:cs typeface="Times New Roman" pitchFamily="18" charset="0"/>
              </a:rPr>
              <a:t>    &lt;span class="carousel-control-next-icon"&gt;&lt;/span&gt;</a:t>
            </a:r>
          </a:p>
          <a:p>
            <a:pPr>
              <a:buNone/>
            </a:pPr>
            <a:r>
              <a:rPr lang="en-US" sz="2800" dirty="0" smtClean="0">
                <a:latin typeface="Times New Roman" pitchFamily="18" charset="0"/>
                <a:cs typeface="Times New Roman" pitchFamily="18" charset="0"/>
              </a:rPr>
              <a:t>  &lt;/a&gt;</a:t>
            </a:r>
          </a:p>
          <a:p>
            <a:pPr>
              <a:buNone/>
            </a:pPr>
            <a:r>
              <a:rPr lang="en-US" sz="2800" dirty="0" smtClean="0">
                <a:latin typeface="Times New Roman" pitchFamily="18" charset="0"/>
                <a:cs typeface="Times New Roman" pitchFamily="18" charset="0"/>
              </a:rPr>
              <a:t>&lt;/div&gt;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lvl="0"/>
            <a:r>
              <a:rPr lang="en-US" sz="2000" dirty="0" smtClean="0">
                <a:latin typeface="Times New Roman" pitchFamily="18" charset="0"/>
                <a:cs typeface="Times New Roman" pitchFamily="18" charset="0"/>
              </a:rPr>
              <a:t>&lt;table&gt;     &lt;/table&gt;	[Table tag]</a:t>
            </a:r>
          </a:p>
          <a:p>
            <a:pPr lvl="0"/>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[Table row]</a:t>
            </a:r>
          </a:p>
          <a:p>
            <a:pPr lvl="0"/>
            <a:r>
              <a:rPr lang="en-US" sz="2000" dirty="0" smtClean="0">
                <a:latin typeface="Times New Roman" pitchFamily="18" charset="0"/>
                <a:cs typeface="Times New Roman" pitchFamily="18" charset="0"/>
              </a:rPr>
              <a:t>&lt;td&gt;	         &lt;/td&gt;	[Table data]</a:t>
            </a:r>
          </a:p>
          <a:p>
            <a:pPr lvl="0"/>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ul</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ul</a:t>
            </a:r>
            <a:r>
              <a:rPr lang="en-US" sz="2000" dirty="0" smtClean="0">
                <a:latin typeface="Times New Roman" pitchFamily="18" charset="0"/>
                <a:cs typeface="Times New Roman" pitchFamily="18" charset="0"/>
              </a:rPr>
              <a:t>&gt;	[Unordered List]</a:t>
            </a:r>
          </a:p>
          <a:p>
            <a:pPr lvl="0"/>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li</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li</a:t>
            </a:r>
            <a:r>
              <a:rPr lang="en-US" sz="2000" dirty="0" smtClean="0">
                <a:latin typeface="Times New Roman" pitchFamily="18" charset="0"/>
                <a:cs typeface="Times New Roman" pitchFamily="18" charset="0"/>
              </a:rPr>
              <a:t>&gt;	[List]</a:t>
            </a:r>
          </a:p>
          <a:p>
            <a:pPr lvl="0"/>
            <a:r>
              <a:rPr lang="en-US" sz="2000" dirty="0" smtClean="0">
                <a:latin typeface="Times New Roman" pitchFamily="18" charset="0"/>
                <a:cs typeface="Times New Roman" pitchFamily="18" charset="0"/>
              </a:rPr>
              <a:t>&lt;u&gt;	          &lt;/u&gt;	[Underline]</a:t>
            </a:r>
          </a:p>
          <a:p>
            <a:pPr lvl="0"/>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[Line Break]</a:t>
            </a:r>
          </a:p>
          <a:p>
            <a:pPr lvl="0"/>
            <a:r>
              <a:rPr lang="en-US" sz="2000" dirty="0" smtClean="0">
                <a:latin typeface="Times New Roman" pitchFamily="18" charset="0"/>
                <a:cs typeface="Times New Roman" pitchFamily="18" charset="0"/>
              </a:rPr>
              <a:t>&lt;hr&gt;	                	[horizontal row]</a:t>
            </a:r>
          </a:p>
          <a:p>
            <a:pPr lvl="0"/>
            <a:r>
              <a:rPr lang="en-US" sz="2000" dirty="0" smtClean="0">
                <a:latin typeface="Times New Roman" pitchFamily="18" charset="0"/>
                <a:cs typeface="Times New Roman" pitchFamily="18" charset="0"/>
              </a:rPr>
              <a:t>&lt;del&gt;	           &lt;/del&gt;	[Strikethrough]</a:t>
            </a:r>
          </a:p>
          <a:p>
            <a:pPr lvl="0"/>
            <a:r>
              <a:rPr lang="en-US" sz="2000" dirty="0" smtClean="0">
                <a:latin typeface="Times New Roman" pitchFamily="18" charset="0"/>
                <a:cs typeface="Times New Roman" pitchFamily="18" charset="0"/>
              </a:rPr>
              <a:t> &lt;sup&gt;          &lt;/sup&gt;	 [Super Script]</a:t>
            </a:r>
          </a:p>
          <a:p>
            <a:pPr lvl="0"/>
            <a:r>
              <a:rPr lang="en-US" sz="2000" dirty="0" smtClean="0">
                <a:latin typeface="Times New Roman" pitchFamily="18" charset="0"/>
                <a:cs typeface="Times New Roman" pitchFamily="18" charset="0"/>
              </a:rPr>
              <a:t> &lt;sub&gt;         &lt;/sub&gt;         [Sub Script]</a:t>
            </a:r>
          </a:p>
          <a:p>
            <a:r>
              <a:rPr lang="en-US" sz="2000" dirty="0" smtClean="0"/>
              <a:t>&lt;select&gt;	             [Drop down List tag]</a:t>
            </a:r>
            <a:br>
              <a:rPr lang="en-US" sz="2000" dirty="0" smtClean="0"/>
            </a:br>
            <a:r>
              <a:rPr lang="en-US" sz="2000" dirty="0" smtClean="0"/>
              <a:t>  	&lt;option value="Volvo"&gt;Volvo&lt;/option&gt;</a:t>
            </a:r>
            <a:br>
              <a:rPr lang="en-US" sz="2000" dirty="0" smtClean="0"/>
            </a:br>
            <a:r>
              <a:rPr lang="en-US" sz="2000" dirty="0" smtClean="0"/>
              <a:t> 	 &lt;option value="Saab"&gt;Saab&lt;/option&gt;</a:t>
            </a:r>
            <a:br>
              <a:rPr lang="en-US" sz="2000" dirty="0" smtClean="0"/>
            </a:br>
            <a:r>
              <a:rPr lang="en-US" sz="2000" dirty="0" smtClean="0"/>
              <a:t> 	 &lt;option value="Mercedes"&gt;Mercedes&lt;/option&gt;</a:t>
            </a:r>
            <a:br>
              <a:rPr lang="en-US" sz="2000" dirty="0" smtClean="0"/>
            </a:br>
            <a:r>
              <a:rPr lang="en-US" sz="2000" dirty="0" smtClean="0"/>
              <a:t> 	 &lt;option value="Audi"&gt;Audi&lt;/option&gt;</a:t>
            </a:r>
            <a:br>
              <a:rPr lang="en-US" sz="2000" dirty="0" smtClean="0"/>
            </a:br>
            <a:r>
              <a:rPr lang="en-US" sz="2000" dirty="0" smtClean="0"/>
              <a:t>        &lt;/select&gt;			</a:t>
            </a:r>
          </a:p>
          <a:p>
            <a:pPr lvl="0"/>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lvl="0"/>
            <a:r>
              <a:rPr lang="en-US" sz="2400" dirty="0" smtClean="0">
                <a:latin typeface="Times New Roman" pitchFamily="18" charset="0"/>
                <a:cs typeface="Times New Roman" pitchFamily="18" charset="0"/>
              </a:rPr>
              <a:t>&lt;font size="3" color="red"&gt;This is some text!&lt;/font&gt;	[Font tags]</a:t>
            </a:r>
          </a:p>
          <a:p>
            <a:r>
              <a:rPr lang="en-US" sz="2400" dirty="0" smtClean="0"/>
              <a:t>&lt;font face="</a:t>
            </a:r>
            <a:r>
              <a:rPr lang="en-US" sz="2400" dirty="0" err="1" smtClean="0"/>
              <a:t>verdana</a:t>
            </a:r>
            <a:r>
              <a:rPr lang="en-US" sz="2400" dirty="0" smtClean="0"/>
              <a:t>" color="green"&gt;This is some text! &lt;/font&gt;</a:t>
            </a:r>
          </a:p>
          <a:p>
            <a:pPr lvl="0"/>
            <a:endParaRPr lang="en-US" sz="24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=”name.html”&gt;Click Here&lt;/a&gt;	[anchor tag]</a:t>
            </a:r>
          </a:p>
          <a:p>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=”name.html”&gt;Click Here&lt;/a&gt;	[anchor tag]</a:t>
            </a:r>
          </a:p>
          <a:p>
            <a:pPr lvl="0"/>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a:bodyPr>
          <a:lstStyle/>
          <a:p>
            <a:r>
              <a:rPr lang="en-US" sz="2000" dirty="0" smtClean="0"/>
              <a:t>Many 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p>
          <a:p>
            <a:r>
              <a:rPr lang="en-US" sz="2000" dirty="0" smtClean="0"/>
              <a:t>There are many HTML elements which have been modified or removed from HTML5. Some of them are listed below:</a:t>
            </a:r>
          </a:p>
          <a:p>
            <a:endParaRPr lang="en-US" sz="2000" dirty="0" smtClean="0"/>
          </a:p>
          <a:p>
            <a:endParaRPr lang="en-US" sz="2000" dirty="0"/>
          </a:p>
        </p:txBody>
      </p:sp>
      <p:graphicFrame>
        <p:nvGraphicFramePr>
          <p:cNvPr id="4" name="Table 3"/>
          <p:cNvGraphicFramePr>
            <a:graphicFrameLocks noGrp="1"/>
          </p:cNvGraphicFramePr>
          <p:nvPr/>
        </p:nvGraphicFramePr>
        <p:xfrm>
          <a:off x="1143000" y="3200400"/>
          <a:ext cx="6781800" cy="3235960"/>
        </p:xfrm>
        <a:graphic>
          <a:graphicData uri="http://schemas.openxmlformats.org/drawingml/2006/table">
            <a:tbl>
              <a:tblPr firstRow="1" bandRow="1">
                <a:tableStyleId>{5C22544A-7EE6-4342-B048-85BDC9FD1C3A}</a:tableStyleId>
              </a:tblPr>
              <a:tblGrid>
                <a:gridCol w="3390900"/>
                <a:gridCol w="3390900"/>
              </a:tblGrid>
              <a:tr h="370840">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tr>
              <a:tr h="370840">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tr>
              <a:tr h="370840">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Video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HTML &lt;video&gt; element is used to show a video on a web page.</a:t>
            </a:r>
          </a:p>
          <a:p>
            <a:pPr>
              <a:buNone/>
            </a:pPr>
            <a:r>
              <a:rPr lang="en-US" u="sng" dirty="0" smtClean="0">
                <a:solidFill>
                  <a:srgbClr val="C00000"/>
                </a:solidFill>
              </a:rPr>
              <a:t>Code: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&lt;video width="320" height="240" controls&gt;</a:t>
            </a:r>
          </a:p>
          <a:p>
            <a:pPr>
              <a:buNone/>
            </a:pPr>
            <a:r>
              <a:rPr lang="en-US" dirty="0" smtClean="0"/>
              <a:t>  &lt;source </a:t>
            </a:r>
            <a:r>
              <a:rPr lang="en-US" dirty="0" err="1" smtClean="0"/>
              <a:t>src</a:t>
            </a:r>
            <a:r>
              <a:rPr lang="en-US" dirty="0" smtClean="0"/>
              <a:t>="movie.mp4" type="video/mp4"&gt;</a:t>
            </a:r>
          </a:p>
          <a:p>
            <a:pPr>
              <a:buNone/>
            </a:pPr>
            <a:r>
              <a:rPr lang="en-US" dirty="0" smtClean="0"/>
              <a:t>  &lt;source </a:t>
            </a:r>
            <a:r>
              <a:rPr lang="en-US" dirty="0" err="1" smtClean="0"/>
              <a:t>src</a:t>
            </a:r>
            <a:r>
              <a:rPr lang="en-US" dirty="0" smtClean="0"/>
              <a:t>="movie.ogg" type="video/</a:t>
            </a:r>
            <a:r>
              <a:rPr lang="en-US" dirty="0" err="1" smtClean="0"/>
              <a:t>ogg</a:t>
            </a:r>
            <a:r>
              <a:rPr lang="en-US" dirty="0" smtClean="0"/>
              <a:t>"&gt;</a:t>
            </a:r>
          </a:p>
          <a:p>
            <a:pPr>
              <a:buNone/>
            </a:pPr>
            <a:r>
              <a:rPr lang="en-US" dirty="0" smtClean="0"/>
              <a:t>&lt;/video&gt;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990600"/>
            <a:ext cx="8229600" cy="5334000"/>
          </a:xfrm>
        </p:spPr>
        <p:txBody>
          <a:bodyPr/>
          <a:lstStyle/>
          <a:p>
            <a:r>
              <a:rPr lang="en-US" b="1" dirty="0" smtClean="0"/>
              <a:t>Full stack:</a:t>
            </a:r>
            <a:r>
              <a:rPr lang="en-US" dirty="0" smtClean="0"/>
              <a:t> In technology development, </a:t>
            </a:r>
            <a:r>
              <a:rPr lang="en-US" b="1" dirty="0" smtClean="0"/>
              <a:t>full stack</a:t>
            </a:r>
            <a:r>
              <a:rPr lang="en-US" dirty="0" smtClean="0"/>
              <a:t> refers to an </a:t>
            </a:r>
            <a:r>
              <a:rPr lang="en-US" b="1" dirty="0" smtClean="0"/>
              <a:t>entire</a:t>
            </a:r>
            <a:r>
              <a:rPr lang="en-US" dirty="0" smtClean="0"/>
              <a:t> computer system or application from the front end to the back end and the code that connects the two. </a:t>
            </a:r>
          </a:p>
          <a:p>
            <a:r>
              <a:rPr lang="en-US" b="1" dirty="0" smtClean="0"/>
              <a:t>Full Stack Web Developer:</a:t>
            </a:r>
            <a:r>
              <a:rPr lang="en-US" dirty="0" smtClean="0"/>
              <a:t> A full stack web developer is a person who can develop both client and server software</a:t>
            </a:r>
            <a:r>
              <a:rPr lang="en-US" b="1" dirty="0" smtClean="0"/>
              <a:t>. </a:t>
            </a:r>
            <a:r>
              <a:rPr lang="en-US" dirty="0" smtClean="0"/>
              <a:t>They are proficient in both front-end and back-end languages and frameworks, as well as in server, network and hosting environments.</a:t>
            </a:r>
            <a:endParaRPr lang="en-US" b="1"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2" cstate="print"/>
          <a:stretch>
            <a:fillRect/>
          </a:stretch>
        </p:blipFill>
        <p:spPr>
          <a:xfrm>
            <a:off x="609600" y="1905000"/>
            <a:ext cx="3219900" cy="241968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video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&lt;video&gt; and &lt;/video&gt; tags will only be displayed in browsers that do not support the &lt;video&gt; element.</a:t>
            </a:r>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fontScale="92500" lnSpcReduction="20000"/>
          </a:bodyPr>
          <a:lstStyle/>
          <a:p>
            <a:r>
              <a:rPr lang="en-US" dirty="0" smtClean="0"/>
              <a:t>To start a video automatically, use the </a:t>
            </a:r>
            <a:r>
              <a:rPr lang="en-US" dirty="0" err="1" smtClean="0"/>
              <a:t>autoplay</a:t>
            </a:r>
            <a:r>
              <a:rPr lang="en-US" dirty="0" smtClean="0"/>
              <a:t> attribute:</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&gt;</a:t>
            </a:r>
          </a:p>
          <a:p>
            <a:pPr>
              <a:buNone/>
            </a:pPr>
            <a:r>
              <a:rPr lang="en-US" dirty="0" smtClean="0"/>
              <a:t>&lt;source </a:t>
            </a:r>
            <a:r>
              <a:rPr lang="en-US" dirty="0" err="1" smtClean="0"/>
              <a:t>src</a:t>
            </a:r>
            <a:r>
              <a:rPr lang="en-US" dirty="0" smtClean="0"/>
              <a:t>="movie.mp4" type="video/mp4"&gt; </a:t>
            </a:r>
          </a:p>
          <a:p>
            <a:pPr>
              <a:buNone/>
            </a:pPr>
            <a:r>
              <a:rPr lang="en-US" dirty="0" smtClean="0"/>
              <a:t>&lt;/video&gt;</a:t>
            </a:r>
          </a:p>
          <a:p>
            <a:pPr>
              <a:buNone/>
            </a:pPr>
            <a:endParaRPr lang="en-US" dirty="0" smtClean="0"/>
          </a:p>
          <a:p>
            <a:r>
              <a:rPr lang="en-US" dirty="0" smtClean="0"/>
              <a:t>Add muted after </a:t>
            </a:r>
            <a:r>
              <a:rPr lang="en-US" dirty="0" err="1" smtClean="0"/>
              <a:t>autoplay</a:t>
            </a:r>
            <a:r>
              <a:rPr lang="en-US" dirty="0" smtClean="0"/>
              <a:t> to let your video start playing automatically (but muted):</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 muted&gt;</a:t>
            </a:r>
          </a:p>
          <a:p>
            <a:pPr>
              <a:buNone/>
            </a:pPr>
            <a:r>
              <a:rPr lang="en-US" dirty="0" smtClean="0"/>
              <a:t>&lt;source </a:t>
            </a:r>
            <a:r>
              <a:rPr lang="en-US" dirty="0" err="1" smtClean="0"/>
              <a:t>src</a:t>
            </a:r>
            <a:r>
              <a:rPr lang="en-US" dirty="0" smtClean="0"/>
              <a:t>="movie.mp4" type="video/mp4"&gt;</a:t>
            </a:r>
          </a:p>
          <a:p>
            <a:pPr>
              <a:buNone/>
            </a:pPr>
            <a:r>
              <a:rPr lang="en-US" dirty="0" smtClean="0"/>
              <a:t>&lt;/video&gt;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t>To play an audio file in HTML, use the &lt;audio&gt; element</a:t>
            </a:r>
          </a:p>
          <a:p>
            <a:pPr>
              <a:buNone/>
            </a:pPr>
            <a:r>
              <a:rPr lang="en-US" u="sng" dirty="0" smtClean="0">
                <a:solidFill>
                  <a:srgbClr val="C00000"/>
                </a:solidFill>
              </a:rPr>
              <a:t>Code:</a:t>
            </a:r>
          </a:p>
          <a:p>
            <a:pPr>
              <a:buNone/>
            </a:pPr>
            <a:r>
              <a:rPr lang="en-US" sz="2100" dirty="0" smtClean="0"/>
              <a:t>&lt;!DOCTYPE html&gt;</a:t>
            </a:r>
          </a:p>
          <a:p>
            <a:pPr>
              <a:buNone/>
            </a:pPr>
            <a:r>
              <a:rPr lang="en-US" sz="2100" dirty="0" smtClean="0"/>
              <a:t>&lt;html&gt;</a:t>
            </a:r>
          </a:p>
          <a:p>
            <a:pPr>
              <a:buNone/>
            </a:pPr>
            <a:r>
              <a:rPr lang="en-US" sz="2100" dirty="0" smtClean="0"/>
              <a:t>&lt;body&gt;</a:t>
            </a:r>
          </a:p>
          <a:p>
            <a:pPr>
              <a:buNone/>
            </a:pPr>
            <a:r>
              <a:rPr lang="en-US" sz="2100" dirty="0" smtClean="0"/>
              <a:t>&lt;audio controls&gt;</a:t>
            </a:r>
          </a:p>
          <a:p>
            <a:pPr>
              <a:buNone/>
            </a:pPr>
            <a:r>
              <a:rPr lang="en-US" sz="2100" dirty="0" smtClean="0"/>
              <a:t>  &lt;source </a:t>
            </a:r>
            <a:r>
              <a:rPr lang="en-US" sz="2100" dirty="0" err="1" smtClean="0"/>
              <a:t>src</a:t>
            </a:r>
            <a:r>
              <a:rPr lang="en-US" sz="2100" dirty="0" smtClean="0"/>
              <a:t>="horse.ogg" type="audio/</a:t>
            </a:r>
            <a:r>
              <a:rPr lang="en-US" sz="2100" dirty="0" err="1" smtClean="0"/>
              <a:t>ogg</a:t>
            </a:r>
            <a:r>
              <a:rPr lang="en-US" sz="2100" dirty="0" smtClean="0"/>
              <a:t>"&gt;</a:t>
            </a:r>
          </a:p>
          <a:p>
            <a:pPr>
              <a:buNone/>
            </a:pPr>
            <a:r>
              <a:rPr lang="en-US" sz="2100" dirty="0" smtClean="0"/>
              <a:t>  &lt;source </a:t>
            </a:r>
            <a:r>
              <a:rPr lang="en-US" sz="2100" dirty="0" err="1" smtClean="0"/>
              <a:t>src</a:t>
            </a:r>
            <a:r>
              <a:rPr lang="en-US" sz="2100" dirty="0" smtClean="0"/>
              <a:t>="horse.mp3" type="audio/mpeg"&gt;</a:t>
            </a:r>
          </a:p>
          <a:p>
            <a:pPr>
              <a:buNone/>
            </a:pPr>
            <a:r>
              <a:rPr lang="en-US" sz="2100" dirty="0" smtClean="0"/>
              <a:t>Your browser does not support the audio element.</a:t>
            </a:r>
          </a:p>
          <a:p>
            <a:pPr>
              <a:buNone/>
            </a:pPr>
            <a:r>
              <a:rPr lang="en-US" sz="2100" dirty="0" smtClean="0"/>
              <a:t>&lt;/audio&gt;</a:t>
            </a:r>
          </a:p>
          <a:p>
            <a:pPr>
              <a:buNone/>
            </a:pPr>
            <a:r>
              <a:rPr lang="en-US" sz="2100" dirty="0" smtClean="0"/>
              <a:t>&lt;/body&gt;</a:t>
            </a:r>
          </a:p>
          <a:p>
            <a:pPr>
              <a:buNone/>
            </a:pPr>
            <a:r>
              <a:rPr lang="en-US" sz="2100" dirty="0" smtClean="0"/>
              <a:t>&lt;/html&gt;</a:t>
            </a:r>
          </a:p>
          <a:p>
            <a:pPr>
              <a:buNone/>
            </a:pPr>
            <a:r>
              <a:rPr lang="en-US" sz="2100" u="sng" dirty="0" smtClean="0">
                <a:solidFill>
                  <a:srgbClr val="C00000"/>
                </a:solidFill>
              </a:rPr>
              <a:t>Output:</a:t>
            </a:r>
          </a:p>
          <a:p>
            <a:pPr>
              <a:buNone/>
            </a:pPr>
            <a:endParaRPr lang="en-US" sz="2100" u="sng" dirty="0">
              <a:solidFill>
                <a:srgbClr val="C00000"/>
              </a:solidFill>
            </a:endParaRPr>
          </a:p>
        </p:txBody>
      </p:sp>
      <p:pic>
        <p:nvPicPr>
          <p:cNvPr id="4" name="Picture 3" descr="aud.png"/>
          <p:cNvPicPr>
            <a:picLocks noChangeAspect="1"/>
          </p:cNvPicPr>
          <p:nvPr/>
        </p:nvPicPr>
        <p:blipFill>
          <a:blip r:embed="rId2" cstate="print"/>
          <a:stretch>
            <a:fillRect/>
          </a:stretch>
        </p:blipFill>
        <p:spPr>
          <a:xfrm>
            <a:off x="762000" y="6172200"/>
            <a:ext cx="2657846" cy="3810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Audio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&lt;audio&gt; and &lt;/audio&gt; tags will only be displayed in browsers that do not support the &lt;audio&gt; element. To start a audio automatically, use the </a:t>
            </a:r>
            <a:r>
              <a:rPr lang="en-US" dirty="0" err="1" smtClean="0">
                <a:solidFill>
                  <a:srgbClr val="C00000"/>
                </a:solidFill>
              </a:rPr>
              <a:t>autoplay</a:t>
            </a:r>
            <a:r>
              <a:rPr lang="en-US" dirty="0" smtClean="0">
                <a:solidFill>
                  <a:srgbClr val="C00000"/>
                </a:solidFill>
              </a:rPr>
              <a:t> </a:t>
            </a:r>
            <a:r>
              <a:rPr lang="en-US" dirty="0" smtClean="0"/>
              <a:t>attribute: these attributes works similar in video and audio tags.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Canvas </a:t>
            </a:r>
            <a:endParaRPr lang="en-US" dirty="0"/>
          </a:p>
        </p:txBody>
      </p:sp>
      <p:sp>
        <p:nvSpPr>
          <p:cNvPr id="3" name="Content Placeholder 2"/>
          <p:cNvSpPr>
            <a:spLocks noGrp="1"/>
          </p:cNvSpPr>
          <p:nvPr>
            <p:ph idx="1"/>
          </p:nvPr>
        </p:nvSpPr>
        <p:spPr/>
        <p:txBody>
          <a:bodyPr/>
          <a:lstStyle/>
          <a:p>
            <a:r>
              <a:rPr lang="en-US" b="1" dirty="0" smtClean="0"/>
              <a:t>What is HTML Canvas?</a:t>
            </a:r>
          </a:p>
          <a:p>
            <a:pPr>
              <a:buNone/>
            </a:pPr>
            <a:endParaRPr lang="en-US" b="1" dirty="0" smtClean="0"/>
          </a:p>
          <a:p>
            <a:r>
              <a:rPr lang="en-US" sz="1800" dirty="0" smtClean="0"/>
              <a:t>The HTML &lt;canvas&gt; element is used to draw graphics, on the fly, via JavaScript.</a:t>
            </a:r>
          </a:p>
          <a:p>
            <a:r>
              <a:rPr lang="en-US" sz="1800" dirty="0" smtClean="0"/>
              <a:t>The &lt;canvas&gt; element is only a container for graphics. You must use JavaScript to draw the graphics.</a:t>
            </a:r>
          </a:p>
          <a:p>
            <a:r>
              <a:rPr lang="en-US" sz="1800" dirty="0" smtClean="0"/>
              <a:t>Canvas has several methods for drawing paths, boxes, circles, text, and adding images.</a:t>
            </a:r>
          </a:p>
          <a:p>
            <a:pPr>
              <a:buNone/>
            </a:pPr>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US" dirty="0" smtClean="0"/>
              <a:t>Canvas Example</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A canvas is a rectangular area on an HTML page. By default, a canvas has no border and no content.</a:t>
            </a:r>
          </a:p>
          <a:p>
            <a:pPr>
              <a:buNone/>
            </a:pPr>
            <a:r>
              <a:rPr lang="en-US" sz="1900" u="sng" dirty="0" smtClean="0">
                <a:solidFill>
                  <a:srgbClr val="C00000"/>
                </a:solidFill>
              </a:rPr>
              <a:t>Code:</a:t>
            </a:r>
          </a:p>
          <a:p>
            <a:pPr>
              <a:buNone/>
            </a:pPr>
            <a:r>
              <a:rPr lang="en-US" sz="1900" dirty="0" smtClean="0"/>
              <a:t>&lt;!DOCTYPE html&gt;</a:t>
            </a:r>
          </a:p>
          <a:p>
            <a:pPr>
              <a:buNone/>
            </a:pPr>
            <a:r>
              <a:rPr lang="en-US" sz="1900" dirty="0" smtClean="0"/>
              <a:t>&lt;html&gt;</a:t>
            </a:r>
          </a:p>
          <a:p>
            <a:pPr>
              <a:buNone/>
            </a:pPr>
            <a:r>
              <a:rPr lang="en-US" sz="1900" dirty="0" smtClean="0"/>
              <a:t>&lt;body&gt;</a:t>
            </a:r>
          </a:p>
          <a:p>
            <a:pPr>
              <a:buNone/>
            </a:pPr>
            <a:r>
              <a:rPr lang="en-US" sz="1900" dirty="0" smtClean="0"/>
              <a:t>&lt;canvas id="</a:t>
            </a:r>
            <a:r>
              <a:rPr lang="en-US" sz="1900" dirty="0" err="1" smtClean="0"/>
              <a:t>myCanvas</a:t>
            </a:r>
            <a:r>
              <a:rPr lang="en-US" sz="1900" dirty="0" smtClean="0"/>
              <a:t>" width="200" height="100" style="border:3px solid #000000;"&gt;</a:t>
            </a:r>
          </a:p>
          <a:p>
            <a:pPr>
              <a:buNone/>
            </a:pPr>
            <a:r>
              <a:rPr lang="en-US" sz="1900" dirty="0" smtClean="0"/>
              <a:t>&lt;/canvas&gt;</a:t>
            </a:r>
          </a:p>
          <a:p>
            <a:pPr>
              <a:buNone/>
            </a:pPr>
            <a:r>
              <a:rPr lang="en-US" sz="1900" dirty="0" smtClean="0"/>
              <a:t>&lt;/body&gt;</a:t>
            </a:r>
          </a:p>
          <a:p>
            <a:pPr>
              <a:buNone/>
            </a:pPr>
            <a:r>
              <a:rPr lang="en-US" sz="1900" dirty="0" smtClean="0"/>
              <a:t>&lt;/html&gt;</a:t>
            </a:r>
          </a:p>
          <a:p>
            <a:pPr>
              <a:buNone/>
            </a:pPr>
            <a:r>
              <a:rPr lang="en-US" sz="1900" u="sng" dirty="0" smtClean="0">
                <a:solidFill>
                  <a:srgbClr val="C00000"/>
                </a:solidFill>
              </a:rPr>
              <a:t>Output:</a:t>
            </a:r>
          </a:p>
        </p:txBody>
      </p:sp>
      <p:pic>
        <p:nvPicPr>
          <p:cNvPr id="4" name="Picture 3" descr="canvas op.png"/>
          <p:cNvPicPr>
            <a:picLocks noChangeAspect="1"/>
          </p:cNvPicPr>
          <p:nvPr/>
        </p:nvPicPr>
        <p:blipFill>
          <a:blip r:embed="rId2" cstate="print"/>
          <a:stretch>
            <a:fillRect/>
          </a:stretch>
        </p:blipFill>
        <p:spPr>
          <a:xfrm>
            <a:off x="2362200" y="5676900"/>
            <a:ext cx="1905000" cy="952500"/>
          </a:xfrm>
          <a:prstGeom prst="rect">
            <a:avLst/>
          </a:prstGeom>
          <a:ln w="38100">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08888"/>
          </a:xfrm>
        </p:spPr>
        <p:txBody>
          <a:bodyPr>
            <a:normAutofit/>
          </a:bodyPr>
          <a:lstStyle/>
          <a:p>
            <a:r>
              <a:rPr lang="en-US" dirty="0" smtClean="0"/>
              <a:t>Add a JavaScript</a:t>
            </a:r>
            <a:endParaRPr lang="en-US" dirty="0"/>
          </a:p>
        </p:txBody>
      </p:sp>
      <p:sp>
        <p:nvSpPr>
          <p:cNvPr id="3" name="Content Placeholder 2"/>
          <p:cNvSpPr>
            <a:spLocks noGrp="1"/>
          </p:cNvSpPr>
          <p:nvPr>
            <p:ph idx="1"/>
          </p:nvPr>
        </p:nvSpPr>
        <p:spPr>
          <a:xfrm>
            <a:off x="304800" y="1447800"/>
            <a:ext cx="8610600" cy="5181600"/>
          </a:xfrm>
        </p:spPr>
        <p:txBody>
          <a:bodyPr>
            <a:normAutofit fontScale="70000" lnSpcReduction="20000"/>
          </a:bodyPr>
          <a:lstStyle/>
          <a:p>
            <a:r>
              <a:rPr lang="en-US" sz="3400" dirty="0" smtClean="0"/>
              <a:t>After creating the rectangular canvas area, add a JavaScript to do the drawing.</a:t>
            </a:r>
          </a:p>
          <a:p>
            <a:pPr>
              <a:buNone/>
            </a:pPr>
            <a:r>
              <a:rPr lang="en-US" sz="3400" u="sng" dirty="0" smtClean="0">
                <a:solidFill>
                  <a:srgbClr val="C00000"/>
                </a:solidFill>
              </a:rPr>
              <a:t>Code for Draw a line: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endParaRPr lang="en-US" dirty="0" smtClean="0"/>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ctx.moveTo</a:t>
            </a:r>
            <a:r>
              <a:rPr lang="en-US" dirty="0" smtClean="0"/>
              <a:t>(0,0);</a:t>
            </a:r>
          </a:p>
          <a:p>
            <a:pPr>
              <a:buNone/>
            </a:pPr>
            <a:r>
              <a:rPr lang="en-US" dirty="0" err="1" smtClean="0"/>
              <a:t>ctx.lineTo</a:t>
            </a:r>
            <a:r>
              <a:rPr lang="en-US" dirty="0" smtClean="0"/>
              <a:t>(200,100);</a:t>
            </a:r>
          </a:p>
          <a:p>
            <a:pPr>
              <a:buNone/>
            </a:pPr>
            <a:r>
              <a:rPr lang="en-US" dirty="0" err="1" smtClean="0"/>
              <a:t>ctx.stroke</a:t>
            </a:r>
            <a:r>
              <a:rPr lang="en-US" dirty="0" smtClean="0"/>
              <a:t>();</a:t>
            </a:r>
          </a:p>
          <a:p>
            <a:pPr>
              <a:buNone/>
            </a:pPr>
            <a:r>
              <a:rPr lang="en-US" dirty="0" smtClean="0"/>
              <a:t>&lt;/script&gt;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lstStyle/>
          <a:p>
            <a:pPr>
              <a:buNone/>
            </a:pPr>
            <a:r>
              <a:rPr lang="en-US" u="sng" dirty="0" smtClean="0">
                <a:solidFill>
                  <a:srgbClr val="C00000"/>
                </a:solidFill>
              </a:rPr>
              <a:t>Output:</a:t>
            </a: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a:solidFill>
                <a:srgbClr val="C00000"/>
              </a:solidFill>
            </a:endParaRPr>
          </a:p>
        </p:txBody>
      </p:sp>
      <p:pic>
        <p:nvPicPr>
          <p:cNvPr id="4" name="Picture 3" descr="canvas op2.png"/>
          <p:cNvPicPr>
            <a:picLocks noChangeAspect="1"/>
          </p:cNvPicPr>
          <p:nvPr/>
        </p:nvPicPr>
        <p:blipFill>
          <a:blip r:embed="rId2" cstate="print"/>
          <a:stretch>
            <a:fillRect/>
          </a:stretch>
        </p:blipFill>
        <p:spPr>
          <a:xfrm>
            <a:off x="571500" y="1371600"/>
            <a:ext cx="2781300" cy="1390650"/>
          </a:xfrm>
          <a:prstGeom prst="rect">
            <a:avLst/>
          </a:prstGeom>
          <a:ln w="38100">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C00000"/>
                </a:solidFill>
              </a:rPr>
              <a:t>Code for Draw a Circle: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endParaRPr lang="en-US" dirty="0" smtClean="0"/>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ctx.beginPath</a:t>
            </a:r>
            <a:r>
              <a:rPr lang="en-US" dirty="0" smtClean="0"/>
              <a:t>();</a:t>
            </a:r>
          </a:p>
          <a:p>
            <a:pPr>
              <a:buNone/>
            </a:pPr>
            <a:r>
              <a:rPr lang="en-US" dirty="0" smtClean="0"/>
              <a:t>ctx.arc(95,50,40,0,2*</a:t>
            </a:r>
            <a:r>
              <a:rPr lang="en-US" dirty="0" err="1" smtClean="0"/>
              <a:t>Math.PI</a:t>
            </a:r>
            <a:r>
              <a:rPr lang="en-US" dirty="0" smtClean="0"/>
              <a:t>);</a:t>
            </a:r>
          </a:p>
          <a:p>
            <a:pPr>
              <a:buNone/>
            </a:pPr>
            <a:r>
              <a:rPr lang="en-US" dirty="0" err="1" smtClean="0"/>
              <a:t>ctx.stroke</a:t>
            </a:r>
            <a:r>
              <a:rPr lang="en-US" dirty="0" smtClean="0"/>
              <a:t>();</a:t>
            </a:r>
          </a:p>
          <a:p>
            <a:pPr>
              <a:buNone/>
            </a:pPr>
            <a:r>
              <a:rPr lang="en-US" dirty="0" smtClean="0"/>
              <a:t>&lt;/script&gt; </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sz="2000" b="1" dirty="0" smtClean="0">
                <a:latin typeface="Times New Roman" pitchFamily="18" charset="0"/>
                <a:cs typeface="Times New Roman" pitchFamily="18" charset="0"/>
              </a:rPr>
              <a:t>Full Stack Developer</a:t>
            </a:r>
            <a:r>
              <a:rPr lang="en-US" sz="2000" dirty="0" smtClean="0">
                <a:latin typeface="Times New Roman" pitchFamily="18" charset="0"/>
                <a:cs typeface="Times New Roman" pitchFamily="18" charset="0"/>
              </a:rPr>
              <a:t> is an engineer who works on both client-side and server-side of the software application. This type of developer works on the Full Stack of a software application meaning Front end development, Back end development, Database, Server, API, and version controlling systems. Hence, the name "Full Stack" Developer.Full stack developer translates user requirements into the overall architecture and implement the new systems.</a:t>
            </a:r>
          </a:p>
          <a:p>
            <a:endParaRPr lang="en-US" dirty="0"/>
          </a:p>
        </p:txBody>
      </p:sp>
      <p:pic>
        <p:nvPicPr>
          <p:cNvPr id="4" name="Picture 3" descr="https://media.geeksforgeeks.org/wp-content/cdn-uploads/20190626123927/untitlsssssed.png"/>
          <p:cNvPicPr/>
          <p:nvPr/>
        </p:nvPicPr>
        <p:blipFill>
          <a:blip r:embed="rId2"/>
          <a:srcRect/>
          <a:stretch>
            <a:fillRect/>
          </a:stretch>
        </p:blipFill>
        <p:spPr bwMode="auto">
          <a:xfrm>
            <a:off x="1219200" y="2895600"/>
            <a:ext cx="7162800" cy="3124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smtClean="0">
                <a:solidFill>
                  <a:srgbClr val="C00000"/>
                </a:solidFill>
              </a:rPr>
              <a:t>Output:</a:t>
            </a:r>
          </a:p>
          <a:p>
            <a:pPr>
              <a:buNone/>
            </a:pPr>
            <a:endParaRPr lang="en-US" u="sng" dirty="0">
              <a:solidFill>
                <a:srgbClr val="C00000"/>
              </a:solidFill>
            </a:endParaRPr>
          </a:p>
        </p:txBody>
      </p:sp>
      <p:sp>
        <p:nvSpPr>
          <p:cNvPr id="5" name="Oval 4"/>
          <p:cNvSpPr/>
          <p:nvPr/>
        </p:nvSpPr>
        <p:spPr>
          <a:xfrm>
            <a:off x="762000" y="2743200"/>
            <a:ext cx="2438400" cy="2286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 a Text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800" u="sng" dirty="0" smtClean="0">
                <a:solidFill>
                  <a:srgbClr val="C00000"/>
                </a:solidFill>
              </a:rPr>
              <a:t>Code: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endParaRPr lang="en-US" dirty="0" smtClean="0"/>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ctx.font</a:t>
            </a:r>
            <a:r>
              <a:rPr lang="en-US" dirty="0" smtClean="0"/>
              <a:t> = "30px Arial";</a:t>
            </a:r>
          </a:p>
          <a:p>
            <a:pPr>
              <a:buNone/>
            </a:pPr>
            <a:r>
              <a:rPr lang="en-US" dirty="0" err="1" smtClean="0"/>
              <a:t>ctx.fillText</a:t>
            </a:r>
            <a:r>
              <a:rPr lang="en-US" dirty="0" smtClean="0"/>
              <a:t>("Hello World",10,50);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rgbClr val="C00000"/>
                </a:solidFill>
              </a:rPr>
              <a:t>OUTPUT:</a:t>
            </a:r>
            <a:endParaRPr lang="en-US" sz="4000" u="sng" dirty="0">
              <a:solidFill>
                <a:srgbClr val="C00000"/>
              </a:solidFill>
            </a:endParaRPr>
          </a:p>
        </p:txBody>
      </p:sp>
      <p:sp>
        <p:nvSpPr>
          <p:cNvPr id="5" name="TextBox 4"/>
          <p:cNvSpPr txBox="1"/>
          <p:nvPr/>
        </p:nvSpPr>
        <p:spPr>
          <a:xfrm>
            <a:off x="1371600" y="2971800"/>
            <a:ext cx="2819400" cy="1477328"/>
          </a:xfrm>
          <a:prstGeom prst="rect">
            <a:avLst/>
          </a:prstGeom>
          <a:noFill/>
          <a:ln w="38100">
            <a:solidFill>
              <a:schemeClr val="tx1"/>
            </a:solidFill>
          </a:ln>
        </p:spPr>
        <p:txBody>
          <a:bodyPr wrap="square" rtlCol="0">
            <a:spAutoFit/>
          </a:bodyPr>
          <a:lstStyle/>
          <a:p>
            <a:pPr algn="ctr"/>
            <a:endParaRPr lang="en-US" b="1" dirty="0" smtClean="0"/>
          </a:p>
          <a:p>
            <a:pPr algn="ctr"/>
            <a:endParaRPr lang="en-US" b="1" dirty="0"/>
          </a:p>
          <a:p>
            <a:pPr algn="ctr"/>
            <a:r>
              <a:rPr lang="en-US" b="1" dirty="0" smtClean="0"/>
              <a:t>HELLO WORLD</a:t>
            </a:r>
          </a:p>
          <a:p>
            <a:pPr algn="ctr"/>
            <a:endParaRPr lang="en-US" b="1" dirty="0"/>
          </a:p>
          <a:p>
            <a:pPr algn="ct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Graphics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SVG?</a:t>
            </a:r>
          </a:p>
          <a:p>
            <a:pPr>
              <a:buNone/>
            </a:pPr>
            <a:endParaRPr lang="en-US" dirty="0" smtClean="0"/>
          </a:p>
          <a:p>
            <a:r>
              <a:rPr lang="en-US" dirty="0" smtClean="0"/>
              <a:t>SVG stands for Scalable Vector Graphics</a:t>
            </a:r>
          </a:p>
          <a:p>
            <a:r>
              <a:rPr lang="en-US" dirty="0" smtClean="0"/>
              <a:t>SVG is used to define graphics for the Web</a:t>
            </a:r>
          </a:p>
          <a:p>
            <a:r>
              <a:rPr lang="en-US" dirty="0" smtClean="0"/>
              <a:t>SVG is a W3C recommendation</a:t>
            </a:r>
          </a:p>
          <a:p>
            <a:pPr>
              <a:buNone/>
            </a:pPr>
            <a:endParaRPr lang="en-US" dirty="0" smtClean="0"/>
          </a:p>
          <a:p>
            <a:pPr>
              <a:buNone/>
            </a:pPr>
            <a:r>
              <a:rPr lang="en-US" dirty="0" smtClean="0">
                <a:solidFill>
                  <a:srgbClr val="C00000"/>
                </a:solidFill>
              </a:rPr>
              <a:t>&lt;</a:t>
            </a:r>
            <a:r>
              <a:rPr lang="en-US" dirty="0" err="1" smtClean="0">
                <a:solidFill>
                  <a:srgbClr val="C00000"/>
                </a:solidFill>
              </a:rPr>
              <a:t>svg</a:t>
            </a:r>
            <a:r>
              <a:rPr lang="en-US" dirty="0" smtClean="0">
                <a:solidFill>
                  <a:srgbClr val="C00000"/>
                </a:solidFill>
              </a:rPr>
              <a:t>&gt; Element</a:t>
            </a:r>
          </a:p>
          <a:p>
            <a:endParaRPr lang="en-US" dirty="0" smtClean="0"/>
          </a:p>
          <a:p>
            <a:r>
              <a:rPr lang="en-US" dirty="0" smtClean="0"/>
              <a:t>The HTML &lt;</a:t>
            </a:r>
            <a:r>
              <a:rPr lang="en-US" dirty="0" err="1" smtClean="0"/>
              <a:t>svg</a:t>
            </a:r>
            <a:r>
              <a:rPr lang="en-US" dirty="0" smtClean="0"/>
              <a:t>&gt; element is a container for SVG graphics.</a:t>
            </a:r>
          </a:p>
          <a:p>
            <a:r>
              <a:rPr lang="en-US" dirty="0" smtClean="0"/>
              <a:t>SVG has several methods for drawing paths, boxes, circles, text, and graphic images.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SVG Circle</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u="sng"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width="100" height="100"&gt;</a:t>
            </a:r>
          </a:p>
          <a:p>
            <a:pPr>
              <a:buNone/>
            </a:pPr>
            <a:r>
              <a:rPr lang="en-US" sz="2200" dirty="0" smtClean="0"/>
              <a:t>  &lt;circle </a:t>
            </a:r>
            <a:r>
              <a:rPr lang="en-US" sz="2200" dirty="0" err="1" smtClean="0"/>
              <a:t>cx</a:t>
            </a:r>
            <a:r>
              <a:rPr lang="en-US" sz="2200" dirty="0" smtClean="0"/>
              <a:t>="50" cy="50" r="40"</a:t>
            </a:r>
          </a:p>
          <a:p>
            <a:pPr>
              <a:buNone/>
            </a:pPr>
            <a:r>
              <a:rPr lang="en-US" sz="2200" dirty="0" smtClean="0"/>
              <a:t>  stroke="green" stroke-width="4" fill="yellow"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u="sng" dirty="0" smtClean="0">
                <a:solidFill>
                  <a:srgbClr val="C00000"/>
                </a:solidFill>
              </a:rPr>
              <a:t>Output:</a:t>
            </a: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Rectangle</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C00000"/>
                </a:solidFill>
              </a:rPr>
              <a:t>Example:</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width="400" height="100"&gt;</a:t>
            </a:r>
          </a:p>
          <a:p>
            <a:pPr>
              <a:buNone/>
            </a:pPr>
            <a:r>
              <a:rPr lang="en-US" sz="2200" dirty="0" smtClean="0"/>
              <a:t>  &lt;</a:t>
            </a:r>
            <a:r>
              <a:rPr lang="en-US" sz="2200" dirty="0" err="1" smtClean="0"/>
              <a:t>rect</a:t>
            </a:r>
            <a:r>
              <a:rPr lang="en-US" sz="2200" dirty="0" smtClean="0"/>
              <a:t> width="400" height="100" </a:t>
            </a:r>
          </a:p>
          <a:p>
            <a:pPr>
              <a:buNone/>
            </a:pPr>
            <a:r>
              <a:rPr lang="en-US" sz="2200" dirty="0" smtClean="0"/>
              <a:t>  style="</a:t>
            </a:r>
            <a:r>
              <a:rPr lang="en-US" sz="2200" dirty="0" err="1" smtClean="0"/>
              <a:t>fill:rgb</a:t>
            </a:r>
            <a:r>
              <a:rPr lang="en-US" sz="2200" dirty="0" smtClean="0"/>
              <a:t>(0,0,255);stroke-width:10;stroke:rgb(0,0,0)"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Rectangle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C00000"/>
                </a:solidFill>
              </a:rPr>
              <a:t>Example:</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&lt;</a:t>
            </a:r>
            <a:r>
              <a:rPr lang="en-US" sz="2400" dirty="0" err="1" smtClean="0"/>
              <a:t>svg</a:t>
            </a:r>
            <a:r>
              <a:rPr lang="en-US" sz="2400" dirty="0" smtClean="0"/>
              <a:t> width="400" height="180"&gt;</a:t>
            </a:r>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p>
          <a:p>
            <a:pPr>
              <a:buNone/>
            </a:pPr>
            <a:r>
              <a:rPr lang="en-US" sz="2400" dirty="0" smtClean="0"/>
              <a:t>  style="fill:red;stroke:black;stroke-width:5;opacity:0.5" /&gt;</a:t>
            </a:r>
          </a:p>
          <a:p>
            <a:pPr>
              <a:buNone/>
            </a:pPr>
            <a:r>
              <a:rPr lang="en-US" sz="2400" dirty="0" smtClean="0"/>
              <a:t>&lt;/</a:t>
            </a:r>
            <a:r>
              <a:rPr lang="en-US" sz="2400" dirty="0" err="1" smtClean="0"/>
              <a:t>svg</a:t>
            </a:r>
            <a:r>
              <a:rPr lang="en-US" sz="2400" dirty="0" smtClean="0"/>
              <a:t>&gt;</a:t>
            </a:r>
          </a:p>
          <a:p>
            <a:pPr>
              <a:buNone/>
            </a:pPr>
            <a:r>
              <a:rPr lang="en-US" sz="2400" dirty="0" smtClean="0"/>
              <a:t>&lt;/body&gt;</a:t>
            </a:r>
          </a:p>
          <a:p>
            <a:pPr>
              <a:buNone/>
            </a:pPr>
            <a:r>
              <a:rPr lang="en-US" sz="2400" dirty="0" smtClean="0"/>
              <a:t>&lt;/html&gt;</a:t>
            </a:r>
          </a:p>
          <a:p>
            <a:pPr>
              <a:buNone/>
            </a:pPr>
            <a:r>
              <a:rPr lang="en-US" dirty="0" smtClean="0">
                <a:solidFill>
                  <a:srgbClr val="C00000"/>
                </a:solidFill>
              </a:rPr>
              <a:t>Output:</a:t>
            </a:r>
          </a:p>
          <a:p>
            <a:pPr>
              <a:buNone/>
            </a:pPr>
            <a:endParaRPr lang="en-US" dirty="0">
              <a:solidFill>
                <a:srgbClr val="C00000"/>
              </a:solidFill>
            </a:endParaRPr>
          </a:p>
        </p:txBody>
      </p:sp>
      <p:sp>
        <p:nvSpPr>
          <p:cNvPr id="4" name="Rounded Rectangle 3"/>
          <p:cNvSpPr/>
          <p:nvPr/>
        </p:nvSpPr>
        <p:spPr>
          <a:xfrm>
            <a:off x="2514600" y="55626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width="300" height="200"&gt;</a:t>
            </a:r>
          </a:p>
          <a:p>
            <a:pPr>
              <a:buNone/>
            </a:pPr>
            <a:r>
              <a:rPr lang="en-US" sz="2200" dirty="0" smtClean="0"/>
              <a:t>  &lt;polygon points="100,10 40,198 190,78 10,78 160,198"</a:t>
            </a:r>
          </a:p>
          <a:p>
            <a:pPr>
              <a:buNone/>
            </a:pPr>
            <a:r>
              <a:rPr lang="en-US" sz="2200" dirty="0" smtClean="0"/>
              <a:t>  style="fill:lime;stroke:purple;stroke-width:5;fill-rule:evenodd;"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p>
          <a:p>
            <a:pPr>
              <a:buNone/>
            </a:pPr>
            <a:endParaRPr lang="en-US" dirty="0"/>
          </a:p>
        </p:txBody>
      </p:sp>
      <p:pic>
        <p:nvPicPr>
          <p:cNvPr id="4" name="Picture 3" descr="star.png"/>
          <p:cNvPicPr>
            <a:picLocks noChangeAspect="1"/>
          </p:cNvPicPr>
          <p:nvPr/>
        </p:nvPicPr>
        <p:blipFill>
          <a:blip r:embed="rId2" cstate="print"/>
          <a:stretch>
            <a:fillRect/>
          </a:stretch>
        </p:blipFill>
        <p:spPr>
          <a:xfrm>
            <a:off x="2438400" y="4876800"/>
            <a:ext cx="1933845" cy="195289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SVG Logo</a:t>
            </a:r>
            <a:endParaRPr lang="en-US" dirty="0"/>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a:buNone/>
            </a:pPr>
            <a:r>
              <a:rPr lang="en-US" dirty="0" smtClean="0">
                <a:solidFill>
                  <a:srgbClr val="C00000"/>
                </a:solidFill>
              </a:rPr>
              <a:t>Example: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a:t>
            </a:r>
            <a:r>
              <a:rPr lang="en-US" dirty="0" err="1" smtClean="0"/>
              <a:t>svg</a:t>
            </a:r>
            <a:r>
              <a:rPr lang="en-US" dirty="0" smtClean="0"/>
              <a:t> height="130" width="500"&gt;</a:t>
            </a:r>
          </a:p>
          <a:p>
            <a:pPr>
              <a:buNone/>
            </a:pPr>
            <a:r>
              <a:rPr lang="en-US" dirty="0" smtClean="0"/>
              <a:t>  &lt;</a:t>
            </a:r>
            <a:r>
              <a:rPr lang="en-US" dirty="0" err="1" smtClean="0"/>
              <a:t>defs</a:t>
            </a:r>
            <a:r>
              <a:rPr lang="en-US" dirty="0" smtClean="0"/>
              <a:t>&gt;</a:t>
            </a:r>
          </a:p>
          <a:p>
            <a:pPr>
              <a:buNone/>
            </a:pPr>
            <a:r>
              <a:rPr lang="en-US" dirty="0" smtClean="0"/>
              <a:t>    &lt;</a:t>
            </a:r>
            <a:r>
              <a:rPr lang="en-US" dirty="0" err="1" smtClean="0"/>
              <a:t>linearGradient</a:t>
            </a:r>
            <a:r>
              <a:rPr lang="en-US" dirty="0" smtClean="0"/>
              <a:t> id="grad1" x1="0%" y1="0%" x2="100%" y2="0%"&gt;</a:t>
            </a:r>
          </a:p>
          <a:p>
            <a:pPr>
              <a:buNone/>
            </a:pPr>
            <a:r>
              <a:rPr lang="en-US" dirty="0" smtClean="0"/>
              <a:t>      &lt;stop offset="0%"</a:t>
            </a:r>
          </a:p>
          <a:p>
            <a:pPr>
              <a:buNone/>
            </a:pPr>
            <a:r>
              <a:rPr lang="en-US" dirty="0" smtClean="0"/>
              <a:t>      style="stop-</a:t>
            </a:r>
            <a:r>
              <a:rPr lang="en-US" dirty="0" err="1" smtClean="0"/>
              <a:t>color:rgb</a:t>
            </a:r>
            <a:r>
              <a:rPr lang="en-US" dirty="0" smtClean="0"/>
              <a:t>(255,255,0);stop-opacity:1" /&gt;</a:t>
            </a:r>
          </a:p>
          <a:p>
            <a:pPr>
              <a:buNone/>
            </a:pPr>
            <a:r>
              <a:rPr lang="en-US" dirty="0" smtClean="0"/>
              <a:t>      &lt;stop offset="100%"</a:t>
            </a:r>
          </a:p>
          <a:p>
            <a:pPr>
              <a:buNone/>
            </a:pPr>
            <a:r>
              <a:rPr lang="en-US" dirty="0" smtClean="0"/>
              <a:t>      style="stop-</a:t>
            </a:r>
            <a:r>
              <a:rPr lang="en-US" dirty="0" err="1" smtClean="0"/>
              <a:t>color:rgb</a:t>
            </a:r>
            <a:r>
              <a:rPr lang="en-US" dirty="0" smtClean="0"/>
              <a:t>(255,0,0);stop-opacity:1" /&gt;</a:t>
            </a:r>
          </a:p>
          <a:p>
            <a:pPr>
              <a:buNone/>
            </a:pPr>
            <a:r>
              <a:rPr lang="en-US" dirty="0" smtClean="0"/>
              <a:t>    &lt;/</a:t>
            </a:r>
            <a:r>
              <a:rPr lang="en-US" dirty="0" err="1" smtClean="0"/>
              <a:t>linearGradient</a:t>
            </a:r>
            <a:r>
              <a:rPr lang="en-US" dirty="0" smtClean="0"/>
              <a:t>&gt;</a:t>
            </a:r>
          </a:p>
          <a:p>
            <a:pPr>
              <a:buNone/>
            </a:pPr>
            <a:r>
              <a:rPr lang="en-US" dirty="0" smtClean="0"/>
              <a:t>  &lt;/</a:t>
            </a:r>
            <a:r>
              <a:rPr lang="en-US" dirty="0" err="1" smtClean="0"/>
              <a:t>defs</a:t>
            </a:r>
            <a:r>
              <a:rPr lang="en-US" dirty="0" smtClean="0"/>
              <a:t>&gt;</a:t>
            </a:r>
          </a:p>
          <a:p>
            <a:pPr>
              <a:buNone/>
            </a:pPr>
            <a:r>
              <a:rPr lang="en-US" dirty="0" smtClean="0"/>
              <a:t>  &lt;ellipse </a:t>
            </a:r>
            <a:r>
              <a:rPr lang="en-US" dirty="0" err="1" smtClean="0"/>
              <a:t>cx</a:t>
            </a:r>
            <a:r>
              <a:rPr lang="en-US" dirty="0" smtClean="0"/>
              <a:t>="100" cy="70" </a:t>
            </a:r>
            <a:r>
              <a:rPr lang="en-US" dirty="0" err="1" smtClean="0"/>
              <a:t>rx</a:t>
            </a:r>
            <a:r>
              <a:rPr lang="en-US" dirty="0" smtClean="0"/>
              <a:t>="85" </a:t>
            </a:r>
            <a:r>
              <a:rPr lang="en-US" dirty="0" err="1" smtClean="0"/>
              <a:t>ry</a:t>
            </a:r>
            <a:r>
              <a:rPr lang="en-US" dirty="0" smtClean="0"/>
              <a:t>="55" fill="</a:t>
            </a:r>
            <a:r>
              <a:rPr lang="en-US" dirty="0" err="1" smtClean="0"/>
              <a:t>url</a:t>
            </a:r>
            <a:r>
              <a:rPr lang="en-US" dirty="0" smtClean="0"/>
              <a:t>(#grad1)" /&gt;</a:t>
            </a:r>
          </a:p>
          <a:p>
            <a:pPr>
              <a:buNone/>
            </a:pPr>
            <a:r>
              <a:rPr lang="en-US" dirty="0" smtClean="0"/>
              <a:t>  &lt;text fill="#</a:t>
            </a:r>
            <a:r>
              <a:rPr lang="en-US" dirty="0" err="1" smtClean="0"/>
              <a:t>ffffff</a:t>
            </a:r>
            <a:r>
              <a:rPr lang="en-US" dirty="0" smtClean="0"/>
              <a:t>" font-size="45" font-family="Verdana"</a:t>
            </a:r>
          </a:p>
          <a:p>
            <a:pPr>
              <a:buNone/>
            </a:pPr>
            <a:r>
              <a:rPr lang="en-US" dirty="0" smtClean="0"/>
              <a:t>  x="50" y="86"&gt;SVG&lt;/text&gt;</a:t>
            </a:r>
          </a:p>
          <a:p>
            <a:pPr>
              <a:buNone/>
            </a:pPr>
            <a:r>
              <a:rPr lang="en-US" dirty="0" smtClean="0"/>
              <a:t>&lt;/</a:t>
            </a:r>
            <a:r>
              <a:rPr lang="en-US" dirty="0" err="1" smtClean="0"/>
              <a:t>svg</a:t>
            </a:r>
            <a:r>
              <a:rPr lang="en-US" dirty="0" smtClean="0"/>
              <a:t>&gt;</a:t>
            </a:r>
          </a:p>
          <a:p>
            <a:pPr>
              <a:buNone/>
            </a:pPr>
            <a:r>
              <a:rPr lang="en-US" dirty="0" smtClean="0"/>
              <a:t>&lt;/body&gt;</a:t>
            </a:r>
          </a:p>
          <a:p>
            <a:pPr>
              <a:buNone/>
            </a:pPr>
            <a:r>
              <a:rPr lang="en-US" dirty="0" smtClean="0"/>
              <a:t>&lt;/html&gt;</a:t>
            </a:r>
          </a:p>
          <a:p>
            <a:pPr>
              <a:buNone/>
            </a:pPr>
            <a:r>
              <a:rPr lang="en-US" dirty="0" smtClean="0">
                <a:solidFill>
                  <a:srgbClr val="C00000"/>
                </a:solidFill>
              </a:rPr>
              <a:t>Output:</a:t>
            </a:r>
          </a:p>
          <a:p>
            <a:pPr>
              <a:buNone/>
            </a:pPr>
            <a:endParaRPr lang="en-US" dirty="0">
              <a:solidFill>
                <a:srgbClr val="C00000"/>
              </a:solidFill>
            </a:endParaRPr>
          </a:p>
        </p:txBody>
      </p:sp>
      <p:pic>
        <p:nvPicPr>
          <p:cNvPr id="4" name="Picture 3" descr="svg.png"/>
          <p:cNvPicPr>
            <a:picLocks noChangeAspect="1"/>
          </p:cNvPicPr>
          <p:nvPr/>
        </p:nvPicPr>
        <p:blipFill>
          <a:blip r:embed="rId2" cstate="print"/>
          <a:stretch>
            <a:fillRect/>
          </a:stretch>
        </p:blipFill>
        <p:spPr>
          <a:xfrm>
            <a:off x="1828800" y="5562600"/>
            <a:ext cx="1781424" cy="113363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Differences Between Canvas and SVG </a:t>
            </a:r>
            <a:endParaRPr lang="en-US" dirty="0"/>
          </a:p>
        </p:txBody>
      </p:sp>
      <p:graphicFrame>
        <p:nvGraphicFramePr>
          <p:cNvPr id="5" name="Content Placeholder 4"/>
          <p:cNvGraphicFramePr>
            <a:graphicFrameLocks noGrp="1"/>
          </p:cNvGraphicFramePr>
          <p:nvPr>
            <p:ph idx="1"/>
          </p:nvPr>
        </p:nvGraphicFramePr>
        <p:xfrm>
          <a:off x="457200" y="2448560"/>
          <a:ext cx="8229600" cy="2656840"/>
        </p:xfrm>
        <a:graphic>
          <a:graphicData uri="http://schemas.openxmlformats.org/drawingml/2006/table">
            <a:tbl>
              <a:tblPr firstRow="1" bandRow="1">
                <a:tableStyleId>{F5AB1C69-6EDB-4FF4-983F-18BD219EF322}</a:tableStyleId>
              </a:tblPr>
              <a:tblGrid>
                <a:gridCol w="4114800"/>
                <a:gridCol w="4114800"/>
              </a:tblGrid>
              <a:tr h="370840">
                <a:tc>
                  <a:txBody>
                    <a:bodyPr/>
                    <a:lstStyle/>
                    <a:p>
                      <a:pPr algn="ctr"/>
                      <a:r>
                        <a:rPr kumimoji="0" lang="en-US" b="1" i="0" kern="1200" dirty="0" smtClean="0">
                          <a:solidFill>
                            <a:schemeClr val="lt1"/>
                          </a:solidFill>
                          <a:latin typeface="+mn-lt"/>
                          <a:ea typeface="+mn-ea"/>
                          <a:cs typeface="+mn-cs"/>
                        </a:rPr>
                        <a:t>Canvas</a:t>
                      </a:r>
                      <a:endParaRPr lang="en-US" dirty="0"/>
                    </a:p>
                  </a:txBody>
                  <a:tcPr/>
                </a:tc>
                <a:tc>
                  <a:txBody>
                    <a:bodyPr/>
                    <a:lstStyle/>
                    <a:p>
                      <a:pPr algn="ctr"/>
                      <a:r>
                        <a:rPr kumimoji="0" lang="en-US" b="1" i="0" kern="1200" dirty="0" smtClean="0">
                          <a:solidFill>
                            <a:schemeClr val="lt1"/>
                          </a:solidFill>
                          <a:latin typeface="+mn-lt"/>
                          <a:ea typeface="+mn-ea"/>
                          <a:cs typeface="+mn-cs"/>
                        </a:rPr>
                        <a:t>SVG</a:t>
                      </a:r>
                      <a:endParaRPr lang="en-US" dirty="0"/>
                    </a:p>
                  </a:txBody>
                  <a:tcPr/>
                </a:tc>
              </a:tr>
              <a:tr h="370840">
                <a:tc>
                  <a:txBody>
                    <a:bodyPr/>
                    <a:lstStyle/>
                    <a:p>
                      <a:pPr>
                        <a:buFont typeface="Arial" pitchFamily="34" charset="0"/>
                        <a:buChar char="•"/>
                      </a:pPr>
                      <a:r>
                        <a:rPr kumimoji="0" lang="en-US" b="0" i="0" kern="1200" dirty="0" smtClean="0">
                          <a:solidFill>
                            <a:schemeClr val="dk1"/>
                          </a:solidFill>
                          <a:latin typeface="+mn-lt"/>
                          <a:ea typeface="+mn-ea"/>
                          <a:cs typeface="+mn-cs"/>
                        </a:rPr>
                        <a:t>Resolution dependent</a:t>
                      </a:r>
                    </a:p>
                    <a:p>
                      <a:pPr>
                        <a:buFont typeface="Arial" pitchFamily="34" charset="0"/>
                        <a:buChar char="•"/>
                      </a:pPr>
                      <a:r>
                        <a:rPr kumimoji="0" lang="en-US" b="0" i="0" kern="1200" dirty="0" smtClean="0">
                          <a:solidFill>
                            <a:schemeClr val="dk1"/>
                          </a:solidFill>
                          <a:latin typeface="+mn-lt"/>
                          <a:ea typeface="+mn-ea"/>
                          <a:cs typeface="+mn-cs"/>
                        </a:rPr>
                        <a:t>No support for event handlers</a:t>
                      </a:r>
                    </a:p>
                    <a:p>
                      <a:pPr>
                        <a:buFont typeface="Arial" pitchFamily="34" charset="0"/>
                        <a:buChar char="•"/>
                      </a:pPr>
                      <a:r>
                        <a:rPr kumimoji="0" lang="en-US" b="0" i="0" kern="1200" dirty="0" smtClean="0">
                          <a:solidFill>
                            <a:schemeClr val="dk1"/>
                          </a:solidFill>
                          <a:latin typeface="+mn-lt"/>
                          <a:ea typeface="+mn-ea"/>
                          <a:cs typeface="+mn-cs"/>
                        </a:rPr>
                        <a:t>Poor text rendering capabilities</a:t>
                      </a:r>
                    </a:p>
                    <a:p>
                      <a:pPr>
                        <a:buFont typeface="Arial" pitchFamily="34" charset="0"/>
                        <a:buChar char="•"/>
                      </a:pPr>
                      <a:r>
                        <a:rPr kumimoji="0" lang="en-US" b="0" i="0" kern="1200" dirty="0" smtClean="0">
                          <a:solidFill>
                            <a:schemeClr val="dk1"/>
                          </a:solidFill>
                          <a:latin typeface="+mn-lt"/>
                          <a:ea typeface="+mn-ea"/>
                          <a:cs typeface="+mn-cs"/>
                        </a:rPr>
                        <a:t>You can save the resulting image as .</a:t>
                      </a:r>
                      <a:r>
                        <a:rPr kumimoji="0" lang="en-US" b="0" i="0" kern="1200" dirty="0" err="1" smtClean="0">
                          <a:solidFill>
                            <a:schemeClr val="dk1"/>
                          </a:solidFill>
                          <a:latin typeface="+mn-lt"/>
                          <a:ea typeface="+mn-ea"/>
                          <a:cs typeface="+mn-cs"/>
                        </a:rPr>
                        <a:t>png</a:t>
                      </a:r>
                      <a:r>
                        <a:rPr kumimoji="0" lang="en-US" b="0" i="0" kern="1200" dirty="0" smtClean="0">
                          <a:solidFill>
                            <a:schemeClr val="dk1"/>
                          </a:solidFill>
                          <a:latin typeface="+mn-lt"/>
                          <a:ea typeface="+mn-ea"/>
                          <a:cs typeface="+mn-cs"/>
                        </a:rPr>
                        <a:t> or .jpg</a:t>
                      </a:r>
                    </a:p>
                    <a:p>
                      <a:pPr>
                        <a:buFont typeface="Arial" pitchFamily="34" charset="0"/>
                        <a:buChar char="•"/>
                      </a:pPr>
                      <a:r>
                        <a:rPr kumimoji="0" lang="en-US" b="0" i="0" kern="1200" dirty="0" smtClean="0">
                          <a:solidFill>
                            <a:schemeClr val="dk1"/>
                          </a:solidFill>
                          <a:latin typeface="+mn-lt"/>
                          <a:ea typeface="+mn-ea"/>
                          <a:cs typeface="+mn-cs"/>
                        </a:rPr>
                        <a:t>Well suited for graphic-intensive games</a:t>
                      </a:r>
                    </a:p>
                    <a:p>
                      <a:endParaRPr lang="en-US" dirty="0"/>
                    </a:p>
                  </a:txBody>
                  <a:tcPr/>
                </a:tc>
                <a:tc>
                  <a:txBody>
                    <a:bodyPr/>
                    <a:lstStyle/>
                    <a:p>
                      <a:pPr>
                        <a:buFont typeface="Arial" pitchFamily="34" charset="0"/>
                        <a:buChar char="•"/>
                      </a:pPr>
                      <a:r>
                        <a:rPr kumimoji="0" lang="en-US" b="0" i="0" kern="1200" dirty="0" smtClean="0">
                          <a:solidFill>
                            <a:schemeClr val="dk1"/>
                          </a:solidFill>
                          <a:latin typeface="+mn-lt"/>
                          <a:ea typeface="+mn-ea"/>
                          <a:cs typeface="+mn-cs"/>
                        </a:rPr>
                        <a:t>Resolution independent</a:t>
                      </a:r>
                    </a:p>
                    <a:p>
                      <a:pPr>
                        <a:buFont typeface="Arial" pitchFamily="34" charset="0"/>
                        <a:buChar char="•"/>
                      </a:pPr>
                      <a:r>
                        <a:rPr kumimoji="0" lang="en-US" b="0" i="0" kern="1200" dirty="0" smtClean="0">
                          <a:solidFill>
                            <a:schemeClr val="dk1"/>
                          </a:solidFill>
                          <a:latin typeface="+mn-lt"/>
                          <a:ea typeface="+mn-ea"/>
                          <a:cs typeface="+mn-cs"/>
                        </a:rPr>
                        <a:t>Support for event handlers</a:t>
                      </a:r>
                    </a:p>
                    <a:p>
                      <a:pPr>
                        <a:buFont typeface="Arial" pitchFamily="34" charset="0"/>
                        <a:buChar char="•"/>
                      </a:pPr>
                      <a:r>
                        <a:rPr kumimoji="0" lang="en-US" b="0" i="0" kern="1200" dirty="0" smtClean="0">
                          <a:solidFill>
                            <a:schemeClr val="dk1"/>
                          </a:solidFill>
                          <a:latin typeface="+mn-lt"/>
                          <a:ea typeface="+mn-ea"/>
                          <a:cs typeface="+mn-cs"/>
                        </a:rPr>
                        <a:t>Best suited for applications with large rendering areas (Google Maps)</a:t>
                      </a:r>
                    </a:p>
                    <a:p>
                      <a:pPr>
                        <a:buFont typeface="Arial" pitchFamily="34" charset="0"/>
                        <a:buChar char="•"/>
                      </a:pPr>
                      <a:r>
                        <a:rPr kumimoji="0" lang="en-US" b="0" i="0" kern="1200" dirty="0" smtClean="0">
                          <a:solidFill>
                            <a:schemeClr val="dk1"/>
                          </a:solidFill>
                          <a:latin typeface="+mn-lt"/>
                          <a:ea typeface="+mn-ea"/>
                          <a:cs typeface="+mn-cs"/>
                        </a:rPr>
                        <a:t>Slow rendering if complex (anything that uses the DOM a lot will be slow)</a:t>
                      </a:r>
                    </a:p>
                    <a:p>
                      <a:pPr>
                        <a:buFont typeface="Arial" pitchFamily="34" charset="0"/>
                        <a:buChar char="•"/>
                      </a:pPr>
                      <a:r>
                        <a:rPr kumimoji="0" lang="en-US" b="0" i="0" kern="1200" dirty="0" smtClean="0">
                          <a:solidFill>
                            <a:schemeClr val="dk1"/>
                          </a:solidFill>
                          <a:latin typeface="+mn-lt"/>
                          <a:ea typeface="+mn-ea"/>
                          <a:cs typeface="+mn-cs"/>
                        </a:rPr>
                        <a:t>Not suited for game applications</a:t>
                      </a:r>
                    </a:p>
                    <a:p>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685800"/>
            <a:ext cx="8229600" cy="5638800"/>
          </a:xfrm>
        </p:spPr>
        <p:txBody>
          <a:bodyPr>
            <a:normAutofit fontScale="62500" lnSpcReduction="20000"/>
          </a:bodyPr>
          <a:lstStyle/>
          <a:p>
            <a:pPr>
              <a:buNone/>
            </a:pPr>
            <a:r>
              <a:rPr lang="en-US" sz="3200" dirty="0" smtClean="0"/>
              <a:t>Client Software                               </a:t>
            </a:r>
            <a:br>
              <a:rPr lang="en-US" sz="3200" dirty="0" smtClean="0"/>
            </a:br>
            <a:r>
              <a:rPr lang="en-US" sz="3200" dirty="0" smtClean="0"/>
              <a:t>(Front End)</a:t>
            </a:r>
          </a:p>
          <a:p>
            <a:r>
              <a:rPr lang="en-US" dirty="0" smtClean="0">
                <a:hlinkClick r:id="rId2"/>
              </a:rPr>
              <a:t>HTML</a:t>
            </a:r>
            <a:endParaRPr lang="en-US" dirty="0" smtClean="0"/>
          </a:p>
          <a:p>
            <a:r>
              <a:rPr lang="en-US" dirty="0" smtClean="0">
                <a:hlinkClick r:id="rId3"/>
              </a:rPr>
              <a:t>CSS</a:t>
            </a:r>
            <a:endParaRPr lang="en-US" dirty="0" smtClean="0"/>
          </a:p>
          <a:p>
            <a:r>
              <a:rPr lang="en-US" dirty="0" smtClean="0">
                <a:hlinkClick r:id="rId4"/>
              </a:rPr>
              <a:t>Bootstrap</a:t>
            </a:r>
            <a:endParaRPr lang="en-US" dirty="0" smtClean="0"/>
          </a:p>
          <a:p>
            <a:r>
              <a:rPr lang="en-US" dirty="0" smtClean="0">
                <a:hlinkClick r:id="rId5"/>
              </a:rPr>
              <a:t>W3.CSS</a:t>
            </a:r>
            <a:endParaRPr lang="en-US" dirty="0" smtClean="0"/>
          </a:p>
          <a:p>
            <a:r>
              <a:rPr lang="en-US" dirty="0" smtClean="0">
                <a:hlinkClick r:id="rId6"/>
              </a:rPr>
              <a:t>JavaScript</a:t>
            </a:r>
            <a:endParaRPr lang="en-US" dirty="0" smtClean="0"/>
          </a:p>
          <a:p>
            <a:r>
              <a:rPr lang="en-US" dirty="0" smtClean="0">
                <a:hlinkClick r:id="rId7"/>
              </a:rPr>
              <a:t>ES5</a:t>
            </a:r>
            <a:endParaRPr lang="en-US" dirty="0" smtClean="0"/>
          </a:p>
          <a:p>
            <a:r>
              <a:rPr lang="en-US" dirty="0" smtClean="0">
                <a:hlinkClick r:id="rId8"/>
              </a:rPr>
              <a:t>HTML DOM</a:t>
            </a:r>
            <a:endParaRPr lang="en-US" dirty="0" smtClean="0"/>
          </a:p>
          <a:p>
            <a:r>
              <a:rPr lang="en-US" dirty="0" smtClean="0">
                <a:hlinkClick r:id="rId9"/>
              </a:rPr>
              <a:t>JSON</a:t>
            </a:r>
            <a:endParaRPr lang="en-US" dirty="0" smtClean="0"/>
          </a:p>
          <a:p>
            <a:r>
              <a:rPr lang="en-US" dirty="0" smtClean="0">
                <a:hlinkClick r:id="rId10"/>
              </a:rPr>
              <a:t>XML</a:t>
            </a:r>
            <a:endParaRPr lang="en-US" dirty="0" smtClean="0"/>
          </a:p>
          <a:p>
            <a:r>
              <a:rPr lang="en-US" dirty="0" err="1" smtClean="0">
                <a:hlinkClick r:id="rId11"/>
              </a:rPr>
              <a:t>jQuery</a:t>
            </a:r>
            <a:endParaRPr lang="en-US" dirty="0" smtClean="0"/>
          </a:p>
          <a:p>
            <a:r>
              <a:rPr lang="en-US" dirty="0" smtClean="0">
                <a:hlinkClick r:id="rId12"/>
              </a:rPr>
              <a:t>Angular</a:t>
            </a:r>
            <a:endParaRPr lang="en-US" dirty="0" smtClean="0"/>
          </a:p>
          <a:p>
            <a:r>
              <a:rPr lang="en-US" dirty="0" smtClean="0">
                <a:hlinkClick r:id="rId13"/>
              </a:rPr>
              <a:t>React</a:t>
            </a:r>
            <a:endParaRPr lang="en-US" dirty="0" smtClean="0"/>
          </a:p>
          <a:p>
            <a:r>
              <a:rPr lang="en-US" dirty="0" smtClean="0"/>
              <a:t>Backbone.js</a:t>
            </a:r>
          </a:p>
          <a:p>
            <a:r>
              <a:rPr lang="en-US" dirty="0" smtClean="0"/>
              <a:t>Ember.js</a:t>
            </a:r>
          </a:p>
          <a:p>
            <a:r>
              <a:rPr lang="en-US" dirty="0" err="1" smtClean="0"/>
              <a:t>Redux</a:t>
            </a:r>
            <a:endParaRPr lang="en-US" dirty="0" smtClean="0"/>
          </a:p>
          <a:p>
            <a:r>
              <a:rPr lang="en-US" dirty="0" smtClean="0">
                <a:hlinkClick r:id="rId14"/>
              </a:rPr>
              <a:t>Storybook</a:t>
            </a:r>
            <a:endParaRPr lang="en-US" dirty="0" smtClean="0"/>
          </a:p>
          <a:p>
            <a:r>
              <a:rPr lang="en-US" dirty="0" err="1" smtClean="0"/>
              <a:t>GraphQL</a:t>
            </a:r>
            <a:endParaRPr lang="en-US" dirty="0" smtClean="0"/>
          </a:p>
          <a:p>
            <a:r>
              <a:rPr lang="en-US" dirty="0" smtClean="0"/>
              <a:t>Meteor.js</a:t>
            </a:r>
          </a:p>
          <a:p>
            <a:r>
              <a:rPr lang="en-US" dirty="0" smtClean="0"/>
              <a:t>Grunt</a:t>
            </a:r>
          </a:p>
          <a:p>
            <a:r>
              <a:rPr lang="en-US" dirty="0" smtClean="0"/>
              <a:t>Gulp</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Web Storage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Web Storage is one of the great features of </a:t>
            </a:r>
            <a:r>
              <a:rPr lang="en-US" dirty="0" smtClean="0"/>
              <a:t>HTML5</a:t>
            </a:r>
          </a:p>
          <a:p>
            <a:r>
              <a:rPr lang="en-US" dirty="0"/>
              <a:t>With the Web Storage feature, </a:t>
            </a:r>
            <a:r>
              <a:rPr lang="en-US" i="1" dirty="0"/>
              <a:t>web applications can locally store data within the browser on the client side</a:t>
            </a:r>
            <a:r>
              <a:rPr lang="en-US" dirty="0" smtClean="0"/>
              <a:t>.</a:t>
            </a:r>
          </a:p>
          <a:p>
            <a:r>
              <a:rPr lang="en-US" dirty="0"/>
              <a:t>It stores data in the form of key/value pair on the browser</a:t>
            </a:r>
            <a:r>
              <a:rPr lang="en-US" dirty="0" smtClean="0"/>
              <a:t>.</a:t>
            </a:r>
          </a:p>
          <a:p>
            <a:r>
              <a:rPr lang="en-US" dirty="0"/>
              <a:t>Web Storage sometimes also known as DOM storage</a:t>
            </a:r>
            <a:r>
              <a:rPr lang="en-US" dirty="0" smtClean="0"/>
              <a:t>.</a:t>
            </a:r>
          </a:p>
          <a:p>
            <a:r>
              <a:rPr lang="en-US" dirty="0"/>
              <a:t>Storing data with the help of web storage is similar to cookies, but it is better and faster than cookies storage.</a:t>
            </a:r>
          </a:p>
        </p:txBody>
      </p:sp>
    </p:spTree>
    <p:extLst>
      <p:ext uri="{BB962C8B-B14F-4D97-AF65-F5344CB8AC3E}">
        <p14:creationId xmlns="" xmlns:p14="http://schemas.microsoft.com/office/powerpoint/2010/main" val="171455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33114"/>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HTML Web Storage Objects</a:t>
            </a:r>
            <a:br>
              <a:rPr lang="en-US" sz="4400" dirty="0">
                <a:latin typeface="Times New Roman" panose="02020603050405020304" pitchFamily="18" charset="0"/>
                <a:cs typeface="Times New Roman" panose="02020603050405020304" pitchFamily="18" charset="0"/>
              </a:rPr>
            </a:br>
            <a:r>
              <a:rPr lang="en-US" dirty="0" smtClean="0"/>
              <a:t> </a:t>
            </a:r>
            <a:endParaRPr lang="en-US" dirty="0"/>
          </a:p>
        </p:txBody>
      </p:sp>
      <p:sp>
        <p:nvSpPr>
          <p:cNvPr id="4" name="Rectangle 1"/>
          <p:cNvSpPr>
            <a:spLocks noGrp="1" noChangeArrowheads="1"/>
          </p:cNvSpPr>
          <p:nvPr>
            <p:ph idx="1"/>
          </p:nvPr>
        </p:nvSpPr>
        <p:spPr bwMode="auto">
          <a:xfrm>
            <a:off x="609600" y="1099825"/>
            <a:ext cx="6858000" cy="52999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window.sessionStorage</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stores data for one session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window.localStorage</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stores data with no expiration date</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(data is lost when the browser tab is closed)</a:t>
            </a:r>
          </a:p>
          <a:p>
            <a:r>
              <a:rPr lang="en-US" sz="2400" b="1" dirty="0" err="1" smtClean="0">
                <a:latin typeface="Times New Roman" pitchFamily="18" charset="0"/>
                <a:cs typeface="Times New Roman" pitchFamily="18" charset="0"/>
              </a:rPr>
              <a:t>localStorage.setItem</a:t>
            </a:r>
            <a:r>
              <a:rPr lang="en-US" sz="2400" b="1" dirty="0" smtClean="0">
                <a:latin typeface="Times New Roman" pitchFamily="18" charset="0"/>
                <a:cs typeface="Times New Roman" pitchFamily="18" charset="0"/>
              </a:rPr>
              <a:t>(key, value)</a:t>
            </a:r>
            <a:r>
              <a:rPr lang="en-US" sz="2400" dirty="0" smtClean="0">
                <a:latin typeface="Times New Roman" pitchFamily="18" charset="0"/>
                <a:cs typeface="Times New Roman" pitchFamily="18" charset="0"/>
              </a:rPr>
              <a:t> stores the value associated with a key.</a:t>
            </a:r>
          </a:p>
          <a:p>
            <a:r>
              <a:rPr lang="en-US" sz="2400" b="1" dirty="0" err="1" smtClean="0">
                <a:latin typeface="Times New Roman" pitchFamily="18" charset="0"/>
                <a:cs typeface="Times New Roman" pitchFamily="18" charset="0"/>
              </a:rPr>
              <a:t>localStorage.getItem</a:t>
            </a:r>
            <a:r>
              <a:rPr lang="en-US" sz="2400" b="1" dirty="0" smtClean="0">
                <a:latin typeface="Times New Roman" pitchFamily="18" charset="0"/>
                <a:cs typeface="Times New Roman" pitchFamily="18" charset="0"/>
              </a:rPr>
              <a:t>(key)</a:t>
            </a:r>
            <a:r>
              <a:rPr lang="en-US" sz="2400" dirty="0" smtClean="0">
                <a:latin typeface="Times New Roman" pitchFamily="18" charset="0"/>
                <a:cs typeface="Times New Roman" pitchFamily="18" charset="0"/>
              </a:rPr>
              <a:t> retrieves the value associated with the key.</a:t>
            </a:r>
          </a:p>
          <a:p>
            <a:r>
              <a:rPr lang="en-US" sz="2400" dirty="0" smtClean="0">
                <a:latin typeface="Times New Roman" pitchFamily="18" charset="0"/>
                <a:cs typeface="Times New Roman" pitchFamily="18" charset="0"/>
              </a:rPr>
              <a:t>We can also remove a particular item from the storage if it exists, by passing the key name to the </a:t>
            </a:r>
            <a:r>
              <a:rPr lang="en-US" sz="2400" dirty="0" err="1" smtClean="0">
                <a:latin typeface="Times New Roman" pitchFamily="18" charset="0"/>
                <a:cs typeface="Times New Roman" pitchFamily="18" charset="0"/>
              </a:rPr>
              <a:t>removeItem</a:t>
            </a:r>
            <a:r>
              <a:rPr lang="en-US" sz="2400" dirty="0" smtClean="0">
                <a:latin typeface="Times New Roman" pitchFamily="18" charset="0"/>
                <a:cs typeface="Times New Roman" pitchFamily="18" charset="0"/>
              </a:rPr>
              <a:t>() method, like </a:t>
            </a:r>
            <a:r>
              <a:rPr lang="en-US" sz="2400" dirty="0" err="1" smtClean="0">
                <a:latin typeface="Times New Roman" pitchFamily="18" charset="0"/>
                <a:cs typeface="Times New Roman" pitchFamily="18" charset="0"/>
              </a:rPr>
              <a:t>localStorage.removeItem</a:t>
            </a:r>
            <a:r>
              <a:rPr lang="en-US" sz="2400" dirty="0" smtClean="0">
                <a:latin typeface="Times New Roman" pitchFamily="18" charset="0"/>
                <a:cs typeface="Times New Roman" pitchFamily="18" charset="0"/>
              </a:rPr>
              <a:t>(“Key").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674006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Local Storage</a:t>
            </a:r>
            <a:endParaRPr lang="en-US" dirty="0"/>
          </a:p>
        </p:txBody>
      </p:sp>
      <p:sp>
        <p:nvSpPr>
          <p:cNvPr id="3" name="Content Placeholder 2"/>
          <p:cNvSpPr>
            <a:spLocks noGrp="1"/>
          </p:cNvSpPr>
          <p:nvPr>
            <p:ph idx="1"/>
          </p:nvPr>
        </p:nvSpPr>
        <p:spPr/>
        <p:txBody>
          <a:bodyPr>
            <a:noAutofit/>
          </a:bodyPr>
          <a:lstStyle/>
          <a:p>
            <a:r>
              <a:rPr lang="en-US" sz="1200" dirty="0" smtClean="0">
                <a:latin typeface="Times New Roman" pitchFamily="18" charset="0"/>
                <a:cs typeface="Times New Roman" pitchFamily="18" charset="0"/>
              </a:rPr>
              <a:t>&lt;!DOCTYPE html&gt;</a:t>
            </a:r>
          </a:p>
          <a:p>
            <a:r>
              <a:rPr lang="en-US" sz="1200" dirty="0" smtClean="0">
                <a:latin typeface="Times New Roman" pitchFamily="18" charset="0"/>
                <a:cs typeface="Times New Roman" pitchFamily="18" charset="0"/>
              </a:rPr>
              <a:t>&lt;html&gt;</a:t>
            </a:r>
          </a:p>
          <a:p>
            <a:r>
              <a:rPr lang="en-US" sz="1200" dirty="0" smtClean="0">
                <a:latin typeface="Times New Roman" pitchFamily="18" charset="0"/>
                <a:cs typeface="Times New Roman" pitchFamily="18" charset="0"/>
              </a:rPr>
              <a:t>&lt;body&gt;</a:t>
            </a:r>
          </a:p>
          <a:p>
            <a:r>
              <a:rPr lang="en-US" sz="1200" dirty="0" smtClean="0">
                <a:latin typeface="Times New Roman" pitchFamily="18" charset="0"/>
                <a:cs typeface="Times New Roman" pitchFamily="18" charset="0"/>
              </a:rPr>
              <a:t>&lt;div id="result"&gt;&lt;/div&gt;</a:t>
            </a:r>
          </a:p>
          <a:p>
            <a:r>
              <a:rPr lang="en-US" sz="1200" dirty="0" smtClean="0">
                <a:latin typeface="Times New Roman" pitchFamily="18" charset="0"/>
                <a:cs typeface="Times New Roman" pitchFamily="18" charset="0"/>
              </a:rPr>
              <a:t>&lt;script&gt;</a:t>
            </a:r>
          </a:p>
          <a:p>
            <a:r>
              <a:rPr lang="en-US" sz="1200" dirty="0" smtClean="0">
                <a:latin typeface="Times New Roman" pitchFamily="18" charset="0"/>
                <a:cs typeface="Times New Roman" pitchFamily="18" charset="0"/>
              </a:rPr>
              <a:t>// Check browser support</a:t>
            </a:r>
          </a:p>
          <a:p>
            <a:r>
              <a:rPr lang="en-US" sz="1200" dirty="0" smtClean="0">
                <a:latin typeface="Times New Roman" pitchFamily="18" charset="0"/>
                <a:cs typeface="Times New Roman" pitchFamily="18" charset="0"/>
              </a:rPr>
              <a:t>if (</a:t>
            </a:r>
            <a:r>
              <a:rPr lang="en-US" sz="1200" dirty="0" err="1" smtClean="0">
                <a:latin typeface="Times New Roman" pitchFamily="18" charset="0"/>
                <a:cs typeface="Times New Roman" pitchFamily="18" charset="0"/>
              </a:rPr>
              <a:t>typeof</a:t>
            </a:r>
            <a:r>
              <a:rPr lang="en-US" sz="1200" dirty="0" smtClean="0">
                <a:latin typeface="Times New Roman" pitchFamily="18" charset="0"/>
                <a:cs typeface="Times New Roman" pitchFamily="18" charset="0"/>
              </a:rPr>
              <a:t>(Storage) !== "undefined") {</a:t>
            </a:r>
          </a:p>
          <a:p>
            <a:r>
              <a:rPr lang="en-US" sz="1200" dirty="0" smtClean="0">
                <a:latin typeface="Times New Roman" pitchFamily="18" charset="0"/>
                <a:cs typeface="Times New Roman" pitchFamily="18" charset="0"/>
              </a:rPr>
              <a:t>  // Store</a:t>
            </a:r>
          </a:p>
          <a:p>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localStorage.setItem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lastname</a:t>
            </a:r>
            <a:r>
              <a:rPr lang="en-US" sz="1200" dirty="0" smtClean="0">
                <a:latin typeface="Times New Roman" pitchFamily="18" charset="0"/>
                <a:cs typeface="Times New Roman" pitchFamily="18" charset="0"/>
              </a:rPr>
              <a:t>", "Smith");</a:t>
            </a:r>
          </a:p>
          <a:p>
            <a:r>
              <a:rPr lang="en-US" sz="1200" dirty="0" smtClean="0">
                <a:latin typeface="Times New Roman" pitchFamily="18" charset="0"/>
                <a:cs typeface="Times New Roman" pitchFamily="18" charset="0"/>
              </a:rPr>
              <a:t>  // Retrieve</a:t>
            </a:r>
          </a:p>
          <a:p>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("result").</a:t>
            </a:r>
            <a:r>
              <a:rPr lang="en-US" sz="1200" dirty="0" err="1" smtClean="0">
                <a:latin typeface="Times New Roman" pitchFamily="18" charset="0"/>
                <a:cs typeface="Times New Roman" pitchFamily="18" charset="0"/>
              </a:rPr>
              <a:t>innerHTML</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localStorage.getItem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lastname</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else {</a:t>
            </a:r>
          </a:p>
          <a:p>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("result").</a:t>
            </a:r>
            <a:r>
              <a:rPr lang="en-US" sz="1200" dirty="0" err="1" smtClean="0">
                <a:latin typeface="Times New Roman" pitchFamily="18" charset="0"/>
                <a:cs typeface="Times New Roman" pitchFamily="18" charset="0"/>
              </a:rPr>
              <a:t>innerHTML</a:t>
            </a:r>
            <a:r>
              <a:rPr lang="en-US" sz="1200" dirty="0" smtClean="0">
                <a:latin typeface="Times New Roman" pitchFamily="18" charset="0"/>
                <a:cs typeface="Times New Roman" pitchFamily="18" charset="0"/>
              </a:rPr>
              <a:t> = "Sorry, your browser does not support Web Storage...";</a:t>
            </a:r>
          </a:p>
          <a:p>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&lt;/script&gt;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&lt;/body&gt;</a:t>
            </a:r>
          </a:p>
          <a:p>
            <a:r>
              <a:rPr lang="en-US" sz="1200" dirty="0" smtClean="0">
                <a:latin typeface="Times New Roman" pitchFamily="18" charset="0"/>
                <a:cs typeface="Times New Roman" pitchFamily="18" charset="0"/>
              </a:rPr>
              <a:t>&lt;/html&gt;</a:t>
            </a:r>
            <a:endParaRPr lang="en-US" sz="12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Session Storage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sessionStorage</a:t>
            </a:r>
            <a:r>
              <a:rPr lang="en-US" sz="2800" dirty="0" smtClean="0">
                <a:latin typeface="Times New Roman" pitchFamily="18" charset="0"/>
                <a:cs typeface="Times New Roman" pitchFamily="18" charset="0"/>
              </a:rPr>
              <a:t> object is equal to the </a:t>
            </a:r>
            <a:r>
              <a:rPr lang="en-US" sz="2800" dirty="0" err="1" smtClean="0">
                <a:latin typeface="Times New Roman" pitchFamily="18" charset="0"/>
                <a:cs typeface="Times New Roman" pitchFamily="18" charset="0"/>
              </a:rPr>
              <a:t>localStorage</a:t>
            </a:r>
            <a:r>
              <a:rPr lang="en-US" sz="2800" dirty="0" smtClean="0">
                <a:latin typeface="Times New Roman" pitchFamily="18" charset="0"/>
                <a:cs typeface="Times New Roman" pitchFamily="18" charset="0"/>
              </a:rPr>
              <a:t> object, </a:t>
            </a:r>
            <a:r>
              <a:rPr lang="en-US" sz="2800" b="1" dirty="0" smtClean="0">
                <a:latin typeface="Times New Roman" pitchFamily="18" charset="0"/>
                <a:cs typeface="Times New Roman" pitchFamily="18" charset="0"/>
              </a:rPr>
              <a:t>except</a:t>
            </a:r>
            <a:r>
              <a:rPr lang="en-US" sz="2800" dirty="0" smtClean="0">
                <a:latin typeface="Times New Roman" pitchFamily="18" charset="0"/>
                <a:cs typeface="Times New Roman" pitchFamily="18" charset="0"/>
              </a:rPr>
              <a:t> that it stores the data for only one session. The data is deleted when the user closes the specific browser tab.</a:t>
            </a:r>
          </a:p>
          <a:p>
            <a:r>
              <a:rPr lang="en-US" sz="2800" dirty="0" err="1" smtClean="0">
                <a:latin typeface="Times New Roman" pitchFamily="18" charset="0"/>
                <a:cs typeface="Times New Roman" pitchFamily="18" charset="0"/>
              </a:rPr>
              <a:t>sessionStorage.setItem</a:t>
            </a:r>
            <a:r>
              <a:rPr lang="en-US" sz="2800" dirty="0" smtClean="0">
                <a:latin typeface="Times New Roman" pitchFamily="18" charset="0"/>
                <a:cs typeface="Times New Roman" pitchFamily="18" charset="0"/>
              </a:rPr>
              <a:t>(“Key", “value");</a:t>
            </a:r>
          </a:p>
          <a:p>
            <a:r>
              <a:rPr lang="en-US" sz="2800" dirty="0" err="1" smtClean="0">
                <a:latin typeface="Times New Roman" pitchFamily="18" charset="0"/>
                <a:cs typeface="Times New Roman" pitchFamily="18" charset="0"/>
              </a:rPr>
              <a:t>sessionStorage.getItem</a:t>
            </a:r>
            <a:r>
              <a:rPr lang="en-US" sz="2800" dirty="0" smtClean="0">
                <a:latin typeface="Times New Roman" pitchFamily="18" charset="0"/>
                <a:cs typeface="Times New Roman" pitchFamily="18" charset="0"/>
              </a:rPr>
              <a:t>(“key");</a:t>
            </a:r>
            <a:endParaRPr lang="en-US" sz="28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atin typeface="Times New Roman" pitchFamily="18" charset="0"/>
                <a:cs typeface="Times New Roman" pitchFamily="18" charset="0"/>
              </a:rPr>
              <a:t>Drag and Drop</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b="1" u="sng" dirty="0" smtClean="0"/>
              <a:t>Drag:</a:t>
            </a:r>
            <a:endParaRPr lang="en-US" u="sng" dirty="0" smtClean="0"/>
          </a:p>
          <a:p>
            <a:r>
              <a:rPr lang="en-US" dirty="0" smtClean="0"/>
              <a:t>Fires every time the mouse is moved while the object is being dragged.</a:t>
            </a:r>
          </a:p>
          <a:p>
            <a:r>
              <a:rPr lang="en-US" b="1" u="sng" dirty="0" smtClean="0"/>
              <a:t>Drop:</a:t>
            </a:r>
            <a:endParaRPr lang="en-US" u="sng" dirty="0" smtClean="0"/>
          </a:p>
          <a:p>
            <a:r>
              <a:rPr lang="en-US" dirty="0" smtClean="0"/>
              <a:t>The drop event is fired on the element where the drop was occurred at the end of the drag operation. A listener would be responsible for retrieving the data being dragged and inserting it at the drop location.</a:t>
            </a:r>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Times New Roman" pitchFamily="18" charset="0"/>
                <a:cs typeface="Times New Roman" pitchFamily="18" charset="0"/>
              </a:rPr>
              <a:t>Stages during Drag and Drop operations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1) Make an element draggable</a:t>
            </a:r>
          </a:p>
          <a:p>
            <a:pPr>
              <a:buNone/>
            </a:pPr>
            <a:r>
              <a:rPr lang="en-US" b="1" dirty="0" smtClean="0"/>
              <a:t>      Ex:&lt;</a:t>
            </a:r>
            <a:r>
              <a:rPr lang="en-US" b="1" dirty="0" err="1" smtClean="0"/>
              <a:t>img</a:t>
            </a:r>
            <a:r>
              <a:rPr lang="en-US" dirty="0" smtClean="0"/>
              <a:t> draggable = "true"</a:t>
            </a:r>
            <a:r>
              <a:rPr lang="en-US" b="1" dirty="0" smtClean="0"/>
              <a:t>&gt;</a:t>
            </a:r>
            <a:r>
              <a:rPr lang="en-US" dirty="0" smtClean="0"/>
              <a:t> </a:t>
            </a:r>
          </a:p>
          <a:p>
            <a:r>
              <a:rPr lang="en-US" b="1" dirty="0" smtClean="0"/>
              <a:t>2) What to drag:</a:t>
            </a:r>
            <a:r>
              <a:rPr lang="en-US" dirty="0" smtClean="0"/>
              <a:t>ondragstart(),setData()</a:t>
            </a:r>
          </a:p>
          <a:p>
            <a:r>
              <a:rPr lang="en-US" b="1" dirty="0" smtClean="0"/>
              <a:t>3) Where to Drop</a:t>
            </a:r>
            <a:r>
              <a:rPr lang="en-US" dirty="0" smtClean="0"/>
              <a:t>:ondragover()</a:t>
            </a:r>
          </a:p>
          <a:p>
            <a:r>
              <a:rPr lang="en-US" b="1" dirty="0" smtClean="0"/>
              <a:t>4) Do the Drop:</a:t>
            </a:r>
            <a:r>
              <a:rPr lang="en-US" dirty="0" smtClean="0"/>
              <a:t>ondrop()</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b="1" dirty="0" smtClean="0">
                <a:latin typeface="Times New Roman" pitchFamily="18" charset="0"/>
                <a:cs typeface="Times New Roman" pitchFamily="18" charset="0"/>
              </a:rPr>
              <a:t>Drag and Drop Events</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sz="2000" b="1" dirty="0" err="1" smtClean="0">
                <a:latin typeface="Times New Roman" pitchFamily="18" charset="0"/>
                <a:cs typeface="Times New Roman" pitchFamily="18" charset="0"/>
              </a:rPr>
              <a:t>Ondragstart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Fires when the user starts dragging of the object.</a:t>
            </a:r>
          </a:p>
          <a:p>
            <a:r>
              <a:rPr lang="en-US" sz="2000" b="1" dirty="0" err="1" smtClean="0">
                <a:latin typeface="Times New Roman" pitchFamily="18" charset="0"/>
                <a:cs typeface="Times New Roman" pitchFamily="18" charset="0"/>
              </a:rPr>
              <a:t>Ondragenter</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Fired when the mouse is first moved over the target element while a drag is occurring. A listener for this event should indicate whether a drop is allowed over this location. If there are no listeners, or the listeners perform no operations, then a drop is not allowed by default.</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Ondragover</a:t>
            </a:r>
            <a:r>
              <a:rPr lang="en-US" sz="2000" b="1" dirty="0" smtClean="0">
                <a:latin typeface="Times New Roman" pitchFamily="18" charset="0"/>
                <a:cs typeface="Times New Roman" pitchFamily="18" charset="0"/>
              </a:rPr>
              <a:t>():</a:t>
            </a:r>
            <a:r>
              <a:rPr lang="en-US" sz="2000" dirty="0" smtClean="0"/>
              <a:t>This event is fired as the mouse is moved over an element when a drag is occurring. Much of the time, the operation that occurs during a listener will be the same as the </a:t>
            </a:r>
            <a:r>
              <a:rPr lang="en-US" sz="2000" dirty="0" err="1" smtClean="0"/>
              <a:t>dragenter</a:t>
            </a:r>
            <a:r>
              <a:rPr lang="en-US" sz="2000" dirty="0" smtClean="0"/>
              <a:t> event.</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Ondragleave</a:t>
            </a:r>
            <a:r>
              <a:rPr lang="en-US" sz="2000" b="1" dirty="0" smtClean="0">
                <a:latin typeface="Times New Roman" pitchFamily="18" charset="0"/>
                <a:cs typeface="Times New Roman" pitchFamily="18" charset="0"/>
              </a:rPr>
              <a:t>():</a:t>
            </a:r>
            <a:r>
              <a:rPr lang="en-US" sz="2000" dirty="0" smtClean="0"/>
              <a:t>This event is fired when the mouse leaves an element while a drag is occurring. Listeners should remove any highlighting or insertion markers used for drop feedback.</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Ondrag</a:t>
            </a:r>
            <a:r>
              <a:rPr lang="en-US" sz="2000" b="1" dirty="0" smtClean="0">
                <a:latin typeface="Times New Roman" pitchFamily="18" charset="0"/>
                <a:cs typeface="Times New Roman" pitchFamily="18" charset="0"/>
              </a:rPr>
              <a:t>():</a:t>
            </a:r>
            <a:r>
              <a:rPr lang="en-US" sz="2000" dirty="0" smtClean="0"/>
              <a:t>Fires every time the mouse is moved while the object is being dragged.</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Ondrop</a:t>
            </a:r>
            <a:r>
              <a:rPr lang="en-US" sz="2000" b="1" dirty="0" smtClean="0">
                <a:latin typeface="Times New Roman" pitchFamily="18" charset="0"/>
                <a:cs typeface="Times New Roman" pitchFamily="18" charset="0"/>
              </a:rPr>
              <a:t>():</a:t>
            </a:r>
            <a:r>
              <a:rPr lang="en-US" sz="2000" dirty="0" smtClean="0"/>
              <a:t>The drop event is fired on the element where the drop was occurred at the end of the drag operation. A listener would be responsible for retrieving the data being dragged and inserting it at the drop location.</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Ondragend</a:t>
            </a:r>
            <a:r>
              <a:rPr lang="en-US" sz="2000" b="1" dirty="0" smtClean="0">
                <a:latin typeface="Times New Roman" pitchFamily="18" charset="0"/>
                <a:cs typeface="Times New Roman" pitchFamily="18" charset="0"/>
              </a:rPr>
              <a:t>():</a:t>
            </a:r>
            <a:r>
              <a:rPr lang="en-US" sz="1800" dirty="0" smtClean="0"/>
              <a:t>Fires when the user releases the mouse button while dragging an object.</a:t>
            </a:r>
            <a:endParaRPr lang="en-US" sz="20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The DataTransfer Object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a:bodyPr>
          <a:lstStyle/>
          <a:p>
            <a:r>
              <a:rPr lang="en-US" sz="2000" dirty="0" smtClean="0">
                <a:latin typeface="Times New Roman" pitchFamily="18" charset="0"/>
                <a:cs typeface="Times New Roman" pitchFamily="18" charset="0"/>
              </a:rPr>
              <a:t>The event listener methods for all the drag and drop events accept </a:t>
            </a:r>
            <a:r>
              <a:rPr lang="en-US" sz="2000" b="1" dirty="0" smtClean="0">
                <a:latin typeface="Times New Roman" pitchFamily="18" charset="0"/>
                <a:cs typeface="Times New Roman" pitchFamily="18" charset="0"/>
              </a:rPr>
              <a:t>Event</a:t>
            </a:r>
            <a:r>
              <a:rPr lang="en-US" sz="2000" dirty="0" smtClean="0">
                <a:latin typeface="Times New Roman" pitchFamily="18" charset="0"/>
                <a:cs typeface="Times New Roman" pitchFamily="18" charset="0"/>
              </a:rPr>
              <a:t> object which has a </a:t>
            </a:r>
            <a:r>
              <a:rPr lang="en-US" sz="2000" dirty="0" err="1" smtClean="0">
                <a:latin typeface="Times New Roman" pitchFamily="18" charset="0"/>
                <a:cs typeface="Times New Roman" pitchFamily="18" charset="0"/>
              </a:rPr>
              <a:t>readonly</a:t>
            </a:r>
            <a:r>
              <a:rPr lang="en-US" sz="2000" dirty="0" smtClean="0">
                <a:latin typeface="Times New Roman" pitchFamily="18" charset="0"/>
                <a:cs typeface="Times New Roman" pitchFamily="18" charset="0"/>
              </a:rPr>
              <a:t> attribute called </a:t>
            </a:r>
            <a:r>
              <a:rPr lang="en-US" sz="2000" b="1" dirty="0" err="1" smtClean="0">
                <a:latin typeface="Times New Roman" pitchFamily="18" charset="0"/>
                <a:cs typeface="Times New Roman" pitchFamily="18" charset="0"/>
              </a:rPr>
              <a:t>dataTransfer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event.dataTransfer</a:t>
            </a:r>
            <a:r>
              <a:rPr lang="en-US" sz="2000" dirty="0" smtClean="0">
                <a:latin typeface="Times New Roman" pitchFamily="18" charset="0"/>
                <a:cs typeface="Times New Roman" pitchFamily="18" charset="0"/>
              </a:rPr>
              <a:t> returns </a:t>
            </a:r>
            <a:r>
              <a:rPr lang="en-US" sz="2000" b="1" dirty="0" smtClean="0">
                <a:latin typeface="Times New Roman" pitchFamily="18" charset="0"/>
                <a:cs typeface="Times New Roman" pitchFamily="18" charset="0"/>
              </a:rPr>
              <a:t>DataTransfer</a:t>
            </a:r>
            <a:r>
              <a:rPr lang="en-US" sz="2000" dirty="0" smtClean="0">
                <a:latin typeface="Times New Roman" pitchFamily="18" charset="0"/>
                <a:cs typeface="Times New Roman" pitchFamily="18" charset="0"/>
              </a:rPr>
              <a:t> object associated with the event as follows −</a:t>
            </a:r>
          </a:p>
          <a:p>
            <a:pPr>
              <a:buNone/>
            </a:pPr>
            <a:r>
              <a:rPr lang="en-US" sz="2000" dirty="0" smtClean="0">
                <a:latin typeface="Times New Roman" pitchFamily="18" charset="0"/>
                <a:cs typeface="Times New Roman" pitchFamily="18" charset="0"/>
              </a:rPr>
              <a:t>  function EnterHandler(event) { DataTransfer </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 = event.dataTransfer; ............. }</a:t>
            </a:r>
          </a:p>
          <a:p>
            <a:pPr>
              <a:buNone/>
            </a:pPr>
            <a:r>
              <a:rPr lang="en-US" sz="2000" dirty="0" smtClean="0">
                <a:latin typeface="Times New Roman" pitchFamily="18" charset="0"/>
                <a:cs typeface="Times New Roman" pitchFamily="18" charset="0"/>
              </a:rPr>
              <a:t>  The </a:t>
            </a:r>
            <a:r>
              <a:rPr lang="en-US" sz="2000" i="1" dirty="0" smtClean="0">
                <a:latin typeface="Times New Roman" pitchFamily="18" charset="0"/>
                <a:cs typeface="Times New Roman" pitchFamily="18" charset="0"/>
              </a:rPr>
              <a:t>DataTransfer</a:t>
            </a:r>
            <a:r>
              <a:rPr lang="en-US" sz="2000" dirty="0" smtClean="0">
                <a:latin typeface="Times New Roman" pitchFamily="18" charset="0"/>
                <a:cs typeface="Times New Roman" pitchFamily="18" charset="0"/>
              </a:rPr>
              <a:t> object holds data about the drag and drop operation.</a:t>
            </a:r>
          </a:p>
          <a:p>
            <a:pPr fontAlgn="t"/>
            <a:r>
              <a:rPr lang="en-US" sz="2000" b="1" dirty="0" smtClean="0"/>
              <a:t>dataTransfer.setData(format, data):</a:t>
            </a:r>
            <a:r>
              <a:rPr lang="en-US" sz="2000" dirty="0" smtClean="0"/>
              <a:t>  Adds the specified data.</a:t>
            </a:r>
          </a:p>
          <a:p>
            <a:pPr fontAlgn="t"/>
            <a:r>
              <a:rPr lang="en-US" sz="2000" b="1" dirty="0" smtClean="0"/>
              <a:t>data = dataTransfer.getData(format):</a:t>
            </a:r>
            <a:r>
              <a:rPr lang="en-US" sz="2000" dirty="0" smtClean="0"/>
              <a:t>Returns the specified data. If there is no such data, returns the empty string.</a:t>
            </a:r>
          </a:p>
          <a:p>
            <a:pPr fontAlgn="t"/>
            <a:r>
              <a:rPr lang="en-US" sz="2000" b="1" dirty="0" err="1" smtClean="0"/>
              <a:t>dataTransfer.files:</a:t>
            </a:r>
            <a:r>
              <a:rPr lang="en-US" sz="2000" dirty="0" err="1" smtClean="0"/>
              <a:t>Returns</a:t>
            </a:r>
            <a:r>
              <a:rPr lang="en-US" sz="2000" dirty="0" smtClean="0"/>
              <a:t> a </a:t>
            </a:r>
            <a:r>
              <a:rPr lang="en-US" sz="2000" dirty="0" err="1" smtClean="0"/>
              <a:t>FileList</a:t>
            </a:r>
            <a:r>
              <a:rPr lang="en-US" sz="2000" dirty="0" smtClean="0"/>
              <a:t> of the files being dragged, if any.</a:t>
            </a:r>
          </a:p>
          <a:p>
            <a:pPr fontAlgn="t"/>
            <a:r>
              <a:rPr lang="en-US" sz="2000" b="1" dirty="0" err="1" smtClean="0"/>
              <a:t>dataTransfer.setDragImage</a:t>
            </a:r>
            <a:r>
              <a:rPr lang="en-US" sz="2000" b="1" dirty="0" smtClean="0"/>
              <a:t>(element, x, y):</a:t>
            </a:r>
            <a:r>
              <a:rPr lang="en-US" sz="2000" dirty="0" smtClean="0"/>
              <a:t>Uses the given element to update the drag feedback, replacing any previously specified feedback.</a:t>
            </a:r>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 example</a:t>
            </a:r>
            <a:endParaRPr lang="en-US" dirty="0"/>
          </a:p>
        </p:txBody>
      </p:sp>
      <p:sp>
        <p:nvSpPr>
          <p:cNvPr id="3" name="Content Placeholder 2"/>
          <p:cNvSpPr>
            <a:spLocks noGrp="1"/>
          </p:cNvSpPr>
          <p:nvPr>
            <p:ph idx="1"/>
          </p:nvPr>
        </p:nvSpPr>
        <p:spPr/>
        <p:txBody>
          <a:bodyPr>
            <a:noAutofit/>
          </a:bodyPr>
          <a:lstStyle/>
          <a:p>
            <a:r>
              <a:rPr lang="en-US" sz="1200" dirty="0" smtClean="0">
                <a:latin typeface="Times New Roman" pitchFamily="18" charset="0"/>
                <a:cs typeface="Times New Roman" pitchFamily="18" charset="0"/>
              </a:rPr>
              <a:t>&lt;!DOCTYPE HTML&gt;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&lt;html&gt;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&lt;head&gt;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&lt;script&gt;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function </a:t>
            </a:r>
            <a:r>
              <a:rPr lang="en-US" sz="1200" dirty="0" err="1" smtClean="0">
                <a:latin typeface="Times New Roman" pitchFamily="18" charset="0"/>
                <a:cs typeface="Times New Roman" pitchFamily="18" charset="0"/>
              </a:rPr>
              <a:t>allowDrop</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ev</a:t>
            </a:r>
            <a:r>
              <a:rPr lang="en-US" sz="1200" dirty="0" smtClean="0">
                <a:latin typeface="Times New Roman" pitchFamily="18" charset="0"/>
                <a:cs typeface="Times New Roman" pitchFamily="18" charset="0"/>
              </a:rPr>
              <a: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ev.preventDefault</a:t>
            </a:r>
            <a:r>
              <a:rPr lang="en-US" sz="1200" dirty="0" smtClean="0">
                <a:latin typeface="Times New Roman" pitchFamily="18" charset="0"/>
                <a:cs typeface="Times New Roman" pitchFamily="18" charset="0"/>
              </a:rPr>
              <a: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function drag(</a:t>
            </a:r>
            <a:r>
              <a:rPr lang="en-US" sz="1200" dirty="0" err="1" smtClean="0">
                <a:latin typeface="Times New Roman" pitchFamily="18" charset="0"/>
                <a:cs typeface="Times New Roman" pitchFamily="18" charset="0"/>
              </a:rPr>
              <a:t>ev</a:t>
            </a:r>
            <a:r>
              <a:rPr lang="en-US" sz="1200" dirty="0" smtClean="0">
                <a:latin typeface="Times New Roman" pitchFamily="18" charset="0"/>
                <a:cs typeface="Times New Roman" pitchFamily="18" charset="0"/>
              </a:rPr>
              <a: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ev.dataTransfer.setData</a:t>
            </a:r>
            <a:r>
              <a:rPr lang="en-US" sz="1200" dirty="0" smtClean="0">
                <a:latin typeface="Times New Roman" pitchFamily="18" charset="0"/>
                <a:cs typeface="Times New Roman" pitchFamily="18" charset="0"/>
              </a:rPr>
              <a:t>("text", ev.target.id);</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function drop(</a:t>
            </a:r>
            <a:r>
              <a:rPr lang="en-US" sz="1200" dirty="0" err="1" smtClean="0">
                <a:latin typeface="Times New Roman" pitchFamily="18" charset="0"/>
                <a:cs typeface="Times New Roman" pitchFamily="18" charset="0"/>
              </a:rPr>
              <a:t>ev</a:t>
            </a:r>
            <a:r>
              <a:rPr lang="en-US" sz="1200" dirty="0" smtClean="0">
                <a:latin typeface="Times New Roman" pitchFamily="18" charset="0"/>
                <a:cs typeface="Times New Roman" pitchFamily="18" charset="0"/>
              </a:rPr>
              <a: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ev.preventDefault</a:t>
            </a:r>
            <a:r>
              <a:rPr lang="en-US" sz="1200" dirty="0" smtClean="0">
                <a:latin typeface="Times New Roman" pitchFamily="18" charset="0"/>
                <a:cs typeface="Times New Roman" pitchFamily="18" charset="0"/>
              </a:rPr>
              <a: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var</a:t>
            </a:r>
            <a:r>
              <a:rPr lang="en-US" sz="1200" dirty="0" smtClean="0">
                <a:latin typeface="Times New Roman" pitchFamily="18" charset="0"/>
                <a:cs typeface="Times New Roman" pitchFamily="18" charset="0"/>
              </a:rPr>
              <a:t> data = </a:t>
            </a:r>
            <a:r>
              <a:rPr lang="en-US" sz="1200" dirty="0" err="1" smtClean="0">
                <a:latin typeface="Times New Roman" pitchFamily="18" charset="0"/>
                <a:cs typeface="Times New Roman" pitchFamily="18" charset="0"/>
              </a:rPr>
              <a:t>ev.dataTransfer.getData</a:t>
            </a:r>
            <a:r>
              <a:rPr lang="en-US" sz="1200" dirty="0" smtClean="0">
                <a:latin typeface="Times New Roman" pitchFamily="18" charset="0"/>
                <a:cs typeface="Times New Roman" pitchFamily="18" charset="0"/>
              </a:rPr>
              <a:t>("text");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ev.target.appendChild</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(data));</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&lt;/script&gt;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&lt;/head&gt;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&lt;body&gt;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&lt;div id="div1" </a:t>
            </a:r>
            <a:r>
              <a:rPr lang="en-US" sz="1200" dirty="0" err="1" smtClean="0">
                <a:latin typeface="Times New Roman" pitchFamily="18" charset="0"/>
                <a:cs typeface="Times New Roman" pitchFamily="18" charset="0"/>
              </a:rPr>
              <a:t>ondrop</a:t>
            </a:r>
            <a:r>
              <a:rPr lang="en-US" sz="1200" dirty="0" smtClean="0">
                <a:latin typeface="Times New Roman" pitchFamily="18" charset="0"/>
                <a:cs typeface="Times New Roman" pitchFamily="18" charset="0"/>
              </a:rPr>
              <a:t>="drop(event)" </a:t>
            </a:r>
            <a:r>
              <a:rPr lang="en-US" sz="1200" dirty="0" err="1" smtClean="0">
                <a:latin typeface="Times New Roman" pitchFamily="18" charset="0"/>
                <a:cs typeface="Times New Roman" pitchFamily="18" charset="0"/>
              </a:rPr>
              <a:t>ondragover</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allowDrop</a:t>
            </a:r>
            <a:r>
              <a:rPr lang="en-US" sz="1200" dirty="0" smtClean="0">
                <a:latin typeface="Times New Roman" pitchFamily="18" charset="0"/>
                <a:cs typeface="Times New Roman" pitchFamily="18" charset="0"/>
              </a:rPr>
              <a:t>(event)"&gt;&lt;/div&gt;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a:t>
            </a:r>
            <a:r>
              <a:rPr lang="en-US" sz="1200" dirty="0" err="1" smtClean="0">
                <a:latin typeface="Times New Roman" pitchFamily="18" charset="0"/>
                <a:cs typeface="Times New Roman" pitchFamily="18" charset="0"/>
              </a:rPr>
              <a:t>img</a:t>
            </a:r>
            <a:r>
              <a:rPr lang="en-US" sz="1200" dirty="0" smtClean="0">
                <a:latin typeface="Times New Roman" pitchFamily="18" charset="0"/>
                <a:cs typeface="Times New Roman" pitchFamily="18" charset="0"/>
              </a:rPr>
              <a:t> id="drag1"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=“vyb.jpeg" draggable="true" </a:t>
            </a:r>
            <a:r>
              <a:rPr lang="en-US" sz="1200" dirty="0" err="1" smtClean="0">
                <a:latin typeface="Times New Roman" pitchFamily="18" charset="0"/>
                <a:cs typeface="Times New Roman" pitchFamily="18" charset="0"/>
              </a:rPr>
              <a:t>ondragstart</a:t>
            </a:r>
            <a:r>
              <a:rPr lang="en-US" sz="1200" dirty="0" smtClean="0">
                <a:latin typeface="Times New Roman" pitchFamily="18" charset="0"/>
                <a:cs typeface="Times New Roman" pitchFamily="18" charset="0"/>
              </a:rPr>
              <a:t>="drag(event)" width="336" height="69"&gt;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&lt;/body&gt;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&lt;/html&gt;</a:t>
            </a:r>
            <a:endParaRPr lang="en-US" sz="12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How to drag (and drop) an image back and forth between two &lt;div&gt; elements: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buNone/>
            </a:pPr>
            <a:r>
              <a:rPr lang="en-US" sz="5600" dirty="0" smtClean="0">
                <a:latin typeface="Times New Roman" pitchFamily="18" charset="0"/>
                <a:cs typeface="Times New Roman" pitchFamily="18" charset="0"/>
              </a:rPr>
              <a:t>&lt;!DOCTYPE HTML&gt;</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&lt;head&gt;</a:t>
            </a:r>
          </a:p>
          <a:p>
            <a:pPr>
              <a:buNone/>
            </a:pPr>
            <a:r>
              <a:rPr lang="en-US" sz="5600" dirty="0" smtClean="0">
                <a:latin typeface="Times New Roman" pitchFamily="18" charset="0"/>
                <a:cs typeface="Times New Roman" pitchFamily="18" charset="0"/>
              </a:rPr>
              <a:t>&lt;style&gt;</a:t>
            </a:r>
          </a:p>
          <a:p>
            <a:pPr>
              <a:buNone/>
            </a:pPr>
            <a:r>
              <a:rPr lang="en-US" sz="5600" dirty="0" smtClean="0">
                <a:latin typeface="Times New Roman" pitchFamily="18" charset="0"/>
                <a:cs typeface="Times New Roman" pitchFamily="18" charset="0"/>
              </a:rPr>
              <a:t>#div1, #div2 {</a:t>
            </a:r>
          </a:p>
          <a:p>
            <a:pPr>
              <a:buNone/>
            </a:pPr>
            <a:r>
              <a:rPr lang="en-US" sz="5600" dirty="0" smtClean="0">
                <a:latin typeface="Times New Roman" pitchFamily="18" charset="0"/>
                <a:cs typeface="Times New Roman" pitchFamily="18" charset="0"/>
              </a:rPr>
              <a:t>  float: left;</a:t>
            </a:r>
          </a:p>
          <a:p>
            <a:pPr>
              <a:buNone/>
            </a:pPr>
            <a:r>
              <a:rPr lang="en-US" sz="5600" dirty="0" smtClean="0">
                <a:latin typeface="Times New Roman" pitchFamily="18" charset="0"/>
                <a:cs typeface="Times New Roman" pitchFamily="18" charset="0"/>
              </a:rPr>
              <a:t>  width: 100px;</a:t>
            </a:r>
          </a:p>
          <a:p>
            <a:pPr>
              <a:buNone/>
            </a:pPr>
            <a:r>
              <a:rPr lang="en-US" sz="5600" dirty="0" smtClean="0">
                <a:latin typeface="Times New Roman" pitchFamily="18" charset="0"/>
                <a:cs typeface="Times New Roman" pitchFamily="18" charset="0"/>
              </a:rPr>
              <a:t>  height: 35px;</a:t>
            </a:r>
          </a:p>
          <a:p>
            <a:pPr>
              <a:buNone/>
            </a:pPr>
            <a:r>
              <a:rPr lang="en-US" sz="5600" dirty="0" smtClean="0">
                <a:latin typeface="Times New Roman" pitchFamily="18" charset="0"/>
                <a:cs typeface="Times New Roman" pitchFamily="18" charset="0"/>
              </a:rPr>
              <a:t>  margin: 10px;</a:t>
            </a:r>
          </a:p>
          <a:p>
            <a:pPr>
              <a:buNone/>
            </a:pPr>
            <a:r>
              <a:rPr lang="en-US" sz="5600" dirty="0" smtClean="0">
                <a:latin typeface="Times New Roman" pitchFamily="18" charset="0"/>
                <a:cs typeface="Times New Roman" pitchFamily="18" charset="0"/>
              </a:rPr>
              <a:t>  padding: 10px;</a:t>
            </a:r>
          </a:p>
          <a:p>
            <a:pPr>
              <a:buNone/>
            </a:pPr>
            <a:r>
              <a:rPr lang="en-US" sz="5600" dirty="0" smtClean="0">
                <a:latin typeface="Times New Roman" pitchFamily="18" charset="0"/>
                <a:cs typeface="Times New Roman" pitchFamily="18" charset="0"/>
              </a:rPr>
              <a:t>  border: 1px solid black;</a:t>
            </a:r>
          </a:p>
          <a:p>
            <a:pPr>
              <a:buNone/>
            </a:pP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&lt;/style&gt;</a:t>
            </a:r>
          </a:p>
          <a:p>
            <a:pPr>
              <a:buNone/>
            </a:pPr>
            <a:r>
              <a:rPr lang="en-US" sz="5600" dirty="0" smtClean="0">
                <a:latin typeface="Times New Roman" pitchFamily="18" charset="0"/>
                <a:cs typeface="Times New Roman" pitchFamily="18" charset="0"/>
              </a:rPr>
              <a:t>&lt;script&gt;</a:t>
            </a:r>
          </a:p>
          <a:p>
            <a:pPr>
              <a:buNone/>
            </a:pPr>
            <a:r>
              <a:rPr lang="en-US" sz="5600" dirty="0" smtClean="0">
                <a:latin typeface="Times New Roman" pitchFamily="18" charset="0"/>
                <a:cs typeface="Times New Roman" pitchFamily="18" charset="0"/>
              </a:rPr>
              <a:t>function </a:t>
            </a:r>
            <a:r>
              <a:rPr lang="en-US" sz="5600" dirty="0" err="1" smtClean="0">
                <a:latin typeface="Times New Roman" pitchFamily="18" charset="0"/>
                <a:cs typeface="Times New Roman" pitchFamily="18" charset="0"/>
              </a:rPr>
              <a:t>allowDrop</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ev</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ev.preventDefault</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function drag(</a:t>
            </a:r>
            <a:r>
              <a:rPr lang="en-US" sz="5600" dirty="0" err="1" smtClean="0">
                <a:latin typeface="Times New Roman" pitchFamily="18" charset="0"/>
                <a:cs typeface="Times New Roman" pitchFamily="18" charset="0"/>
              </a:rPr>
              <a:t>ev</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ev.dataTransfer.setData</a:t>
            </a:r>
            <a:r>
              <a:rPr lang="en-US" sz="5600" dirty="0" smtClean="0">
                <a:latin typeface="Times New Roman" pitchFamily="18" charset="0"/>
                <a:cs typeface="Times New Roman" pitchFamily="18" charset="0"/>
              </a:rPr>
              <a:t>("text", ev.target.id);</a:t>
            </a:r>
          </a:p>
          <a:p>
            <a:pPr>
              <a:buNone/>
            </a:pPr>
            <a:r>
              <a:rPr lang="en-US" sz="5600" dirty="0" smtClean="0">
                <a:latin typeface="Times New Roman" pitchFamily="18" charset="0"/>
                <a:cs typeface="Times New Roman" pitchFamily="18" charset="0"/>
              </a:rPr>
              <a:t>}</a:t>
            </a:r>
          </a:p>
          <a:p>
            <a:endParaRPr lang="en-US" sz="56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62500" lnSpcReduction="20000"/>
          </a:bodyPr>
          <a:lstStyle/>
          <a:p>
            <a:pPr>
              <a:buNone/>
            </a:pPr>
            <a:r>
              <a:rPr lang="en-US" sz="3800" dirty="0" smtClean="0"/>
              <a:t>Server Software</a:t>
            </a:r>
            <a:br>
              <a:rPr lang="en-US" sz="3800" dirty="0" smtClean="0"/>
            </a:br>
            <a:r>
              <a:rPr lang="en-US" sz="3800" dirty="0" smtClean="0"/>
              <a:t>(Back End</a:t>
            </a:r>
            <a:r>
              <a:rPr lang="en-US" dirty="0" smtClean="0"/>
              <a:t>)</a:t>
            </a:r>
          </a:p>
          <a:p>
            <a:r>
              <a:rPr lang="en-US" dirty="0" smtClean="0">
                <a:hlinkClick r:id="rId2"/>
              </a:rPr>
              <a:t>PHP</a:t>
            </a:r>
            <a:endParaRPr lang="en-US" dirty="0" smtClean="0"/>
          </a:p>
          <a:p>
            <a:r>
              <a:rPr lang="en-US" dirty="0" smtClean="0">
                <a:hlinkClick r:id="rId3"/>
              </a:rPr>
              <a:t>ASP</a:t>
            </a:r>
            <a:endParaRPr lang="en-US" dirty="0" smtClean="0"/>
          </a:p>
          <a:p>
            <a:r>
              <a:rPr lang="en-US" dirty="0" smtClean="0">
                <a:hlinkClick r:id="rId4"/>
              </a:rPr>
              <a:t>C++</a:t>
            </a:r>
            <a:endParaRPr lang="en-US" dirty="0" smtClean="0"/>
          </a:p>
          <a:p>
            <a:r>
              <a:rPr lang="en-US" dirty="0" smtClean="0">
                <a:hlinkClick r:id="rId5"/>
              </a:rPr>
              <a:t>C#</a:t>
            </a:r>
            <a:endParaRPr lang="en-US" dirty="0" smtClean="0"/>
          </a:p>
          <a:p>
            <a:r>
              <a:rPr lang="en-US" dirty="0" smtClean="0">
                <a:hlinkClick r:id="rId6"/>
              </a:rPr>
              <a:t>Java</a:t>
            </a:r>
            <a:endParaRPr lang="en-US" dirty="0" smtClean="0"/>
          </a:p>
          <a:p>
            <a:r>
              <a:rPr lang="en-US" dirty="0" smtClean="0">
                <a:hlinkClick r:id="rId7"/>
              </a:rPr>
              <a:t>Python</a:t>
            </a:r>
            <a:endParaRPr lang="en-US" dirty="0" smtClean="0"/>
          </a:p>
          <a:p>
            <a:r>
              <a:rPr lang="en-US" dirty="0" smtClean="0">
                <a:hlinkClick r:id="rId8"/>
              </a:rPr>
              <a:t>Node.js</a:t>
            </a:r>
            <a:endParaRPr lang="en-US" dirty="0" smtClean="0"/>
          </a:p>
          <a:p>
            <a:r>
              <a:rPr lang="en-US" dirty="0" smtClean="0"/>
              <a:t>Express.js</a:t>
            </a:r>
          </a:p>
          <a:p>
            <a:r>
              <a:rPr lang="en-US" dirty="0" smtClean="0"/>
              <a:t>Ruby</a:t>
            </a:r>
          </a:p>
          <a:p>
            <a:r>
              <a:rPr lang="en-US" dirty="0" smtClean="0"/>
              <a:t>REST</a:t>
            </a:r>
          </a:p>
          <a:p>
            <a:r>
              <a:rPr lang="en-US" dirty="0" smtClean="0"/>
              <a:t>GO</a:t>
            </a:r>
          </a:p>
          <a:p>
            <a:r>
              <a:rPr lang="en-US" dirty="0" smtClean="0">
                <a:hlinkClick r:id="rId9"/>
              </a:rPr>
              <a:t>SQL</a:t>
            </a:r>
            <a:endParaRPr lang="en-US" dirty="0" smtClean="0"/>
          </a:p>
          <a:p>
            <a:r>
              <a:rPr lang="en-US" dirty="0" smtClean="0">
                <a:hlinkClick r:id="rId10"/>
              </a:rPr>
              <a:t>MongoDB</a:t>
            </a:r>
            <a:endParaRPr lang="en-US" dirty="0" smtClean="0"/>
          </a:p>
          <a:p>
            <a:r>
              <a:rPr lang="en-US" dirty="0" smtClean="0"/>
              <a:t>Firebase.com</a:t>
            </a:r>
          </a:p>
          <a:p>
            <a:r>
              <a:rPr lang="en-US" dirty="0" smtClean="0"/>
              <a:t>Sass</a:t>
            </a:r>
          </a:p>
          <a:p>
            <a:r>
              <a:rPr lang="en-US" dirty="0" smtClean="0"/>
              <a:t>Less</a:t>
            </a:r>
          </a:p>
          <a:p>
            <a:r>
              <a:rPr lang="en-US" dirty="0" smtClean="0"/>
              <a:t>Parse.com</a:t>
            </a:r>
          </a:p>
          <a:p>
            <a:r>
              <a:rPr lang="en-US" dirty="0" err="1" smtClean="0"/>
              <a:t>PaaS</a:t>
            </a:r>
            <a:r>
              <a:rPr lang="en-US" dirty="0" smtClean="0"/>
              <a:t> (Azure and </a:t>
            </a:r>
            <a:r>
              <a:rPr lang="en-US" dirty="0" err="1" smtClean="0"/>
              <a:t>Heroku</a:t>
            </a:r>
            <a:r>
              <a:rPr lang="en-US" dirty="0" smtClean="0"/>
              <a: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sz="2800" dirty="0" smtClean="0">
                <a:latin typeface="Times New Roman" pitchFamily="18" charset="0"/>
                <a:cs typeface="Times New Roman" pitchFamily="18" charset="0"/>
              </a:rPr>
              <a:t>function drop(</a:t>
            </a:r>
            <a:r>
              <a:rPr lang="en-US" sz="2800" dirty="0" err="1" smtClean="0">
                <a:latin typeface="Times New Roman" pitchFamily="18" charset="0"/>
                <a:cs typeface="Times New Roman" pitchFamily="18" charset="0"/>
              </a:rPr>
              <a:t>ev</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ev.preventDefault</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var</a:t>
            </a:r>
            <a:r>
              <a:rPr lang="en-US" sz="2800" dirty="0" smtClean="0">
                <a:latin typeface="Times New Roman" pitchFamily="18" charset="0"/>
                <a:cs typeface="Times New Roman" pitchFamily="18" charset="0"/>
              </a:rPr>
              <a:t> data = </a:t>
            </a:r>
            <a:r>
              <a:rPr lang="en-US" sz="2800" dirty="0" err="1" smtClean="0">
                <a:latin typeface="Times New Roman" pitchFamily="18" charset="0"/>
                <a:cs typeface="Times New Roman" pitchFamily="18" charset="0"/>
              </a:rPr>
              <a:t>ev.dataTransfer.getData</a:t>
            </a:r>
            <a:r>
              <a:rPr lang="en-US" sz="2800" dirty="0" smtClean="0">
                <a:latin typeface="Times New Roman" pitchFamily="18" charset="0"/>
                <a:cs typeface="Times New Roman" pitchFamily="18" charset="0"/>
              </a:rPr>
              <a:t>("text");</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ev.target.appendChild</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document.getElementById</a:t>
            </a:r>
            <a:r>
              <a:rPr lang="en-US" sz="2800" dirty="0" smtClean="0">
                <a:latin typeface="Times New Roman" pitchFamily="18" charset="0"/>
                <a:cs typeface="Times New Roman" pitchFamily="18" charset="0"/>
              </a:rPr>
              <a:t>(data));</a:t>
            </a:r>
          </a:p>
          <a:p>
            <a:pPr>
              <a:buNone/>
            </a:pP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&lt;/script&gt;</a:t>
            </a:r>
          </a:p>
          <a:p>
            <a:pPr>
              <a:buNone/>
            </a:pPr>
            <a:r>
              <a:rPr lang="en-US" sz="2800" dirty="0" smtClean="0">
                <a:latin typeface="Times New Roman" pitchFamily="18" charset="0"/>
                <a:cs typeface="Times New Roman" pitchFamily="18" charset="0"/>
              </a:rPr>
              <a:t>&lt;body&gt;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&lt;h2&gt;Drag and Drop&lt;/h2&gt;</a:t>
            </a:r>
          </a:p>
          <a:p>
            <a:pPr>
              <a:buNone/>
            </a:pPr>
            <a:r>
              <a:rPr lang="en-US" sz="2800" dirty="0" smtClean="0">
                <a:latin typeface="Times New Roman" pitchFamily="18" charset="0"/>
                <a:cs typeface="Times New Roman" pitchFamily="18" charset="0"/>
              </a:rPr>
              <a:t>&lt;p&gt;Drag the image back and forth between the two div elements.&lt;/p&gt;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&lt;div id="div1" </a:t>
            </a:r>
            <a:r>
              <a:rPr lang="en-US" sz="2800" dirty="0" err="1" smtClean="0">
                <a:latin typeface="Times New Roman" pitchFamily="18" charset="0"/>
                <a:cs typeface="Times New Roman" pitchFamily="18" charset="0"/>
              </a:rPr>
              <a:t>ondrop</a:t>
            </a:r>
            <a:r>
              <a:rPr lang="en-US" sz="2800" dirty="0" smtClean="0">
                <a:latin typeface="Times New Roman" pitchFamily="18" charset="0"/>
                <a:cs typeface="Times New Roman" pitchFamily="18" charset="0"/>
              </a:rPr>
              <a:t>="drop(event)" </a:t>
            </a:r>
            <a:r>
              <a:rPr lang="en-US" sz="2800" dirty="0" err="1" smtClean="0">
                <a:latin typeface="Times New Roman" pitchFamily="18" charset="0"/>
                <a:cs typeface="Times New Roman" pitchFamily="18" charset="0"/>
              </a:rPr>
              <a:t>ondragover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allowDrop</a:t>
            </a:r>
            <a:r>
              <a:rPr lang="en-US" sz="2800" dirty="0" smtClean="0">
                <a:latin typeface="Times New Roman" pitchFamily="18" charset="0"/>
                <a:cs typeface="Times New Roman" pitchFamily="18" charset="0"/>
              </a:rPr>
              <a:t>(event)"&gt;</a:t>
            </a:r>
          </a:p>
          <a:p>
            <a:pPr>
              <a:buNone/>
            </a:pPr>
            <a:r>
              <a:rPr lang="en-US" sz="2800" dirty="0" smtClean="0">
                <a:latin typeface="Times New Roman" pitchFamily="18" charset="0"/>
                <a:cs typeface="Times New Roman" pitchFamily="18" charset="0"/>
              </a:rPr>
              <a:t>  &lt;</a:t>
            </a:r>
            <a:r>
              <a:rPr lang="en-US" sz="2800" dirty="0" err="1" smtClean="0">
                <a:latin typeface="Times New Roman" pitchFamily="18" charset="0"/>
                <a:cs typeface="Times New Roman" pitchFamily="18" charset="0"/>
              </a:rPr>
              <a:t>img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src</a:t>
            </a:r>
            <a:r>
              <a:rPr lang="en-US" sz="2800" dirty="0" smtClean="0">
                <a:latin typeface="Times New Roman" pitchFamily="18" charset="0"/>
                <a:cs typeface="Times New Roman" pitchFamily="18" charset="0"/>
              </a:rPr>
              <a:t>=“vyb.jpeg" draggable="true" </a:t>
            </a:r>
            <a:r>
              <a:rPr lang="en-US" sz="2800" dirty="0" err="1" smtClean="0">
                <a:latin typeface="Times New Roman" pitchFamily="18" charset="0"/>
                <a:cs typeface="Times New Roman" pitchFamily="18" charset="0"/>
              </a:rPr>
              <a:t>ondragstart</a:t>
            </a:r>
            <a:r>
              <a:rPr lang="en-US" sz="2800" dirty="0" smtClean="0">
                <a:latin typeface="Times New Roman" pitchFamily="18" charset="0"/>
                <a:cs typeface="Times New Roman" pitchFamily="18" charset="0"/>
              </a:rPr>
              <a:t>="drag(event)" id="drag1" width="88" height="31"&gt;</a:t>
            </a:r>
          </a:p>
          <a:p>
            <a:pPr>
              <a:buNone/>
            </a:pPr>
            <a:r>
              <a:rPr lang="en-US" sz="2800" dirty="0" smtClean="0">
                <a:latin typeface="Times New Roman" pitchFamily="18" charset="0"/>
                <a:cs typeface="Times New Roman" pitchFamily="18" charset="0"/>
              </a:rPr>
              <a:t>&lt;/div&gt;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&lt;div id="div2" </a:t>
            </a:r>
            <a:r>
              <a:rPr lang="en-US" sz="2800" dirty="0" err="1" smtClean="0">
                <a:latin typeface="Times New Roman" pitchFamily="18" charset="0"/>
                <a:cs typeface="Times New Roman" pitchFamily="18" charset="0"/>
              </a:rPr>
              <a:t>ondrop</a:t>
            </a:r>
            <a:r>
              <a:rPr lang="en-US" sz="2800" dirty="0" smtClean="0">
                <a:latin typeface="Times New Roman" pitchFamily="18" charset="0"/>
                <a:cs typeface="Times New Roman" pitchFamily="18" charset="0"/>
              </a:rPr>
              <a:t>="drop(event)" </a:t>
            </a:r>
            <a:r>
              <a:rPr lang="en-US" sz="2800" dirty="0" err="1" smtClean="0">
                <a:latin typeface="Times New Roman" pitchFamily="18" charset="0"/>
                <a:cs typeface="Times New Roman" pitchFamily="18" charset="0"/>
              </a:rPr>
              <a:t>ondragover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allowDrop</a:t>
            </a:r>
            <a:r>
              <a:rPr lang="en-US" sz="2800" dirty="0" smtClean="0">
                <a:latin typeface="Times New Roman" pitchFamily="18" charset="0"/>
                <a:cs typeface="Times New Roman" pitchFamily="18" charset="0"/>
              </a:rPr>
              <a:t>(event)"&gt;&lt;/div&gt;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610600" cy="1066800"/>
          </a:xfrm>
        </p:spPr>
        <p:txBody>
          <a:bodyPr>
            <a:normAutofit/>
          </a:bodyPr>
          <a:lstStyle/>
          <a:p>
            <a:pPr algn="ctr"/>
            <a:r>
              <a:rPr lang="en-US" sz="3600" dirty="0" smtClean="0">
                <a:latin typeface="Times New Roman" pitchFamily="18" charset="0"/>
                <a:cs typeface="Times New Roman" pitchFamily="18" charset="0"/>
              </a:rPr>
              <a:t>Geolocation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The Geolocation is one of the best HTML5 API which is used to identify the user's geographic location for the web application.</a:t>
            </a:r>
          </a:p>
          <a:p>
            <a:r>
              <a:rPr lang="en-US" sz="2000" dirty="0" smtClean="0">
                <a:latin typeface="Times New Roman" pitchFamily="18" charset="0"/>
                <a:cs typeface="Times New Roman" pitchFamily="18" charset="0"/>
              </a:rPr>
              <a:t>This new feature of HTML5 allows you to navigate the latitude and longitude coordinates of the current website's visitor. These coordinates can be captured by JavaScript and send to the server which can show your current location on the website.</a:t>
            </a:r>
          </a:p>
          <a:p>
            <a:r>
              <a:rPr lang="en-US" sz="2000" dirty="0" smtClean="0"/>
              <a:t>Most of the geolocation services use Network routing addresses such as IP addresses, RFID, WIFI and MAC addresses or internal GPS devices to identify the user's location.</a:t>
            </a:r>
          </a:p>
          <a:p>
            <a:r>
              <a:rPr lang="en-US" sz="2000" dirty="0" smtClean="0"/>
              <a:t>The geolocation APIs work with a new property of the global navigator object</a:t>
            </a:r>
          </a:p>
          <a:p>
            <a:r>
              <a:rPr lang="en-US" sz="2000" b="1" u="sng" dirty="0" smtClean="0"/>
              <a:t>Syntax:</a:t>
            </a:r>
          </a:p>
          <a:p>
            <a:r>
              <a:rPr lang="en-US" sz="2000" dirty="0" smtClean="0"/>
              <a:t>var geolocation = navigator.geolocation; (or ) geo=navigator. geolocation;   </a:t>
            </a:r>
          </a:p>
          <a:p>
            <a:endParaRPr lang="en-US" sz="20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Geolocation Methods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r>
              <a:rPr lang="en-US" dirty="0" smtClean="0"/>
              <a:t>The Geolocation API uses three methods of Geolocation interface which are given following:</a:t>
            </a:r>
          </a:p>
          <a:p>
            <a:r>
              <a:rPr lang="en-US" b="1" dirty="0" smtClean="0"/>
              <a:t>getCurrentPosition()</a:t>
            </a:r>
            <a:r>
              <a:rPr lang="en-US" dirty="0" smtClean="0"/>
              <a:t>:It identifies the device or the user's current location and returns a position object with data.</a:t>
            </a:r>
          </a:p>
          <a:p>
            <a:r>
              <a:rPr lang="en-US" dirty="0" smtClean="0"/>
              <a:t>To get the users current </a:t>
            </a:r>
            <a:r>
              <a:rPr lang="en-US" dirty="0" err="1" smtClean="0"/>
              <a:t>location,get</a:t>
            </a:r>
            <a:r>
              <a:rPr lang="en-US" dirty="0" smtClean="0"/>
              <a:t> current position method of the </a:t>
            </a:r>
            <a:r>
              <a:rPr lang="en-US" dirty="0" err="1" smtClean="0"/>
              <a:t>navigator.geolocation</a:t>
            </a:r>
            <a:r>
              <a:rPr lang="en-US" dirty="0" smtClean="0"/>
              <a:t> object is used </a:t>
            </a:r>
          </a:p>
          <a:p>
            <a:pPr>
              <a:buNone/>
            </a:pPr>
            <a:r>
              <a:rPr lang="en-US" dirty="0" smtClean="0"/>
              <a:t>        Three parameters: 1)success</a:t>
            </a:r>
          </a:p>
          <a:p>
            <a:pPr>
              <a:buNone/>
            </a:pPr>
            <a:r>
              <a:rPr lang="en-US" dirty="0" smtClean="0"/>
              <a:t>                                         2)Error</a:t>
            </a:r>
          </a:p>
          <a:p>
            <a:pPr>
              <a:buNone/>
            </a:pPr>
            <a:r>
              <a:rPr lang="en-US" dirty="0" smtClean="0"/>
              <a:t>                                          3)Options</a:t>
            </a:r>
          </a:p>
          <a:p>
            <a:r>
              <a:rPr lang="en-US" b="1" dirty="0" smtClean="0"/>
              <a:t>watchPosition():</a:t>
            </a:r>
            <a:r>
              <a:rPr lang="en-US" dirty="0" smtClean="0"/>
              <a:t>Return a value whenever the device location changes.</a:t>
            </a:r>
          </a:p>
          <a:p>
            <a:r>
              <a:rPr lang="en-US" b="1" dirty="0" smtClean="0"/>
              <a:t>clearWatch():</a:t>
            </a:r>
            <a:r>
              <a:rPr lang="en-US" dirty="0" smtClean="0"/>
              <a:t>It cancels the previous watchPosition() call</a:t>
            </a:r>
          </a:p>
          <a:p>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Checking for browser support</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03520"/>
          </a:xfrm>
        </p:spPr>
        <p:txBody>
          <a:bodyPr>
            <a:noAutofit/>
          </a:bodyPr>
          <a:lstStyle/>
          <a:p>
            <a:pPr>
              <a:buNone/>
            </a:pPr>
            <a:r>
              <a:rPr lang="en-US" sz="1200" dirty="0" smtClean="0">
                <a:latin typeface="Segoe UI" pitchFamily="34" charset="0"/>
                <a:ea typeface="Segoe UI" pitchFamily="34" charset="0"/>
                <a:cs typeface="Segoe UI" pitchFamily="34" charset="0"/>
              </a:rPr>
              <a:t>&lt;!DOCTYPE html</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&lt;html&gt;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&lt;head&gt;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&lt;title&gt;</a:t>
            </a:r>
            <a:r>
              <a:rPr lang="en-US" sz="1200" dirty="0" smtClean="0">
                <a:latin typeface="Segoe UI" pitchFamily="34" charset="0"/>
                <a:ea typeface="Segoe UI" pitchFamily="34" charset="0"/>
                <a:cs typeface="Segoe UI" pitchFamily="34" charset="0"/>
              </a:rPr>
              <a:t>Geolocation API</a:t>
            </a:r>
            <a:r>
              <a:rPr lang="en-US" sz="1200" b="1" dirty="0" smtClean="0">
                <a:latin typeface="Segoe UI" pitchFamily="34" charset="0"/>
                <a:ea typeface="Segoe UI" pitchFamily="34" charset="0"/>
                <a:cs typeface="Segoe UI" pitchFamily="34" charset="0"/>
              </a:rPr>
              <a:t>&lt;/title&gt;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&lt;/head&gt;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&lt;body&gt;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&lt;h1&gt;</a:t>
            </a:r>
            <a:r>
              <a:rPr lang="en-US" sz="1200" dirty="0" smtClean="0">
                <a:latin typeface="Segoe UI" pitchFamily="34" charset="0"/>
                <a:ea typeface="Segoe UI" pitchFamily="34" charset="0"/>
                <a:cs typeface="Segoe UI" pitchFamily="34" charset="0"/>
              </a:rPr>
              <a:t>Find your Current location</a:t>
            </a:r>
            <a:r>
              <a:rPr lang="en-US" sz="1200" b="1" dirty="0" smtClean="0">
                <a:latin typeface="Segoe UI" pitchFamily="34" charset="0"/>
                <a:ea typeface="Segoe UI" pitchFamily="34" charset="0"/>
                <a:cs typeface="Segoe UI" pitchFamily="34" charset="0"/>
              </a:rPr>
              <a:t>&lt;/h1&gt;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&lt;button</a:t>
            </a:r>
            <a:r>
              <a:rPr lang="en-US" sz="1200" dirty="0" smtClean="0">
                <a:latin typeface="Segoe UI" pitchFamily="34" charset="0"/>
                <a:ea typeface="Segoe UI" pitchFamily="34" charset="0"/>
                <a:cs typeface="Segoe UI" pitchFamily="34" charset="0"/>
              </a:rPr>
              <a:t> </a:t>
            </a:r>
            <a:r>
              <a:rPr lang="en-US" sz="1200" dirty="0" err="1" smtClean="0">
                <a:latin typeface="Segoe UI" pitchFamily="34" charset="0"/>
                <a:ea typeface="Segoe UI" pitchFamily="34" charset="0"/>
                <a:cs typeface="Segoe UI" pitchFamily="34" charset="0"/>
              </a:rPr>
              <a:t>onclick</a:t>
            </a:r>
            <a:r>
              <a:rPr lang="en-US" sz="1200" dirty="0" smtClean="0">
                <a:latin typeface="Segoe UI" pitchFamily="34" charset="0"/>
                <a:ea typeface="Segoe UI" pitchFamily="34" charset="0"/>
                <a:cs typeface="Segoe UI" pitchFamily="34" charset="0"/>
              </a:rPr>
              <a:t>="</a:t>
            </a:r>
            <a:r>
              <a:rPr lang="en-US" sz="1200" dirty="0" err="1" smtClean="0">
                <a:latin typeface="Segoe UI" pitchFamily="34" charset="0"/>
                <a:ea typeface="Segoe UI" pitchFamily="34" charset="0"/>
                <a:cs typeface="Segoe UI" pitchFamily="34" charset="0"/>
              </a:rPr>
              <a:t>getlocation</a:t>
            </a:r>
            <a:r>
              <a:rPr lang="en-US" sz="1200" dirty="0" smtClean="0">
                <a:latin typeface="Segoe UI" pitchFamily="34" charset="0"/>
                <a:ea typeface="Segoe UI" pitchFamily="34" charset="0"/>
                <a:cs typeface="Segoe UI" pitchFamily="34" charset="0"/>
              </a:rPr>
              <a:t>()"</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Click me</a:t>
            </a:r>
            <a:r>
              <a:rPr lang="en-US" sz="1200" b="1" dirty="0" smtClean="0">
                <a:latin typeface="Segoe UI" pitchFamily="34" charset="0"/>
                <a:ea typeface="Segoe UI" pitchFamily="34" charset="0"/>
                <a:cs typeface="Segoe UI" pitchFamily="34" charset="0"/>
              </a:rPr>
              <a:t>&lt;/button&gt;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&lt;div</a:t>
            </a:r>
            <a:r>
              <a:rPr lang="en-US" sz="1200" dirty="0" smtClean="0">
                <a:latin typeface="Segoe UI" pitchFamily="34" charset="0"/>
                <a:ea typeface="Segoe UI" pitchFamily="34" charset="0"/>
                <a:cs typeface="Segoe UI" pitchFamily="34" charset="0"/>
              </a:rPr>
              <a:t> id="location"</a:t>
            </a:r>
            <a:r>
              <a:rPr lang="en-US" sz="1200" b="1" dirty="0" smtClean="0">
                <a:latin typeface="Segoe UI" pitchFamily="34" charset="0"/>
                <a:ea typeface="Segoe UI" pitchFamily="34" charset="0"/>
                <a:cs typeface="Segoe UI" pitchFamily="34" charset="0"/>
              </a:rPr>
              <a:t>&gt;&lt;/div&gt;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&lt;script&gt;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var x= </a:t>
            </a:r>
            <a:r>
              <a:rPr lang="en-US" sz="1200" dirty="0" err="1" smtClean="0">
                <a:latin typeface="Segoe UI" pitchFamily="34" charset="0"/>
                <a:ea typeface="Segoe UI" pitchFamily="34" charset="0"/>
                <a:cs typeface="Segoe UI" pitchFamily="34" charset="0"/>
              </a:rPr>
              <a:t>document.getElementById</a:t>
            </a:r>
            <a:r>
              <a:rPr lang="en-US" sz="1200" dirty="0" smtClean="0">
                <a:latin typeface="Segoe UI" pitchFamily="34" charset="0"/>
                <a:ea typeface="Segoe UI" pitchFamily="34" charset="0"/>
                <a:cs typeface="Segoe UI" pitchFamily="34" charset="0"/>
              </a:rPr>
              <a:t>("location");  </a:t>
            </a:r>
          </a:p>
          <a:p>
            <a:pPr>
              <a:buNone/>
            </a:pPr>
            <a:r>
              <a:rPr lang="en-US" sz="1200" dirty="0" smtClean="0">
                <a:latin typeface="Segoe UI" pitchFamily="34" charset="0"/>
                <a:ea typeface="Segoe UI" pitchFamily="34" charset="0"/>
                <a:cs typeface="Segoe UI" pitchFamily="34" charset="0"/>
              </a:rPr>
              <a:t>                                                                                                                                                                                                                     function </a:t>
            </a:r>
            <a:r>
              <a:rPr lang="en-US" sz="1200" dirty="0" err="1" smtClean="0">
                <a:latin typeface="Segoe UI" pitchFamily="34" charset="0"/>
                <a:ea typeface="Segoe UI" pitchFamily="34" charset="0"/>
                <a:cs typeface="Segoe UI" pitchFamily="34" charset="0"/>
              </a:rPr>
              <a:t>getlocation</a:t>
            </a: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if(navigator.geolocation){  </a:t>
            </a:r>
          </a:p>
          <a:p>
            <a:pPr>
              <a:buNone/>
            </a:pPr>
            <a:r>
              <a:rPr lang="en-US" sz="1200" dirty="0" smtClean="0">
                <a:latin typeface="Segoe UI" pitchFamily="34" charset="0"/>
                <a:ea typeface="Segoe UI" pitchFamily="34" charset="0"/>
                <a:cs typeface="Segoe UI" pitchFamily="34" charset="0"/>
              </a:rPr>
              <a:t>            alert("your browser is supporting Geolocation API")  </a:t>
            </a:r>
          </a:p>
          <a:p>
            <a:pPr>
              <a:buNone/>
            </a:pP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else  </a:t>
            </a:r>
          </a:p>
          <a:p>
            <a:pPr>
              <a:buNone/>
            </a:pP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alert("Sorry! your browser is not supporting")  </a:t>
            </a:r>
          </a:p>
          <a:p>
            <a:pPr>
              <a:buNone/>
            </a:pP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  </a:t>
            </a:r>
          </a:p>
          <a:p>
            <a:pPr>
              <a:buNone/>
            </a:pPr>
            <a:r>
              <a:rPr lang="en-US" sz="1200" b="1" dirty="0" smtClean="0">
                <a:latin typeface="Segoe UI" pitchFamily="34" charset="0"/>
                <a:ea typeface="Segoe UI" pitchFamily="34" charset="0"/>
                <a:cs typeface="Segoe UI" pitchFamily="34" charset="0"/>
              </a:rPr>
              <a:t>&lt;/script&gt;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&lt;/body&gt;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&lt;/html&gt;</a:t>
            </a:r>
            <a:r>
              <a:rPr lang="en-US" sz="1200" dirty="0" smtClean="0">
                <a:latin typeface="Segoe UI" pitchFamily="34" charset="0"/>
                <a:ea typeface="Segoe UI" pitchFamily="34" charset="0"/>
                <a:cs typeface="Segoe UI" pitchFamily="34" charset="0"/>
              </a:rPr>
              <a:t>  </a:t>
            </a:r>
          </a:p>
          <a:p>
            <a:endParaRPr lang="en-US" sz="1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Times New Roman" pitchFamily="18" charset="0"/>
                <a:cs typeface="Times New Roman" pitchFamily="18" charset="0"/>
              </a:rPr>
              <a:t>The getCurrentPosition() Method - Return Data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The getCurrentPosition() method returns an object on success. The latitude, longitude and accuracy properties are always returned. </a:t>
            </a:r>
          </a:p>
          <a:p>
            <a:r>
              <a:rPr lang="en-US" b="1" dirty="0" smtClean="0">
                <a:latin typeface="Times New Roman" pitchFamily="18" charset="0"/>
                <a:cs typeface="Times New Roman" pitchFamily="18" charset="0"/>
              </a:rPr>
              <a:t>c</a:t>
            </a:r>
            <a:r>
              <a:rPr lang="en-US" b="1" u="sng" dirty="0" smtClean="0">
                <a:latin typeface="Times New Roman" pitchFamily="18" charset="0"/>
                <a:cs typeface="Times New Roman" pitchFamily="18" charset="0"/>
              </a:rPr>
              <a:t>oords.latitude:</a:t>
            </a:r>
            <a:r>
              <a:rPr lang="en-US" dirty="0" smtClean="0">
                <a:latin typeface="Times New Roman" pitchFamily="18" charset="0"/>
                <a:cs typeface="Times New Roman" pitchFamily="18" charset="0"/>
              </a:rPr>
              <a:t>The latitude as a decimal number (always returned)</a:t>
            </a:r>
          </a:p>
          <a:p>
            <a:r>
              <a:rPr lang="en-US" b="1" u="sng" dirty="0" smtClean="0">
                <a:latin typeface="Times New Roman" pitchFamily="18" charset="0"/>
                <a:cs typeface="Times New Roman" pitchFamily="18" charset="0"/>
              </a:rPr>
              <a:t>coords.longitude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 longitude as a decimal number (always returned)</a:t>
            </a:r>
          </a:p>
          <a:p>
            <a:r>
              <a:rPr lang="en-US" b="1" u="sng" dirty="0" smtClean="0">
                <a:latin typeface="Times New Roman" pitchFamily="18" charset="0"/>
                <a:cs typeface="Times New Roman" pitchFamily="18" charset="0"/>
              </a:rPr>
              <a:t>coords.accuracy</a:t>
            </a:r>
            <a:r>
              <a:rPr lang="en-US" u="sng"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 accuracy of position (always returned)</a:t>
            </a:r>
          </a:p>
          <a:p>
            <a:r>
              <a:rPr lang="en-US" b="1" u="sng" dirty="0" smtClean="0">
                <a:latin typeface="Times New Roman" pitchFamily="18" charset="0"/>
                <a:cs typeface="Times New Roman" pitchFamily="18" charset="0"/>
              </a:rPr>
              <a:t>coords.altitude</a:t>
            </a:r>
            <a:r>
              <a:rPr lang="en-US" u="sng"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he altitude in meters above the mean sea level (returned if available)</a:t>
            </a:r>
          </a:p>
          <a:p>
            <a:r>
              <a:rPr lang="en-US" b="1" u="sng" dirty="0" smtClean="0">
                <a:latin typeface="Times New Roman" pitchFamily="18" charset="0"/>
                <a:cs typeface="Times New Roman" pitchFamily="18" charset="0"/>
              </a:rPr>
              <a:t>coords.altitude</a:t>
            </a:r>
            <a:r>
              <a:rPr lang="en-US" u="sng"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AccuracyThe altitude accuracy of position (returned if available)</a:t>
            </a:r>
          </a:p>
          <a:p>
            <a:r>
              <a:rPr lang="en-US" b="1" u="sng" dirty="0" smtClean="0">
                <a:latin typeface="Times New Roman" pitchFamily="18" charset="0"/>
                <a:cs typeface="Times New Roman" pitchFamily="18" charset="0"/>
              </a:rPr>
              <a:t>coords.heading</a:t>
            </a:r>
            <a:r>
              <a:rPr lang="en-US" u="sng"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 heading as degrees clockwise from North (returned if available)</a:t>
            </a:r>
          </a:p>
          <a:p>
            <a:r>
              <a:rPr lang="en-US" b="1" u="sng" dirty="0" smtClean="0">
                <a:latin typeface="Times New Roman" pitchFamily="18" charset="0"/>
                <a:cs typeface="Times New Roman" pitchFamily="18" charset="0"/>
              </a:rPr>
              <a:t>coords.speed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 speed in meters per second (returned if available)</a:t>
            </a:r>
          </a:p>
          <a:p>
            <a:r>
              <a:rPr lang="en-US" b="1" dirty="0" smtClean="0">
                <a:latin typeface="Times New Roman" pitchFamily="18" charset="0"/>
                <a:cs typeface="Times New Roman" pitchFamily="18" charset="0"/>
              </a:rPr>
              <a:t>T</a:t>
            </a:r>
            <a:r>
              <a:rPr lang="en-US" b="1" u="sng" dirty="0" smtClean="0">
                <a:latin typeface="Times New Roman" pitchFamily="18" charset="0"/>
                <a:cs typeface="Times New Roman" pitchFamily="18" charset="0"/>
              </a:rPr>
              <a:t>imestamp:</a:t>
            </a:r>
            <a:r>
              <a:rPr lang="en-US" dirty="0" smtClean="0">
                <a:latin typeface="Times New Roman" pitchFamily="18" charset="0"/>
                <a:cs typeface="Times New Roman" pitchFamily="18" charset="0"/>
              </a:rPr>
              <a:t>The date/time of the response (returned if available)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Getting the User's current position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pPr>
              <a:buFont typeface="Wingdings" pitchFamily="2" charset="2"/>
              <a:buChar char="§"/>
            </a:pPr>
            <a:r>
              <a:rPr lang="en-US" sz="4800" b="1" dirty="0" smtClean="0">
                <a:latin typeface="Segoe UI" pitchFamily="34" charset="0"/>
                <a:ea typeface="Segoe UI" pitchFamily="34" charset="0"/>
                <a:cs typeface="Segoe UI" pitchFamily="34" charset="0"/>
              </a:rPr>
              <a:t>The getCurrentPosition() method is used to return the user's position.</a:t>
            </a:r>
          </a:p>
          <a:p>
            <a:pPr>
              <a:buNone/>
            </a:pPr>
            <a:r>
              <a:rPr lang="en-US" sz="4800" dirty="0" smtClean="0">
                <a:latin typeface="Segoe UI" pitchFamily="34" charset="0"/>
                <a:ea typeface="Segoe UI" pitchFamily="34" charset="0"/>
                <a:cs typeface="Segoe UI" pitchFamily="34" charset="0"/>
              </a:rPr>
              <a:t>&lt;!DOCTYPE html&gt;</a:t>
            </a:r>
          </a:p>
          <a:p>
            <a:pPr>
              <a:buNone/>
            </a:pPr>
            <a:r>
              <a:rPr lang="en-US" sz="4800" dirty="0" smtClean="0">
                <a:latin typeface="Segoe UI" pitchFamily="34" charset="0"/>
                <a:ea typeface="Segoe UI" pitchFamily="34" charset="0"/>
                <a:cs typeface="Segoe UI" pitchFamily="34" charset="0"/>
              </a:rPr>
              <a:t>&lt;html&gt;</a:t>
            </a:r>
          </a:p>
          <a:p>
            <a:pPr>
              <a:buNone/>
            </a:pPr>
            <a:r>
              <a:rPr lang="en-US" sz="4800" dirty="0" smtClean="0">
                <a:latin typeface="Segoe UI" pitchFamily="34" charset="0"/>
                <a:ea typeface="Segoe UI" pitchFamily="34" charset="0"/>
                <a:cs typeface="Segoe UI" pitchFamily="34" charset="0"/>
              </a:rPr>
              <a:t>&lt;body&gt;</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&lt;p&gt;Click the button to get your coordinates.&lt;/p&gt;</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&lt;button </a:t>
            </a:r>
            <a:r>
              <a:rPr lang="en-US" sz="4800" dirty="0" err="1" smtClean="0">
                <a:latin typeface="Segoe UI" pitchFamily="34" charset="0"/>
                <a:ea typeface="Segoe UI" pitchFamily="34" charset="0"/>
                <a:cs typeface="Segoe UI" pitchFamily="34" charset="0"/>
              </a:rPr>
              <a:t>onclick</a:t>
            </a:r>
            <a:r>
              <a:rPr lang="en-US" sz="4800" dirty="0" smtClean="0">
                <a:latin typeface="Segoe UI" pitchFamily="34" charset="0"/>
                <a:ea typeface="Segoe UI" pitchFamily="34" charset="0"/>
                <a:cs typeface="Segoe UI" pitchFamily="34" charset="0"/>
              </a:rPr>
              <a:t>="</a:t>
            </a:r>
            <a:r>
              <a:rPr lang="en-US" sz="4800" dirty="0" err="1" smtClean="0">
                <a:latin typeface="Segoe UI" pitchFamily="34" charset="0"/>
                <a:ea typeface="Segoe UI" pitchFamily="34" charset="0"/>
                <a:cs typeface="Segoe UI" pitchFamily="34" charset="0"/>
              </a:rPr>
              <a:t>getLocation</a:t>
            </a:r>
            <a:r>
              <a:rPr lang="en-US" sz="4800" dirty="0" smtClean="0">
                <a:latin typeface="Segoe UI" pitchFamily="34" charset="0"/>
                <a:ea typeface="Segoe UI" pitchFamily="34" charset="0"/>
                <a:cs typeface="Segoe UI" pitchFamily="34" charset="0"/>
              </a:rPr>
              <a:t>()"&gt;Try It&lt;/button&gt;</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&lt;p id="demo"&gt;&lt;/p&gt;</a:t>
            </a:r>
          </a:p>
          <a:p>
            <a:pPr>
              <a:buNone/>
            </a:pPr>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&lt;script&gt;</a:t>
            </a:r>
          </a:p>
          <a:p>
            <a:pPr>
              <a:buNone/>
            </a:pPr>
            <a:r>
              <a:rPr lang="en-US" sz="4800" dirty="0" smtClean="0">
                <a:latin typeface="Segoe UI" pitchFamily="34" charset="0"/>
                <a:ea typeface="Segoe UI" pitchFamily="34" charset="0"/>
                <a:cs typeface="Segoe UI" pitchFamily="34" charset="0"/>
              </a:rPr>
              <a:t>var x = </a:t>
            </a:r>
            <a:r>
              <a:rPr lang="en-US" sz="4800" dirty="0" err="1" smtClean="0">
                <a:latin typeface="Segoe UI" pitchFamily="34" charset="0"/>
                <a:ea typeface="Segoe UI" pitchFamily="34" charset="0"/>
                <a:cs typeface="Segoe UI" pitchFamily="34" charset="0"/>
              </a:rPr>
              <a:t>document.getElementById</a:t>
            </a:r>
            <a:r>
              <a:rPr lang="en-US" sz="4800" dirty="0" smtClean="0">
                <a:latin typeface="Segoe UI" pitchFamily="34" charset="0"/>
                <a:ea typeface="Segoe UI" pitchFamily="34" charset="0"/>
                <a:cs typeface="Segoe UI" pitchFamily="34" charset="0"/>
              </a:rPr>
              <a:t>("demo");</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function </a:t>
            </a:r>
            <a:r>
              <a:rPr lang="en-US" sz="4800" dirty="0" err="1" smtClean="0">
                <a:latin typeface="Segoe UI" pitchFamily="34" charset="0"/>
                <a:ea typeface="Segoe UI" pitchFamily="34" charset="0"/>
                <a:cs typeface="Segoe UI" pitchFamily="34" charset="0"/>
              </a:rPr>
              <a:t>getLocation</a:t>
            </a:r>
            <a:r>
              <a:rPr lang="en-US" sz="4800" dirty="0" smtClean="0">
                <a:latin typeface="Segoe UI" pitchFamily="34" charset="0"/>
                <a:ea typeface="Segoe UI" pitchFamily="34" charset="0"/>
                <a:cs typeface="Segoe UI" pitchFamily="34" charset="0"/>
              </a:rPr>
              <a:t>() {</a:t>
            </a:r>
          </a:p>
          <a:p>
            <a:pPr>
              <a:buNone/>
            </a:pPr>
            <a:r>
              <a:rPr lang="en-US" sz="4800" dirty="0" smtClean="0">
                <a:latin typeface="Segoe UI" pitchFamily="34" charset="0"/>
                <a:ea typeface="Segoe UI" pitchFamily="34" charset="0"/>
                <a:cs typeface="Segoe UI" pitchFamily="34" charset="0"/>
              </a:rPr>
              <a:t>  if (navigator.geolocation) {</a:t>
            </a:r>
          </a:p>
          <a:p>
            <a:pPr>
              <a:buNone/>
            </a:pPr>
            <a:r>
              <a:rPr lang="en-US" sz="4800" dirty="0" smtClean="0">
                <a:latin typeface="Segoe UI" pitchFamily="34" charset="0"/>
                <a:ea typeface="Segoe UI" pitchFamily="34" charset="0"/>
                <a:cs typeface="Segoe UI" pitchFamily="34" charset="0"/>
              </a:rPr>
              <a:t>    </a:t>
            </a:r>
            <a:r>
              <a:rPr lang="en-US" sz="4800" dirty="0" err="1" smtClean="0">
                <a:latin typeface="Segoe UI" pitchFamily="34" charset="0"/>
                <a:ea typeface="Segoe UI" pitchFamily="34" charset="0"/>
                <a:cs typeface="Segoe UI" pitchFamily="34" charset="0"/>
              </a:rPr>
              <a:t>navigator.geolocation.getCurrentPosition</a:t>
            </a:r>
            <a:r>
              <a:rPr lang="en-US" sz="4800" dirty="0" smtClean="0">
                <a:latin typeface="Segoe UI" pitchFamily="34" charset="0"/>
                <a:ea typeface="Segoe UI" pitchFamily="34" charset="0"/>
                <a:cs typeface="Segoe UI" pitchFamily="34" charset="0"/>
              </a:rPr>
              <a:t>(</a:t>
            </a:r>
            <a:r>
              <a:rPr lang="en-US" sz="4800" dirty="0" err="1" smtClean="0">
                <a:latin typeface="Segoe UI" pitchFamily="34" charset="0"/>
                <a:ea typeface="Segoe UI" pitchFamily="34" charset="0"/>
                <a:cs typeface="Segoe UI" pitchFamily="34" charset="0"/>
              </a:rPr>
              <a:t>showPosition</a:t>
            </a:r>
            <a:r>
              <a:rPr lang="en-US" sz="4800" dirty="0" smtClean="0">
                <a:latin typeface="Segoe UI" pitchFamily="34" charset="0"/>
                <a:ea typeface="Segoe UI" pitchFamily="34" charset="0"/>
                <a:cs typeface="Segoe UI" pitchFamily="34" charset="0"/>
              </a:rPr>
              <a:t>);</a:t>
            </a:r>
          </a:p>
          <a:p>
            <a:pPr>
              <a:buNone/>
            </a:pPr>
            <a:r>
              <a:rPr lang="en-US" sz="4800" dirty="0" smtClean="0">
                <a:latin typeface="Segoe UI" pitchFamily="34" charset="0"/>
                <a:ea typeface="Segoe UI" pitchFamily="34" charset="0"/>
                <a:cs typeface="Segoe UI" pitchFamily="34" charset="0"/>
              </a:rPr>
              <a:t>  } else { </a:t>
            </a:r>
          </a:p>
          <a:p>
            <a:pPr>
              <a:buNone/>
            </a:pPr>
            <a:r>
              <a:rPr lang="en-US" sz="4800" dirty="0" smtClean="0">
                <a:latin typeface="Segoe UI" pitchFamily="34" charset="0"/>
                <a:ea typeface="Segoe UI" pitchFamily="34" charset="0"/>
                <a:cs typeface="Segoe UI" pitchFamily="34" charset="0"/>
              </a:rPr>
              <a:t>    </a:t>
            </a:r>
            <a:r>
              <a:rPr lang="en-US" sz="4800" dirty="0" err="1" smtClean="0">
                <a:latin typeface="Segoe UI" pitchFamily="34" charset="0"/>
                <a:ea typeface="Segoe UI" pitchFamily="34" charset="0"/>
                <a:cs typeface="Segoe UI" pitchFamily="34" charset="0"/>
              </a:rPr>
              <a:t>x.innerHTML</a:t>
            </a:r>
            <a:r>
              <a:rPr lang="en-US" sz="4800" dirty="0" smtClean="0">
                <a:latin typeface="Segoe UI" pitchFamily="34" charset="0"/>
                <a:ea typeface="Segoe UI" pitchFamily="34" charset="0"/>
                <a:cs typeface="Segoe UI" pitchFamily="34" charset="0"/>
              </a:rPr>
              <a:t> = "Geolocation is not supported by this browser.";</a:t>
            </a:r>
          </a:p>
          <a:p>
            <a:pPr>
              <a:buNone/>
            </a:pPr>
            <a:r>
              <a:rPr lang="en-US" sz="4800" dirty="0" smtClean="0">
                <a:latin typeface="Segoe UI" pitchFamily="34" charset="0"/>
                <a:ea typeface="Segoe UI" pitchFamily="34" charset="0"/>
                <a:cs typeface="Segoe UI" pitchFamily="34" charset="0"/>
              </a:rPr>
              <a:t>  }</a:t>
            </a:r>
          </a:p>
          <a:p>
            <a:pPr>
              <a:buNone/>
            </a:pPr>
            <a:r>
              <a:rPr lang="en-US" sz="4800" dirty="0" smtClean="0">
                <a:latin typeface="Segoe UI" pitchFamily="34" charset="0"/>
                <a:ea typeface="Segoe UI" pitchFamily="34" charset="0"/>
                <a:cs typeface="Segoe UI" pitchFamily="34" charset="0"/>
              </a:rPr>
              <a:t>}</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function </a:t>
            </a:r>
            <a:r>
              <a:rPr lang="en-US" sz="4800" dirty="0" err="1" smtClean="0">
                <a:latin typeface="Segoe UI" pitchFamily="34" charset="0"/>
                <a:ea typeface="Segoe UI" pitchFamily="34" charset="0"/>
                <a:cs typeface="Segoe UI" pitchFamily="34" charset="0"/>
              </a:rPr>
              <a:t>showPosition</a:t>
            </a:r>
            <a:r>
              <a:rPr lang="en-US" sz="4800" dirty="0" smtClean="0">
                <a:latin typeface="Segoe UI" pitchFamily="34" charset="0"/>
                <a:ea typeface="Segoe UI" pitchFamily="34" charset="0"/>
                <a:cs typeface="Segoe UI" pitchFamily="34" charset="0"/>
              </a:rPr>
              <a:t>(position) {</a:t>
            </a:r>
          </a:p>
          <a:p>
            <a:pPr>
              <a:buNone/>
            </a:pPr>
            <a:r>
              <a:rPr lang="en-US" sz="4800" dirty="0" smtClean="0">
                <a:latin typeface="Segoe UI" pitchFamily="34" charset="0"/>
                <a:ea typeface="Segoe UI" pitchFamily="34" charset="0"/>
                <a:cs typeface="Segoe UI" pitchFamily="34" charset="0"/>
              </a:rPr>
              <a:t>  </a:t>
            </a:r>
            <a:r>
              <a:rPr lang="en-US" sz="4800" dirty="0" err="1" smtClean="0">
                <a:latin typeface="Segoe UI" pitchFamily="34" charset="0"/>
                <a:ea typeface="Segoe UI" pitchFamily="34" charset="0"/>
                <a:cs typeface="Segoe UI" pitchFamily="34" charset="0"/>
              </a:rPr>
              <a:t>x.innerHTML</a:t>
            </a:r>
            <a:r>
              <a:rPr lang="en-US" sz="4800" dirty="0" smtClean="0">
                <a:latin typeface="Segoe UI" pitchFamily="34" charset="0"/>
                <a:ea typeface="Segoe UI" pitchFamily="34" charset="0"/>
                <a:cs typeface="Segoe UI" pitchFamily="34" charset="0"/>
              </a:rPr>
              <a:t> = "Latitude: " + </a:t>
            </a:r>
            <a:r>
              <a:rPr lang="en-US" sz="4800" dirty="0" err="1" smtClean="0">
                <a:latin typeface="Segoe UI" pitchFamily="34" charset="0"/>
                <a:ea typeface="Segoe UI" pitchFamily="34" charset="0"/>
                <a:cs typeface="Segoe UI" pitchFamily="34" charset="0"/>
              </a:rPr>
              <a:t>position.coords.latitude</a:t>
            </a:r>
            <a:r>
              <a:rPr lang="en-US" sz="4800" dirty="0" smtClean="0">
                <a:latin typeface="Segoe UI" pitchFamily="34" charset="0"/>
                <a:ea typeface="Segoe UI" pitchFamily="34" charset="0"/>
                <a:cs typeface="Segoe UI" pitchFamily="34" charset="0"/>
              </a:rPr>
              <a:t> + </a:t>
            </a:r>
          </a:p>
          <a:p>
            <a:pPr>
              <a:buNone/>
            </a:pPr>
            <a:r>
              <a:rPr lang="en-US" sz="4800" dirty="0" smtClean="0">
                <a:latin typeface="Segoe UI" pitchFamily="34" charset="0"/>
                <a:ea typeface="Segoe UI" pitchFamily="34" charset="0"/>
                <a:cs typeface="Segoe UI" pitchFamily="34" charset="0"/>
              </a:rPr>
              <a:t>  "&lt;</a:t>
            </a:r>
            <a:r>
              <a:rPr lang="en-US" sz="4800" dirty="0" err="1" smtClean="0">
                <a:latin typeface="Segoe UI" pitchFamily="34" charset="0"/>
                <a:ea typeface="Segoe UI" pitchFamily="34" charset="0"/>
                <a:cs typeface="Segoe UI" pitchFamily="34" charset="0"/>
              </a:rPr>
              <a:t>br</a:t>
            </a:r>
            <a:r>
              <a:rPr lang="en-US" sz="4800" dirty="0" smtClean="0">
                <a:latin typeface="Segoe UI" pitchFamily="34" charset="0"/>
                <a:ea typeface="Segoe UI" pitchFamily="34" charset="0"/>
                <a:cs typeface="Segoe UI" pitchFamily="34" charset="0"/>
              </a:rPr>
              <a:t>&gt;Longitude: " + </a:t>
            </a:r>
            <a:r>
              <a:rPr lang="en-US" sz="4800" dirty="0" err="1" smtClean="0">
                <a:latin typeface="Segoe UI" pitchFamily="34" charset="0"/>
                <a:ea typeface="Segoe UI" pitchFamily="34" charset="0"/>
                <a:cs typeface="Segoe UI" pitchFamily="34" charset="0"/>
              </a:rPr>
              <a:t>position.coords.longitude</a:t>
            </a:r>
            <a:r>
              <a:rPr lang="en-US" sz="4800" dirty="0" smtClean="0">
                <a:latin typeface="Segoe UI" pitchFamily="34" charset="0"/>
                <a:ea typeface="Segoe UI" pitchFamily="34" charset="0"/>
                <a:cs typeface="Segoe UI" pitchFamily="34" charset="0"/>
              </a:rPr>
              <a:t>;</a:t>
            </a:r>
          </a:p>
          <a:p>
            <a:pPr>
              <a:buNone/>
            </a:pPr>
            <a:r>
              <a:rPr lang="en-US" sz="4800" dirty="0" smtClean="0">
                <a:latin typeface="Segoe UI" pitchFamily="34" charset="0"/>
                <a:ea typeface="Segoe UI" pitchFamily="34" charset="0"/>
                <a:cs typeface="Segoe UI" pitchFamily="34" charset="0"/>
              </a:rPr>
              <a:t>}</a:t>
            </a:r>
          </a:p>
          <a:p>
            <a:pPr>
              <a:buNone/>
            </a:pPr>
            <a:r>
              <a:rPr lang="en-US" sz="4800" dirty="0" smtClean="0">
                <a:latin typeface="Segoe UI" pitchFamily="34" charset="0"/>
                <a:ea typeface="Segoe UI" pitchFamily="34" charset="0"/>
                <a:cs typeface="Segoe UI" pitchFamily="34" charset="0"/>
              </a:rPr>
              <a:t>&lt;/script&gt;</a:t>
            </a:r>
          </a:p>
          <a:p>
            <a:endParaRPr lang="en-US" sz="4800" dirty="0" smtClean="0">
              <a:latin typeface="Segoe UI" pitchFamily="34" charset="0"/>
              <a:ea typeface="Segoe UI" pitchFamily="34" charset="0"/>
              <a:cs typeface="Segoe UI" pitchFamily="34" charset="0"/>
            </a:endParaRPr>
          </a:p>
          <a:p>
            <a:pPr>
              <a:buNone/>
            </a:pPr>
            <a:r>
              <a:rPr lang="en-US" sz="4800" dirty="0" smtClean="0">
                <a:latin typeface="Segoe UI" pitchFamily="34" charset="0"/>
                <a:ea typeface="Segoe UI" pitchFamily="34" charset="0"/>
                <a:cs typeface="Segoe UI" pitchFamily="34" charset="0"/>
              </a:rPr>
              <a:t>&lt;/body&gt;</a:t>
            </a:r>
          </a:p>
          <a:p>
            <a:pPr>
              <a:buNone/>
            </a:pPr>
            <a:r>
              <a:rPr lang="en-US" sz="4800" dirty="0" smtClean="0">
                <a:latin typeface="Segoe UI" pitchFamily="34" charset="0"/>
                <a:ea typeface="Segoe UI" pitchFamily="34" charset="0"/>
                <a:cs typeface="Segoe UI" pitchFamily="34" charset="0"/>
              </a:rPr>
              <a:t>&lt;/html&gt;</a:t>
            </a:r>
          </a:p>
          <a:p>
            <a:endParaRPr lang="en-US" sz="4400" dirty="0">
              <a:latin typeface="Segoe UI" pitchFamily="34" charset="0"/>
              <a:ea typeface="Segoe UI" pitchFamily="34" charset="0"/>
              <a:cs typeface="Segoe U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Handling Errors and Rejections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6096000"/>
          </a:xfrm>
        </p:spPr>
        <p:txBody>
          <a:bodyPr>
            <a:normAutofit fontScale="25000" lnSpcReduction="20000"/>
          </a:bodyPr>
          <a:lstStyle/>
          <a:p>
            <a:r>
              <a:rPr lang="en-US" sz="6400" dirty="0" smtClean="0">
                <a:latin typeface="Times New Roman" pitchFamily="18" charset="0"/>
                <a:cs typeface="Times New Roman" pitchFamily="18" charset="0"/>
              </a:rPr>
              <a:t>The second parameter the getCurrentPosition() method is used to handle errors. It specifies a function to run if it fails to get the user's location:</a:t>
            </a:r>
          </a:p>
          <a:p>
            <a:pPr>
              <a:buNone/>
            </a:pPr>
            <a:r>
              <a:rPr lang="en-US" sz="6400" dirty="0" smtClean="0">
                <a:latin typeface="Times New Roman" pitchFamily="18" charset="0"/>
                <a:cs typeface="Times New Roman" pitchFamily="18" charset="0"/>
              </a:rPr>
              <a:t>&lt;!DOCTYPE html&gt;</a:t>
            </a:r>
          </a:p>
          <a:p>
            <a:pPr>
              <a:buNone/>
            </a:pPr>
            <a:r>
              <a:rPr lang="en-US" sz="6400" dirty="0" smtClean="0">
                <a:latin typeface="Times New Roman" pitchFamily="18" charset="0"/>
                <a:cs typeface="Times New Roman" pitchFamily="18" charset="0"/>
              </a:rPr>
              <a:t>&lt;html&gt;</a:t>
            </a:r>
          </a:p>
          <a:p>
            <a:pPr>
              <a:buNone/>
            </a:pPr>
            <a:r>
              <a:rPr lang="en-US" sz="6400" dirty="0" smtClean="0">
                <a:latin typeface="Times New Roman" pitchFamily="18" charset="0"/>
                <a:cs typeface="Times New Roman" pitchFamily="18" charset="0"/>
              </a:rPr>
              <a:t>&lt;head&gt;</a:t>
            </a:r>
          </a:p>
          <a:p>
            <a:pPr>
              <a:buNone/>
            </a:pPr>
            <a:r>
              <a:rPr lang="en-US" sz="6400" dirty="0" smtClean="0">
                <a:latin typeface="Times New Roman" pitchFamily="18" charset="0"/>
                <a:cs typeface="Times New Roman" pitchFamily="18" charset="0"/>
              </a:rPr>
              <a:t>&lt;title&gt;Geolocation API&lt;/title&gt;</a:t>
            </a:r>
          </a:p>
          <a:p>
            <a:pPr>
              <a:buNone/>
            </a:pPr>
            <a:r>
              <a:rPr lang="en-US" sz="6400" dirty="0" smtClean="0">
                <a:latin typeface="Times New Roman" pitchFamily="18" charset="0"/>
                <a:cs typeface="Times New Roman" pitchFamily="18" charset="0"/>
              </a:rPr>
              <a:t>&lt;/head&gt;</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  &lt;h1&gt;Find your Current location&lt;/h1&gt;</a:t>
            </a:r>
          </a:p>
          <a:p>
            <a:pPr>
              <a:buNone/>
            </a:pPr>
            <a:r>
              <a:rPr lang="en-US" sz="6400" dirty="0" smtClean="0">
                <a:latin typeface="Times New Roman" pitchFamily="18" charset="0"/>
                <a:cs typeface="Times New Roman" pitchFamily="18" charset="0"/>
              </a:rPr>
              <a:t>&lt;button </a:t>
            </a:r>
            <a:r>
              <a:rPr lang="en-US" sz="6400" dirty="0" err="1" smtClean="0">
                <a:latin typeface="Times New Roman" pitchFamily="18" charset="0"/>
                <a:cs typeface="Times New Roman" pitchFamily="18" charset="0"/>
              </a:rPr>
              <a:t>onclick</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getlocation</a:t>
            </a:r>
            <a:r>
              <a:rPr lang="en-US" sz="6400" dirty="0" smtClean="0">
                <a:latin typeface="Times New Roman" pitchFamily="18" charset="0"/>
                <a:cs typeface="Times New Roman" pitchFamily="18" charset="0"/>
              </a:rPr>
              <a:t>()"&gt;Click me&lt;/button&gt;</a:t>
            </a:r>
          </a:p>
          <a:p>
            <a:pPr>
              <a:buNone/>
            </a:pPr>
            <a:r>
              <a:rPr lang="en-US" sz="6400" dirty="0" smtClean="0">
                <a:latin typeface="Times New Roman" pitchFamily="18" charset="0"/>
                <a:cs typeface="Times New Roman" pitchFamily="18" charset="0"/>
              </a:rPr>
              <a:t>&lt;div id="location"&gt;&lt;/div&gt;</a:t>
            </a:r>
          </a:p>
          <a:p>
            <a:pPr>
              <a:buNone/>
            </a:pPr>
            <a:r>
              <a:rPr lang="en-US" sz="6400" dirty="0" smtClean="0">
                <a:latin typeface="Times New Roman" pitchFamily="18" charset="0"/>
                <a:cs typeface="Times New Roman" pitchFamily="18" charset="0"/>
              </a:rPr>
              <a:t>&lt;script&gt;</a:t>
            </a:r>
          </a:p>
          <a:p>
            <a:pPr>
              <a:buNone/>
            </a:pPr>
            <a:r>
              <a:rPr lang="en-US" sz="6400" dirty="0" smtClean="0">
                <a:latin typeface="Times New Roman" pitchFamily="18" charset="0"/>
                <a:cs typeface="Times New Roman" pitchFamily="18" charset="0"/>
              </a:rPr>
              <a:t>	var x= </a:t>
            </a:r>
            <a:r>
              <a:rPr lang="en-US" sz="6400" dirty="0" err="1" smtClean="0">
                <a:latin typeface="Times New Roman" pitchFamily="18" charset="0"/>
                <a:cs typeface="Times New Roman" pitchFamily="18" charset="0"/>
              </a:rPr>
              <a:t>document.getElementById</a:t>
            </a:r>
            <a:r>
              <a:rPr lang="en-US" sz="6400" dirty="0" smtClean="0">
                <a:latin typeface="Times New Roman" pitchFamily="18" charset="0"/>
                <a:cs typeface="Times New Roman" pitchFamily="18" charset="0"/>
              </a:rPr>
              <a:t>("location");</a:t>
            </a:r>
          </a:p>
          <a:p>
            <a:pPr>
              <a:buNone/>
            </a:pPr>
            <a:r>
              <a:rPr lang="en-US" sz="6400" dirty="0" smtClean="0">
                <a:latin typeface="Times New Roman" pitchFamily="18" charset="0"/>
                <a:cs typeface="Times New Roman" pitchFamily="18" charset="0"/>
              </a:rPr>
              <a:t>    function </a:t>
            </a:r>
            <a:r>
              <a:rPr lang="en-US" sz="6400" dirty="0" err="1" smtClean="0">
                <a:latin typeface="Times New Roman" pitchFamily="18" charset="0"/>
                <a:cs typeface="Times New Roman" pitchFamily="18" charset="0"/>
              </a:rPr>
              <a:t>getlocation</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if(navigator.geolocation){</a:t>
            </a:r>
          </a:p>
          <a:p>
            <a:pPr>
              <a:buNone/>
            </a:pP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navigator.geolocation.getCurrentPosition</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showPosition</a:t>
            </a: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showError</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else</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alert("Sorry! your browser is not supporting")</a:t>
            </a:r>
          </a:p>
          <a:p>
            <a:pPr>
              <a:buNone/>
            </a:pPr>
            <a:r>
              <a:rPr lang="en-US" sz="6400" dirty="0" smtClean="0">
                <a:latin typeface="Times New Roman" pitchFamily="18" charset="0"/>
                <a:cs typeface="Times New Roman" pitchFamily="18" charset="0"/>
              </a:rPr>
              <a:t>         } }</a:t>
            </a:r>
          </a:p>
          <a:p>
            <a:pPr>
              <a:buNone/>
            </a:pPr>
            <a:r>
              <a:rPr lang="en-US" sz="6400" dirty="0" smtClean="0">
                <a:latin typeface="Times New Roman" pitchFamily="18" charset="0"/>
                <a:cs typeface="Times New Roman" pitchFamily="18"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6019800"/>
          </a:xfrm>
        </p:spPr>
        <p:txBody>
          <a:bodyPr>
            <a:noAutofit/>
          </a:bodyPr>
          <a:lstStyle/>
          <a:p>
            <a:pPr>
              <a:buNone/>
            </a:pP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function </a:t>
            </a:r>
            <a:r>
              <a:rPr lang="en-US" sz="1400" dirty="0" err="1" smtClean="0">
                <a:latin typeface="Times New Roman" pitchFamily="18" charset="0"/>
                <a:cs typeface="Times New Roman" pitchFamily="18" charset="0"/>
              </a:rPr>
              <a:t>showPosition</a:t>
            </a:r>
            <a:r>
              <a:rPr lang="en-US" sz="1400" dirty="0" smtClean="0">
                <a:latin typeface="Times New Roman" pitchFamily="18" charset="0"/>
                <a:cs typeface="Times New Roman" pitchFamily="18" charset="0"/>
              </a:rPr>
              <a:t>(position){</a:t>
            </a:r>
          </a:p>
          <a:p>
            <a:pPr>
              <a:buNone/>
            </a:pPr>
            <a:r>
              <a:rPr lang="en-US" sz="1400" dirty="0" smtClean="0">
                <a:latin typeface="Times New Roman" pitchFamily="18" charset="0"/>
                <a:cs typeface="Times New Roman" pitchFamily="18" charset="0"/>
              </a:rPr>
              <a:t>       var x = "Your current location is (" + "Latitude: " + </a:t>
            </a:r>
            <a:r>
              <a:rPr lang="en-US" sz="1400" dirty="0" err="1" smtClean="0">
                <a:latin typeface="Times New Roman" pitchFamily="18" charset="0"/>
                <a:cs typeface="Times New Roman" pitchFamily="18" charset="0"/>
              </a:rPr>
              <a:t>position.coords.latitude</a:t>
            </a:r>
            <a:r>
              <a:rPr lang="en-US" sz="1400" dirty="0" smtClean="0">
                <a:latin typeface="Times New Roman" pitchFamily="18" charset="0"/>
                <a:cs typeface="Times New Roman" pitchFamily="18" charset="0"/>
              </a:rPr>
              <a:t> + ", " + "Longitude: " +    </a:t>
            </a:r>
            <a:r>
              <a:rPr lang="en-US" sz="1400" dirty="0" err="1" smtClean="0">
                <a:latin typeface="Times New Roman" pitchFamily="18" charset="0"/>
                <a:cs typeface="Times New Roman" pitchFamily="18" charset="0"/>
              </a:rPr>
              <a:t>position.coords.longitude</a:t>
            </a:r>
            <a:r>
              <a:rPr lang="en-US" sz="1400" dirty="0" smtClean="0">
                <a:latin typeface="Times New Roman" pitchFamily="18" charset="0"/>
                <a:cs typeface="Times New Roman" pitchFamily="18" charset="0"/>
              </a:rPr>
              <a:t> + ")";</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document.getElementById</a:t>
            </a:r>
            <a:r>
              <a:rPr lang="en-US" sz="1400" dirty="0" smtClean="0">
                <a:latin typeface="Times New Roman" pitchFamily="18" charset="0"/>
                <a:cs typeface="Times New Roman" pitchFamily="18" charset="0"/>
              </a:rPr>
              <a:t>("location").</a:t>
            </a:r>
            <a:r>
              <a:rPr lang="en-US" sz="1400" dirty="0" err="1" smtClean="0">
                <a:latin typeface="Times New Roman" pitchFamily="18" charset="0"/>
                <a:cs typeface="Times New Roman" pitchFamily="18" charset="0"/>
              </a:rPr>
              <a:t>innerHTML</a:t>
            </a:r>
            <a:r>
              <a:rPr lang="en-US" sz="1400" dirty="0" smtClean="0">
                <a:latin typeface="Times New Roman" pitchFamily="18" charset="0"/>
                <a:cs typeface="Times New Roman" pitchFamily="18" charset="0"/>
              </a:rPr>
              <a:t> = x;</a:t>
            </a:r>
          </a:p>
          <a:p>
            <a:pPr>
              <a:buNone/>
            </a:pPr>
            <a:r>
              <a:rPr lang="en-US" sz="1400" dirty="0" smtClean="0">
                <a:latin typeface="Times New Roman" pitchFamily="18" charset="0"/>
                <a:cs typeface="Times New Roman" pitchFamily="18" charset="0"/>
              </a:rPr>
              <a:t>    }</a:t>
            </a:r>
            <a:endParaRPr lang="en-US" sz="1400" dirty="0" smtClean="0">
              <a:cs typeface="Times New Roman" pitchFamily="18" charset="0"/>
            </a:endParaRPr>
          </a:p>
          <a:p>
            <a:pPr>
              <a:buNone/>
            </a:pPr>
            <a:r>
              <a:rPr lang="en-US" sz="1400" dirty="0" smtClean="0">
                <a:latin typeface="Times New Roman" pitchFamily="18" charset="0"/>
                <a:cs typeface="Times New Roman" pitchFamily="18" charset="0"/>
              </a:rPr>
              <a:t>     function </a:t>
            </a:r>
            <a:r>
              <a:rPr lang="en-US" sz="1400" dirty="0" err="1" smtClean="0">
                <a:latin typeface="Times New Roman" pitchFamily="18" charset="0"/>
                <a:cs typeface="Times New Roman" pitchFamily="18" charset="0"/>
              </a:rPr>
              <a:t>showError</a:t>
            </a:r>
            <a:r>
              <a:rPr lang="en-US" sz="1400" dirty="0" smtClean="0">
                <a:latin typeface="Times New Roman" pitchFamily="18" charset="0"/>
                <a:cs typeface="Times New Roman" pitchFamily="18" charset="0"/>
              </a:rPr>
              <a:t>(error) {</a:t>
            </a:r>
          </a:p>
          <a:p>
            <a:pPr>
              <a:buNone/>
            </a:pPr>
            <a:r>
              <a:rPr lang="en-US" sz="1400" dirty="0" smtClean="0">
                <a:latin typeface="Times New Roman" pitchFamily="18" charset="0"/>
                <a:cs typeface="Times New Roman" pitchFamily="18" charset="0"/>
              </a:rPr>
              <a:t>        switch(</a:t>
            </a:r>
            <a:r>
              <a:rPr lang="en-US" sz="1400" dirty="0" err="1" smtClean="0">
                <a:latin typeface="Times New Roman" pitchFamily="18" charset="0"/>
                <a:cs typeface="Times New Roman" pitchFamily="18" charset="0"/>
              </a:rPr>
              <a:t>error.code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case </a:t>
            </a:r>
            <a:r>
              <a:rPr lang="en-US" sz="1400" dirty="0" err="1" smtClean="0">
                <a:latin typeface="Times New Roman" pitchFamily="18" charset="0"/>
                <a:cs typeface="Times New Roman" pitchFamily="18" charset="0"/>
              </a:rPr>
              <a:t>error.PERMISSION_DENIED</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alert("User denied the request for Geolocation API.");</a:t>
            </a:r>
          </a:p>
          <a:p>
            <a:pPr>
              <a:buNone/>
            </a:pPr>
            <a:r>
              <a:rPr lang="en-US" sz="1400" dirty="0" smtClean="0">
                <a:latin typeface="Times New Roman" pitchFamily="18" charset="0"/>
                <a:cs typeface="Times New Roman" pitchFamily="18" charset="0"/>
              </a:rPr>
              <a:t>            break;</a:t>
            </a:r>
          </a:p>
          <a:p>
            <a:pPr>
              <a:buNone/>
            </a:pPr>
            <a:r>
              <a:rPr lang="en-US" sz="1400" dirty="0" smtClean="0">
                <a:latin typeface="Times New Roman" pitchFamily="18" charset="0"/>
                <a:cs typeface="Times New Roman" pitchFamily="18" charset="0"/>
              </a:rPr>
              <a:t>        case </a:t>
            </a:r>
            <a:r>
              <a:rPr lang="en-US" sz="1400" dirty="0" err="1" smtClean="0">
                <a:latin typeface="Times New Roman" pitchFamily="18" charset="0"/>
                <a:cs typeface="Times New Roman" pitchFamily="18" charset="0"/>
              </a:rPr>
              <a:t>error.POSITION_UNAVAILABLE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alert("</a:t>
            </a:r>
            <a:r>
              <a:rPr lang="en-US" sz="1400" dirty="0" err="1" smtClean="0">
                <a:latin typeface="Times New Roman" pitchFamily="18" charset="0"/>
                <a:cs typeface="Times New Roman" pitchFamily="18" charset="0"/>
              </a:rPr>
              <a:t>USer</a:t>
            </a:r>
            <a:r>
              <a:rPr lang="en-US" sz="1400" dirty="0" smtClean="0">
                <a:latin typeface="Times New Roman" pitchFamily="18" charset="0"/>
                <a:cs typeface="Times New Roman" pitchFamily="18" charset="0"/>
              </a:rPr>
              <a:t> location information is unavailable.");</a:t>
            </a:r>
          </a:p>
          <a:p>
            <a:pPr>
              <a:buNone/>
            </a:pPr>
            <a:r>
              <a:rPr lang="en-US" sz="1400" dirty="0" smtClean="0">
                <a:latin typeface="Times New Roman" pitchFamily="18" charset="0"/>
                <a:cs typeface="Times New Roman" pitchFamily="18" charset="0"/>
              </a:rPr>
              <a:t>            break;</a:t>
            </a:r>
          </a:p>
          <a:p>
            <a:pPr>
              <a:buNone/>
            </a:pPr>
            <a:r>
              <a:rPr lang="en-US" sz="1400" dirty="0" smtClean="0">
                <a:latin typeface="Times New Roman" pitchFamily="18" charset="0"/>
                <a:cs typeface="Times New Roman" pitchFamily="18" charset="0"/>
              </a:rPr>
              <a:t>        case </a:t>
            </a:r>
            <a:r>
              <a:rPr lang="en-US" sz="1400" dirty="0" err="1" smtClean="0">
                <a:latin typeface="Times New Roman" pitchFamily="18" charset="0"/>
                <a:cs typeface="Times New Roman" pitchFamily="18" charset="0"/>
              </a:rPr>
              <a:t>error.TIMEOUT</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alert("The request to get user location timed out.");</a:t>
            </a:r>
          </a:p>
          <a:p>
            <a:pPr>
              <a:buNone/>
            </a:pPr>
            <a:r>
              <a:rPr lang="en-US" sz="1400" dirty="0" smtClean="0">
                <a:latin typeface="Times New Roman" pitchFamily="18" charset="0"/>
                <a:cs typeface="Times New Roman" pitchFamily="18" charset="0"/>
              </a:rPr>
              <a:t>            break;</a:t>
            </a:r>
          </a:p>
          <a:p>
            <a:pPr>
              <a:buNone/>
            </a:pPr>
            <a:r>
              <a:rPr lang="en-US" sz="1400" dirty="0" smtClean="0">
                <a:latin typeface="Times New Roman" pitchFamily="18" charset="0"/>
                <a:cs typeface="Times New Roman" pitchFamily="18" charset="0"/>
              </a:rPr>
              <a:t>        case </a:t>
            </a:r>
            <a:r>
              <a:rPr lang="en-US" sz="1400" dirty="0" err="1" smtClean="0">
                <a:latin typeface="Times New Roman" pitchFamily="18" charset="0"/>
                <a:cs typeface="Times New Roman" pitchFamily="18" charset="0"/>
              </a:rPr>
              <a:t>error.UNKNOWN_ERROR</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alert("An unknown error occurred.");</a:t>
            </a:r>
          </a:p>
          <a:p>
            <a:pPr>
              <a:buNone/>
            </a:pPr>
            <a:r>
              <a:rPr lang="en-US" sz="1400" dirty="0" smtClean="0">
                <a:latin typeface="Times New Roman" pitchFamily="18" charset="0"/>
                <a:cs typeface="Times New Roman" pitchFamily="18" charset="0"/>
              </a:rPr>
              <a:t>            break;</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&lt;/script&gt;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400" dirty="0" smtClean="0">
              <a:cs typeface="Times New Roman" pitchFamily="18" charset="0"/>
            </a:endParaRPr>
          </a:p>
          <a:p>
            <a:pPr>
              <a:buNone/>
            </a:pPr>
            <a:r>
              <a:rPr lang="en-US" sz="1400" dirty="0" smtClean="0">
                <a:cs typeface="Times New Roman" pitchFamily="18" charset="0"/>
              </a:rPr>
              <a:t> </a:t>
            </a:r>
            <a:endParaRPr lang="en-US" sz="1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pPr algn="ctr"/>
            <a:r>
              <a:rPr lang="en-US" sz="3100" dirty="0" smtClean="0">
                <a:latin typeface="Times New Roman" pitchFamily="18" charset="0"/>
                <a:cs typeface="Times New Roman" pitchFamily="18" charset="0"/>
              </a:rPr>
              <a:t>Displaying location on Google Map</a:t>
            </a:r>
            <a:r>
              <a:rPr lang="en-US" dirty="0" smtClean="0"/>
              <a:t/>
            </a:r>
            <a:br>
              <a:rPr lang="en-US" dirty="0" smtClean="0"/>
            </a:br>
            <a:endParaRPr lang="en-US" dirty="0"/>
          </a:p>
        </p:txBody>
      </p:sp>
      <p:sp>
        <p:nvSpPr>
          <p:cNvPr id="3" name="Content Placeholder 2"/>
          <p:cNvSpPr>
            <a:spLocks noGrp="1"/>
          </p:cNvSpPr>
          <p:nvPr>
            <p:ph idx="1"/>
          </p:nvPr>
        </p:nvSpPr>
        <p:spPr>
          <a:xfrm>
            <a:off x="457200" y="1935480"/>
            <a:ext cx="8229600" cy="4693920"/>
          </a:xfrm>
        </p:spPr>
        <p:txBody>
          <a:bodyPr>
            <a:noAutofit/>
          </a:bodyPr>
          <a:lstStyle/>
          <a:p>
            <a:pPr>
              <a:buNone/>
            </a:pPr>
            <a:r>
              <a:rPr lang="en-US" sz="1200" dirty="0" smtClean="0">
                <a:latin typeface="Segoe UI" pitchFamily="34" charset="0"/>
                <a:ea typeface="Segoe UI" pitchFamily="34" charset="0"/>
                <a:cs typeface="Segoe UI" pitchFamily="34" charset="0"/>
              </a:rPr>
              <a:t>&lt;!DOCTYPE html</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   </a:t>
            </a:r>
          </a:p>
          <a:p>
            <a:pPr>
              <a:buNone/>
            </a:pPr>
            <a:r>
              <a:rPr lang="en-US" sz="1200" b="1" dirty="0" smtClean="0">
                <a:latin typeface="Segoe UI" pitchFamily="34" charset="0"/>
                <a:ea typeface="Segoe UI" pitchFamily="34" charset="0"/>
                <a:cs typeface="Segoe UI" pitchFamily="34" charset="0"/>
              </a:rPr>
              <a:t>&lt;html&gt;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&lt;head&gt;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&lt;title&gt;</a:t>
            </a:r>
            <a:r>
              <a:rPr lang="en-US" sz="1200" dirty="0" smtClean="0">
                <a:latin typeface="Segoe UI" pitchFamily="34" charset="0"/>
                <a:ea typeface="Segoe UI" pitchFamily="34" charset="0"/>
                <a:cs typeface="Segoe UI" pitchFamily="34" charset="0"/>
              </a:rPr>
              <a:t>Geolocation API</a:t>
            </a:r>
            <a:r>
              <a:rPr lang="en-US" sz="1200" b="1" dirty="0" smtClean="0">
                <a:latin typeface="Segoe UI" pitchFamily="34" charset="0"/>
                <a:ea typeface="Segoe UI" pitchFamily="34" charset="0"/>
                <a:cs typeface="Segoe UI" pitchFamily="34" charset="0"/>
              </a:rPr>
              <a:t>&lt;/title&gt;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&lt;/head&gt;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&lt;body&gt;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&lt;h2&gt;</a:t>
            </a:r>
            <a:r>
              <a:rPr lang="en-US" sz="1200" dirty="0" smtClean="0">
                <a:latin typeface="Segoe UI" pitchFamily="34" charset="0"/>
                <a:ea typeface="Segoe UI" pitchFamily="34" charset="0"/>
                <a:cs typeface="Segoe UI" pitchFamily="34" charset="0"/>
              </a:rPr>
              <a:t>Find Your Location in below Map</a:t>
            </a:r>
            <a:r>
              <a:rPr lang="en-US" sz="1200" b="1" dirty="0" smtClean="0">
                <a:latin typeface="Segoe UI" pitchFamily="34" charset="0"/>
                <a:ea typeface="Segoe UI" pitchFamily="34" charset="0"/>
                <a:cs typeface="Segoe UI" pitchFamily="34" charset="0"/>
              </a:rPr>
              <a:t>&lt;/h2&gt;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&lt;button</a:t>
            </a:r>
            <a:r>
              <a:rPr lang="en-US" sz="1200" dirty="0" smtClean="0">
                <a:latin typeface="Segoe UI" pitchFamily="34" charset="0"/>
                <a:ea typeface="Segoe UI" pitchFamily="34" charset="0"/>
                <a:cs typeface="Segoe UI" pitchFamily="34" charset="0"/>
              </a:rPr>
              <a:t> </a:t>
            </a:r>
            <a:r>
              <a:rPr lang="en-US" sz="1200" dirty="0" err="1" smtClean="0">
                <a:latin typeface="Segoe UI" pitchFamily="34" charset="0"/>
                <a:ea typeface="Segoe UI" pitchFamily="34" charset="0"/>
                <a:cs typeface="Segoe UI" pitchFamily="34" charset="0"/>
              </a:rPr>
              <a:t>onclick</a:t>
            </a:r>
            <a:r>
              <a:rPr lang="en-US" sz="1200" dirty="0" smtClean="0">
                <a:latin typeface="Segoe UI" pitchFamily="34" charset="0"/>
                <a:ea typeface="Segoe UI" pitchFamily="34" charset="0"/>
                <a:cs typeface="Segoe UI" pitchFamily="34" charset="0"/>
              </a:rPr>
              <a:t>="</a:t>
            </a:r>
            <a:r>
              <a:rPr lang="en-US" sz="1200" dirty="0" err="1" smtClean="0">
                <a:latin typeface="Segoe UI" pitchFamily="34" charset="0"/>
                <a:ea typeface="Segoe UI" pitchFamily="34" charset="0"/>
                <a:cs typeface="Segoe UI" pitchFamily="34" charset="0"/>
              </a:rPr>
              <a:t>getlocation</a:t>
            </a:r>
            <a:r>
              <a:rPr lang="en-US" sz="1200" dirty="0" smtClean="0">
                <a:latin typeface="Segoe UI" pitchFamily="34" charset="0"/>
                <a:ea typeface="Segoe UI" pitchFamily="34" charset="0"/>
                <a:cs typeface="Segoe UI" pitchFamily="34" charset="0"/>
              </a:rPr>
              <a:t>();"</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 Show Position</a:t>
            </a:r>
            <a:r>
              <a:rPr lang="en-US" sz="1200" b="1" dirty="0" smtClean="0">
                <a:latin typeface="Segoe UI" pitchFamily="34" charset="0"/>
                <a:ea typeface="Segoe UI" pitchFamily="34" charset="0"/>
                <a:cs typeface="Segoe UI" pitchFamily="34" charset="0"/>
              </a:rPr>
              <a:t>&lt;/button&gt;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&lt;div</a:t>
            </a:r>
            <a:r>
              <a:rPr lang="en-US" sz="1200" dirty="0" smtClean="0">
                <a:latin typeface="Segoe UI" pitchFamily="34" charset="0"/>
                <a:ea typeface="Segoe UI" pitchFamily="34" charset="0"/>
                <a:cs typeface="Segoe UI" pitchFamily="34" charset="0"/>
              </a:rPr>
              <a:t> id="demo" style="width: 600px; height: 400px; margin-left: 200px;"</a:t>
            </a:r>
            <a:r>
              <a:rPr lang="en-US" sz="1200" b="1" dirty="0" smtClean="0">
                <a:latin typeface="Segoe UI" pitchFamily="34" charset="0"/>
                <a:ea typeface="Segoe UI" pitchFamily="34" charset="0"/>
                <a:cs typeface="Segoe UI" pitchFamily="34" charset="0"/>
              </a:rPr>
              <a:t>&gt;&lt;/div&gt;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&lt;script</a:t>
            </a:r>
            <a:r>
              <a:rPr lang="en-US" sz="1200" dirty="0" smtClean="0">
                <a:latin typeface="Segoe UI" pitchFamily="34" charset="0"/>
                <a:ea typeface="Segoe UI" pitchFamily="34" charset="0"/>
                <a:cs typeface="Segoe UI" pitchFamily="34" charset="0"/>
              </a:rPr>
              <a:t> </a:t>
            </a:r>
            <a:r>
              <a:rPr lang="en-US" sz="1200" dirty="0" err="1" smtClean="0">
                <a:latin typeface="Segoe UI" pitchFamily="34" charset="0"/>
                <a:ea typeface="Segoe UI" pitchFamily="34" charset="0"/>
                <a:cs typeface="Segoe UI" pitchFamily="34" charset="0"/>
              </a:rPr>
              <a:t>src</a:t>
            </a:r>
            <a:r>
              <a:rPr lang="en-US" sz="1200" dirty="0" smtClean="0">
                <a:latin typeface="Segoe UI" pitchFamily="34" charset="0"/>
                <a:ea typeface="Segoe UI" pitchFamily="34" charset="0"/>
                <a:cs typeface="Segoe UI" pitchFamily="34" charset="0"/>
              </a:rPr>
              <a:t>="https://maps.google.com/maps/api/js?sensor=false"</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&lt;/script&gt;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a:t>
            </a:r>
            <a:r>
              <a:rPr lang="en-US" sz="1200" b="1" dirty="0" smtClean="0">
                <a:latin typeface="Segoe UI" pitchFamily="34" charset="0"/>
                <a:ea typeface="Segoe UI" pitchFamily="34" charset="0"/>
                <a:cs typeface="Segoe UI" pitchFamily="34" charset="0"/>
              </a:rPr>
              <a:t>&lt;script</a:t>
            </a:r>
            <a:r>
              <a:rPr lang="en-US" sz="1200" dirty="0" smtClean="0">
                <a:latin typeface="Segoe UI" pitchFamily="34" charset="0"/>
                <a:ea typeface="Segoe UI" pitchFamily="34" charset="0"/>
                <a:cs typeface="Segoe UI" pitchFamily="34" charset="0"/>
              </a:rPr>
              <a:t> type="text/</a:t>
            </a:r>
            <a:r>
              <a:rPr lang="en-US" sz="1200" dirty="0" err="1" smtClean="0">
                <a:latin typeface="Segoe UI" pitchFamily="34" charset="0"/>
                <a:ea typeface="Segoe UI" pitchFamily="34" charset="0"/>
                <a:cs typeface="Segoe UI" pitchFamily="34" charset="0"/>
              </a:rPr>
              <a:t>javascript</a:t>
            </a:r>
            <a:r>
              <a:rPr lang="en-US" sz="1200" dirty="0" smtClean="0">
                <a:latin typeface="Segoe UI" pitchFamily="34" charset="0"/>
                <a:ea typeface="Segoe UI" pitchFamily="34" charset="0"/>
                <a:cs typeface="Segoe UI" pitchFamily="34" charset="0"/>
              </a:rPr>
              <a:t>"</a:t>
            </a:r>
            <a:r>
              <a:rPr lang="en-US" sz="1200" b="1" dirty="0" smtClean="0">
                <a:latin typeface="Segoe UI" pitchFamily="34" charset="0"/>
                <a:ea typeface="Segoe UI" pitchFamily="34" charset="0"/>
                <a:cs typeface="Segoe UI" pitchFamily="34" charset="0"/>
              </a:rPr>
              <a:t>&gt;</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function </a:t>
            </a:r>
            <a:r>
              <a:rPr lang="en-US" sz="1200" dirty="0" err="1" smtClean="0">
                <a:latin typeface="Segoe UI" pitchFamily="34" charset="0"/>
                <a:ea typeface="Segoe UI" pitchFamily="34" charset="0"/>
                <a:cs typeface="Segoe UI" pitchFamily="34" charset="0"/>
              </a:rPr>
              <a:t>getlocation</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if(navigator.geolocation){   </a:t>
            </a:r>
          </a:p>
          <a:p>
            <a:pPr>
              <a:buNone/>
            </a:pPr>
            <a:r>
              <a:rPr lang="en-US" sz="1200" dirty="0" smtClean="0">
                <a:latin typeface="Segoe UI" pitchFamily="34" charset="0"/>
                <a:ea typeface="Segoe UI" pitchFamily="34" charset="0"/>
                <a:cs typeface="Segoe UI" pitchFamily="34" charset="0"/>
              </a:rPr>
              <a:t>                </a:t>
            </a:r>
            <a:r>
              <a:rPr lang="en-US" sz="1200" dirty="0" err="1" smtClean="0">
                <a:latin typeface="Segoe UI" pitchFamily="34" charset="0"/>
                <a:ea typeface="Segoe UI" pitchFamily="34" charset="0"/>
                <a:cs typeface="Segoe UI" pitchFamily="34" charset="0"/>
              </a:rPr>
              <a:t>navigator.geolocation.getCurrentPosition</a:t>
            </a:r>
            <a:r>
              <a:rPr lang="en-US" sz="1200" dirty="0" smtClean="0">
                <a:latin typeface="Segoe UI" pitchFamily="34" charset="0"/>
                <a:ea typeface="Segoe UI" pitchFamily="34" charset="0"/>
                <a:cs typeface="Segoe UI" pitchFamily="34" charset="0"/>
              </a:rPr>
              <a:t>(</a:t>
            </a:r>
            <a:r>
              <a:rPr lang="en-US" sz="1200" dirty="0" err="1" smtClean="0">
                <a:latin typeface="Segoe UI" pitchFamily="34" charset="0"/>
                <a:ea typeface="Segoe UI" pitchFamily="34" charset="0"/>
                <a:cs typeface="Segoe UI" pitchFamily="34" charset="0"/>
              </a:rPr>
              <a:t>showPos</a:t>
            </a:r>
            <a:r>
              <a:rPr lang="en-US" sz="1200" dirty="0" smtClean="0">
                <a:latin typeface="Segoe UI" pitchFamily="34" charset="0"/>
                <a:ea typeface="Segoe UI" pitchFamily="34" charset="0"/>
                <a:cs typeface="Segoe UI" pitchFamily="34" charset="0"/>
              </a:rPr>
              <a:t>, </a:t>
            </a:r>
            <a:r>
              <a:rPr lang="en-US" sz="1200" dirty="0" err="1" smtClean="0">
                <a:latin typeface="Segoe UI" pitchFamily="34" charset="0"/>
                <a:ea typeface="Segoe UI" pitchFamily="34" charset="0"/>
                <a:cs typeface="Segoe UI" pitchFamily="34" charset="0"/>
              </a:rPr>
              <a:t>showErr</a:t>
            </a:r>
            <a:r>
              <a:rPr lang="en-US" sz="1200" dirty="0" smtClean="0">
                <a:latin typeface="Segoe UI" pitchFamily="34" charset="0"/>
                <a:ea typeface="Segoe UI" pitchFamily="34" charset="0"/>
                <a:cs typeface="Segoe UI" pitchFamily="34" charset="0"/>
              </a:rPr>
              <a:t>);   </a:t>
            </a:r>
          </a:p>
          <a:p>
            <a:pPr>
              <a:buNone/>
            </a:pP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else{  </a:t>
            </a:r>
          </a:p>
          <a:p>
            <a:pPr>
              <a:buNone/>
            </a:pPr>
            <a:r>
              <a:rPr lang="en-US" sz="1200" dirty="0" smtClean="0">
                <a:latin typeface="Segoe UI" pitchFamily="34" charset="0"/>
                <a:ea typeface="Segoe UI" pitchFamily="34" charset="0"/>
                <a:cs typeface="Segoe UI" pitchFamily="34" charset="0"/>
              </a:rPr>
              <a:t>                alert("Sorry! your Browser does not support Geolocation API")  </a:t>
            </a:r>
          </a:p>
          <a:p>
            <a:pPr>
              <a:buNone/>
            </a:pPr>
            <a:r>
              <a:rPr lang="en-US" sz="1200" dirty="0" smtClean="0">
                <a:latin typeface="Segoe UI" pitchFamily="34" charset="0"/>
                <a:ea typeface="Segoe UI" pitchFamily="34" charset="0"/>
                <a:cs typeface="Segoe UI" pitchFamily="34" charset="0"/>
              </a:rPr>
              <a:t>            }  </a:t>
            </a:r>
          </a:p>
          <a:p>
            <a:pPr>
              <a:buNone/>
            </a:pPr>
            <a:r>
              <a:rPr lang="en-US" sz="1200" dirty="0" smtClean="0">
                <a:latin typeface="Segoe UI" pitchFamily="34" charset="0"/>
                <a:ea typeface="Segoe UI" pitchFamily="34" charset="0"/>
                <a:cs typeface="Segoe UI" pitchFamily="34" charset="0"/>
              </a:rPr>
              <a:t>        }   </a:t>
            </a:r>
          </a:p>
          <a:p>
            <a:endParaRPr lang="en-US" sz="1200" dirty="0">
              <a:latin typeface="Segoe UI" pitchFamily="34" charset="0"/>
              <a:ea typeface="Segoe UI" pitchFamily="34" charset="0"/>
              <a:cs typeface="Segoe UI"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//Showing Current </a:t>
            </a:r>
            <a:r>
              <a:rPr lang="en-US" dirty="0" err="1" smtClean="0"/>
              <a:t>Poistion</a:t>
            </a:r>
            <a:r>
              <a:rPr lang="en-US" dirty="0" smtClean="0"/>
              <a:t> on Google Map  </a:t>
            </a:r>
          </a:p>
          <a:p>
            <a:pPr>
              <a:buNone/>
            </a:pPr>
            <a:r>
              <a:rPr lang="en-US" dirty="0" smtClean="0"/>
              <a:t>            </a:t>
            </a:r>
            <a:r>
              <a:rPr lang="en-US" dirty="0" err="1" smtClean="0"/>
              <a:t>latt</a:t>
            </a:r>
            <a:r>
              <a:rPr lang="en-US" dirty="0" smtClean="0"/>
              <a:t> = </a:t>
            </a:r>
            <a:r>
              <a:rPr lang="en-US" dirty="0" err="1" smtClean="0"/>
              <a:t>position.coords.latitude</a:t>
            </a:r>
            <a:r>
              <a:rPr lang="en-US" dirty="0" smtClean="0"/>
              <a:t>;   </a:t>
            </a:r>
          </a:p>
          <a:p>
            <a:pPr>
              <a:buNone/>
            </a:pPr>
            <a:r>
              <a:rPr lang="en-US" dirty="0" smtClean="0"/>
              <a:t>            long = </a:t>
            </a:r>
            <a:r>
              <a:rPr lang="en-US" dirty="0" err="1" smtClean="0"/>
              <a:t>position.coords.longitude</a:t>
            </a:r>
            <a:r>
              <a:rPr lang="en-US" dirty="0" smtClean="0"/>
              <a:t>;   </a:t>
            </a:r>
          </a:p>
          <a:p>
            <a:pPr>
              <a:buNone/>
            </a:pPr>
            <a:r>
              <a:rPr lang="en-US" dirty="0" smtClean="0"/>
              <a:t>            var </a:t>
            </a:r>
            <a:r>
              <a:rPr lang="en-US" dirty="0" err="1" smtClean="0"/>
              <a:t>lattlong</a:t>
            </a:r>
            <a:r>
              <a:rPr lang="en-US" dirty="0" smtClean="0"/>
              <a:t> = new </a:t>
            </a:r>
            <a:r>
              <a:rPr lang="en-US" dirty="0" err="1" smtClean="0"/>
              <a:t>google.maps.LatLng</a:t>
            </a:r>
            <a:r>
              <a:rPr lang="en-US" dirty="0" smtClean="0"/>
              <a:t>(</a:t>
            </a:r>
            <a:r>
              <a:rPr lang="en-US" dirty="0" err="1" smtClean="0"/>
              <a:t>latt</a:t>
            </a:r>
            <a:r>
              <a:rPr lang="en-US" dirty="0" smtClean="0"/>
              <a:t>, long);   </a:t>
            </a:r>
          </a:p>
          <a:p>
            <a:pPr>
              <a:buNone/>
            </a:pPr>
            <a:r>
              <a:rPr lang="en-US" dirty="0" smtClean="0"/>
              <a:t>            var </a:t>
            </a:r>
            <a:r>
              <a:rPr lang="en-US" dirty="0" err="1" smtClean="0"/>
              <a:t>myOptions</a:t>
            </a:r>
            <a:r>
              <a:rPr lang="en-US" dirty="0" smtClean="0"/>
              <a:t> = {   </a:t>
            </a:r>
          </a:p>
          <a:p>
            <a:pPr>
              <a:buNone/>
            </a:pPr>
            <a:r>
              <a:rPr lang="en-US" dirty="0" smtClean="0"/>
              <a:t>                center: </a:t>
            </a:r>
            <a:r>
              <a:rPr lang="en-US" dirty="0" err="1" smtClean="0"/>
              <a:t>lattlong</a:t>
            </a:r>
            <a:r>
              <a:rPr lang="en-US" dirty="0" smtClean="0"/>
              <a:t>,   </a:t>
            </a:r>
          </a:p>
          <a:p>
            <a:pPr>
              <a:buNone/>
            </a:pPr>
            <a:r>
              <a:rPr lang="en-US" dirty="0" smtClean="0"/>
              <a:t>                zoom: 15,   </a:t>
            </a:r>
          </a:p>
          <a:p>
            <a:pPr>
              <a:buNone/>
            </a:pPr>
            <a:r>
              <a:rPr lang="en-US" dirty="0" smtClean="0"/>
              <a:t>                </a:t>
            </a:r>
            <a:r>
              <a:rPr lang="en-US" dirty="0" err="1" smtClean="0"/>
              <a:t>mapTypeControl</a:t>
            </a:r>
            <a:r>
              <a:rPr lang="en-US" dirty="0" smtClean="0"/>
              <a:t>: true,   </a:t>
            </a:r>
          </a:p>
          <a:p>
            <a:pPr>
              <a:buNone/>
            </a:pPr>
            <a:r>
              <a:rPr lang="en-US" dirty="0" smtClean="0"/>
              <a:t>                </a:t>
            </a:r>
            <a:r>
              <a:rPr lang="en-US" dirty="0" err="1" smtClean="0"/>
              <a:t>navigationControlOptions</a:t>
            </a:r>
            <a:r>
              <a:rPr lang="en-US" dirty="0" smtClean="0"/>
              <a:t>: {</a:t>
            </a:r>
            <a:r>
              <a:rPr lang="en-US" dirty="0" err="1" smtClean="0"/>
              <a:t>style:google.maps.NavigationControlStyle.SMALL</a:t>
            </a:r>
            <a:r>
              <a:rPr lang="en-US" dirty="0" smtClean="0"/>
              <a:t>}   </a:t>
            </a:r>
          </a:p>
          <a:p>
            <a:pPr>
              <a:buNone/>
            </a:pPr>
            <a:r>
              <a:rPr lang="en-US" dirty="0" smtClean="0"/>
              <a:t>            }   </a:t>
            </a:r>
          </a:p>
          <a:p>
            <a:pPr>
              <a:buNone/>
            </a:pPr>
            <a:r>
              <a:rPr lang="en-US" dirty="0" smtClean="0"/>
              <a:t>            var maps = new </a:t>
            </a:r>
            <a:r>
              <a:rPr lang="en-US" dirty="0" err="1" smtClean="0"/>
              <a:t>google.maps.Map</a:t>
            </a:r>
            <a:r>
              <a:rPr lang="en-US" dirty="0" smtClean="0"/>
              <a:t>(</a:t>
            </a:r>
            <a:r>
              <a:rPr lang="en-US" dirty="0" err="1" smtClean="0"/>
              <a:t>document.getElementById</a:t>
            </a:r>
            <a:r>
              <a:rPr lang="en-US" dirty="0" smtClean="0"/>
              <a:t>("demo"), </a:t>
            </a:r>
            <a:r>
              <a:rPr lang="en-US" dirty="0" err="1" smtClean="0"/>
              <a:t>myOptions</a:t>
            </a:r>
            <a:r>
              <a:rPr lang="en-US" dirty="0" smtClean="0"/>
              <a:t>);   </a:t>
            </a:r>
          </a:p>
          <a:p>
            <a:pPr>
              <a:buNone/>
            </a:pPr>
            <a:r>
              <a:rPr lang="en-US" dirty="0" smtClean="0"/>
              <a:t>            var markers =   </a:t>
            </a:r>
          </a:p>
          <a:p>
            <a:pPr>
              <a:buNone/>
            </a:pPr>
            <a:r>
              <a:rPr lang="en-US" dirty="0" smtClean="0"/>
              <a:t>            new </a:t>
            </a:r>
            <a:r>
              <a:rPr lang="en-US" dirty="0" err="1" smtClean="0"/>
              <a:t>google.maps.Marker</a:t>
            </a:r>
            <a:r>
              <a:rPr lang="en-US" dirty="0" smtClean="0"/>
              <a:t>({</a:t>
            </a:r>
            <a:r>
              <a:rPr lang="en-US" dirty="0" err="1" smtClean="0"/>
              <a:t>position:lattlong</a:t>
            </a:r>
            <a:r>
              <a:rPr lang="en-US" dirty="0" smtClean="0"/>
              <a:t>, </a:t>
            </a:r>
            <a:r>
              <a:rPr lang="en-US" dirty="0" err="1" smtClean="0"/>
              <a:t>map:maps</a:t>
            </a:r>
            <a:r>
              <a:rPr lang="en-US" dirty="0" smtClean="0"/>
              <a:t>, title:"You are here!"});   </a:t>
            </a:r>
          </a:p>
          <a:p>
            <a:pPr>
              <a:buNone/>
            </a:pPr>
            <a:r>
              <a:rPr lang="en-US" dirty="0" smtClean="0"/>
              <a:t>        }   </a:t>
            </a:r>
          </a:p>
          <a:p>
            <a:pPr>
              <a:buNone/>
            </a:pP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Why Do You Need a Full-Stack Developer?</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pPr lvl="0"/>
            <a:r>
              <a:rPr lang="en-US" dirty="0" smtClean="0"/>
              <a:t>Full stack developer helps you to keep every part of the system running smoothly</a:t>
            </a:r>
          </a:p>
          <a:p>
            <a:pPr lvl="0"/>
            <a:r>
              <a:rPr lang="en-US" dirty="0" smtClean="0"/>
              <a:t>Full stack developer can provide help to everyone in the team and greatly reduce the time and technical costs of team communication</a:t>
            </a:r>
          </a:p>
          <a:p>
            <a:pPr lvl="0"/>
            <a:r>
              <a:rPr lang="en-US" dirty="0" smtClean="0"/>
              <a:t>If one person plays different roles, it saves your company's personnel, infrastructure and operational cost.</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 //Handling Error and Rejection  </a:t>
            </a:r>
          </a:p>
          <a:p>
            <a:pPr>
              <a:buNone/>
            </a:pPr>
            <a:r>
              <a:rPr lang="en-US" dirty="0" smtClean="0"/>
              <a:t>             function </a:t>
            </a:r>
            <a:r>
              <a:rPr lang="en-US" dirty="0" err="1" smtClean="0"/>
              <a:t>showErr</a:t>
            </a:r>
            <a:r>
              <a:rPr lang="en-US" dirty="0" smtClean="0"/>
              <a:t>(error) {  </a:t>
            </a:r>
          </a:p>
          <a:p>
            <a:pPr>
              <a:buNone/>
            </a:pPr>
            <a:r>
              <a:rPr lang="en-US" dirty="0" smtClean="0"/>
              <a:t>              switch(</a:t>
            </a:r>
            <a:r>
              <a:rPr lang="en-US" dirty="0" err="1" smtClean="0"/>
              <a:t>error.code</a:t>
            </a:r>
            <a:r>
              <a:rPr lang="en-US" dirty="0" smtClean="0"/>
              <a:t>){  </a:t>
            </a:r>
          </a:p>
          <a:p>
            <a:pPr>
              <a:buNone/>
            </a:pPr>
            <a:r>
              <a:rPr lang="en-US" dirty="0" smtClean="0"/>
              <a:t>              case </a:t>
            </a:r>
            <a:r>
              <a:rPr lang="en-US" dirty="0" err="1" smtClean="0"/>
              <a:t>error.PERMISSION_DENIED</a:t>
            </a:r>
            <a:r>
              <a:rPr lang="en-US" dirty="0" smtClean="0"/>
              <a:t>:  </a:t>
            </a:r>
          </a:p>
          <a:p>
            <a:pPr>
              <a:buNone/>
            </a:pPr>
            <a:r>
              <a:rPr lang="en-US" dirty="0" smtClean="0"/>
              <a:t>             alert("User denied the request for Geolocation API.");  </a:t>
            </a:r>
          </a:p>
          <a:p>
            <a:pPr>
              <a:buNone/>
            </a:pPr>
            <a:r>
              <a:rPr lang="en-US" dirty="0" smtClean="0"/>
              <a:t>              break;  </a:t>
            </a:r>
          </a:p>
          <a:p>
            <a:pPr>
              <a:buNone/>
            </a:pPr>
            <a:r>
              <a:rPr lang="en-US" dirty="0" smtClean="0"/>
              <a:t>             case </a:t>
            </a:r>
            <a:r>
              <a:rPr lang="en-US" dirty="0" err="1" smtClean="0"/>
              <a:t>error.POSITION_UNAVAILABLE</a:t>
            </a:r>
            <a:r>
              <a:rPr lang="en-US" dirty="0" smtClean="0"/>
              <a:t>:  </a:t>
            </a:r>
          </a:p>
          <a:p>
            <a:pPr>
              <a:buNone/>
            </a:pPr>
            <a:r>
              <a:rPr lang="en-US" dirty="0" smtClean="0"/>
              <a:t>             alert("</a:t>
            </a:r>
            <a:r>
              <a:rPr lang="en-US" dirty="0" err="1" smtClean="0"/>
              <a:t>USer</a:t>
            </a:r>
            <a:r>
              <a:rPr lang="en-US" dirty="0" smtClean="0"/>
              <a:t> location information is unavailable.");  </a:t>
            </a:r>
          </a:p>
          <a:p>
            <a:pPr>
              <a:buNone/>
            </a:pPr>
            <a:r>
              <a:rPr lang="en-US" dirty="0" smtClean="0"/>
              <a:t>            break;  </a:t>
            </a:r>
          </a:p>
          <a:p>
            <a:pPr>
              <a:buNone/>
            </a:pPr>
            <a:r>
              <a:rPr lang="en-US" dirty="0" smtClean="0"/>
              <a:t>            case </a:t>
            </a:r>
            <a:r>
              <a:rPr lang="en-US" dirty="0" err="1" smtClean="0"/>
              <a:t>error.TIMEOUT</a:t>
            </a:r>
            <a:r>
              <a:rPr lang="en-US" dirty="0" smtClean="0"/>
              <a:t>:  </a:t>
            </a:r>
          </a:p>
          <a:p>
            <a:pPr>
              <a:buNone/>
            </a:pPr>
            <a:r>
              <a:rPr lang="en-US" dirty="0" smtClean="0"/>
              <a:t>            alert("The request to get user location timed out.");  </a:t>
            </a:r>
          </a:p>
          <a:p>
            <a:pPr>
              <a:buNone/>
            </a:pPr>
            <a:r>
              <a:rPr lang="en-US" dirty="0" smtClean="0"/>
              <a:t>            break;  </a:t>
            </a:r>
          </a:p>
          <a:p>
            <a:pPr>
              <a:buNone/>
            </a:pPr>
            <a:r>
              <a:rPr lang="en-US" dirty="0" smtClean="0"/>
              <a:t>           case </a:t>
            </a:r>
            <a:r>
              <a:rPr lang="en-US" dirty="0" err="1" smtClean="0"/>
              <a:t>error.UNKNOWN_ERROR</a:t>
            </a:r>
            <a:r>
              <a:rPr lang="en-US" dirty="0" smtClean="0"/>
              <a:t>:  </a:t>
            </a:r>
          </a:p>
          <a:p>
            <a:pPr>
              <a:buNone/>
            </a:pPr>
            <a:r>
              <a:rPr lang="en-US" dirty="0" smtClean="0"/>
              <a:t>            alert("An unknown error occurred.");  </a:t>
            </a:r>
          </a:p>
          <a:p>
            <a:pPr>
              <a:buNone/>
            </a:pPr>
            <a:r>
              <a:rPr lang="en-US" dirty="0" smtClean="0"/>
              <a:t>            break;  </a:t>
            </a:r>
          </a:p>
          <a:p>
            <a:pPr>
              <a:buNone/>
            </a:pPr>
            <a:r>
              <a:rPr lang="en-US" dirty="0" smtClean="0"/>
              <a:t>           }  </a:t>
            </a:r>
          </a:p>
          <a:p>
            <a:pPr>
              <a:buNone/>
            </a:pPr>
            <a:r>
              <a:rPr lang="en-US" dirty="0" smtClean="0"/>
              <a:t>        }        </a:t>
            </a:r>
            <a:r>
              <a:rPr lang="en-US" b="1" dirty="0" smtClean="0"/>
              <a:t>&lt;/script&gt;</a:t>
            </a:r>
            <a:r>
              <a:rPr lang="en-US" dirty="0" smtClean="0"/>
              <a:t>   </a:t>
            </a:r>
          </a:p>
          <a:p>
            <a:pPr>
              <a:buNone/>
            </a:pPr>
            <a:r>
              <a:rPr lang="en-US" dirty="0" smtClean="0"/>
              <a:t>    </a:t>
            </a: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Basic Styling </a:t>
            </a:r>
            <a:r>
              <a:rPr lang="en-US" sz="2800" smtClean="0">
                <a:latin typeface="Times New Roman" pitchFamily="18" charset="0"/>
                <a:cs typeface="Times New Roman" pitchFamily="18" charset="0"/>
              </a:rPr>
              <a:t>using CSS3</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CSS stands for Cascading Style Sheets</a:t>
            </a:r>
          </a:p>
          <a:p>
            <a:r>
              <a:rPr lang="en-US" sz="2000" dirty="0" smtClean="0">
                <a:latin typeface="Times New Roman" pitchFamily="18" charset="0"/>
                <a:cs typeface="Times New Roman" pitchFamily="18" charset="0"/>
              </a:rPr>
              <a:t>CSS describes how HTML elements are to be displayed on screen, paper, or in other media</a:t>
            </a:r>
          </a:p>
          <a:p>
            <a:r>
              <a:rPr lang="en-US" sz="2000" dirty="0" smtClean="0">
                <a:latin typeface="Times New Roman" pitchFamily="18" charset="0"/>
                <a:cs typeface="Times New Roman" pitchFamily="18" charset="0"/>
              </a:rPr>
              <a:t>CSS saves a lot of work. It can control the layout of multiple web pages all at once</a:t>
            </a:r>
          </a:p>
          <a:p>
            <a:r>
              <a:rPr lang="en-US" sz="2000" dirty="0" smtClean="0">
                <a:latin typeface="Times New Roman" pitchFamily="18" charset="0"/>
                <a:cs typeface="Times New Roman" pitchFamily="18" charset="0"/>
              </a:rPr>
              <a:t>External stylesheets are stored in CSS files</a:t>
            </a:r>
          </a:p>
          <a:p>
            <a:pPr algn="ctr">
              <a:buNone/>
            </a:pPr>
            <a:r>
              <a:rPr lang="en-US" u="sng" dirty="0" smtClean="0"/>
              <a:t>Benefits of CSS:</a:t>
            </a:r>
          </a:p>
          <a:p>
            <a:r>
              <a:rPr lang="en-US" dirty="0" smtClean="0"/>
              <a:t>1) Solves a big problem</a:t>
            </a:r>
          </a:p>
          <a:p>
            <a:r>
              <a:rPr lang="en-US" dirty="0" smtClean="0"/>
              <a:t>2) Saves a lot of time</a:t>
            </a:r>
          </a:p>
          <a:p>
            <a:r>
              <a:rPr lang="en-US" dirty="0" smtClean="0"/>
              <a:t>3) Provide more attributes</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a:bodyPr>
          <a:lstStyle/>
          <a:p>
            <a:pPr algn="ctr"/>
            <a:r>
              <a:rPr lang="en-US" sz="2800" dirty="0" smtClean="0">
                <a:latin typeface="Times New Roman" pitchFamily="18" charset="0"/>
                <a:cs typeface="Times New Roman" pitchFamily="18" charset="0"/>
              </a:rPr>
              <a:t>CSS Syntax</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1026" name="Picture 2" descr="C:\Users\student\Desktop\css-syntax.png"/>
          <p:cNvPicPr>
            <a:picLocks noGrp="1" noChangeAspect="1" noChangeArrowheads="1"/>
          </p:cNvPicPr>
          <p:nvPr>
            <p:ph idx="1"/>
          </p:nvPr>
        </p:nvPicPr>
        <p:blipFill>
          <a:blip r:embed="rId2" cstate="print"/>
          <a:srcRect/>
          <a:stretch>
            <a:fillRect/>
          </a:stretch>
        </p:blipFill>
        <p:spPr bwMode="auto">
          <a:xfrm>
            <a:off x="914400" y="2286001"/>
            <a:ext cx="7391400" cy="34290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CSS Selector</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CSS selectors</a:t>
            </a:r>
            <a:r>
              <a:rPr lang="en-US" sz="2000" dirty="0" smtClean="0">
                <a:latin typeface="Times New Roman" pitchFamily="18" charset="0"/>
                <a:cs typeface="Times New Roman" pitchFamily="18" charset="0"/>
              </a:rPr>
              <a:t> are used </a:t>
            </a:r>
            <a:r>
              <a:rPr lang="en-US" sz="2000" i="1" dirty="0" smtClean="0">
                <a:latin typeface="Times New Roman" pitchFamily="18" charset="0"/>
                <a:cs typeface="Times New Roman" pitchFamily="18" charset="0"/>
              </a:rPr>
              <a:t>to select the content we want to style</a:t>
            </a:r>
            <a:r>
              <a:rPr lang="en-US" sz="2000" dirty="0" smtClean="0">
                <a:latin typeface="Times New Roman" pitchFamily="18" charset="0"/>
                <a:cs typeface="Times New Roman" pitchFamily="18" charset="0"/>
              </a:rPr>
              <a:t>. Selectors are the part of CSS rule set. CSS selectors select HTML elements according to its id, class, type, attributes etc.</a:t>
            </a:r>
          </a:p>
          <a:p>
            <a:pPr>
              <a:buNone/>
            </a:pPr>
            <a:r>
              <a:rPr lang="en-US" sz="2000" dirty="0" smtClean="0"/>
              <a:t>There are several different types of selectors in CSS.</a:t>
            </a:r>
          </a:p>
          <a:p>
            <a:r>
              <a:rPr lang="en-US" sz="2000" dirty="0" smtClean="0"/>
              <a:t>CSS Element Selector</a:t>
            </a:r>
          </a:p>
          <a:p>
            <a:r>
              <a:rPr lang="en-US" sz="2000" dirty="0" smtClean="0"/>
              <a:t>CSS Id Selector</a:t>
            </a:r>
          </a:p>
          <a:p>
            <a:r>
              <a:rPr lang="en-US" sz="2000" dirty="0" smtClean="0"/>
              <a:t>CSS Class Selector</a:t>
            </a:r>
          </a:p>
          <a:p>
            <a:r>
              <a:rPr lang="en-US" sz="2000" dirty="0" smtClean="0"/>
              <a:t>CSS Universal Selector</a:t>
            </a:r>
          </a:p>
          <a:p>
            <a:r>
              <a:rPr lang="en-US" sz="2000" dirty="0" smtClean="0"/>
              <a:t>CSS Group Selector </a:t>
            </a:r>
            <a:endParaRPr lang="en-US" sz="2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The CSS element Selector</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334000"/>
          </a:xfrm>
        </p:spPr>
        <p:txBody>
          <a:bodyPr>
            <a:noAutofit/>
          </a:bodyPr>
          <a:lstStyle/>
          <a:p>
            <a:r>
              <a:rPr lang="en-US" sz="1400" dirty="0" smtClean="0">
                <a:latin typeface="Times New Roman" pitchFamily="18" charset="0"/>
                <a:cs typeface="Times New Roman" pitchFamily="18" charset="0"/>
              </a:rPr>
              <a:t>The element selector selects HTML elements based on the element name.</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p {</a:t>
            </a:r>
          </a:p>
          <a:p>
            <a:pPr>
              <a:buNone/>
            </a:pPr>
            <a:r>
              <a:rPr lang="en-US" sz="1400" dirty="0" smtClean="0">
                <a:latin typeface="Times New Roman" pitchFamily="18" charset="0"/>
                <a:cs typeface="Times New Roman" pitchFamily="18" charset="0"/>
              </a:rPr>
              <a:t>  text-align: center;</a:t>
            </a:r>
          </a:p>
          <a:p>
            <a:pPr>
              <a:buNone/>
            </a:pPr>
            <a:r>
              <a:rPr lang="en-US" sz="1400" dirty="0" smtClean="0">
                <a:latin typeface="Times New Roman" pitchFamily="18" charset="0"/>
                <a:cs typeface="Times New Roman" pitchFamily="18" charset="0"/>
              </a:rPr>
              <a:t>  color: red;</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&lt;p&gt;Every paragraph will be affected by the style.&lt;/p&gt;</a:t>
            </a:r>
          </a:p>
          <a:p>
            <a:pPr>
              <a:buNone/>
            </a:pPr>
            <a:r>
              <a:rPr lang="en-US" sz="1400" dirty="0" smtClean="0">
                <a:latin typeface="Times New Roman" pitchFamily="18" charset="0"/>
                <a:cs typeface="Times New Roman" pitchFamily="18" charset="0"/>
              </a:rPr>
              <a:t>&lt;p id="para1"&gt;Me too!&lt;/p&gt;</a:t>
            </a:r>
          </a:p>
          <a:p>
            <a:pPr>
              <a:buNone/>
            </a:pPr>
            <a:r>
              <a:rPr lang="en-US" sz="1400" dirty="0" smtClean="0">
                <a:latin typeface="Times New Roman" pitchFamily="18" charset="0"/>
                <a:cs typeface="Times New Roman" pitchFamily="18" charset="0"/>
              </a:rPr>
              <a:t>&lt;p&gt;And me!&lt;/p&gt;</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The CSS id Selector</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t>The id selector uses the id attribute of an HTML element to select a specific element.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#para1 {</a:t>
            </a:r>
          </a:p>
          <a:p>
            <a:pPr>
              <a:buNone/>
            </a:pPr>
            <a:r>
              <a:rPr lang="en-US" dirty="0" smtClean="0"/>
              <a:t>  text-align: center;</a:t>
            </a:r>
          </a:p>
          <a:p>
            <a:pPr>
              <a:buNone/>
            </a:pPr>
            <a:r>
              <a:rPr lang="en-US" dirty="0" smtClean="0"/>
              <a:t>  color: red;</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endParaRPr lang="en-US" dirty="0" smtClean="0"/>
          </a:p>
          <a:p>
            <a:pPr>
              <a:buNone/>
            </a:pPr>
            <a:r>
              <a:rPr lang="en-US" dirty="0" smtClean="0"/>
              <a:t>&lt;p id="para1"&gt;Hello World!&lt;/p&gt;</a:t>
            </a:r>
          </a:p>
          <a:p>
            <a:pPr>
              <a:buNone/>
            </a:pPr>
            <a:r>
              <a:rPr lang="en-US" dirty="0" smtClean="0"/>
              <a:t>&lt;p&gt;This paragraph is not affected by the style.&lt;/p&gt;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The CSS class Selector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class selector selects HTML elements with a specific class attribute.</a:t>
            </a:r>
          </a:p>
          <a:p>
            <a:r>
              <a:rPr lang="en-US" dirty="0" smtClean="0"/>
              <a:t>To select elements with a specific class, write a period (.) character, followed by the class name.</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.center {</a:t>
            </a:r>
          </a:p>
          <a:p>
            <a:pPr>
              <a:buNone/>
            </a:pPr>
            <a:r>
              <a:rPr lang="en-US" dirty="0" smtClean="0"/>
              <a:t>  text-align: center;</a:t>
            </a:r>
          </a:p>
          <a:p>
            <a:pPr>
              <a:buNone/>
            </a:pPr>
            <a:r>
              <a:rPr lang="en-US" dirty="0" smtClean="0"/>
              <a:t>  color: red;</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 class="center"&gt;Red and center-aligned heading&lt;/h1&gt;</a:t>
            </a:r>
          </a:p>
          <a:p>
            <a:pPr>
              <a:buNone/>
            </a:pPr>
            <a:r>
              <a:rPr lang="en-US" dirty="0" smtClean="0"/>
              <a:t>&lt;p class="center"&gt;Red and center-aligned paragraph.&lt;/p&gt; </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100" dirty="0" smtClean="0">
                <a:latin typeface="Times New Roman" pitchFamily="18" charset="0"/>
                <a:cs typeface="Times New Roman" pitchFamily="18" charset="0"/>
              </a:rPr>
              <a:t>The CSS Universal Selector</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dirty="0" smtClean="0"/>
              <a:t>The universal selector (*) selects all HTML elements on the page.</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 {</a:t>
            </a:r>
          </a:p>
          <a:p>
            <a:pPr>
              <a:buNone/>
            </a:pPr>
            <a:r>
              <a:rPr lang="en-US" dirty="0" smtClean="0"/>
              <a:t>  text-align: center;</a:t>
            </a:r>
          </a:p>
          <a:p>
            <a:pPr>
              <a:buNone/>
            </a:pPr>
            <a:r>
              <a:rPr lang="en-US" dirty="0" smtClean="0"/>
              <a:t>  color: blue;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endParaRPr lang="en-US" dirty="0" smtClean="0"/>
          </a:p>
          <a:p>
            <a:pPr>
              <a:buNone/>
            </a:pPr>
            <a:r>
              <a:rPr lang="en-US" dirty="0" smtClean="0"/>
              <a:t>&lt;h1&gt;Hello world!&lt;/h1&gt;</a:t>
            </a:r>
          </a:p>
          <a:p>
            <a:endParaRPr lang="en-US" dirty="0" smtClean="0"/>
          </a:p>
          <a:p>
            <a:pPr>
              <a:buNone/>
            </a:pPr>
            <a:r>
              <a:rPr lang="en-US" dirty="0" smtClean="0"/>
              <a:t>&lt;p&gt;Every element on the page will be affected by the style.&lt;/p&gt;</a:t>
            </a:r>
          </a:p>
          <a:p>
            <a:pPr>
              <a:buNone/>
            </a:pPr>
            <a:r>
              <a:rPr lang="en-US" dirty="0" smtClean="0"/>
              <a:t>&lt;p id="para1"&gt;Me too!&lt;/p&gt;</a:t>
            </a:r>
          </a:p>
          <a:p>
            <a:pPr>
              <a:buNone/>
            </a:pPr>
            <a:r>
              <a:rPr lang="en-US" dirty="0" smtClean="0"/>
              <a:t>&lt;p&gt;And me!&lt;/p&gt;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The CSS Grouping Selector</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b="1" dirty="0" smtClean="0"/>
              <a:t>The grouping selector selects all the HTML elements with the same style definitions.</a:t>
            </a:r>
          </a:p>
          <a:p>
            <a:pPr>
              <a:buNone/>
            </a:pPr>
            <a:r>
              <a:rPr lang="en-US" b="1"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h1, h2, p {</a:t>
            </a:r>
          </a:p>
          <a:p>
            <a:pPr>
              <a:buNone/>
            </a:pPr>
            <a:r>
              <a:rPr lang="en-US" dirty="0" smtClean="0"/>
              <a:t>  text-align: center;</a:t>
            </a:r>
          </a:p>
          <a:p>
            <a:pPr>
              <a:buNone/>
            </a:pPr>
            <a:r>
              <a:rPr lang="en-US" dirty="0" smtClean="0"/>
              <a:t>  color: red;</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endParaRPr lang="en-US" dirty="0" smtClean="0"/>
          </a:p>
          <a:p>
            <a:pPr>
              <a:buNone/>
            </a:pPr>
            <a:r>
              <a:rPr lang="en-US" dirty="0" smtClean="0"/>
              <a:t>&lt;h1&gt;Hello World!&lt;/h1&gt;</a:t>
            </a:r>
          </a:p>
          <a:p>
            <a:pPr>
              <a:buNone/>
            </a:pPr>
            <a:r>
              <a:rPr lang="en-US" dirty="0" smtClean="0"/>
              <a:t>&lt;h2&gt;Smaller heading!&lt;/h2&gt;</a:t>
            </a:r>
          </a:p>
          <a:p>
            <a:pPr>
              <a:buNone/>
            </a:pPr>
            <a:r>
              <a:rPr lang="en-US" dirty="0" smtClean="0"/>
              <a:t>&lt;p&gt;This is a paragraph.&lt;/p&gt;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2800" dirty="0" smtClean="0">
                <a:latin typeface="Times New Roman" pitchFamily="18" charset="0"/>
                <a:cs typeface="Times New Roman" pitchFamily="18" charset="0"/>
              </a:rPr>
              <a:t>style sheet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There are three ways of inserting a style sheet:</a:t>
            </a:r>
          </a:p>
          <a:p>
            <a:pPr>
              <a:buNone/>
            </a:pPr>
            <a:endParaRPr lang="en-US" dirty="0" smtClean="0"/>
          </a:p>
          <a:p>
            <a:r>
              <a:rPr lang="en-US" dirty="0" smtClean="0"/>
              <a:t>External CSS</a:t>
            </a:r>
          </a:p>
          <a:p>
            <a:endParaRPr lang="en-US" dirty="0" smtClean="0"/>
          </a:p>
          <a:p>
            <a:r>
              <a:rPr lang="en-US" dirty="0" smtClean="0"/>
              <a:t>Internal CSS</a:t>
            </a:r>
          </a:p>
          <a:p>
            <a:endParaRPr lang="en-US" dirty="0" smtClean="0"/>
          </a:p>
          <a:p>
            <a:r>
              <a:rPr lang="en-US" dirty="0" smtClean="0"/>
              <a:t>Inline CSS</a:t>
            </a:r>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latin typeface="Times New Roman" pitchFamily="18" charset="0"/>
                <a:cs typeface="Times New Roman" pitchFamily="18" charset="0"/>
              </a:rPr>
              <a:t>Full Stack Developer Skills You Need to Know:</a:t>
            </a:r>
            <a:r>
              <a:rPr lang="en-US" dirty="0" smtClean="0"/>
              <a:t/>
            </a:r>
            <a:br>
              <a:rPr lang="en-US" dirty="0" smtClean="0"/>
            </a:br>
            <a:endParaRPr lang="en-US" dirty="0"/>
          </a:p>
        </p:txBody>
      </p:sp>
      <p:pic>
        <p:nvPicPr>
          <p:cNvPr id="4" name="Content Placeholder 3" descr="https://www.guru99.com/images/1/091318_0537_WhatisFullS2.png"/>
          <p:cNvPicPr>
            <a:picLocks noGrp="1"/>
          </p:cNvPicPr>
          <p:nvPr>
            <p:ph idx="1"/>
          </p:nvPr>
        </p:nvPicPr>
        <p:blipFill>
          <a:blip r:embed="rId2"/>
          <a:srcRect/>
          <a:stretch>
            <a:fillRect/>
          </a:stretch>
        </p:blipFill>
        <p:spPr bwMode="auto">
          <a:xfrm>
            <a:off x="685800" y="2043112"/>
            <a:ext cx="7391400" cy="383857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External CSS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With an external style sheet, you can change the look of an entire website by changing just one file!</a:t>
            </a:r>
          </a:p>
          <a:p>
            <a:pPr>
              <a:buNone/>
            </a:pPr>
            <a:r>
              <a:rPr lang="en-US" dirty="0" smtClean="0"/>
              <a:t>&lt;!DOCTYPE html&gt;</a:t>
            </a:r>
          </a:p>
          <a:p>
            <a:pPr>
              <a:buNone/>
            </a:pPr>
            <a:r>
              <a:rPr lang="en-US" dirty="0" smtClean="0"/>
              <a:t>&lt;html&gt;</a:t>
            </a:r>
          </a:p>
          <a:p>
            <a:pPr>
              <a:buNone/>
            </a:pPr>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="mystyle.css"&gt;</a:t>
            </a:r>
          </a:p>
          <a:p>
            <a:pPr>
              <a:buNone/>
            </a:pPr>
            <a:r>
              <a:rPr lang="en-US" dirty="0" smtClean="0"/>
              <a:t>&lt;body&gt;</a:t>
            </a:r>
          </a:p>
          <a:p>
            <a:endParaRPr lang="en-US" dirty="0" smtClean="0"/>
          </a:p>
          <a:p>
            <a:pPr>
              <a:buNone/>
            </a:pPr>
            <a:r>
              <a:rPr lang="en-US" dirty="0" smtClean="0"/>
              <a:t>&lt;h1&gt;This is a heading&lt;/h1&gt;</a:t>
            </a:r>
          </a:p>
          <a:p>
            <a:pPr>
              <a:buNone/>
            </a:pPr>
            <a:r>
              <a:rPr lang="en-US" dirty="0" smtClean="0"/>
              <a:t>&lt;p&gt;This is a paragraph.&lt;/p&gt;</a:t>
            </a:r>
          </a:p>
          <a:p>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Internal CSS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b="1" dirty="0" smtClean="0">
                <a:latin typeface="Arial" pitchFamily="34" charset="0"/>
                <a:cs typeface="Arial" pitchFamily="34" charset="0"/>
              </a:rPr>
              <a:t>An internal style sheet may be used if one single HTML page has a unique style.</a:t>
            </a:r>
          </a:p>
          <a:p>
            <a:r>
              <a:rPr lang="en-US" b="1" dirty="0" smtClean="0">
                <a:latin typeface="Arial" pitchFamily="34" charset="0"/>
                <a:cs typeface="Arial" pitchFamily="34" charset="0"/>
              </a:rPr>
              <a:t>The internal style is defined inside the &lt;style&gt; element, inside the head section.</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body {</a:t>
            </a:r>
          </a:p>
          <a:p>
            <a:pPr>
              <a:buNone/>
            </a:pPr>
            <a:r>
              <a:rPr lang="en-US" dirty="0" smtClean="0"/>
              <a:t>  background-color: linen;</a:t>
            </a:r>
          </a:p>
          <a:p>
            <a:pPr>
              <a:buNone/>
            </a:pPr>
            <a:r>
              <a:rPr lang="en-US" dirty="0" smtClean="0"/>
              <a:t>}</a:t>
            </a:r>
          </a:p>
          <a:p>
            <a:endParaRPr lang="en-US" dirty="0" smtClean="0"/>
          </a:p>
          <a:p>
            <a:pPr>
              <a:buNone/>
            </a:pPr>
            <a:r>
              <a:rPr lang="en-US" dirty="0" smtClean="0"/>
              <a:t>h1 {</a:t>
            </a:r>
          </a:p>
          <a:p>
            <a:pPr>
              <a:buNone/>
            </a:pPr>
            <a:r>
              <a:rPr lang="en-US" dirty="0" smtClean="0"/>
              <a:t>  color: maroon;</a:t>
            </a:r>
          </a:p>
          <a:p>
            <a:pPr>
              <a:buNone/>
            </a:pPr>
            <a:r>
              <a:rPr lang="en-US" dirty="0" smtClean="0"/>
              <a:t>  margin-left: 40px;</a:t>
            </a:r>
          </a:p>
          <a:p>
            <a:pPr>
              <a:buNone/>
            </a:pPr>
            <a:r>
              <a:rPr lang="en-US" dirty="0" smtClean="0"/>
              <a:t>} </a:t>
            </a:r>
          </a:p>
          <a:p>
            <a:pPr>
              <a:buNone/>
            </a:pPr>
            <a:r>
              <a:rPr lang="en-US" dirty="0" smtClean="0"/>
              <a:t>&lt;/style&gt;</a:t>
            </a:r>
          </a:p>
          <a:p>
            <a:pPr>
              <a:buNone/>
            </a:pPr>
            <a:r>
              <a:rPr lang="en-US" dirty="0" smtClean="0"/>
              <a:t>&lt;/head&gt;</a:t>
            </a:r>
          </a:p>
          <a:p>
            <a:pPr>
              <a:buNone/>
            </a:pPr>
            <a:r>
              <a:rPr lang="en-US" dirty="0" smtClean="0"/>
              <a:t>&lt;body&gt;</a:t>
            </a:r>
          </a:p>
          <a:p>
            <a:endParaRPr lang="en-US" dirty="0" smtClean="0"/>
          </a:p>
          <a:p>
            <a:pPr>
              <a:buNone/>
            </a:pPr>
            <a:r>
              <a:rPr lang="en-US" dirty="0" smtClean="0"/>
              <a:t>&lt;h1&gt;This is a heading&lt;/h1&gt;</a:t>
            </a:r>
          </a:p>
          <a:p>
            <a:pPr>
              <a:buNone/>
            </a:pPr>
            <a:r>
              <a:rPr lang="en-US" dirty="0" smtClean="0"/>
              <a:t>&lt;p&gt;This is a paragraph.&lt;/p&gt;</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Inline CSS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An inline style may be used to apply a unique style for a single element.</a:t>
            </a:r>
          </a:p>
          <a:p>
            <a:pPr>
              <a:buNone/>
            </a:pPr>
            <a:r>
              <a:rPr lang="en-US" dirty="0" smtClean="0"/>
              <a:t>&lt;!DOCTYPE html&gt;</a:t>
            </a:r>
          </a:p>
          <a:p>
            <a:pPr>
              <a:buNone/>
            </a:pPr>
            <a:r>
              <a:rPr lang="en-US" dirty="0" smtClean="0"/>
              <a:t>&lt;html&gt;</a:t>
            </a:r>
          </a:p>
          <a:p>
            <a:pPr>
              <a:buNone/>
            </a:pPr>
            <a:r>
              <a:rPr lang="en-US" dirty="0" smtClean="0"/>
              <a:t>&lt;body&gt;</a:t>
            </a:r>
          </a:p>
          <a:p>
            <a:endParaRPr lang="en-US" dirty="0" smtClean="0"/>
          </a:p>
          <a:p>
            <a:pPr>
              <a:buNone/>
            </a:pPr>
            <a:r>
              <a:rPr lang="en-US" dirty="0" smtClean="0"/>
              <a:t>&lt;h1 style="</a:t>
            </a:r>
            <a:r>
              <a:rPr lang="en-US" dirty="0" err="1" smtClean="0"/>
              <a:t>color:blue;text-align:center</a:t>
            </a:r>
            <a:r>
              <a:rPr lang="en-US" dirty="0" smtClean="0"/>
              <a:t>;"&gt;This is a heading&lt;/h1&gt;</a:t>
            </a:r>
          </a:p>
          <a:p>
            <a:pPr>
              <a:buNone/>
            </a:pPr>
            <a:r>
              <a:rPr lang="en-US" dirty="0" smtClean="0"/>
              <a:t>&lt;p style="</a:t>
            </a:r>
            <a:r>
              <a:rPr lang="en-US" dirty="0" err="1" smtClean="0"/>
              <a:t>color:red</a:t>
            </a:r>
            <a:r>
              <a:rPr lang="en-US" dirty="0" smtClean="0"/>
              <a:t>;"&gt;This is a paragraph.&lt;/p&gt;</a:t>
            </a:r>
          </a:p>
          <a:p>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9525000" cy="1143000"/>
          </a:xfrm>
        </p:spPr>
        <p:txBody>
          <a:bodyPr>
            <a:normAutofit/>
          </a:bodyPr>
          <a:lstStyle/>
          <a:p>
            <a:pPr algn="ctr"/>
            <a:r>
              <a:rPr lang="en-US" sz="2800" dirty="0" smtClean="0">
                <a:latin typeface="Times New Roman" pitchFamily="18" charset="0"/>
                <a:cs typeface="Times New Roman" pitchFamily="18" charset="0"/>
              </a:rPr>
              <a:t>Multiple Style Sheets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sz="4400" dirty="0" smtClean="0"/>
              <a:t>If the internal style is defined </a:t>
            </a:r>
            <a:r>
              <a:rPr lang="en-US" sz="4400" b="1" dirty="0" smtClean="0"/>
              <a:t>after</a:t>
            </a:r>
            <a:r>
              <a:rPr lang="en-US" sz="4400" dirty="0" smtClean="0"/>
              <a:t> the link to the external style sheet, the &lt;h1&gt; elements will be "orange":</a:t>
            </a:r>
          </a:p>
          <a:p>
            <a:endParaRPr lang="en-US" dirty="0" smtClean="0"/>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p>
          <a:p>
            <a:pPr>
              <a:buNone/>
            </a:pPr>
            <a:r>
              <a:rPr lang="en-US" dirty="0" smtClean="0"/>
              <a:t>&lt;style&gt;</a:t>
            </a:r>
          </a:p>
          <a:p>
            <a:pPr>
              <a:buNone/>
            </a:pPr>
            <a:r>
              <a:rPr lang="en-US" dirty="0" smtClean="0"/>
              <a:t>h1 {</a:t>
            </a:r>
          </a:p>
          <a:p>
            <a:pPr>
              <a:buNone/>
            </a:pPr>
            <a:r>
              <a:rPr lang="en-US" dirty="0" smtClean="0"/>
              <a:t>  color: orange;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endParaRPr lang="en-US" dirty="0" smtClean="0"/>
          </a:p>
          <a:p>
            <a:pPr>
              <a:buNone/>
            </a:pPr>
            <a:r>
              <a:rPr lang="en-US" dirty="0" smtClean="0"/>
              <a:t>&lt;h1&gt;This is a heading&lt;/h1&gt;</a:t>
            </a:r>
          </a:p>
          <a:p>
            <a:pPr>
              <a:buNone/>
            </a:pPr>
            <a:r>
              <a:rPr lang="en-US" dirty="0" smtClean="0"/>
              <a:t>&lt;p&gt;The style of this document is a combination of an external </a:t>
            </a:r>
            <a:r>
              <a:rPr lang="en-US" dirty="0" err="1" smtClean="0"/>
              <a:t>stylesheet</a:t>
            </a:r>
            <a:r>
              <a:rPr lang="en-US" dirty="0" smtClean="0"/>
              <a:t>, and internal style&lt;/p&gt;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However, if the internal style is defined </a:t>
            </a:r>
            <a:r>
              <a:rPr lang="en-US" sz="2400" b="1" dirty="0" smtClean="0">
                <a:latin typeface="Times New Roman" pitchFamily="18" charset="0"/>
                <a:cs typeface="Times New Roman" pitchFamily="18" charset="0"/>
              </a:rPr>
              <a:t>before</a:t>
            </a:r>
            <a:r>
              <a:rPr lang="en-US" sz="2400" dirty="0" smtClean="0">
                <a:latin typeface="Times New Roman" pitchFamily="18" charset="0"/>
                <a:cs typeface="Times New Roman" pitchFamily="18" charset="0"/>
              </a:rPr>
              <a:t> the link to the external style sheet, the &lt;h1&gt; elements will be "navy":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h1 {</a:t>
            </a:r>
          </a:p>
          <a:p>
            <a:pPr>
              <a:buNone/>
            </a:pPr>
            <a:r>
              <a:rPr lang="en-US" dirty="0" smtClean="0"/>
              <a:t>  color: orange;</a:t>
            </a:r>
          </a:p>
          <a:p>
            <a:pPr>
              <a:buNone/>
            </a:pPr>
            <a:r>
              <a:rPr lang="en-US" dirty="0" smtClean="0"/>
              <a:t>}</a:t>
            </a:r>
          </a:p>
          <a:p>
            <a:pPr>
              <a:buNone/>
            </a:pPr>
            <a:r>
              <a:rPr lang="en-US" dirty="0" smtClean="0"/>
              <a:t>&lt;/style&gt;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p>
          <a:p>
            <a:pPr>
              <a:buNone/>
            </a:pPr>
            <a:r>
              <a:rPr lang="en-US" dirty="0" smtClean="0"/>
              <a:t>&lt;/head&gt;</a:t>
            </a:r>
          </a:p>
          <a:p>
            <a:pPr>
              <a:buNone/>
            </a:pPr>
            <a:r>
              <a:rPr lang="en-US" dirty="0" smtClean="0"/>
              <a:t>&lt;body&gt;</a:t>
            </a:r>
          </a:p>
          <a:p>
            <a:endParaRPr lang="en-US" dirty="0" smtClean="0"/>
          </a:p>
          <a:p>
            <a:pPr>
              <a:buNone/>
            </a:pPr>
            <a:r>
              <a:rPr lang="en-US" dirty="0" smtClean="0"/>
              <a:t>&lt;h1&gt;This is a heading&lt;/h1&gt;</a:t>
            </a:r>
          </a:p>
          <a:p>
            <a:pPr>
              <a:buNone/>
            </a:pPr>
            <a:r>
              <a:rPr lang="en-US" dirty="0" smtClean="0"/>
              <a:t>&lt;p&gt;The style of this document is a combination of an external </a:t>
            </a:r>
            <a:r>
              <a:rPr lang="en-US" dirty="0" err="1" smtClean="0"/>
              <a:t>stylesheet</a:t>
            </a:r>
            <a:r>
              <a:rPr lang="en-US" dirty="0" smtClean="0"/>
              <a:t>, and internal style&lt;/p&gt;</a:t>
            </a:r>
          </a:p>
          <a:p>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CSS   positioning</a:t>
            </a:r>
            <a:r>
              <a:rPr lang="en-US" dirty="0" smtClean="0"/>
              <a:t> </a:t>
            </a:r>
            <a:br>
              <a:rPr lang="en-US" dirty="0" smtClean="0"/>
            </a:br>
            <a:endParaRPr lang="en-US" dirty="0"/>
          </a:p>
        </p:txBody>
      </p:sp>
      <p:sp>
        <p:nvSpPr>
          <p:cNvPr id="3" name="Content Placeholder 2"/>
          <p:cNvSpPr>
            <a:spLocks noGrp="1"/>
          </p:cNvSpPr>
          <p:nvPr>
            <p:ph idx="1"/>
          </p:nvPr>
        </p:nvSpPr>
        <p:spPr>
          <a:xfrm>
            <a:off x="457200" y="1676400"/>
            <a:ext cx="8229600" cy="4389120"/>
          </a:xfrm>
        </p:spPr>
        <p:txBody>
          <a:bodyPr>
            <a:normAutofit/>
          </a:bodyPr>
          <a:lstStyle/>
          <a:p>
            <a:r>
              <a:rPr lang="en-US" sz="2000" b="1" dirty="0" smtClean="0">
                <a:latin typeface="Times New Roman" pitchFamily="18" charset="0"/>
                <a:cs typeface="Times New Roman" pitchFamily="18" charset="0"/>
              </a:rPr>
              <a:t>CSS Layout - The position Property:</a:t>
            </a:r>
          </a:p>
          <a:p>
            <a:pPr>
              <a:buNone/>
            </a:pPr>
            <a:endParaRPr lang="en-US" sz="2000" b="1" dirty="0" smtClean="0">
              <a:latin typeface="Times New Roman" pitchFamily="18" charset="0"/>
              <a:cs typeface="Times New Roman" pitchFamily="18" charset="0"/>
            </a:endParaRPr>
          </a:p>
          <a:p>
            <a:r>
              <a:rPr lang="en-US" sz="2000" dirty="0" smtClean="0"/>
              <a:t>The position property specifies the type of positioning method used for an element.</a:t>
            </a:r>
          </a:p>
          <a:p>
            <a:r>
              <a:rPr lang="en-US" sz="2000" dirty="0" smtClean="0"/>
              <a:t>There are five different position values:</a:t>
            </a:r>
          </a:p>
          <a:p>
            <a:r>
              <a:rPr lang="en-US" sz="2000" dirty="0" smtClean="0"/>
              <a:t>static</a:t>
            </a:r>
          </a:p>
          <a:p>
            <a:r>
              <a:rPr lang="en-US" sz="2000" dirty="0" smtClean="0"/>
              <a:t>relative</a:t>
            </a:r>
          </a:p>
          <a:p>
            <a:r>
              <a:rPr lang="en-US" sz="2000" dirty="0" smtClean="0"/>
              <a:t>fixed</a:t>
            </a:r>
          </a:p>
          <a:p>
            <a:r>
              <a:rPr lang="en-US" sz="2000" dirty="0" smtClean="0"/>
              <a:t>absolute</a:t>
            </a:r>
          </a:p>
          <a:p>
            <a:r>
              <a:rPr lang="en-US" sz="2000" dirty="0" smtClean="0"/>
              <a:t>sticky</a:t>
            </a:r>
          </a:p>
          <a:p>
            <a:pPr>
              <a:buNone/>
            </a:pP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pPr algn="ctr"/>
            <a:r>
              <a:rPr lang="en-US" sz="2800" dirty="0" smtClean="0">
                <a:latin typeface="Times New Roman" pitchFamily="18" charset="0"/>
                <a:cs typeface="Times New Roman" pitchFamily="18" charset="0"/>
              </a:rPr>
              <a:t>position: static</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791200"/>
          </a:xfrm>
        </p:spPr>
        <p:txBody>
          <a:bodyPr>
            <a:noAutofit/>
          </a:bodyPr>
          <a:lstStyle/>
          <a:p>
            <a:r>
              <a:rPr lang="en-US" sz="1400" dirty="0" smtClean="0">
                <a:latin typeface="Times New Roman" pitchFamily="18" charset="0"/>
                <a:cs typeface="Times New Roman" pitchFamily="18" charset="0"/>
              </a:rPr>
              <a:t>HTML elements are positioned static by default.</a:t>
            </a:r>
          </a:p>
          <a:p>
            <a:r>
              <a:rPr lang="en-US" sz="1400" dirty="0" smtClean="0">
                <a:latin typeface="Times New Roman" pitchFamily="18" charset="0"/>
                <a:cs typeface="Times New Roman" pitchFamily="18" charset="0"/>
              </a:rPr>
              <a:t>Static positioned elements are not affected by the top, bottom, left, and right properties.</a:t>
            </a:r>
          </a:p>
          <a:p>
            <a:r>
              <a:rPr lang="en-US" sz="1400" dirty="0" smtClean="0">
                <a:latin typeface="Times New Roman" pitchFamily="18" charset="0"/>
                <a:cs typeface="Times New Roman" pitchFamily="18" charset="0"/>
              </a:rPr>
              <a:t>This &lt;div&gt; element has position: static;</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a:t>
            </a:r>
          </a:p>
          <a:p>
            <a:pPr>
              <a:buNone/>
            </a:pPr>
            <a:r>
              <a:rPr lang="en-US" sz="1400" dirty="0" err="1" smtClean="0">
                <a:latin typeface="Times New Roman" pitchFamily="18" charset="0"/>
                <a:cs typeface="Times New Roman" pitchFamily="18" charset="0"/>
              </a:rPr>
              <a:t>div.static</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position: static;</a:t>
            </a:r>
          </a:p>
          <a:p>
            <a:pPr>
              <a:buNone/>
            </a:pPr>
            <a:r>
              <a:rPr lang="en-US" sz="1400" dirty="0" smtClean="0">
                <a:latin typeface="Times New Roman" pitchFamily="18" charset="0"/>
                <a:cs typeface="Times New Roman" pitchFamily="18" charset="0"/>
              </a:rPr>
              <a:t>  border: 3px solid #73AD21;</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&lt;h2&gt;position: static;</a:t>
            </a:r>
          </a:p>
          <a:p>
            <a:pPr>
              <a:buNone/>
            </a:pPr>
            <a:r>
              <a:rPr lang="en-US" sz="1400" dirty="0" smtClean="0">
                <a:latin typeface="Times New Roman" pitchFamily="18" charset="0"/>
                <a:cs typeface="Times New Roman" pitchFamily="18" charset="0"/>
              </a:rPr>
              <a:t>&lt; /h2&gt;</a:t>
            </a:r>
          </a:p>
          <a:p>
            <a:pPr>
              <a:buNone/>
            </a:pPr>
            <a:r>
              <a:rPr lang="en-US" sz="1400" dirty="0" smtClean="0">
                <a:latin typeface="Times New Roman" pitchFamily="18" charset="0"/>
                <a:cs typeface="Times New Roman" pitchFamily="18" charset="0"/>
              </a:rPr>
              <a:t>&lt;p&gt;An element with position is static</a:t>
            </a:r>
          </a:p>
          <a:p>
            <a:pPr>
              <a:buNone/>
            </a:pP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&lt;div class="static"&gt;</a:t>
            </a:r>
          </a:p>
          <a:p>
            <a:pPr>
              <a:buNone/>
            </a:pPr>
            <a:r>
              <a:rPr lang="en-US" sz="1400" dirty="0" smtClean="0">
                <a:latin typeface="Times New Roman" pitchFamily="18" charset="0"/>
                <a:cs typeface="Times New Roman" pitchFamily="18" charset="0"/>
              </a:rPr>
              <a:t>  This div element has position: static;</a:t>
            </a:r>
          </a:p>
          <a:p>
            <a:pPr>
              <a:buNone/>
            </a:pPr>
            <a:r>
              <a:rPr lang="en-US" sz="1400" dirty="0" smtClean="0">
                <a:latin typeface="Times New Roman" pitchFamily="18" charset="0"/>
                <a:cs typeface="Times New Roman" pitchFamily="18" charset="0"/>
              </a:rPr>
              <a:t>&lt;/div&gt;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90600"/>
          </a:xfrm>
        </p:spPr>
        <p:txBody>
          <a:bodyPr>
            <a:normAutofit/>
          </a:bodyPr>
          <a:lstStyle/>
          <a:p>
            <a:pPr algn="ctr"/>
            <a:r>
              <a:rPr lang="en-US" sz="2800" dirty="0" smtClean="0">
                <a:latin typeface="Times New Roman" pitchFamily="18" charset="0"/>
                <a:cs typeface="Times New Roman" pitchFamily="18" charset="0"/>
              </a:rPr>
              <a:t>position: relative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6096000"/>
          </a:xfrm>
        </p:spPr>
        <p:txBody>
          <a:bodyPr>
            <a:noAutofit/>
          </a:bodyPr>
          <a:lstStyle/>
          <a:p>
            <a:r>
              <a:rPr lang="en-US" sz="1400" dirty="0" smtClean="0">
                <a:latin typeface="Times New Roman" pitchFamily="18" charset="0"/>
                <a:cs typeface="Times New Roman" pitchFamily="18" charset="0"/>
              </a:rPr>
              <a:t>An element with position: relative; is positioned relative to its normal position.</a:t>
            </a:r>
          </a:p>
          <a:p>
            <a:r>
              <a:rPr lang="en-US" sz="1400" dirty="0" smtClean="0">
                <a:latin typeface="Times New Roman" pitchFamily="18" charset="0"/>
                <a:cs typeface="Times New Roman" pitchFamily="18" charset="0"/>
              </a:rPr>
              <a:t>Setting the top, right, bottom, and left properties of a relatively-positioned element will cause it to be adjusted away from its normal position. Other content will not be adjusted to fit into any gap left by the element.</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a:t>
            </a:r>
          </a:p>
          <a:p>
            <a:pPr>
              <a:buNone/>
            </a:pPr>
            <a:r>
              <a:rPr lang="en-US" sz="1400" dirty="0" err="1" smtClean="0">
                <a:latin typeface="Times New Roman" pitchFamily="18" charset="0"/>
                <a:cs typeface="Times New Roman" pitchFamily="18" charset="0"/>
              </a:rPr>
              <a:t>div.relative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position: relative;</a:t>
            </a:r>
          </a:p>
          <a:p>
            <a:pPr>
              <a:buNone/>
            </a:pPr>
            <a:r>
              <a:rPr lang="en-US" sz="1400" dirty="0" smtClean="0">
                <a:latin typeface="Times New Roman" pitchFamily="18" charset="0"/>
                <a:cs typeface="Times New Roman" pitchFamily="18" charset="0"/>
              </a:rPr>
              <a:t>  left: 30px;</a:t>
            </a:r>
          </a:p>
          <a:p>
            <a:pPr>
              <a:buNone/>
            </a:pPr>
            <a:r>
              <a:rPr lang="en-US" sz="1400" dirty="0" smtClean="0">
                <a:latin typeface="Times New Roman" pitchFamily="18" charset="0"/>
                <a:cs typeface="Times New Roman" pitchFamily="18" charset="0"/>
              </a:rPr>
              <a:t>  border: 3px solid #73AD21;</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&lt;h2&gt;position: relative;&lt;/h2&gt;</a:t>
            </a:r>
          </a:p>
          <a:p>
            <a:pPr>
              <a:buNone/>
            </a:pPr>
            <a:r>
              <a:rPr lang="en-US" sz="1400" dirty="0" smtClean="0">
                <a:latin typeface="Times New Roman" pitchFamily="18" charset="0"/>
                <a:cs typeface="Times New Roman" pitchFamily="18" charset="0"/>
              </a:rPr>
              <a:t>&lt;p&gt;An element with position is relative &lt;/p&gt;</a:t>
            </a:r>
          </a:p>
          <a:p>
            <a:pPr>
              <a:buNone/>
            </a:pPr>
            <a:r>
              <a:rPr lang="en-US" sz="1400" dirty="0" smtClean="0">
                <a:latin typeface="Times New Roman" pitchFamily="18" charset="0"/>
                <a:cs typeface="Times New Roman" pitchFamily="18" charset="0"/>
              </a:rPr>
              <a:t>&lt;div class="relative"&gt;</a:t>
            </a:r>
          </a:p>
          <a:p>
            <a:pPr>
              <a:buNone/>
            </a:pPr>
            <a:r>
              <a:rPr lang="en-US" sz="1400" dirty="0" smtClean="0">
                <a:latin typeface="Times New Roman" pitchFamily="18" charset="0"/>
                <a:cs typeface="Times New Roman" pitchFamily="18" charset="0"/>
              </a:rPr>
              <a:t>This div element has position: relative;</a:t>
            </a:r>
          </a:p>
          <a:p>
            <a:pPr>
              <a:buNone/>
            </a:pPr>
            <a:r>
              <a:rPr lang="en-US" sz="1400" dirty="0" smtClean="0">
                <a:latin typeface="Times New Roman" pitchFamily="18" charset="0"/>
                <a:cs typeface="Times New Roman" pitchFamily="18" charset="0"/>
              </a:rPr>
              <a:t>&lt;/div&gt;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2800" dirty="0" smtClean="0">
                <a:latin typeface="Times New Roman" pitchFamily="18" charset="0"/>
                <a:cs typeface="Times New Roman" pitchFamily="18" charset="0"/>
              </a:rPr>
              <a:t>position: fixed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Autofit/>
          </a:bodyPr>
          <a:lstStyle/>
          <a:p>
            <a:r>
              <a:rPr lang="en-US" sz="1400" dirty="0" smtClean="0">
                <a:latin typeface="Times New Roman" pitchFamily="18" charset="0"/>
                <a:cs typeface="Times New Roman" pitchFamily="18" charset="0"/>
              </a:rPr>
              <a:t>An element with position: fixed; is positioned relative to the viewport, which means it always stays in the same place even if the page is scrolled. The top, right, bottom, and left properties are used to position the element</a:t>
            </a:r>
            <a:r>
              <a:rPr lang="en-US" sz="1400" dirty="0" smtClean="0"/>
              <a:t>.</a:t>
            </a:r>
          </a:p>
          <a:p>
            <a:pPr>
              <a:buNone/>
            </a:pPr>
            <a:r>
              <a:rPr lang="en-US" sz="1400" dirty="0" smtClean="0"/>
              <a:t>&lt;!DOCTYPE html&gt;</a:t>
            </a:r>
          </a:p>
          <a:p>
            <a:pPr>
              <a:buNone/>
            </a:pPr>
            <a:r>
              <a:rPr lang="en-US" sz="1400" dirty="0" smtClean="0"/>
              <a:t>&lt;html&gt;</a:t>
            </a:r>
          </a:p>
          <a:p>
            <a:pPr>
              <a:buNone/>
            </a:pPr>
            <a:r>
              <a:rPr lang="en-US" sz="1400" dirty="0" smtClean="0"/>
              <a:t>&lt;head&gt;</a:t>
            </a:r>
          </a:p>
          <a:p>
            <a:pPr>
              <a:buNone/>
            </a:pPr>
            <a:r>
              <a:rPr lang="en-US" sz="1400" dirty="0" smtClean="0"/>
              <a:t>&lt;style&gt;</a:t>
            </a:r>
          </a:p>
          <a:p>
            <a:pPr>
              <a:buNone/>
            </a:pPr>
            <a:r>
              <a:rPr lang="en-US" sz="1400" dirty="0" err="1" smtClean="0"/>
              <a:t>div.fixed</a:t>
            </a:r>
            <a:r>
              <a:rPr lang="en-US" sz="1400" dirty="0" smtClean="0"/>
              <a:t> {</a:t>
            </a:r>
          </a:p>
          <a:p>
            <a:pPr>
              <a:buNone/>
            </a:pPr>
            <a:r>
              <a:rPr lang="en-US" sz="1400" dirty="0" smtClean="0"/>
              <a:t>  position: fixed;</a:t>
            </a:r>
          </a:p>
          <a:p>
            <a:pPr>
              <a:buNone/>
            </a:pPr>
            <a:r>
              <a:rPr lang="en-US" sz="1400" dirty="0" smtClean="0"/>
              <a:t>  bottom: 0;</a:t>
            </a:r>
          </a:p>
          <a:p>
            <a:pPr>
              <a:buNone/>
            </a:pPr>
            <a:r>
              <a:rPr lang="en-US" sz="1400" dirty="0" smtClean="0"/>
              <a:t>  right: 0;</a:t>
            </a:r>
          </a:p>
          <a:p>
            <a:pPr>
              <a:buNone/>
            </a:pPr>
            <a:r>
              <a:rPr lang="en-US" sz="1400" dirty="0" smtClean="0"/>
              <a:t>  width: 300px;</a:t>
            </a:r>
          </a:p>
          <a:p>
            <a:pPr>
              <a:buNone/>
            </a:pPr>
            <a:r>
              <a:rPr lang="en-US" sz="1400" dirty="0" smtClean="0"/>
              <a:t>  border: 3px solid #73AD21;</a:t>
            </a:r>
          </a:p>
          <a:p>
            <a:pPr>
              <a:buNone/>
            </a:pPr>
            <a:r>
              <a:rPr lang="en-US" sz="1400" dirty="0" smtClean="0"/>
              <a:t>}</a:t>
            </a:r>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&lt;h2&gt;position: fixed;&lt;/h2&gt;</a:t>
            </a:r>
          </a:p>
          <a:p>
            <a:pPr>
              <a:buNone/>
            </a:pPr>
            <a:r>
              <a:rPr lang="en-US" sz="1400" dirty="0" smtClean="0"/>
              <a:t>&lt;p&gt;An element with position: is fixed &lt;/p&gt;</a:t>
            </a:r>
          </a:p>
          <a:p>
            <a:pPr>
              <a:buNone/>
            </a:pPr>
            <a:r>
              <a:rPr lang="en-US" sz="1400" dirty="0" smtClean="0"/>
              <a:t>&lt;div class="fixed"&gt;</a:t>
            </a:r>
          </a:p>
          <a:p>
            <a:pPr>
              <a:buNone/>
            </a:pPr>
            <a:r>
              <a:rPr lang="en-US" sz="1400" dirty="0" smtClean="0"/>
              <a:t>This div element has position: fixed;</a:t>
            </a:r>
          </a:p>
          <a:p>
            <a:pPr>
              <a:buNone/>
            </a:pPr>
            <a:r>
              <a:rPr lang="en-US" sz="1400" dirty="0" smtClean="0"/>
              <a:t>&lt;/div&gt;</a:t>
            </a:r>
          </a:p>
          <a:p>
            <a:pPr>
              <a:buNone/>
            </a:pPr>
            <a:r>
              <a:rPr lang="en-US" sz="1400" dirty="0" smtClean="0"/>
              <a:t>&lt;/body&gt;&lt;/html&gt;</a:t>
            </a:r>
            <a:endParaRPr lang="en-US"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position: absolute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r>
              <a:rPr lang="en-US" sz="1400" dirty="0" smtClean="0">
                <a:latin typeface="Times New Roman" pitchFamily="18" charset="0"/>
                <a:cs typeface="Times New Roman" pitchFamily="18" charset="0"/>
              </a:rPr>
              <a:t>An element with position: absolute; is positioned relative to the nearest positioned ancestor (instead of positioned relative to the viewport, like fixed).</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a:t>
            </a:r>
          </a:p>
          <a:p>
            <a:pPr>
              <a:buNone/>
            </a:pPr>
            <a:r>
              <a:rPr lang="en-US" sz="1400" dirty="0" err="1" smtClean="0">
                <a:latin typeface="Times New Roman" pitchFamily="18" charset="0"/>
                <a:cs typeface="Times New Roman" pitchFamily="18" charset="0"/>
              </a:rPr>
              <a:t>div.relative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position: relative;</a:t>
            </a:r>
          </a:p>
          <a:p>
            <a:pPr>
              <a:buNone/>
            </a:pPr>
            <a:r>
              <a:rPr lang="en-US" sz="1400" dirty="0" smtClean="0">
                <a:latin typeface="Times New Roman" pitchFamily="18" charset="0"/>
                <a:cs typeface="Times New Roman" pitchFamily="18" charset="0"/>
              </a:rPr>
              <a:t>  width: 400px;</a:t>
            </a:r>
          </a:p>
          <a:p>
            <a:pPr>
              <a:buNone/>
            </a:pPr>
            <a:r>
              <a:rPr lang="en-US" sz="1400" dirty="0" smtClean="0">
                <a:latin typeface="Times New Roman" pitchFamily="18" charset="0"/>
                <a:cs typeface="Times New Roman" pitchFamily="18" charset="0"/>
              </a:rPr>
              <a:t>  height: 200px;</a:t>
            </a:r>
          </a:p>
          <a:p>
            <a:pPr>
              <a:buNone/>
            </a:pPr>
            <a:r>
              <a:rPr lang="en-US" sz="1400" dirty="0" smtClean="0">
                <a:latin typeface="Times New Roman" pitchFamily="18" charset="0"/>
                <a:cs typeface="Times New Roman" pitchFamily="18" charset="0"/>
              </a:rPr>
              <a:t>  border: 3px solid #73AD21;</a:t>
            </a:r>
          </a:p>
          <a:p>
            <a:pPr>
              <a:buNone/>
            </a:pPr>
            <a:r>
              <a:rPr lang="en-US" sz="1400" dirty="0" smtClean="0">
                <a:latin typeface="Times New Roman" pitchFamily="18" charset="0"/>
                <a:cs typeface="Times New Roman" pitchFamily="18" charset="0"/>
              </a:rPr>
              <a:t>} </a:t>
            </a:r>
          </a:p>
          <a:p>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div.absolute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position: absolute;</a:t>
            </a:r>
          </a:p>
          <a:p>
            <a:pPr>
              <a:buNone/>
            </a:pPr>
            <a:r>
              <a:rPr lang="en-US" sz="1400" dirty="0" smtClean="0">
                <a:latin typeface="Times New Roman" pitchFamily="18" charset="0"/>
                <a:cs typeface="Times New Roman" pitchFamily="18" charset="0"/>
              </a:rPr>
              <a:t>  top: 80px;</a:t>
            </a:r>
          </a:p>
          <a:p>
            <a:pPr>
              <a:buNone/>
            </a:pPr>
            <a:r>
              <a:rPr lang="en-US" sz="1400" dirty="0" smtClean="0">
                <a:latin typeface="Times New Roman" pitchFamily="18" charset="0"/>
                <a:cs typeface="Times New Roman" pitchFamily="18" charset="0"/>
              </a:rPr>
              <a:t>  right: 0;</a:t>
            </a:r>
          </a:p>
          <a:p>
            <a:pPr>
              <a:buNone/>
            </a:pPr>
            <a:r>
              <a:rPr lang="en-US" sz="1400" dirty="0" smtClean="0">
                <a:latin typeface="Times New Roman" pitchFamily="18" charset="0"/>
                <a:cs typeface="Times New Roman" pitchFamily="18" charset="0"/>
              </a:rPr>
              <a:t>  width: 200px;</a:t>
            </a:r>
          </a:p>
          <a:p>
            <a:pPr>
              <a:buNone/>
            </a:pPr>
            <a:r>
              <a:rPr lang="en-US" sz="1400" dirty="0" smtClean="0">
                <a:latin typeface="Times New Roman" pitchFamily="18" charset="0"/>
                <a:cs typeface="Times New Roman" pitchFamily="18" charset="0"/>
              </a:rPr>
              <a:t>  height: 100px;</a:t>
            </a:r>
          </a:p>
          <a:p>
            <a:pPr>
              <a:buNone/>
            </a:pPr>
            <a:r>
              <a:rPr lang="en-US" sz="1400" dirty="0" smtClean="0">
                <a:latin typeface="Times New Roman" pitchFamily="18" charset="0"/>
                <a:cs typeface="Times New Roman" pitchFamily="18" charset="0"/>
              </a:rPr>
              <a:t>  border: 3px solid #73AD21;</a:t>
            </a:r>
          </a:p>
          <a:p>
            <a:pPr>
              <a:buNone/>
            </a:pPr>
            <a:r>
              <a:rPr lang="en-US" sz="1400" dirty="0" smtClean="0">
                <a:latin typeface="Times New Roman" pitchFamily="18" charset="0"/>
                <a:cs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Software Stack?</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dirty="0" smtClean="0"/>
              <a:t>Software stack is a collection of the programs which are used together to produce a specific result. It includes an operating system and its application. For example, a </a:t>
            </a:r>
            <a:r>
              <a:rPr lang="en-US" dirty="0" err="1" smtClean="0"/>
              <a:t>smartphone</a:t>
            </a:r>
            <a:r>
              <a:rPr lang="en-US" dirty="0" smtClean="0"/>
              <a:t> software stack includes OS along with the phone app, web browsers, and default applications.</a:t>
            </a:r>
          </a:p>
          <a:p>
            <a:pPr>
              <a:buNone/>
            </a:pPr>
            <a:r>
              <a:rPr lang="en-US" b="1" dirty="0" smtClean="0"/>
              <a:t>Popular Stacks:</a:t>
            </a:r>
            <a:endParaRPr lang="en-US" dirty="0" smtClean="0"/>
          </a:p>
          <a:p>
            <a:pPr lvl="0"/>
            <a:r>
              <a:rPr lang="en-US" dirty="0" smtClean="0"/>
              <a:t>LAMP stack: Linux - Apache - </a:t>
            </a:r>
            <a:r>
              <a:rPr lang="en-US" dirty="0" err="1" smtClean="0"/>
              <a:t>MySQL</a:t>
            </a:r>
            <a:r>
              <a:rPr lang="en-US" dirty="0" smtClean="0"/>
              <a:t> - PHP</a:t>
            </a:r>
          </a:p>
          <a:p>
            <a:pPr lvl="0"/>
            <a:r>
              <a:rPr lang="en-US" dirty="0" smtClean="0"/>
              <a:t>MERN: MongoDB - Express - React Js - Node.js</a:t>
            </a:r>
          </a:p>
          <a:p>
            <a:pPr lvl="0"/>
            <a:r>
              <a:rPr lang="en-US" dirty="0" smtClean="0"/>
              <a:t>MEAN stack: MongoDB - Express - </a:t>
            </a:r>
            <a:r>
              <a:rPr lang="en-US" dirty="0" err="1" smtClean="0"/>
              <a:t>AngularJS</a:t>
            </a:r>
            <a:r>
              <a:rPr lang="en-US" dirty="0" smtClean="0"/>
              <a:t> - Node.js</a:t>
            </a:r>
          </a:p>
          <a:p>
            <a:pPr lvl="0"/>
            <a:r>
              <a:rPr lang="en-US" dirty="0" smtClean="0"/>
              <a:t>Django stack:  Python - Django - </a:t>
            </a:r>
            <a:r>
              <a:rPr lang="en-US" dirty="0" err="1" smtClean="0"/>
              <a:t>MySQL</a:t>
            </a:r>
            <a:endParaRPr lang="en-US" dirty="0" smtClean="0"/>
          </a:p>
          <a:p>
            <a:pPr lvl="0"/>
            <a:r>
              <a:rPr lang="en-US" dirty="0" smtClean="0"/>
              <a:t>Ruby on Rails: Ruby - SQLite - Rails</a:t>
            </a:r>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sz="2800" dirty="0" smtClean="0">
                <a:latin typeface="Times New Roman" pitchFamily="18" charset="0"/>
                <a:cs typeface="Times New Roman" pitchFamily="18" charset="0"/>
              </a:rPr>
              <a:t>&lt;/style&gt;</a:t>
            </a:r>
          </a:p>
          <a:p>
            <a:pPr>
              <a:buNone/>
            </a:pPr>
            <a:r>
              <a:rPr lang="en-US" sz="2800" dirty="0" smtClean="0">
                <a:latin typeface="Times New Roman" pitchFamily="18" charset="0"/>
                <a:cs typeface="Times New Roman" pitchFamily="18" charset="0"/>
              </a:rPr>
              <a:t>&lt;/head&gt;</a:t>
            </a:r>
          </a:p>
          <a:p>
            <a:pPr>
              <a:buNone/>
            </a:pPr>
            <a:r>
              <a:rPr lang="en-US" sz="2800" dirty="0" smtClean="0">
                <a:latin typeface="Times New Roman" pitchFamily="18" charset="0"/>
                <a:cs typeface="Times New Roman" pitchFamily="18" charset="0"/>
              </a:rPr>
              <a:t>&lt;body&gt;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&lt;h2&gt;position: absolute;&lt;/h2&gt;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&lt;p&gt;An element with position is absolute &lt;/p&gt;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&lt;div class="relative"&gt;This div element has position: relative;</a:t>
            </a:r>
          </a:p>
          <a:p>
            <a:pPr>
              <a:buNone/>
            </a:pPr>
            <a:r>
              <a:rPr lang="en-US" sz="2800" dirty="0" smtClean="0">
                <a:latin typeface="Times New Roman" pitchFamily="18" charset="0"/>
                <a:cs typeface="Times New Roman" pitchFamily="18" charset="0"/>
              </a:rPr>
              <a:t> &lt;div class="absolute"&gt;This div element has position: absolute;&lt;/div&gt;&lt;/div&gt;</a:t>
            </a: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position: sticky</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Autofit/>
          </a:bodyPr>
          <a:lstStyle/>
          <a:p>
            <a:r>
              <a:rPr lang="en-US" sz="2000" dirty="0" smtClean="0">
                <a:latin typeface="Times New Roman" pitchFamily="18" charset="0"/>
                <a:cs typeface="Times New Roman" pitchFamily="18" charset="0"/>
              </a:rPr>
              <a:t>An element with position: sticky; is positioned based on the user's scroll position.</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&lt;style&gt;</a:t>
            </a:r>
          </a:p>
          <a:p>
            <a:pPr>
              <a:buNone/>
            </a:pPr>
            <a:r>
              <a:rPr lang="en-US" sz="2000" dirty="0" err="1" smtClean="0">
                <a:latin typeface="Times New Roman" pitchFamily="18" charset="0"/>
                <a:cs typeface="Times New Roman" pitchFamily="18" charset="0"/>
              </a:rPr>
              <a:t>div.sticky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position: -</a:t>
            </a:r>
            <a:r>
              <a:rPr lang="en-US" sz="2000" dirty="0" err="1" smtClean="0">
                <a:latin typeface="Times New Roman" pitchFamily="18" charset="0"/>
                <a:cs typeface="Times New Roman" pitchFamily="18" charset="0"/>
              </a:rPr>
              <a:t>webkit</a:t>
            </a:r>
            <a:r>
              <a:rPr lang="en-US" sz="2000" dirty="0" smtClean="0">
                <a:latin typeface="Times New Roman" pitchFamily="18" charset="0"/>
                <a:cs typeface="Times New Roman" pitchFamily="18" charset="0"/>
              </a:rPr>
              <a:t>-sticky;</a:t>
            </a:r>
          </a:p>
          <a:p>
            <a:pPr>
              <a:buNone/>
            </a:pPr>
            <a:r>
              <a:rPr lang="en-US" sz="2000" dirty="0" smtClean="0">
                <a:latin typeface="Times New Roman" pitchFamily="18" charset="0"/>
                <a:cs typeface="Times New Roman" pitchFamily="18" charset="0"/>
              </a:rPr>
              <a:t>  position: sticky;</a:t>
            </a:r>
          </a:p>
          <a:p>
            <a:pPr>
              <a:buNone/>
            </a:pPr>
            <a:r>
              <a:rPr lang="en-US" sz="2000" dirty="0" smtClean="0">
                <a:latin typeface="Times New Roman" pitchFamily="18" charset="0"/>
                <a:cs typeface="Times New Roman" pitchFamily="18" charset="0"/>
              </a:rPr>
              <a:t>  top: 0;</a:t>
            </a:r>
          </a:p>
          <a:p>
            <a:pPr>
              <a:buNone/>
            </a:pPr>
            <a:r>
              <a:rPr lang="en-US" sz="2000" dirty="0" smtClean="0">
                <a:latin typeface="Times New Roman" pitchFamily="18" charset="0"/>
                <a:cs typeface="Times New Roman" pitchFamily="18" charset="0"/>
              </a:rPr>
              <a:t> padding: 5px;</a:t>
            </a:r>
          </a:p>
          <a:p>
            <a:pPr>
              <a:buNone/>
            </a:pPr>
            <a:r>
              <a:rPr lang="en-US" sz="2000" dirty="0" smtClean="0">
                <a:latin typeface="Times New Roman" pitchFamily="18" charset="0"/>
                <a:cs typeface="Times New Roman" pitchFamily="18" charset="0"/>
              </a:rPr>
              <a:t>  background-color: #cae8ca;</a:t>
            </a:r>
          </a:p>
          <a:p>
            <a:pPr>
              <a:buNone/>
            </a:pPr>
            <a:r>
              <a:rPr lang="en-US" sz="2000" dirty="0" smtClean="0">
                <a:latin typeface="Times New Roman" pitchFamily="18" charset="0"/>
                <a:cs typeface="Times New Roman" pitchFamily="18" charset="0"/>
              </a:rPr>
              <a:t>  border: 2px solid #4CAF50;</a:t>
            </a:r>
          </a:p>
          <a:p>
            <a:pPr>
              <a:buNone/>
            </a:pPr>
            <a:r>
              <a:rPr lang="en-US" sz="2000" dirty="0" smtClean="0">
                <a:latin typeface="Times New Roman" pitchFamily="18" charset="0"/>
                <a:cs typeface="Times New Roman" pitchFamily="18"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sz="2800" dirty="0" smtClean="0">
                <a:latin typeface="Times New Roman" pitchFamily="18" charset="0"/>
                <a:cs typeface="Times New Roman" pitchFamily="18" charset="0"/>
              </a:rPr>
              <a:t>&lt;/style&gt;</a:t>
            </a:r>
          </a:p>
          <a:p>
            <a:pPr>
              <a:buNone/>
            </a:pPr>
            <a:r>
              <a:rPr lang="en-US" sz="2800" dirty="0" smtClean="0">
                <a:latin typeface="Times New Roman" pitchFamily="18" charset="0"/>
                <a:cs typeface="Times New Roman" pitchFamily="18" charset="0"/>
              </a:rPr>
              <a:t>&lt;/head&gt;</a:t>
            </a:r>
          </a:p>
          <a:p>
            <a:pPr>
              <a:buNone/>
            </a:pPr>
            <a:r>
              <a:rPr lang="en-US" sz="2800" dirty="0" smtClean="0">
                <a:latin typeface="Times New Roman" pitchFamily="18" charset="0"/>
                <a:cs typeface="Times New Roman" pitchFamily="18" charset="0"/>
              </a:rPr>
              <a:t>&lt;body&gt;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&lt;p&gt;Try to &lt;b&gt;scroll&lt;/b&gt; inside this frame to understand how sticky positioning works.&lt;/p&gt;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&lt;div class="sticky"&gt;I am sticky!&lt;/div&gt;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&lt;div style="padding-bottom:2000px"&gt;</a:t>
            </a:r>
          </a:p>
          <a:p>
            <a:pPr>
              <a:buNone/>
            </a:pPr>
            <a:r>
              <a:rPr lang="en-US" sz="2800" dirty="0" smtClean="0">
                <a:latin typeface="Times New Roman" pitchFamily="18" charset="0"/>
                <a:cs typeface="Times New Roman" pitchFamily="18" charset="0"/>
              </a:rPr>
              <a:t>  &lt;p&gt;In this example, the sticky element sticks to the top of the page &lt;/p&gt;</a:t>
            </a:r>
          </a:p>
          <a:p>
            <a:pPr>
              <a:buNone/>
            </a:pPr>
            <a:r>
              <a:rPr lang="en-US" sz="2800" dirty="0" smtClean="0">
                <a:latin typeface="Times New Roman" pitchFamily="18" charset="0"/>
                <a:cs typeface="Times New Roman" pitchFamily="18" charset="0"/>
              </a:rPr>
              <a:t>  &lt;p&gt;Scroll back up to remove the </a:t>
            </a:r>
            <a:r>
              <a:rPr lang="en-US" sz="2800" dirty="0" err="1" smtClean="0">
                <a:latin typeface="Times New Roman" pitchFamily="18" charset="0"/>
                <a:cs typeface="Times New Roman" pitchFamily="18" charset="0"/>
              </a:rPr>
              <a:t>stickyness</a:t>
            </a:r>
            <a:r>
              <a:rPr lang="en-US" sz="2800" dirty="0" smtClean="0">
                <a:latin typeface="Times New Roman" pitchFamily="18" charset="0"/>
                <a:cs typeface="Times New Roman" pitchFamily="18" charset="0"/>
              </a:rPr>
              <a:t>.&lt;/p&gt;</a:t>
            </a:r>
          </a:p>
          <a:p>
            <a:pPr>
              <a:buNone/>
            </a:pPr>
            <a:r>
              <a:rPr lang="en-US" sz="2800" dirty="0" smtClean="0">
                <a:latin typeface="Times New Roman" pitchFamily="18" charset="0"/>
                <a:cs typeface="Times New Roman" pitchFamily="18" charset="0"/>
              </a:rPr>
              <a:t>  &lt;p&gt;Some text to enable scrolling.. &lt;/p&gt;</a:t>
            </a:r>
          </a:p>
          <a:p>
            <a:pPr>
              <a:buNone/>
            </a:pPr>
            <a:r>
              <a:rPr lang="en-US" sz="2800" dirty="0" smtClean="0">
                <a:latin typeface="Times New Roman" pitchFamily="18" charset="0"/>
                <a:cs typeface="Times New Roman" pitchFamily="18" charset="0"/>
              </a:rPr>
              <a:t>  &lt;p&gt;Some text to enable scrolling.. &lt;/p&gt;</a:t>
            </a:r>
          </a:p>
          <a:p>
            <a:pPr>
              <a:buNone/>
            </a:pPr>
            <a:r>
              <a:rPr lang="en-US" sz="2800" dirty="0" smtClean="0">
                <a:latin typeface="Times New Roman" pitchFamily="18" charset="0"/>
                <a:cs typeface="Times New Roman" pitchFamily="18" charset="0"/>
              </a:rPr>
              <a:t>&lt;/div&gt;</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CSS Backgrounds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The CSS background properties are used to add background effects for elements.</a:t>
            </a:r>
          </a:p>
          <a:p>
            <a:r>
              <a:rPr lang="en-US" dirty="0" smtClean="0"/>
              <a:t>background-color</a:t>
            </a:r>
          </a:p>
          <a:p>
            <a:r>
              <a:rPr lang="en-US" dirty="0" smtClean="0"/>
              <a:t>background-image</a:t>
            </a:r>
          </a:p>
          <a:p>
            <a:r>
              <a:rPr lang="en-US" dirty="0" smtClean="0"/>
              <a:t>background-repeat</a:t>
            </a:r>
          </a:p>
          <a:p>
            <a:r>
              <a:rPr lang="en-US" dirty="0" smtClean="0"/>
              <a:t>background-attachment</a:t>
            </a:r>
          </a:p>
          <a:p>
            <a:r>
              <a:rPr lang="en-US" dirty="0" smtClean="0"/>
              <a:t>background-position</a:t>
            </a:r>
          </a:p>
          <a:p>
            <a:r>
              <a:rPr lang="en-US" dirty="0" smtClean="0"/>
              <a:t>background (shorthand property)</a:t>
            </a:r>
          </a:p>
          <a:p>
            <a:r>
              <a:rPr lang="en-US" dirty="0" err="1" smtClean="0"/>
              <a:t>kground</a:t>
            </a:r>
            <a:r>
              <a:rPr lang="en-US" dirty="0" smtClean="0"/>
              <a:t> effects for elements.</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CSS background-image</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Autofit/>
          </a:bodyPr>
          <a:lstStyle/>
          <a:p>
            <a:pPr>
              <a:buNone/>
            </a:pPr>
            <a:r>
              <a:rPr lang="en-US" sz="1400" dirty="0" smtClean="0">
                <a:latin typeface="Times New Roman" pitchFamily="18" charset="0"/>
                <a:cs typeface="Times New Roman" pitchFamily="18" charset="0"/>
              </a:rPr>
              <a:t>The background-image property specifies an image to use as the background of an element.</a:t>
            </a:r>
          </a:p>
          <a:p>
            <a:pPr>
              <a:buNone/>
            </a:pPr>
            <a:r>
              <a:rPr lang="en-US" sz="1400" dirty="0" smtClean="0">
                <a:latin typeface="Times New Roman" pitchFamily="18" charset="0"/>
                <a:cs typeface="Times New Roman" pitchFamily="18" charset="0"/>
              </a:rPr>
              <a:t>By default, the image is repeated so it covers the entire element.</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body {</a:t>
            </a:r>
          </a:p>
          <a:p>
            <a:pPr>
              <a:buNone/>
            </a:pPr>
            <a:r>
              <a:rPr lang="en-US" sz="1400" dirty="0" smtClean="0">
                <a:latin typeface="Times New Roman" pitchFamily="18" charset="0"/>
                <a:cs typeface="Times New Roman" pitchFamily="18" charset="0"/>
              </a:rPr>
              <a:t>  background-image: </a:t>
            </a:r>
            <a:r>
              <a:rPr lang="en-US" sz="1400" dirty="0" err="1" smtClean="0">
                <a:latin typeface="Times New Roman" pitchFamily="18" charset="0"/>
                <a:cs typeface="Times New Roman" pitchFamily="18" charset="0"/>
              </a:rPr>
              <a:t>url</a:t>
            </a:r>
            <a:r>
              <a:rPr lang="en-US" sz="1400" dirty="0" smtClean="0">
                <a:latin typeface="Times New Roman" pitchFamily="18" charset="0"/>
                <a:cs typeface="Times New Roman" pitchFamily="18" charset="0"/>
              </a:rPr>
              <a:t>("paper.jpg");</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&lt;h1&gt;Hello World!&lt;/h1&gt;</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&lt;p&gt;This page has an image as the background!&lt;/p&gt;</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CSS Multiple Backgrounds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CSS allows you to add multiple background images for an element, through the background-image property.</a:t>
            </a:r>
          </a:p>
          <a:p>
            <a:r>
              <a:rPr lang="en-US" sz="2000" dirty="0" smtClean="0">
                <a:latin typeface="Times New Roman" pitchFamily="18" charset="0"/>
                <a:cs typeface="Times New Roman" pitchFamily="18" charset="0"/>
              </a:rPr>
              <a:t>The different background images are separated by commas, and the images are stacked on top of each other, where the first image is closest to the viewer.</a:t>
            </a:r>
          </a:p>
          <a:p>
            <a:pPr>
              <a:buNone/>
            </a:pPr>
            <a:r>
              <a:rPr lang="en-US" sz="2000" b="1" dirty="0" smtClean="0">
                <a:latin typeface="Times New Roman" pitchFamily="18" charset="0"/>
                <a:cs typeface="Times New Roman" pitchFamily="18" charset="0"/>
              </a:rPr>
              <a:t>      properties:</a:t>
            </a:r>
          </a:p>
          <a:p>
            <a:r>
              <a:rPr lang="en-US" sz="2000" dirty="0" smtClean="0"/>
              <a:t>background-size</a:t>
            </a:r>
          </a:p>
          <a:p>
            <a:r>
              <a:rPr lang="en-US" sz="2000" dirty="0" smtClean="0"/>
              <a:t>background-origin</a:t>
            </a:r>
          </a:p>
          <a:p>
            <a:r>
              <a:rPr lang="en-US" sz="2000" dirty="0" smtClean="0"/>
              <a:t>background-clip</a:t>
            </a:r>
          </a:p>
          <a:p>
            <a:endParaRPr lang="en-US" sz="2000" b="1" dirty="0">
              <a:latin typeface="Times New Roman" pitchFamily="18" charset="0"/>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867400"/>
          </a:xfrm>
        </p:spPr>
        <p:txBody>
          <a:bodyPr>
            <a:noAutofit/>
          </a:bodyPr>
          <a:lstStyle/>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&lt;style&gt; </a:t>
            </a:r>
          </a:p>
          <a:p>
            <a:pPr>
              <a:buNone/>
            </a:pPr>
            <a:r>
              <a:rPr lang="en-US" sz="1400" dirty="0" smtClean="0">
                <a:latin typeface="Times New Roman" pitchFamily="18" charset="0"/>
                <a:cs typeface="Times New Roman" pitchFamily="18" charset="0"/>
              </a:rPr>
              <a:t>#example1 {</a:t>
            </a:r>
          </a:p>
          <a:p>
            <a:pPr>
              <a:buNone/>
            </a:pPr>
            <a:r>
              <a:rPr lang="en-US" sz="1400" dirty="0" smtClean="0">
                <a:latin typeface="Times New Roman" pitchFamily="18" charset="0"/>
                <a:cs typeface="Times New Roman" pitchFamily="18" charset="0"/>
              </a:rPr>
              <a:t>  background-image: </a:t>
            </a:r>
            <a:r>
              <a:rPr lang="en-US" sz="1400" dirty="0" err="1" smtClean="0">
                <a:latin typeface="Times New Roman" pitchFamily="18" charset="0"/>
                <a:cs typeface="Times New Roman" pitchFamily="18" charset="0"/>
              </a:rPr>
              <a:t>url</a:t>
            </a:r>
            <a:r>
              <a:rPr lang="en-US" sz="1400" dirty="0" smtClean="0">
                <a:latin typeface="Times New Roman" pitchFamily="18" charset="0"/>
                <a:cs typeface="Times New Roman" pitchFamily="18" charset="0"/>
              </a:rPr>
              <a:t>(flower.jpg), </a:t>
            </a:r>
            <a:r>
              <a:rPr lang="en-US" sz="1400" dirty="0" err="1" smtClean="0">
                <a:latin typeface="Times New Roman" pitchFamily="18" charset="0"/>
                <a:cs typeface="Times New Roman" pitchFamily="18" charset="0"/>
              </a:rPr>
              <a:t>url</a:t>
            </a:r>
            <a:r>
              <a:rPr lang="en-US" sz="1400" dirty="0" smtClean="0">
                <a:latin typeface="Times New Roman" pitchFamily="18" charset="0"/>
                <a:cs typeface="Times New Roman" pitchFamily="18" charset="0"/>
              </a:rPr>
              <a:t>(paper.jpg);</a:t>
            </a:r>
          </a:p>
          <a:p>
            <a:pPr>
              <a:buNone/>
            </a:pPr>
            <a:r>
              <a:rPr lang="en-US" sz="1400" dirty="0" smtClean="0">
                <a:latin typeface="Times New Roman" pitchFamily="18" charset="0"/>
                <a:cs typeface="Times New Roman" pitchFamily="18" charset="0"/>
              </a:rPr>
              <a:t>  background-position: right bottom, left top;</a:t>
            </a:r>
          </a:p>
          <a:p>
            <a:pPr>
              <a:buNone/>
            </a:pPr>
            <a:r>
              <a:rPr lang="en-US" sz="1400" dirty="0" smtClean="0">
                <a:latin typeface="Times New Roman" pitchFamily="18" charset="0"/>
                <a:cs typeface="Times New Roman" pitchFamily="18" charset="0"/>
              </a:rPr>
              <a:t>  background-repeat: no-repeat, repeat;</a:t>
            </a:r>
          </a:p>
          <a:p>
            <a:pPr>
              <a:buNone/>
            </a:pPr>
            <a:r>
              <a:rPr lang="en-US" sz="1400" dirty="0" smtClean="0">
                <a:latin typeface="Times New Roman" pitchFamily="18" charset="0"/>
                <a:cs typeface="Times New Roman" pitchFamily="18" charset="0"/>
              </a:rPr>
              <a:t>  padding: 15px;</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&lt;h1&gt;Multiple Backgrounds&lt;/h1&gt;</a:t>
            </a:r>
          </a:p>
          <a:p>
            <a:pPr>
              <a:buNone/>
            </a:pPr>
            <a:r>
              <a:rPr lang="en-US" sz="1400" dirty="0" smtClean="0">
                <a:latin typeface="Times New Roman" pitchFamily="18" charset="0"/>
                <a:cs typeface="Times New Roman" pitchFamily="18" charset="0"/>
              </a:rPr>
              <a:t>&lt;p&gt;The following div element has two background images:&lt;/p&gt;</a:t>
            </a:r>
          </a:p>
          <a:p>
            <a:pPr>
              <a:buNone/>
            </a:pPr>
            <a:r>
              <a:rPr lang="en-US" sz="1400" dirty="0" smtClean="0">
                <a:latin typeface="Times New Roman" pitchFamily="18" charset="0"/>
                <a:cs typeface="Times New Roman" pitchFamily="18" charset="0"/>
              </a:rPr>
              <a:t>&lt;div id="example1"&gt;</a:t>
            </a:r>
          </a:p>
          <a:p>
            <a:pPr>
              <a:buNone/>
            </a:pPr>
            <a:r>
              <a:rPr lang="en-US" sz="1400" dirty="0" smtClean="0">
                <a:latin typeface="Times New Roman" pitchFamily="18" charset="0"/>
                <a:cs typeface="Times New Roman" pitchFamily="18" charset="0"/>
              </a:rPr>
              <a:t>  &lt;h1&gt;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Dolor&lt;/h1&gt;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 sit </a:t>
            </a:r>
            <a:r>
              <a:rPr lang="en-US" sz="1400" dirty="0" err="1" smtClean="0">
                <a:latin typeface="Times New Roman" pitchFamily="18" charset="0"/>
                <a:cs typeface="Times New Roman" pitchFamily="18" charset="0"/>
              </a:rPr>
              <a:t>amet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consectetuer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adipiscing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elit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nonummy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nibh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euismod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tincidunt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laoreet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dolore</a:t>
            </a:r>
            <a:r>
              <a:rPr lang="en-US" sz="1400" dirty="0" smtClean="0">
                <a:latin typeface="Times New Roman" pitchFamily="18" charset="0"/>
                <a:cs typeface="Times New Roman" pitchFamily="18" charset="0"/>
              </a:rPr>
              <a:t> magna </a:t>
            </a:r>
            <a:r>
              <a:rPr lang="en-US" sz="1400" dirty="0" err="1" smtClean="0">
                <a:latin typeface="Times New Roman" pitchFamily="18" charset="0"/>
                <a:cs typeface="Times New Roman" pitchFamily="18" charset="0"/>
              </a:rPr>
              <a:t>aliquam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erat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volutpat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wisi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enim</a:t>
            </a:r>
            <a:r>
              <a:rPr lang="en-US" sz="1400" dirty="0" smtClean="0">
                <a:latin typeface="Times New Roman" pitchFamily="18" charset="0"/>
                <a:cs typeface="Times New Roman" pitchFamily="18" charset="0"/>
              </a:rPr>
              <a:t> ad minim </a:t>
            </a:r>
            <a:r>
              <a:rPr lang="en-US" sz="1400" dirty="0" err="1" smtClean="0">
                <a:latin typeface="Times New Roman" pitchFamily="18" charset="0"/>
                <a:cs typeface="Times New Roman" pitchFamily="18" charset="0"/>
              </a:rPr>
              <a:t>veniam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quis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nostrud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exerci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tation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ullamcorper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suscipit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lobortis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nisl</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aliquip</a:t>
            </a:r>
            <a:r>
              <a:rPr lang="en-US" sz="1400" dirty="0" smtClean="0">
                <a:latin typeface="Times New Roman" pitchFamily="18" charset="0"/>
                <a:cs typeface="Times New Roman" pitchFamily="18" charset="0"/>
              </a:rPr>
              <a:t> ex ea </a:t>
            </a:r>
            <a:r>
              <a:rPr lang="en-US" sz="1400" dirty="0" err="1" smtClean="0">
                <a:latin typeface="Times New Roman" pitchFamily="18" charset="0"/>
                <a:cs typeface="Times New Roman" pitchFamily="18" charset="0"/>
              </a:rPr>
              <a:t>commodo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consequat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&lt;/div&gt;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CSS Background Size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US" sz="2000" dirty="0" smtClean="0">
                <a:latin typeface="Times New Roman" pitchFamily="18" charset="0"/>
                <a:cs typeface="Times New Roman" pitchFamily="18" charset="0"/>
              </a:rPr>
              <a:t>The CSS background-size property allows you to specify the size of background images.</a:t>
            </a:r>
          </a:p>
          <a:p>
            <a:pPr>
              <a:buNone/>
            </a:pPr>
            <a:r>
              <a:rPr lang="en-US" sz="2000" dirty="0" smtClean="0">
                <a:latin typeface="Times New Roman" pitchFamily="18" charset="0"/>
                <a:cs typeface="Times New Roman" pitchFamily="18" charset="0"/>
              </a:rPr>
              <a:t>The size can be specified in lengths, percentages, or by using one of the two keywords: contain or cover.</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&lt;head&gt;</a:t>
            </a:r>
          </a:p>
          <a:p>
            <a:pPr>
              <a:buNone/>
            </a:pPr>
            <a:r>
              <a:rPr lang="en-US" sz="2000" dirty="0" smtClean="0">
                <a:latin typeface="Times New Roman" pitchFamily="18" charset="0"/>
                <a:cs typeface="Times New Roman" pitchFamily="18" charset="0"/>
              </a:rPr>
              <a:t>&lt;style&gt;</a:t>
            </a:r>
          </a:p>
          <a:p>
            <a:pPr>
              <a:buNone/>
            </a:pPr>
            <a:r>
              <a:rPr lang="en-US" sz="2000" dirty="0" smtClean="0">
                <a:latin typeface="Times New Roman" pitchFamily="18" charset="0"/>
                <a:cs typeface="Times New Roman" pitchFamily="18" charset="0"/>
              </a:rPr>
              <a:t>#example1 {</a:t>
            </a:r>
          </a:p>
          <a:p>
            <a:pPr>
              <a:buNone/>
            </a:pPr>
            <a:r>
              <a:rPr lang="en-US" sz="2000" dirty="0" smtClean="0">
                <a:latin typeface="Times New Roman" pitchFamily="18" charset="0"/>
                <a:cs typeface="Times New Roman" pitchFamily="18" charset="0"/>
              </a:rPr>
              <a:t>  border: 1px solid black;</a:t>
            </a:r>
          </a:p>
          <a:p>
            <a:pPr>
              <a:buNone/>
            </a:pPr>
            <a:r>
              <a:rPr lang="en-US" sz="2000" dirty="0" smtClean="0">
                <a:latin typeface="Times New Roman" pitchFamily="18" charset="0"/>
                <a:cs typeface="Times New Roman" pitchFamily="18" charset="0"/>
              </a:rPr>
              <a:t>  background: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(flower.jpg);</a:t>
            </a:r>
          </a:p>
          <a:p>
            <a:pPr>
              <a:buNone/>
            </a:pPr>
            <a:r>
              <a:rPr lang="en-US" sz="2000" dirty="0" smtClean="0">
                <a:latin typeface="Times New Roman" pitchFamily="18" charset="0"/>
                <a:cs typeface="Times New Roman" pitchFamily="18" charset="0"/>
              </a:rPr>
              <a:t>  background-size: 100px 80px;</a:t>
            </a:r>
          </a:p>
          <a:p>
            <a:pPr>
              <a:buNone/>
            </a:pPr>
            <a:r>
              <a:rPr lang="en-US" sz="2000" dirty="0" smtClean="0">
                <a:latin typeface="Times New Roman" pitchFamily="18" charset="0"/>
                <a:cs typeface="Times New Roman" pitchFamily="18" charset="0"/>
              </a:rPr>
              <a:t>  background-repeat: no-repeat;</a:t>
            </a:r>
          </a:p>
          <a:p>
            <a:pPr>
              <a:buNone/>
            </a:pPr>
            <a:r>
              <a:rPr lang="en-US" sz="2000" dirty="0" smtClean="0">
                <a:latin typeface="Times New Roman" pitchFamily="18" charset="0"/>
                <a:cs typeface="Times New Roman" pitchFamily="18" charset="0"/>
              </a:rPr>
              <a:t>  padding: 15px;</a:t>
            </a:r>
          </a:p>
          <a:p>
            <a:pPr>
              <a:buNone/>
            </a:pP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#example2 {</a:t>
            </a:r>
          </a:p>
          <a:p>
            <a:pPr>
              <a:buNone/>
            </a:pPr>
            <a:r>
              <a:rPr lang="en-US" sz="2000" dirty="0" smtClean="0">
                <a:latin typeface="Times New Roman" pitchFamily="18" charset="0"/>
                <a:cs typeface="Times New Roman" pitchFamily="18" charset="0"/>
              </a:rPr>
              <a:t>  border: 1px solid black;</a:t>
            </a:r>
          </a:p>
          <a:p>
            <a:pPr>
              <a:buNone/>
            </a:pPr>
            <a:r>
              <a:rPr lang="en-US" sz="2000" dirty="0" smtClean="0">
                <a:latin typeface="Times New Roman" pitchFamily="18" charset="0"/>
                <a:cs typeface="Times New Roman" pitchFamily="18" charset="0"/>
              </a:rPr>
              <a:t>  background: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(flower.jpg);</a:t>
            </a:r>
          </a:p>
          <a:p>
            <a:pPr>
              <a:buNone/>
            </a:pPr>
            <a:r>
              <a:rPr lang="en-US" sz="2000" dirty="0" smtClean="0">
                <a:latin typeface="Times New Roman" pitchFamily="18" charset="0"/>
                <a:cs typeface="Times New Roman" pitchFamily="18" charset="0"/>
              </a:rPr>
              <a:t>  background-repeat: no-repeat;</a:t>
            </a:r>
          </a:p>
          <a:p>
            <a:pPr>
              <a:buNone/>
            </a:pPr>
            <a:r>
              <a:rPr lang="en-US" sz="2000" dirty="0" smtClean="0">
                <a:latin typeface="Times New Roman" pitchFamily="18" charset="0"/>
                <a:cs typeface="Times New Roman" pitchFamily="18" charset="0"/>
              </a:rPr>
              <a:t>  padding: 15px;</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a:buNone/>
            </a:pPr>
            <a:r>
              <a:rPr lang="en-US" sz="1400" dirty="0" smtClean="0">
                <a:latin typeface="Times New Roman" pitchFamily="18" charset="0"/>
                <a:cs typeface="Times New Roman" pitchFamily="18" charset="0"/>
              </a:rPr>
              <a:t>&lt;/style&gt;</a:t>
            </a:r>
          </a:p>
          <a:p>
            <a:pPr>
              <a:buNone/>
            </a:pPr>
            <a:r>
              <a:rPr lang="en-US" sz="1400" dirty="0" smtClean="0">
                <a:latin typeface="Times New Roman" pitchFamily="18" charset="0"/>
                <a:cs typeface="Times New Roman" pitchFamily="18" charset="0"/>
              </a:rPr>
              <a:t>&lt;/head&gt;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&lt;h1&gt;The background-size Property&lt;/h1&gt;</a:t>
            </a:r>
          </a:p>
          <a:p>
            <a:pPr>
              <a:buNone/>
            </a:pPr>
            <a:r>
              <a:rPr lang="en-US" sz="1400" dirty="0" smtClean="0">
                <a:latin typeface="Times New Roman" pitchFamily="18" charset="0"/>
                <a:cs typeface="Times New Roman" pitchFamily="18" charset="0"/>
              </a:rPr>
              <a:t>&lt;p&gt;Resized background-image:&lt;/p&gt;</a:t>
            </a:r>
          </a:p>
          <a:p>
            <a:pPr>
              <a:buNone/>
            </a:pPr>
            <a:r>
              <a:rPr lang="en-US" sz="1400" dirty="0" smtClean="0">
                <a:latin typeface="Times New Roman" pitchFamily="18" charset="0"/>
                <a:cs typeface="Times New Roman" pitchFamily="18" charset="0"/>
              </a:rPr>
              <a:t>&lt;div id="example1"&gt;</a:t>
            </a:r>
          </a:p>
          <a:p>
            <a:pPr>
              <a:buNone/>
            </a:pPr>
            <a:r>
              <a:rPr lang="en-US" sz="1400" dirty="0" smtClean="0">
                <a:latin typeface="Times New Roman" pitchFamily="18" charset="0"/>
                <a:cs typeface="Times New Roman" pitchFamily="18" charset="0"/>
              </a:rPr>
              <a:t>  &lt;h2&gt;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Dolor&lt;/h2&gt;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 sit </a:t>
            </a:r>
            <a:r>
              <a:rPr lang="en-US" sz="1400" dirty="0" err="1" smtClean="0">
                <a:latin typeface="Times New Roman" pitchFamily="18" charset="0"/>
                <a:cs typeface="Times New Roman" pitchFamily="18" charset="0"/>
              </a:rPr>
              <a:t>amet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consectetuer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adipiscing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elit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nonummy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nibh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euismod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tincidunt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laoreet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dolore</a:t>
            </a:r>
            <a:r>
              <a:rPr lang="en-US" sz="1400" dirty="0" smtClean="0">
                <a:latin typeface="Times New Roman" pitchFamily="18" charset="0"/>
                <a:cs typeface="Times New Roman" pitchFamily="18" charset="0"/>
              </a:rPr>
              <a:t> magna </a:t>
            </a:r>
            <a:r>
              <a:rPr lang="en-US" sz="1400" dirty="0" err="1" smtClean="0">
                <a:latin typeface="Times New Roman" pitchFamily="18" charset="0"/>
                <a:cs typeface="Times New Roman" pitchFamily="18" charset="0"/>
              </a:rPr>
              <a:t>aliquam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erat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volutpat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wisi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enim</a:t>
            </a:r>
            <a:r>
              <a:rPr lang="en-US" sz="1400" dirty="0" smtClean="0">
                <a:latin typeface="Times New Roman" pitchFamily="18" charset="0"/>
                <a:cs typeface="Times New Roman" pitchFamily="18" charset="0"/>
              </a:rPr>
              <a:t> ad minim </a:t>
            </a:r>
            <a:r>
              <a:rPr lang="en-US" sz="1400" dirty="0" err="1" smtClean="0">
                <a:latin typeface="Times New Roman" pitchFamily="18" charset="0"/>
                <a:cs typeface="Times New Roman" pitchFamily="18" charset="0"/>
              </a:rPr>
              <a:t>veniam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quis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nostrud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exerci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tation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ullamcorper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suscipit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lobortis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nisl</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aliquip</a:t>
            </a:r>
            <a:r>
              <a:rPr lang="en-US" sz="1400" dirty="0" smtClean="0">
                <a:latin typeface="Times New Roman" pitchFamily="18" charset="0"/>
                <a:cs typeface="Times New Roman" pitchFamily="18" charset="0"/>
              </a:rPr>
              <a:t> ex ea </a:t>
            </a:r>
            <a:r>
              <a:rPr lang="en-US" sz="1400" dirty="0" err="1" smtClean="0">
                <a:latin typeface="Times New Roman" pitchFamily="18" charset="0"/>
                <a:cs typeface="Times New Roman" pitchFamily="18" charset="0"/>
              </a:rPr>
              <a:t>commodo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consequat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&lt;/div&gt;</a:t>
            </a:r>
          </a:p>
          <a:p>
            <a:pPr>
              <a:buNone/>
            </a:pPr>
            <a:r>
              <a:rPr lang="en-US" sz="1400" dirty="0" smtClean="0">
                <a:latin typeface="Times New Roman" pitchFamily="18" charset="0"/>
                <a:cs typeface="Times New Roman" pitchFamily="18" charset="0"/>
              </a:rPr>
              <a:t>&lt;p&gt;Original size of the background-image:&lt;/p&gt;</a:t>
            </a:r>
          </a:p>
          <a:p>
            <a:pPr>
              <a:buNone/>
            </a:pPr>
            <a:r>
              <a:rPr lang="en-US" sz="1400" dirty="0" smtClean="0">
                <a:latin typeface="Times New Roman" pitchFamily="18" charset="0"/>
                <a:cs typeface="Times New Roman" pitchFamily="18" charset="0"/>
              </a:rPr>
              <a:t>&lt;div id="example2"&gt;</a:t>
            </a:r>
          </a:p>
          <a:p>
            <a:pPr>
              <a:buNone/>
            </a:pPr>
            <a:r>
              <a:rPr lang="en-US" sz="1400" dirty="0" smtClean="0">
                <a:latin typeface="Times New Roman" pitchFamily="18" charset="0"/>
                <a:cs typeface="Times New Roman" pitchFamily="18" charset="0"/>
              </a:rPr>
              <a:t>  &lt;h2&gt;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Dolor&lt;/h2&gt;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Lorem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ipsum</a:t>
            </a:r>
            <a:r>
              <a:rPr lang="en-US" sz="1400" dirty="0" smtClean="0">
                <a:latin typeface="Times New Roman" pitchFamily="18" charset="0"/>
                <a:cs typeface="Times New Roman" pitchFamily="18" charset="0"/>
              </a:rPr>
              <a:t> dolor sit </a:t>
            </a:r>
            <a:r>
              <a:rPr lang="en-US" sz="1400" dirty="0" err="1" smtClean="0">
                <a:latin typeface="Times New Roman" pitchFamily="18" charset="0"/>
                <a:cs typeface="Times New Roman" pitchFamily="18" charset="0"/>
              </a:rPr>
              <a:t>amet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consectetuer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adipiscing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elit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nonummy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nibh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euismod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tincidunt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laoreet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dolore</a:t>
            </a:r>
            <a:r>
              <a:rPr lang="en-US" sz="1400" dirty="0" smtClean="0">
                <a:latin typeface="Times New Roman" pitchFamily="18" charset="0"/>
                <a:cs typeface="Times New Roman" pitchFamily="18" charset="0"/>
              </a:rPr>
              <a:t> magna </a:t>
            </a:r>
            <a:r>
              <a:rPr lang="en-US" sz="1400" dirty="0" err="1" smtClean="0">
                <a:latin typeface="Times New Roman" pitchFamily="18" charset="0"/>
                <a:cs typeface="Times New Roman" pitchFamily="18" charset="0"/>
              </a:rPr>
              <a:t>aliquam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erat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volutpat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  &lt;p&gt;</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wisi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enim</a:t>
            </a:r>
            <a:r>
              <a:rPr lang="en-US" sz="1400" dirty="0" smtClean="0">
                <a:latin typeface="Times New Roman" pitchFamily="18" charset="0"/>
                <a:cs typeface="Times New Roman" pitchFamily="18" charset="0"/>
              </a:rPr>
              <a:t> ad minim </a:t>
            </a:r>
            <a:r>
              <a:rPr lang="en-US" sz="1400" dirty="0" err="1" smtClean="0">
                <a:latin typeface="Times New Roman" pitchFamily="18" charset="0"/>
                <a:cs typeface="Times New Roman" pitchFamily="18" charset="0"/>
              </a:rPr>
              <a:t>veniam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quis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nostrud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exerci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tation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ullamcorper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suscipit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lobortis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nisl</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aliquip</a:t>
            </a:r>
            <a:r>
              <a:rPr lang="en-US" sz="1400" dirty="0" smtClean="0">
                <a:latin typeface="Times New Roman" pitchFamily="18" charset="0"/>
                <a:cs typeface="Times New Roman" pitchFamily="18" charset="0"/>
              </a:rPr>
              <a:t> ex ea </a:t>
            </a:r>
            <a:r>
              <a:rPr lang="en-US" sz="1400" dirty="0" err="1" smtClean="0">
                <a:latin typeface="Times New Roman" pitchFamily="18" charset="0"/>
                <a:cs typeface="Times New Roman" pitchFamily="18" charset="0"/>
              </a:rPr>
              <a:t>commodo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consequat</a:t>
            </a:r>
            <a:r>
              <a:rPr lang="en-US" sz="1400" dirty="0" smtClean="0">
                <a:latin typeface="Times New Roman" pitchFamily="18" charset="0"/>
                <a:cs typeface="Times New Roman" pitchFamily="18" charset="0"/>
              </a:rPr>
              <a:t>.&lt;/p&gt;</a:t>
            </a:r>
          </a:p>
          <a:p>
            <a:pPr>
              <a:buNone/>
            </a:pPr>
            <a:r>
              <a:rPr lang="en-US" sz="1400" dirty="0" smtClean="0">
                <a:latin typeface="Times New Roman" pitchFamily="18" charset="0"/>
                <a:cs typeface="Times New Roman" pitchFamily="18" charset="0"/>
              </a:rPr>
              <a:t>&lt;/div&gt;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2800" dirty="0" smtClean="0">
                <a:latin typeface="Times New Roman" pitchFamily="18" charset="0"/>
                <a:cs typeface="Times New Roman" pitchFamily="18" charset="0"/>
              </a:rPr>
              <a:t>The two other possible values for background-size are contain and cover.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943600"/>
          </a:xfrm>
        </p:spPr>
        <p:txBody>
          <a:bodyPr>
            <a:noAutofit/>
          </a:bodyPr>
          <a:lstStyle/>
          <a:p>
            <a:pPr>
              <a:buNone/>
            </a:pPr>
            <a:r>
              <a:rPr lang="en-US" sz="1200" dirty="0" smtClean="0">
                <a:latin typeface="Times New Roman" pitchFamily="18" charset="0"/>
                <a:cs typeface="Times New Roman" pitchFamily="18" charset="0"/>
              </a:rPr>
              <a:t>&lt;!DOCTYPE html&gt;</a:t>
            </a:r>
          </a:p>
          <a:p>
            <a:pPr>
              <a:buNone/>
            </a:pPr>
            <a:r>
              <a:rPr lang="en-US" sz="1200" dirty="0" smtClean="0">
                <a:latin typeface="Times New Roman" pitchFamily="18" charset="0"/>
                <a:cs typeface="Times New Roman" pitchFamily="18" charset="0"/>
              </a:rPr>
              <a:t>&lt;html&gt;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&lt;style&gt;</a:t>
            </a:r>
          </a:p>
          <a:p>
            <a:pPr>
              <a:buNone/>
            </a:pPr>
            <a:r>
              <a:rPr lang="en-US" sz="1200" dirty="0" smtClean="0">
                <a:latin typeface="Times New Roman" pitchFamily="18" charset="0"/>
                <a:cs typeface="Times New Roman" pitchFamily="18" charset="0"/>
              </a:rPr>
              <a:t>.div1 {</a:t>
            </a:r>
          </a:p>
          <a:p>
            <a:pPr>
              <a:buNone/>
            </a:pPr>
            <a:r>
              <a:rPr lang="en-US" sz="1200" dirty="0" smtClean="0">
                <a:latin typeface="Times New Roman" pitchFamily="18" charset="0"/>
                <a:cs typeface="Times New Roman" pitchFamily="18" charset="0"/>
              </a:rPr>
              <a:t>  border: 1px solid black;</a:t>
            </a:r>
          </a:p>
          <a:p>
            <a:pPr>
              <a:buNone/>
            </a:pPr>
            <a:r>
              <a:rPr lang="en-US" sz="1200" dirty="0" smtClean="0">
                <a:latin typeface="Times New Roman" pitchFamily="18" charset="0"/>
                <a:cs typeface="Times New Roman" pitchFamily="18" charset="0"/>
              </a:rPr>
              <a:t>  height: 120px;</a:t>
            </a:r>
          </a:p>
          <a:p>
            <a:pPr>
              <a:buNone/>
            </a:pPr>
            <a:r>
              <a:rPr lang="en-US" sz="1200" dirty="0" smtClean="0">
                <a:latin typeface="Times New Roman" pitchFamily="18" charset="0"/>
                <a:cs typeface="Times New Roman" pitchFamily="18" charset="0"/>
              </a:rPr>
              <a:t>  width: 150px;</a:t>
            </a:r>
          </a:p>
          <a:p>
            <a:pPr>
              <a:buNone/>
            </a:pPr>
            <a:r>
              <a:rPr lang="en-US" sz="1200" dirty="0" smtClean="0">
                <a:latin typeface="Times New Roman" pitchFamily="18" charset="0"/>
                <a:cs typeface="Times New Roman" pitchFamily="18" charset="0"/>
              </a:rPr>
              <a:t>  background: </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(img_flwr.gif);</a:t>
            </a:r>
          </a:p>
          <a:p>
            <a:pPr>
              <a:buNone/>
            </a:pPr>
            <a:r>
              <a:rPr lang="en-US" sz="1200" dirty="0" smtClean="0">
                <a:latin typeface="Times New Roman" pitchFamily="18" charset="0"/>
                <a:cs typeface="Times New Roman" pitchFamily="18" charset="0"/>
              </a:rPr>
              <a:t>  background-repeat: no-repeat;</a:t>
            </a:r>
          </a:p>
          <a:p>
            <a:pPr>
              <a:buNone/>
            </a:pPr>
            <a:r>
              <a:rPr lang="en-US" sz="1200" dirty="0" smtClean="0">
                <a:latin typeface="Times New Roman" pitchFamily="18" charset="0"/>
                <a:cs typeface="Times New Roman" pitchFamily="18" charset="0"/>
              </a:rPr>
              <a:t>  background-size: contain;</a:t>
            </a:r>
          </a:p>
          <a:p>
            <a:pPr>
              <a:buNone/>
            </a:pP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.div2 {</a:t>
            </a:r>
          </a:p>
          <a:p>
            <a:pPr>
              <a:buNone/>
            </a:pPr>
            <a:r>
              <a:rPr lang="en-US" sz="1200" dirty="0" smtClean="0">
                <a:latin typeface="Times New Roman" pitchFamily="18" charset="0"/>
                <a:cs typeface="Times New Roman" pitchFamily="18" charset="0"/>
              </a:rPr>
              <a:t>  border: 1px solid black;</a:t>
            </a:r>
          </a:p>
          <a:p>
            <a:pPr>
              <a:buNone/>
            </a:pPr>
            <a:r>
              <a:rPr lang="en-US" sz="1200" dirty="0" smtClean="0">
                <a:latin typeface="Times New Roman" pitchFamily="18" charset="0"/>
                <a:cs typeface="Times New Roman" pitchFamily="18" charset="0"/>
              </a:rPr>
              <a:t>  height: 120px;</a:t>
            </a:r>
          </a:p>
          <a:p>
            <a:pPr>
              <a:buNone/>
            </a:pPr>
            <a:r>
              <a:rPr lang="en-US" sz="1200" dirty="0" smtClean="0">
                <a:latin typeface="Times New Roman" pitchFamily="18" charset="0"/>
                <a:cs typeface="Times New Roman" pitchFamily="18" charset="0"/>
              </a:rPr>
              <a:t>  width: 150px;</a:t>
            </a:r>
          </a:p>
          <a:p>
            <a:pPr>
              <a:buNone/>
            </a:pPr>
            <a:r>
              <a:rPr lang="en-US" sz="1200" dirty="0" smtClean="0">
                <a:latin typeface="Times New Roman" pitchFamily="18" charset="0"/>
                <a:cs typeface="Times New Roman" pitchFamily="18" charset="0"/>
              </a:rPr>
              <a:t>  background: </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(img_flwr.gif);</a:t>
            </a:r>
          </a:p>
          <a:p>
            <a:pPr>
              <a:buNone/>
            </a:pPr>
            <a:r>
              <a:rPr lang="en-US" sz="1200" dirty="0" smtClean="0">
                <a:latin typeface="Times New Roman" pitchFamily="18" charset="0"/>
                <a:cs typeface="Times New Roman" pitchFamily="18" charset="0"/>
              </a:rPr>
              <a:t>  background-repeat: no-repeat;</a:t>
            </a:r>
          </a:p>
          <a:p>
            <a:pPr>
              <a:buNone/>
            </a:pPr>
            <a:r>
              <a:rPr lang="en-US" sz="1200" dirty="0" smtClean="0">
                <a:latin typeface="Times New Roman" pitchFamily="18" charset="0"/>
                <a:cs typeface="Times New Roman" pitchFamily="18" charset="0"/>
              </a:rPr>
              <a:t>  background-size: cover;</a:t>
            </a:r>
          </a:p>
          <a:p>
            <a:pPr>
              <a:buNone/>
            </a:pP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.div3 {</a:t>
            </a:r>
          </a:p>
          <a:p>
            <a:pPr>
              <a:buNone/>
            </a:pPr>
            <a:r>
              <a:rPr lang="en-US" sz="1200" dirty="0" smtClean="0">
                <a:latin typeface="Times New Roman" pitchFamily="18" charset="0"/>
                <a:cs typeface="Times New Roman" pitchFamily="18" charset="0"/>
              </a:rPr>
              <a:t>  border: 1px solid black;</a:t>
            </a:r>
          </a:p>
          <a:p>
            <a:pPr>
              <a:buNone/>
            </a:pPr>
            <a:r>
              <a:rPr lang="en-US" sz="1200" dirty="0" smtClean="0">
                <a:latin typeface="Times New Roman" pitchFamily="18" charset="0"/>
                <a:cs typeface="Times New Roman" pitchFamily="18" charset="0"/>
              </a:rPr>
              <a:t>  height: 120px;</a:t>
            </a:r>
          </a:p>
          <a:p>
            <a:pPr>
              <a:buNone/>
            </a:pPr>
            <a:r>
              <a:rPr lang="en-US" sz="1200" dirty="0" smtClean="0">
                <a:latin typeface="Times New Roman" pitchFamily="18" charset="0"/>
                <a:cs typeface="Times New Roman" pitchFamily="18" charset="0"/>
              </a:rPr>
              <a:t>  width: 150px;</a:t>
            </a:r>
          </a:p>
          <a:p>
            <a:pPr>
              <a:buNone/>
            </a:pPr>
            <a:r>
              <a:rPr lang="en-US" sz="1200" dirty="0" smtClean="0">
                <a:latin typeface="Times New Roman" pitchFamily="18" charset="0"/>
                <a:cs typeface="Times New Roman" pitchFamily="18" charset="0"/>
              </a:rPr>
              <a:t>  background: </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(img_flwr.gif);</a:t>
            </a:r>
          </a:p>
          <a:p>
            <a:pPr>
              <a:buNone/>
            </a:pPr>
            <a:r>
              <a:rPr lang="en-US" sz="1200" dirty="0" smtClean="0">
                <a:latin typeface="Times New Roman" pitchFamily="18" charset="0"/>
                <a:cs typeface="Times New Roman" pitchFamily="18" charset="0"/>
              </a:rPr>
              <a:t>  background-repeat: no-repeat;</a:t>
            </a:r>
          </a:p>
          <a:p>
            <a:pPr>
              <a:buNone/>
            </a:pP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You can master all the techniques involved in a development project</a:t>
            </a:r>
          </a:p>
          <a:p>
            <a:pPr lvl="0"/>
            <a:r>
              <a:rPr lang="en-US" dirty="0" smtClean="0"/>
              <a:t>You can make a prototype very rapidly</a:t>
            </a:r>
          </a:p>
          <a:p>
            <a:pPr lvl="0"/>
            <a:r>
              <a:rPr lang="en-US" dirty="0" smtClean="0"/>
              <a:t>You can provide help to all the team members</a:t>
            </a:r>
          </a:p>
          <a:p>
            <a:pPr lvl="0"/>
            <a:r>
              <a:rPr lang="en-US" dirty="0" smtClean="0"/>
              <a:t>You can reduce the cost of the project</a:t>
            </a:r>
          </a:p>
          <a:p>
            <a:pPr lvl="0"/>
            <a:r>
              <a:rPr lang="en-US" dirty="0" smtClean="0"/>
              <a:t>You can reduce the time used for team communication</a:t>
            </a:r>
          </a:p>
          <a:p>
            <a:pPr lvl="0"/>
            <a:r>
              <a:rPr lang="en-US" dirty="0" smtClean="0"/>
              <a:t>You can switch between front and back end development based on requirements</a:t>
            </a:r>
          </a:p>
          <a:p>
            <a:pPr lvl="0"/>
            <a:r>
              <a:rPr lang="en-US" dirty="0" smtClean="0"/>
              <a:t>You can better understand all aspects of new and upcoming technologies</a:t>
            </a: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334000"/>
          </a:xfrm>
        </p:spPr>
        <p:txBody>
          <a:bodyPr>
            <a:noAutofit/>
          </a:bodyPr>
          <a:lstStyle/>
          <a:p>
            <a:pPr>
              <a:buNone/>
            </a:pPr>
            <a:r>
              <a:rPr lang="en-US" sz="1200" dirty="0" smtClean="0">
                <a:latin typeface="Times New Roman" pitchFamily="18" charset="0"/>
                <a:cs typeface="Times New Roman" pitchFamily="18" charset="0"/>
              </a:rPr>
              <a:t>&lt;/style&gt;</a:t>
            </a:r>
          </a:p>
          <a:p>
            <a:pPr>
              <a:buNone/>
            </a:pPr>
            <a:r>
              <a:rPr lang="en-US" sz="1200" dirty="0" smtClean="0">
                <a:latin typeface="Times New Roman" pitchFamily="18" charset="0"/>
                <a:cs typeface="Times New Roman" pitchFamily="18" charset="0"/>
              </a:rPr>
              <a:t>&lt;/head&gt;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&lt;h1&gt;The background-size Property&lt;/h1&gt;</a:t>
            </a:r>
          </a:p>
          <a:p>
            <a:pPr>
              <a:buNone/>
            </a:pPr>
            <a:r>
              <a:rPr lang="en-US" sz="1200" dirty="0" smtClean="0">
                <a:latin typeface="Times New Roman" pitchFamily="18" charset="0"/>
                <a:cs typeface="Times New Roman" pitchFamily="18" charset="0"/>
              </a:rPr>
              <a:t>&lt;h2&gt;background-size: contain:&lt;/h2&gt;</a:t>
            </a:r>
          </a:p>
          <a:p>
            <a:pPr>
              <a:buNone/>
            </a:pPr>
            <a:r>
              <a:rPr lang="en-US" sz="1200" dirty="0" smtClean="0">
                <a:latin typeface="Times New Roman" pitchFamily="18" charset="0"/>
                <a:cs typeface="Times New Roman" pitchFamily="18" charset="0"/>
              </a:rPr>
              <a:t>&lt;div class="div1"&gt;</a:t>
            </a:r>
          </a:p>
          <a:p>
            <a:pPr>
              <a:buNone/>
            </a:pPr>
            <a:r>
              <a:rPr lang="en-US" sz="1200" dirty="0" smtClean="0">
                <a:latin typeface="Times New Roman" pitchFamily="18" charset="0"/>
                <a:cs typeface="Times New Roman" pitchFamily="18" charset="0"/>
              </a:rPr>
              <a:t>&lt;p&gt;</a:t>
            </a:r>
            <a:r>
              <a:rPr lang="en-US" sz="1200" dirty="0" err="1" smtClean="0">
                <a:latin typeface="Times New Roman" pitchFamily="18" charset="0"/>
                <a:cs typeface="Times New Roman" pitchFamily="18" charset="0"/>
              </a:rPr>
              <a:t>Lorem</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ipsum</a:t>
            </a:r>
            <a:r>
              <a:rPr lang="en-US" sz="1200" dirty="0" smtClean="0">
                <a:latin typeface="Times New Roman" pitchFamily="18" charset="0"/>
                <a:cs typeface="Times New Roman" pitchFamily="18" charset="0"/>
              </a:rPr>
              <a:t> dolor sit </a:t>
            </a:r>
            <a:r>
              <a:rPr lang="en-US" sz="1200" dirty="0" err="1" smtClean="0">
                <a:latin typeface="Times New Roman" pitchFamily="18" charset="0"/>
                <a:cs typeface="Times New Roman" pitchFamily="18" charset="0"/>
              </a:rPr>
              <a:t>amet</a:t>
            </a:r>
            <a:r>
              <a:rPr lang="en-US" sz="1200" dirty="0" smtClean="0">
                <a:latin typeface="Times New Roman" pitchFamily="18" charset="0"/>
                <a:cs typeface="Times New Roman" pitchFamily="18" charset="0"/>
              </a:rPr>
              <a:t>.&lt;/p&gt;</a:t>
            </a:r>
          </a:p>
          <a:p>
            <a:pPr>
              <a:buNone/>
            </a:pPr>
            <a:r>
              <a:rPr lang="en-US" sz="1200" dirty="0" smtClean="0">
                <a:latin typeface="Times New Roman" pitchFamily="18" charset="0"/>
                <a:cs typeface="Times New Roman" pitchFamily="18" charset="0"/>
              </a:rPr>
              <a:t>&lt;/div&gt;</a:t>
            </a:r>
          </a:p>
          <a:p>
            <a:pPr>
              <a:buNone/>
            </a:pPr>
            <a:r>
              <a:rPr lang="en-US" sz="1200" dirty="0" smtClean="0">
                <a:latin typeface="Times New Roman" pitchFamily="18" charset="0"/>
                <a:cs typeface="Times New Roman" pitchFamily="18" charset="0"/>
              </a:rPr>
              <a:t>&lt;h2&gt;background-size: cover:&lt;/h2&gt;</a:t>
            </a:r>
          </a:p>
          <a:p>
            <a:pPr>
              <a:buNone/>
            </a:pPr>
            <a:r>
              <a:rPr lang="en-US" sz="1200" dirty="0" smtClean="0">
                <a:latin typeface="Times New Roman" pitchFamily="18" charset="0"/>
                <a:cs typeface="Times New Roman" pitchFamily="18" charset="0"/>
              </a:rPr>
              <a:t>&lt;div class="div2"&gt;</a:t>
            </a:r>
          </a:p>
          <a:p>
            <a:pPr>
              <a:buNone/>
            </a:pPr>
            <a:r>
              <a:rPr lang="en-US" sz="1200" dirty="0" smtClean="0">
                <a:latin typeface="Times New Roman" pitchFamily="18" charset="0"/>
                <a:cs typeface="Times New Roman" pitchFamily="18" charset="0"/>
              </a:rPr>
              <a:t>&lt;p&gt;</a:t>
            </a:r>
            <a:r>
              <a:rPr lang="en-US" sz="1200" dirty="0" err="1" smtClean="0">
                <a:latin typeface="Times New Roman" pitchFamily="18" charset="0"/>
                <a:cs typeface="Times New Roman" pitchFamily="18" charset="0"/>
              </a:rPr>
              <a:t>Lorem</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ipsum</a:t>
            </a:r>
            <a:r>
              <a:rPr lang="en-US" sz="1200" dirty="0" smtClean="0">
                <a:latin typeface="Times New Roman" pitchFamily="18" charset="0"/>
                <a:cs typeface="Times New Roman" pitchFamily="18" charset="0"/>
              </a:rPr>
              <a:t> dolor sit </a:t>
            </a:r>
            <a:r>
              <a:rPr lang="en-US" sz="1200" dirty="0" err="1" smtClean="0">
                <a:latin typeface="Times New Roman" pitchFamily="18" charset="0"/>
                <a:cs typeface="Times New Roman" pitchFamily="18" charset="0"/>
              </a:rPr>
              <a:t>amet</a:t>
            </a:r>
            <a:r>
              <a:rPr lang="en-US" sz="1200" dirty="0" smtClean="0">
                <a:latin typeface="Times New Roman" pitchFamily="18" charset="0"/>
                <a:cs typeface="Times New Roman" pitchFamily="18" charset="0"/>
              </a:rPr>
              <a:t>.&lt;/p&gt;</a:t>
            </a:r>
          </a:p>
          <a:p>
            <a:pPr>
              <a:buNone/>
            </a:pPr>
            <a:r>
              <a:rPr lang="en-US" sz="1200" dirty="0" smtClean="0">
                <a:latin typeface="Times New Roman" pitchFamily="18" charset="0"/>
                <a:cs typeface="Times New Roman" pitchFamily="18" charset="0"/>
              </a:rPr>
              <a:t>&lt;/div&gt;</a:t>
            </a:r>
          </a:p>
          <a:p>
            <a:pPr>
              <a:buNone/>
            </a:pPr>
            <a:r>
              <a:rPr lang="en-US" sz="1200" dirty="0" smtClean="0">
                <a:latin typeface="Times New Roman" pitchFamily="18" charset="0"/>
                <a:cs typeface="Times New Roman" pitchFamily="18" charset="0"/>
              </a:rPr>
              <a:t>&lt;h2&gt;No background-size defined:&lt;/h2&gt;</a:t>
            </a:r>
          </a:p>
          <a:p>
            <a:pPr>
              <a:buNone/>
            </a:pPr>
            <a:r>
              <a:rPr lang="en-US" sz="1200" dirty="0" smtClean="0">
                <a:latin typeface="Times New Roman" pitchFamily="18" charset="0"/>
                <a:cs typeface="Times New Roman" pitchFamily="18" charset="0"/>
              </a:rPr>
              <a:t>&lt;div class="div3"&gt;</a:t>
            </a:r>
          </a:p>
          <a:p>
            <a:pPr>
              <a:buNone/>
            </a:pPr>
            <a:r>
              <a:rPr lang="en-US" sz="1200" dirty="0" smtClean="0">
                <a:latin typeface="Times New Roman" pitchFamily="18" charset="0"/>
                <a:cs typeface="Times New Roman" pitchFamily="18" charset="0"/>
              </a:rPr>
              <a:t>&lt;p&gt;</a:t>
            </a:r>
            <a:r>
              <a:rPr lang="en-US" sz="1200" dirty="0" err="1" smtClean="0">
                <a:latin typeface="Times New Roman" pitchFamily="18" charset="0"/>
                <a:cs typeface="Times New Roman" pitchFamily="18" charset="0"/>
              </a:rPr>
              <a:t>Lorem</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ipsum</a:t>
            </a:r>
            <a:r>
              <a:rPr lang="en-US" sz="1200" dirty="0" smtClean="0">
                <a:latin typeface="Times New Roman" pitchFamily="18" charset="0"/>
                <a:cs typeface="Times New Roman" pitchFamily="18" charset="0"/>
              </a:rPr>
              <a:t> dolor sit </a:t>
            </a:r>
            <a:r>
              <a:rPr lang="en-US" sz="1200" dirty="0" err="1" smtClean="0">
                <a:latin typeface="Times New Roman" pitchFamily="18" charset="0"/>
                <a:cs typeface="Times New Roman" pitchFamily="18" charset="0"/>
              </a:rPr>
              <a:t>amet</a:t>
            </a:r>
            <a:r>
              <a:rPr lang="en-US" sz="1200" dirty="0" smtClean="0">
                <a:latin typeface="Times New Roman" pitchFamily="18" charset="0"/>
                <a:cs typeface="Times New Roman" pitchFamily="18" charset="0"/>
              </a:rPr>
              <a:t>.&lt;/p&gt;</a:t>
            </a:r>
          </a:p>
          <a:p>
            <a:pPr>
              <a:buNone/>
            </a:pPr>
            <a:r>
              <a:rPr lang="en-US" sz="1200" dirty="0" smtClean="0">
                <a:latin typeface="Times New Roman" pitchFamily="18" charset="0"/>
                <a:cs typeface="Times New Roman" pitchFamily="18" charset="0"/>
              </a:rPr>
              <a:t>&lt;/div&gt;</a:t>
            </a:r>
          </a:p>
          <a:p>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&lt;p&gt;Original image:&lt;/p&gt;</a:t>
            </a:r>
          </a:p>
          <a:p>
            <a:pPr>
              <a:buNone/>
            </a:pPr>
            <a:r>
              <a:rPr lang="en-US" sz="1200" dirty="0" smtClean="0">
                <a:latin typeface="Times New Roman" pitchFamily="18" charset="0"/>
                <a:cs typeface="Times New Roman" pitchFamily="18" charset="0"/>
              </a:rPr>
              <a:t>&lt;</a:t>
            </a:r>
            <a:r>
              <a:rPr lang="en-US" sz="1200" dirty="0" err="1" smtClean="0">
                <a:latin typeface="Times New Roman" pitchFamily="18" charset="0"/>
                <a:cs typeface="Times New Roman" pitchFamily="18" charset="0"/>
              </a:rPr>
              <a:t>img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src</a:t>
            </a:r>
            <a:r>
              <a:rPr lang="en-US" sz="1200" dirty="0" smtClean="0">
                <a:latin typeface="Times New Roman" pitchFamily="18" charset="0"/>
                <a:cs typeface="Times New Roman" pitchFamily="18" charset="0"/>
              </a:rPr>
              <a:t>="img_flwr.gif" alt="Flowers" width="224" height="162"&gt;</a:t>
            </a:r>
          </a:p>
          <a:p>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CSS background-origin Property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CSS background-origin property specifies where the background image is positioned.</a:t>
            </a:r>
          </a:p>
          <a:p>
            <a:r>
              <a:rPr lang="en-US" b="1" dirty="0" smtClean="0"/>
              <a:t>The property takes three different values:</a:t>
            </a:r>
          </a:p>
          <a:p>
            <a:r>
              <a:rPr lang="en-US" dirty="0" smtClean="0"/>
              <a:t>border-box - the background image starts from the upper left corner of the border</a:t>
            </a:r>
          </a:p>
          <a:p>
            <a:r>
              <a:rPr lang="en-US" dirty="0" smtClean="0"/>
              <a:t>padding-box - (default) the background image starts from the upper left corner of the padding edge</a:t>
            </a:r>
          </a:p>
          <a:p>
            <a:r>
              <a:rPr lang="en-US" dirty="0" smtClean="0"/>
              <a:t>content-box - the background image starts from the upper left corner of the content</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105400"/>
          </a:xfrm>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#example1 {</a:t>
            </a:r>
          </a:p>
          <a:p>
            <a:pPr>
              <a:buNone/>
            </a:pPr>
            <a:r>
              <a:rPr lang="en-US" dirty="0" smtClean="0"/>
              <a:t>  border: 10px solid black;</a:t>
            </a:r>
          </a:p>
          <a:p>
            <a:pPr>
              <a:buNone/>
            </a:pPr>
            <a:r>
              <a:rPr lang="en-US" dirty="0" smtClean="0"/>
              <a:t>  padding: 35px;</a:t>
            </a:r>
          </a:p>
          <a:p>
            <a:pPr>
              <a:buNone/>
            </a:pPr>
            <a:r>
              <a:rPr lang="en-US" dirty="0" smtClean="0"/>
              <a:t>  background: </a:t>
            </a:r>
            <a:r>
              <a:rPr lang="en-US" dirty="0" err="1" smtClean="0"/>
              <a:t>url</a:t>
            </a:r>
            <a:r>
              <a:rPr lang="en-US" dirty="0" smtClean="0"/>
              <a:t>(img_flwr.gif);</a:t>
            </a:r>
          </a:p>
          <a:p>
            <a:pPr>
              <a:buNone/>
            </a:pPr>
            <a:r>
              <a:rPr lang="en-US" dirty="0" smtClean="0"/>
              <a:t>  background-repeat: no-repeat;</a:t>
            </a:r>
          </a:p>
          <a:p>
            <a:pPr>
              <a:buNone/>
            </a:pPr>
            <a:r>
              <a:rPr lang="en-US" dirty="0" smtClean="0"/>
              <a:t>}</a:t>
            </a:r>
          </a:p>
          <a:p>
            <a:endParaRPr lang="en-US" dirty="0" smtClean="0"/>
          </a:p>
          <a:p>
            <a:pPr>
              <a:buNone/>
            </a:pPr>
            <a:r>
              <a:rPr lang="en-US" dirty="0" smtClean="0"/>
              <a:t>#example2 {</a:t>
            </a:r>
          </a:p>
          <a:p>
            <a:pPr>
              <a:buNone/>
            </a:pPr>
            <a:r>
              <a:rPr lang="en-US" dirty="0" smtClean="0"/>
              <a:t>  border: 10px solid black;</a:t>
            </a:r>
          </a:p>
          <a:p>
            <a:pPr>
              <a:buNone/>
            </a:pPr>
            <a:r>
              <a:rPr lang="en-US" dirty="0" smtClean="0"/>
              <a:t>  padding: 35px;</a:t>
            </a:r>
          </a:p>
          <a:p>
            <a:pPr>
              <a:buNone/>
            </a:pPr>
            <a:r>
              <a:rPr lang="en-US" dirty="0" smtClean="0"/>
              <a:t>  background: </a:t>
            </a:r>
            <a:r>
              <a:rPr lang="en-US" dirty="0" err="1" smtClean="0"/>
              <a:t>url</a:t>
            </a:r>
            <a:r>
              <a:rPr lang="en-US" dirty="0" smtClean="0"/>
              <a:t>(img_flwr.gif);</a:t>
            </a:r>
          </a:p>
          <a:p>
            <a:pPr>
              <a:buNone/>
            </a:pPr>
            <a:r>
              <a:rPr lang="en-US" dirty="0" smtClean="0"/>
              <a:t>  background-repeat: no-repeat;</a:t>
            </a:r>
          </a:p>
          <a:p>
            <a:pPr>
              <a:buNone/>
            </a:pPr>
            <a:r>
              <a:rPr lang="en-US" dirty="0" smtClean="0"/>
              <a:t>  background-origin: border-box;</a:t>
            </a:r>
          </a:p>
          <a:p>
            <a:pPr>
              <a:buNone/>
            </a:pPr>
            <a:r>
              <a:rPr lang="en-US" dirty="0" smtClean="0"/>
              <a:t>}</a:t>
            </a:r>
          </a:p>
          <a:p>
            <a:endParaRPr lang="en-US" dirty="0" smtClean="0"/>
          </a:p>
          <a:p>
            <a:pPr>
              <a:buNone/>
            </a:pPr>
            <a:r>
              <a:rPr lang="en-US" dirty="0" smtClean="0"/>
              <a:t>#example3 {</a:t>
            </a:r>
          </a:p>
          <a:p>
            <a:pPr>
              <a:buNone/>
            </a:pPr>
            <a:r>
              <a:rPr lang="en-US" dirty="0" smtClean="0"/>
              <a:t>  border: 10px solid black;</a:t>
            </a:r>
          </a:p>
          <a:p>
            <a:pPr>
              <a:buNone/>
            </a:pPr>
            <a:r>
              <a:rPr lang="en-US" dirty="0" smtClean="0"/>
              <a:t>  padding: 35px;</a:t>
            </a:r>
          </a:p>
          <a:p>
            <a:pPr>
              <a:buNone/>
            </a:pPr>
            <a:r>
              <a:rPr lang="en-US" dirty="0" smtClean="0"/>
              <a:t>  background: </a:t>
            </a:r>
            <a:r>
              <a:rPr lang="en-US" dirty="0" err="1" smtClean="0"/>
              <a:t>url</a:t>
            </a:r>
            <a:r>
              <a:rPr lang="en-US" dirty="0" smtClean="0"/>
              <a:t>(img_flwr.gif);</a:t>
            </a:r>
          </a:p>
          <a:p>
            <a:pPr>
              <a:buNone/>
            </a:pPr>
            <a:r>
              <a:rPr lang="en-US" dirty="0" smtClean="0"/>
              <a:t>  background-repeat: no-repeat;</a:t>
            </a:r>
          </a:p>
          <a:p>
            <a:pPr>
              <a:buNone/>
            </a:pPr>
            <a:r>
              <a:rPr lang="en-US" dirty="0" smtClean="0"/>
              <a:t>  background-origin: content-box;</a:t>
            </a:r>
          </a:p>
          <a:p>
            <a:pPr>
              <a:buNone/>
            </a:pPr>
            <a:r>
              <a:rPr lang="en-US" dirty="0" smtClean="0"/>
              <a: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943600"/>
          </a:xfrm>
        </p:spPr>
        <p:txBody>
          <a:bodyPr>
            <a:normAutofit fontScale="25000" lnSpcReduction="20000"/>
          </a:bodyPr>
          <a:lstStyle/>
          <a:p>
            <a:pPr>
              <a:buNone/>
            </a:pPr>
            <a:r>
              <a:rPr lang="en-US" sz="4000" dirty="0" smtClean="0"/>
              <a:t>&lt;/style&gt;</a:t>
            </a:r>
          </a:p>
          <a:p>
            <a:pPr>
              <a:buNone/>
            </a:pPr>
            <a:r>
              <a:rPr lang="en-US" sz="4800" dirty="0" smtClean="0">
                <a:latin typeface="Times New Roman" pitchFamily="18" charset="0"/>
                <a:cs typeface="Times New Roman" pitchFamily="18" charset="0"/>
              </a:rPr>
              <a:t>&lt;/head&gt;</a:t>
            </a:r>
          </a:p>
          <a:p>
            <a:pPr>
              <a:buNone/>
            </a:pPr>
            <a:r>
              <a:rPr lang="en-US" sz="4800" dirty="0" smtClean="0">
                <a:latin typeface="Times New Roman" pitchFamily="18" charset="0"/>
                <a:cs typeface="Times New Roman" pitchFamily="18" charset="0"/>
              </a:rPr>
              <a:t>&lt;body&gt;</a:t>
            </a:r>
          </a:p>
          <a:p>
            <a:pPr>
              <a:buNone/>
            </a:pPr>
            <a:r>
              <a:rPr lang="en-US" sz="4800" dirty="0" smtClean="0">
                <a:latin typeface="Times New Roman" pitchFamily="18" charset="0"/>
                <a:cs typeface="Times New Roman" pitchFamily="18" charset="0"/>
              </a:rPr>
              <a:t>&lt;h1&gt;The background-origin Property&lt;/h1&gt;</a:t>
            </a:r>
          </a:p>
          <a:p>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&lt;p&gt;No background-origin (padding-box is default):&lt;/p&gt;</a:t>
            </a:r>
          </a:p>
          <a:p>
            <a:pPr>
              <a:buNone/>
            </a:pPr>
            <a:r>
              <a:rPr lang="en-US" sz="4800" dirty="0" smtClean="0">
                <a:latin typeface="Times New Roman" pitchFamily="18" charset="0"/>
                <a:cs typeface="Times New Roman" pitchFamily="18" charset="0"/>
              </a:rPr>
              <a:t>&lt;div id="example1"&gt;</a:t>
            </a:r>
          </a:p>
          <a:p>
            <a:pPr>
              <a:buNone/>
            </a:pPr>
            <a:r>
              <a:rPr lang="en-US" sz="4800" dirty="0" smtClean="0">
                <a:latin typeface="Times New Roman" pitchFamily="18" charset="0"/>
                <a:cs typeface="Times New Roman" pitchFamily="18" charset="0"/>
              </a:rPr>
              <a:t>  &lt;h2&gt;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Dolor&lt;/h2&gt;</a:t>
            </a:r>
          </a:p>
          <a:p>
            <a:pPr>
              <a:buNone/>
            </a:pPr>
            <a:r>
              <a:rPr lang="en-US" sz="4800" dirty="0" smtClean="0">
                <a:latin typeface="Times New Roman" pitchFamily="18" charset="0"/>
                <a:cs typeface="Times New Roman" pitchFamily="18" charset="0"/>
              </a:rPr>
              <a:t>  &lt;p&gt;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 sit </a:t>
            </a:r>
            <a:r>
              <a:rPr lang="en-US" sz="4800" dirty="0" err="1" smtClean="0">
                <a:latin typeface="Times New Roman" pitchFamily="18" charset="0"/>
                <a:cs typeface="Times New Roman" pitchFamily="18" charset="0"/>
              </a:rPr>
              <a:t>amet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consectetuer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adipiscing</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elit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sed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nonummy</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nibh</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euismod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tincidunt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laoreet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dolore</a:t>
            </a:r>
            <a:r>
              <a:rPr lang="en-US" sz="4800" dirty="0" smtClean="0">
                <a:latin typeface="Times New Roman" pitchFamily="18" charset="0"/>
                <a:cs typeface="Times New Roman" pitchFamily="18" charset="0"/>
              </a:rPr>
              <a:t> magna </a:t>
            </a:r>
            <a:r>
              <a:rPr lang="en-US" sz="4800" dirty="0" err="1" smtClean="0">
                <a:latin typeface="Times New Roman" pitchFamily="18" charset="0"/>
                <a:cs typeface="Times New Roman" pitchFamily="18" charset="0"/>
              </a:rPr>
              <a:t>aliquam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erat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volutpat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  &lt;p&gt;</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wisi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enim</a:t>
            </a:r>
            <a:r>
              <a:rPr lang="en-US" sz="4800" dirty="0" smtClean="0">
                <a:latin typeface="Times New Roman" pitchFamily="18" charset="0"/>
                <a:cs typeface="Times New Roman" pitchFamily="18" charset="0"/>
              </a:rPr>
              <a:t> ad minim </a:t>
            </a:r>
            <a:r>
              <a:rPr lang="en-US" sz="4800" dirty="0" err="1" smtClean="0">
                <a:latin typeface="Times New Roman" pitchFamily="18" charset="0"/>
                <a:cs typeface="Times New Roman" pitchFamily="18" charset="0"/>
              </a:rPr>
              <a:t>veniam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quis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nostrud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exerci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tation</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ullamcorper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suscipit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lobortis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nisl</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aliquip</a:t>
            </a:r>
            <a:r>
              <a:rPr lang="en-US" sz="4800" dirty="0" smtClean="0">
                <a:latin typeface="Times New Roman" pitchFamily="18" charset="0"/>
                <a:cs typeface="Times New Roman" pitchFamily="18" charset="0"/>
              </a:rPr>
              <a:t> ex ea </a:t>
            </a:r>
            <a:r>
              <a:rPr lang="en-US" sz="4800" dirty="0" err="1" smtClean="0">
                <a:latin typeface="Times New Roman" pitchFamily="18" charset="0"/>
                <a:cs typeface="Times New Roman" pitchFamily="18" charset="0"/>
              </a:rPr>
              <a:t>commodo</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consequat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&lt;/div&gt;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&lt;p&gt;background-origin: border-box:&lt;/p&gt;</a:t>
            </a:r>
          </a:p>
          <a:p>
            <a:pPr>
              <a:buNone/>
            </a:pPr>
            <a:r>
              <a:rPr lang="en-US" sz="4800" dirty="0" smtClean="0">
                <a:latin typeface="Times New Roman" pitchFamily="18" charset="0"/>
                <a:cs typeface="Times New Roman" pitchFamily="18" charset="0"/>
              </a:rPr>
              <a:t>&lt;div id="example2"&gt;</a:t>
            </a:r>
          </a:p>
          <a:p>
            <a:pPr>
              <a:buNone/>
            </a:pPr>
            <a:r>
              <a:rPr lang="en-US" sz="4800" dirty="0" smtClean="0">
                <a:latin typeface="Times New Roman" pitchFamily="18" charset="0"/>
                <a:cs typeface="Times New Roman" pitchFamily="18" charset="0"/>
              </a:rPr>
              <a:t>  &lt;h2&gt;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Dolor&lt;/h2&gt;</a:t>
            </a:r>
          </a:p>
          <a:p>
            <a:pPr>
              <a:buNone/>
            </a:pPr>
            <a:r>
              <a:rPr lang="en-US" sz="4800" dirty="0" smtClean="0">
                <a:latin typeface="Times New Roman" pitchFamily="18" charset="0"/>
                <a:cs typeface="Times New Roman" pitchFamily="18" charset="0"/>
              </a:rPr>
              <a:t>  &lt;p&gt;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 sit </a:t>
            </a:r>
            <a:r>
              <a:rPr lang="en-US" sz="4800" dirty="0" err="1" smtClean="0">
                <a:latin typeface="Times New Roman" pitchFamily="18" charset="0"/>
                <a:cs typeface="Times New Roman" pitchFamily="18" charset="0"/>
              </a:rPr>
              <a:t>amet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consectetuer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adipiscing</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elit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sed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nonummy</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nibh</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euismod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tincidunt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laoreet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dolore</a:t>
            </a:r>
            <a:r>
              <a:rPr lang="en-US" sz="4800" dirty="0" smtClean="0">
                <a:latin typeface="Times New Roman" pitchFamily="18" charset="0"/>
                <a:cs typeface="Times New Roman" pitchFamily="18" charset="0"/>
              </a:rPr>
              <a:t> magna </a:t>
            </a:r>
            <a:r>
              <a:rPr lang="en-US" sz="4800" dirty="0" err="1" smtClean="0">
                <a:latin typeface="Times New Roman" pitchFamily="18" charset="0"/>
                <a:cs typeface="Times New Roman" pitchFamily="18" charset="0"/>
              </a:rPr>
              <a:t>aliquam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erat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volutpat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  p&gt;</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wisi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enim</a:t>
            </a:r>
            <a:r>
              <a:rPr lang="en-US" sz="4800" dirty="0" smtClean="0">
                <a:latin typeface="Times New Roman" pitchFamily="18" charset="0"/>
                <a:cs typeface="Times New Roman" pitchFamily="18" charset="0"/>
              </a:rPr>
              <a:t> ad minim </a:t>
            </a:r>
            <a:r>
              <a:rPr lang="en-US" sz="4800" dirty="0" err="1" smtClean="0">
                <a:latin typeface="Times New Roman" pitchFamily="18" charset="0"/>
                <a:cs typeface="Times New Roman" pitchFamily="18" charset="0"/>
              </a:rPr>
              <a:t>veniam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quis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nostrud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exerci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tation</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ullamcorper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suscipit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lobortis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nisl</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aliquip</a:t>
            </a:r>
            <a:r>
              <a:rPr lang="en-US" sz="4800" dirty="0" smtClean="0">
                <a:latin typeface="Times New Roman" pitchFamily="18" charset="0"/>
                <a:cs typeface="Times New Roman" pitchFamily="18" charset="0"/>
              </a:rPr>
              <a:t> ex ea </a:t>
            </a:r>
            <a:r>
              <a:rPr lang="en-US" sz="4800" dirty="0" err="1" smtClean="0">
                <a:latin typeface="Times New Roman" pitchFamily="18" charset="0"/>
                <a:cs typeface="Times New Roman" pitchFamily="18" charset="0"/>
              </a:rPr>
              <a:t>commodo</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consequat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&lt;/div&gt;</a:t>
            </a:r>
          </a:p>
          <a:p>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&lt;p&gt;background-origin: content-box:&lt;/p&gt;</a:t>
            </a:r>
          </a:p>
          <a:p>
            <a:pPr>
              <a:buNone/>
            </a:pPr>
            <a:r>
              <a:rPr lang="en-US" sz="4800" dirty="0" smtClean="0">
                <a:latin typeface="Times New Roman" pitchFamily="18" charset="0"/>
                <a:cs typeface="Times New Roman" pitchFamily="18" charset="0"/>
              </a:rPr>
              <a:t>&lt;div id="example3"&gt;</a:t>
            </a:r>
          </a:p>
          <a:p>
            <a:pPr>
              <a:buNone/>
            </a:pPr>
            <a:r>
              <a:rPr lang="en-US" sz="4800" dirty="0" smtClean="0">
                <a:latin typeface="Times New Roman" pitchFamily="18" charset="0"/>
                <a:cs typeface="Times New Roman" pitchFamily="18" charset="0"/>
              </a:rPr>
              <a:t>  &lt;h2&gt;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Dolor&lt;/h2&gt;</a:t>
            </a:r>
          </a:p>
          <a:p>
            <a:pPr>
              <a:buNone/>
            </a:pPr>
            <a:r>
              <a:rPr lang="en-US" sz="4800" dirty="0" smtClean="0">
                <a:latin typeface="Times New Roman" pitchFamily="18" charset="0"/>
                <a:cs typeface="Times New Roman" pitchFamily="18" charset="0"/>
              </a:rPr>
              <a:t>  &lt;p&gt;</a:t>
            </a:r>
            <a:r>
              <a:rPr lang="en-US" sz="4800" dirty="0" err="1" smtClean="0">
                <a:latin typeface="Times New Roman" pitchFamily="18" charset="0"/>
                <a:cs typeface="Times New Roman" pitchFamily="18" charset="0"/>
              </a:rPr>
              <a:t>Lorem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ipsum</a:t>
            </a:r>
            <a:r>
              <a:rPr lang="en-US" sz="4800" dirty="0" smtClean="0">
                <a:latin typeface="Times New Roman" pitchFamily="18" charset="0"/>
                <a:cs typeface="Times New Roman" pitchFamily="18" charset="0"/>
              </a:rPr>
              <a:t> dolor sit </a:t>
            </a:r>
            <a:r>
              <a:rPr lang="en-US" sz="4800" dirty="0" err="1" smtClean="0">
                <a:latin typeface="Times New Roman" pitchFamily="18" charset="0"/>
                <a:cs typeface="Times New Roman" pitchFamily="18" charset="0"/>
              </a:rPr>
              <a:t>amet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consectetuer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adipiscing</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elit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sed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nonummy</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nibh</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euismod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tincidunt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laoreet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dolore</a:t>
            </a:r>
            <a:r>
              <a:rPr lang="en-US" sz="4800" dirty="0" smtClean="0">
                <a:latin typeface="Times New Roman" pitchFamily="18" charset="0"/>
                <a:cs typeface="Times New Roman" pitchFamily="18" charset="0"/>
              </a:rPr>
              <a:t> magna </a:t>
            </a:r>
            <a:r>
              <a:rPr lang="en-US" sz="4800" dirty="0" err="1" smtClean="0">
                <a:latin typeface="Times New Roman" pitchFamily="18" charset="0"/>
                <a:cs typeface="Times New Roman" pitchFamily="18" charset="0"/>
              </a:rPr>
              <a:t>aliquam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eratvolutpat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  &lt;p&gt;</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wisi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enim</a:t>
            </a:r>
            <a:r>
              <a:rPr lang="en-US" sz="4800" dirty="0" smtClean="0">
                <a:latin typeface="Times New Roman" pitchFamily="18" charset="0"/>
                <a:cs typeface="Times New Roman" pitchFamily="18" charset="0"/>
              </a:rPr>
              <a:t> ad minim </a:t>
            </a:r>
            <a:r>
              <a:rPr lang="en-US" sz="4800" dirty="0" err="1" smtClean="0">
                <a:latin typeface="Times New Roman" pitchFamily="18" charset="0"/>
                <a:cs typeface="Times New Roman" pitchFamily="18" charset="0"/>
              </a:rPr>
              <a:t>veniam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quis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nostrud</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exerci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tation</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ullamcorper</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suscipit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lobortis</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nisl</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ut</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aliquip</a:t>
            </a:r>
            <a:r>
              <a:rPr lang="en-US" sz="4800" dirty="0" smtClean="0">
                <a:latin typeface="Times New Roman" pitchFamily="18" charset="0"/>
                <a:cs typeface="Times New Roman" pitchFamily="18" charset="0"/>
              </a:rPr>
              <a:t> ex ea </a:t>
            </a:r>
            <a:r>
              <a:rPr lang="en-US" sz="4800" dirty="0" err="1" smtClean="0">
                <a:latin typeface="Times New Roman" pitchFamily="18" charset="0"/>
                <a:cs typeface="Times New Roman" pitchFamily="18" charset="0"/>
              </a:rPr>
              <a:t>commodo</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consequat</a:t>
            </a:r>
            <a:r>
              <a:rPr lang="en-US" sz="4800" dirty="0" smtClean="0">
                <a:latin typeface="Times New Roman" pitchFamily="18" charset="0"/>
                <a:cs typeface="Times New Roman" pitchFamily="18" charset="0"/>
              </a:rPr>
              <a:t>.&lt;/p&gt;</a:t>
            </a:r>
          </a:p>
          <a:p>
            <a:pPr>
              <a:buNone/>
            </a:pPr>
            <a:r>
              <a:rPr lang="en-US" sz="4800" dirty="0" smtClean="0">
                <a:latin typeface="Times New Roman" pitchFamily="18" charset="0"/>
                <a:cs typeface="Times New Roman" pitchFamily="18" charset="0"/>
              </a:rPr>
              <a:t>&lt;/div&gt;</a:t>
            </a:r>
          </a:p>
          <a:p>
            <a:pPr>
              <a:buNone/>
            </a:pPr>
            <a:r>
              <a:rPr lang="en-US" sz="4800" dirty="0" smtClean="0">
                <a:latin typeface="Times New Roman" pitchFamily="18" charset="0"/>
                <a:cs typeface="Times New Roman" pitchFamily="18" charset="0"/>
              </a:rPr>
              <a:t>&lt;/body&gt;</a:t>
            </a:r>
          </a:p>
          <a:p>
            <a:pPr>
              <a:buNone/>
            </a:pPr>
            <a:r>
              <a:rPr lang="en-US" sz="4800" dirty="0" smtClean="0">
                <a:latin typeface="Times New Roman" pitchFamily="18" charset="0"/>
                <a:cs typeface="Times New Roman" pitchFamily="18" charset="0"/>
              </a:rPr>
              <a:t>&lt;/html&gt;</a:t>
            </a:r>
          </a:p>
          <a:p>
            <a:endParaRPr lang="en-US" sz="4800" dirty="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CSS background-clip Property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CSS background-clip property specifies the painting area of the background.</a:t>
            </a:r>
          </a:p>
          <a:p>
            <a:r>
              <a:rPr lang="en-US" b="1" dirty="0" smtClean="0"/>
              <a:t>The property takes three different values:</a:t>
            </a:r>
          </a:p>
          <a:p>
            <a:r>
              <a:rPr lang="en-US" dirty="0" smtClean="0"/>
              <a:t>border-box - (default) the background is painted to the outside edge of the border</a:t>
            </a:r>
          </a:p>
          <a:p>
            <a:r>
              <a:rPr lang="en-US" dirty="0" smtClean="0"/>
              <a:t>padding-box - the background is painted to the outside edge of the padding</a:t>
            </a:r>
          </a:p>
          <a:p>
            <a:r>
              <a:rPr lang="en-US" dirty="0" smtClean="0"/>
              <a:t>content-box - the background is painted within the content box</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#example1 {</a:t>
            </a:r>
          </a:p>
          <a:p>
            <a:pPr>
              <a:buNone/>
            </a:pPr>
            <a:r>
              <a:rPr lang="en-US" dirty="0" smtClean="0"/>
              <a:t>  border: 10px dotted black;</a:t>
            </a:r>
          </a:p>
          <a:p>
            <a:pPr>
              <a:buNone/>
            </a:pPr>
            <a:r>
              <a:rPr lang="en-US" dirty="0" smtClean="0"/>
              <a:t>  padding: 35px;</a:t>
            </a:r>
          </a:p>
          <a:p>
            <a:pPr>
              <a:buNone/>
            </a:pPr>
            <a:r>
              <a:rPr lang="en-US" dirty="0" smtClean="0"/>
              <a:t>  background: yellow;</a:t>
            </a:r>
          </a:p>
          <a:p>
            <a:pPr>
              <a:buNone/>
            </a:pPr>
            <a:r>
              <a:rPr lang="en-US" dirty="0" smtClean="0"/>
              <a:t>}</a:t>
            </a:r>
          </a:p>
          <a:p>
            <a:endParaRPr lang="en-US" dirty="0" smtClean="0"/>
          </a:p>
          <a:p>
            <a:pPr>
              <a:buNone/>
            </a:pPr>
            <a:r>
              <a:rPr lang="en-US" dirty="0" smtClean="0"/>
              <a:t>#example2 {</a:t>
            </a:r>
          </a:p>
          <a:p>
            <a:pPr>
              <a:buNone/>
            </a:pPr>
            <a:r>
              <a:rPr lang="en-US" dirty="0" smtClean="0"/>
              <a:t>  border: 10px dotted black;</a:t>
            </a:r>
          </a:p>
          <a:p>
            <a:pPr>
              <a:buNone/>
            </a:pPr>
            <a:r>
              <a:rPr lang="en-US" dirty="0" smtClean="0"/>
              <a:t>  padding: 35px;</a:t>
            </a:r>
          </a:p>
          <a:p>
            <a:pPr>
              <a:buNone/>
            </a:pPr>
            <a:r>
              <a:rPr lang="en-US" dirty="0" smtClean="0"/>
              <a:t>  background: yellow;</a:t>
            </a:r>
          </a:p>
          <a:p>
            <a:pPr>
              <a:buNone/>
            </a:pPr>
            <a:r>
              <a:rPr lang="en-US" dirty="0" smtClean="0"/>
              <a:t>  background-clip: padding-box;</a:t>
            </a:r>
          </a:p>
          <a:p>
            <a:pPr>
              <a:buNone/>
            </a:pPr>
            <a:r>
              <a:rPr lang="en-US" dirty="0" smtClean="0"/>
              <a:t>}</a:t>
            </a:r>
          </a:p>
          <a:p>
            <a:endParaRPr lang="en-US" dirty="0" smtClean="0"/>
          </a:p>
          <a:p>
            <a:pPr>
              <a:buNone/>
            </a:pPr>
            <a:r>
              <a:rPr lang="en-US" dirty="0" smtClean="0"/>
              <a:t>#example3 {</a:t>
            </a:r>
          </a:p>
          <a:p>
            <a:pPr>
              <a:buNone/>
            </a:pPr>
            <a:r>
              <a:rPr lang="en-US" dirty="0" smtClean="0"/>
              <a:t>  border: 10px dotted black;</a:t>
            </a:r>
          </a:p>
          <a:p>
            <a:pPr>
              <a:buNone/>
            </a:pPr>
            <a:r>
              <a:rPr lang="en-US" dirty="0" smtClean="0"/>
              <a:t>  padding: 35px;</a:t>
            </a:r>
          </a:p>
          <a:p>
            <a:pPr>
              <a:buNone/>
            </a:pPr>
            <a:r>
              <a:rPr lang="en-US" dirty="0" smtClean="0"/>
              <a:t>  background: yellow;</a:t>
            </a:r>
          </a:p>
          <a:p>
            <a:pPr>
              <a:buNone/>
            </a:pPr>
            <a:r>
              <a:rPr lang="en-US" dirty="0" smtClean="0"/>
              <a:t>  background-clip: content-box;</a:t>
            </a:r>
          </a:p>
          <a:p>
            <a:pPr>
              <a:buNone/>
            </a:pPr>
            <a:r>
              <a:rPr lang="en-US" dirty="0" smtClean="0"/>
              <a: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867400"/>
          </a:xfrm>
        </p:spPr>
        <p:txBody>
          <a:bodyPr>
            <a:noAutofit/>
          </a:bodyPr>
          <a:lstStyle/>
          <a:p>
            <a:pPr>
              <a:buNone/>
            </a:pPr>
            <a:r>
              <a:rPr lang="en-US" sz="1100" dirty="0" smtClean="0"/>
              <a:t>&lt;/style&gt;</a:t>
            </a:r>
          </a:p>
          <a:p>
            <a:pPr>
              <a:buNone/>
            </a:pPr>
            <a:r>
              <a:rPr lang="en-US" sz="1100" dirty="0" smtClean="0"/>
              <a:t>&lt;/head&gt;</a:t>
            </a:r>
          </a:p>
          <a:p>
            <a:pPr>
              <a:buNone/>
            </a:pPr>
            <a:r>
              <a:rPr lang="en-US" sz="1100" dirty="0" smtClean="0"/>
              <a:t>&lt;body&gt;</a:t>
            </a:r>
          </a:p>
          <a:p>
            <a:pPr>
              <a:buNone/>
            </a:pPr>
            <a:endParaRPr lang="en-US" sz="1100" dirty="0" smtClean="0"/>
          </a:p>
          <a:p>
            <a:pPr>
              <a:buNone/>
            </a:pPr>
            <a:r>
              <a:rPr lang="en-US" sz="1100" dirty="0" smtClean="0"/>
              <a:t>&lt;h1&gt;The background-clip Property&lt;/h1&gt;</a:t>
            </a:r>
          </a:p>
          <a:p>
            <a:endParaRPr lang="en-US" sz="1100" dirty="0" smtClean="0"/>
          </a:p>
          <a:p>
            <a:pPr>
              <a:buNone/>
            </a:pPr>
            <a:r>
              <a:rPr lang="en-US" sz="1100" dirty="0" smtClean="0"/>
              <a:t>&lt;p&gt;No background-clip (border-box is default):&lt;/p&gt;</a:t>
            </a:r>
          </a:p>
          <a:p>
            <a:pPr>
              <a:buNone/>
            </a:pPr>
            <a:r>
              <a:rPr lang="en-US" sz="1100" dirty="0" smtClean="0"/>
              <a:t>&lt;div id="example1"&gt;</a:t>
            </a:r>
          </a:p>
          <a:p>
            <a:pPr>
              <a:buNone/>
            </a:pPr>
            <a:r>
              <a:rPr lang="en-US" sz="1100" dirty="0" smtClean="0"/>
              <a:t>  &lt;h2&gt;</a:t>
            </a:r>
            <a:r>
              <a:rPr lang="en-US" sz="1100" dirty="0" err="1" smtClean="0"/>
              <a:t>Lorem</a:t>
            </a:r>
            <a:r>
              <a:rPr lang="en-US" sz="1100" dirty="0" smtClean="0"/>
              <a:t> </a:t>
            </a:r>
            <a:r>
              <a:rPr lang="en-US" sz="1100" dirty="0" err="1" smtClean="0"/>
              <a:t>Ipsum</a:t>
            </a:r>
            <a:r>
              <a:rPr lang="en-US" sz="1100" dirty="0" smtClean="0"/>
              <a:t> Dolor&lt;/h2&gt;</a:t>
            </a:r>
          </a:p>
          <a:p>
            <a:pPr>
              <a:buNone/>
            </a:pPr>
            <a:r>
              <a:rPr lang="en-US" sz="1100" dirty="0" smtClean="0"/>
              <a:t>  &lt;p&gt;</a:t>
            </a:r>
            <a:r>
              <a:rPr lang="en-US" sz="1100" dirty="0" err="1" smtClean="0"/>
              <a:t>Lorem</a:t>
            </a:r>
            <a:r>
              <a:rPr lang="en-US" sz="1100" dirty="0" smtClean="0"/>
              <a:t> </a:t>
            </a:r>
            <a:r>
              <a:rPr lang="en-US" sz="1100" dirty="0" err="1" smtClean="0"/>
              <a:t>ipsum</a:t>
            </a:r>
            <a:r>
              <a:rPr lang="en-US" sz="1100" dirty="0" smtClean="0"/>
              <a:t> dolor sit </a:t>
            </a:r>
            <a:r>
              <a:rPr lang="en-US" sz="1100" dirty="0" err="1" smtClean="0"/>
              <a:t>amet</a:t>
            </a:r>
            <a:r>
              <a:rPr lang="en-US" sz="1100" dirty="0" smtClean="0"/>
              <a:t>, </a:t>
            </a:r>
            <a:r>
              <a:rPr lang="en-US" sz="1100" dirty="0" err="1" smtClean="0"/>
              <a:t>consectetuer</a:t>
            </a:r>
            <a:r>
              <a:rPr lang="en-US" sz="1100" dirty="0" smtClean="0"/>
              <a:t> </a:t>
            </a:r>
            <a:r>
              <a:rPr lang="en-US" sz="1100" dirty="0" err="1" smtClean="0"/>
              <a:t>adipiscing</a:t>
            </a:r>
            <a:r>
              <a:rPr lang="en-US" sz="1100" dirty="0" smtClean="0"/>
              <a:t> </a:t>
            </a:r>
            <a:r>
              <a:rPr lang="en-US" sz="1100" dirty="0" err="1" smtClean="0"/>
              <a:t>elit</a:t>
            </a:r>
            <a:r>
              <a:rPr lang="en-US" sz="1100" dirty="0" smtClean="0"/>
              <a:t>, </a:t>
            </a:r>
            <a:r>
              <a:rPr lang="en-US" sz="1100" dirty="0" err="1" smtClean="0"/>
              <a:t>sed</a:t>
            </a:r>
            <a:r>
              <a:rPr lang="en-US" sz="1100" dirty="0" smtClean="0"/>
              <a:t> </a:t>
            </a:r>
            <a:r>
              <a:rPr lang="en-US" sz="1100" dirty="0" err="1" smtClean="0"/>
              <a:t>diam</a:t>
            </a:r>
            <a:r>
              <a:rPr lang="en-US" sz="1100" dirty="0" smtClean="0"/>
              <a:t> </a:t>
            </a:r>
            <a:r>
              <a:rPr lang="en-US" sz="1100" dirty="0" err="1" smtClean="0"/>
              <a:t>nonummy</a:t>
            </a:r>
            <a:r>
              <a:rPr lang="en-US" sz="1100" dirty="0" smtClean="0"/>
              <a:t> </a:t>
            </a:r>
            <a:r>
              <a:rPr lang="en-US" sz="1100" dirty="0" err="1" smtClean="0"/>
              <a:t>nibh</a:t>
            </a:r>
            <a:r>
              <a:rPr lang="en-US" sz="1100" dirty="0" smtClean="0"/>
              <a:t> </a:t>
            </a:r>
            <a:r>
              <a:rPr lang="en-US" sz="1100" dirty="0" err="1" smtClean="0"/>
              <a:t>euismod</a:t>
            </a:r>
            <a:r>
              <a:rPr lang="en-US" sz="1100" dirty="0" smtClean="0"/>
              <a:t> </a:t>
            </a:r>
            <a:r>
              <a:rPr lang="en-US" sz="1100" dirty="0" err="1" smtClean="0"/>
              <a:t>tincidunt</a:t>
            </a:r>
            <a:r>
              <a:rPr lang="en-US" sz="1100" dirty="0" smtClean="0"/>
              <a:t> </a:t>
            </a:r>
            <a:r>
              <a:rPr lang="en-US" sz="1100" dirty="0" err="1" smtClean="0"/>
              <a:t>ut</a:t>
            </a:r>
            <a:r>
              <a:rPr lang="en-US" sz="1100" dirty="0" smtClean="0"/>
              <a:t> </a:t>
            </a:r>
            <a:r>
              <a:rPr lang="en-US" sz="1100" dirty="0" err="1" smtClean="0"/>
              <a:t>laoreet</a:t>
            </a:r>
            <a:r>
              <a:rPr lang="en-US" sz="1100" dirty="0" smtClean="0"/>
              <a:t> </a:t>
            </a:r>
            <a:r>
              <a:rPr lang="en-US" sz="1100" dirty="0" err="1" smtClean="0"/>
              <a:t>dolore</a:t>
            </a:r>
            <a:r>
              <a:rPr lang="en-US" sz="1100" dirty="0" smtClean="0"/>
              <a:t> magna </a:t>
            </a:r>
            <a:r>
              <a:rPr lang="en-US" sz="1100" dirty="0" err="1" smtClean="0"/>
              <a:t>aliquam</a:t>
            </a:r>
            <a:r>
              <a:rPr lang="en-US" sz="1100" dirty="0" smtClean="0"/>
              <a:t> </a:t>
            </a:r>
            <a:r>
              <a:rPr lang="en-US" sz="1100" dirty="0" err="1" smtClean="0"/>
              <a:t>erat</a:t>
            </a:r>
            <a:r>
              <a:rPr lang="en-US" sz="1100" dirty="0" smtClean="0"/>
              <a:t> </a:t>
            </a:r>
            <a:r>
              <a:rPr lang="en-US" sz="1100" dirty="0" err="1" smtClean="0"/>
              <a:t>volutpat</a:t>
            </a:r>
            <a:r>
              <a:rPr lang="en-US" sz="1100" dirty="0" smtClean="0"/>
              <a:t>.&lt;/p&gt;</a:t>
            </a:r>
          </a:p>
          <a:p>
            <a:pPr>
              <a:buNone/>
            </a:pPr>
            <a:r>
              <a:rPr lang="en-US" sz="1100" dirty="0" smtClean="0"/>
              <a:t>&lt;/div&gt;</a:t>
            </a:r>
          </a:p>
          <a:p>
            <a:endParaRPr lang="en-US" sz="1100" dirty="0" smtClean="0"/>
          </a:p>
          <a:p>
            <a:pPr>
              <a:buNone/>
            </a:pPr>
            <a:r>
              <a:rPr lang="en-US" sz="1100" dirty="0" smtClean="0"/>
              <a:t>&lt;p&gt;background-clip: padding-box:&lt;/p&gt;</a:t>
            </a:r>
          </a:p>
          <a:p>
            <a:pPr>
              <a:buNone/>
            </a:pPr>
            <a:r>
              <a:rPr lang="en-US" sz="1100" dirty="0" smtClean="0"/>
              <a:t>&lt;div id="example2"&gt;</a:t>
            </a:r>
          </a:p>
          <a:p>
            <a:pPr>
              <a:buNone/>
            </a:pPr>
            <a:r>
              <a:rPr lang="en-US" sz="1100" dirty="0" smtClean="0"/>
              <a:t>  &lt;h2&gt;</a:t>
            </a:r>
            <a:r>
              <a:rPr lang="en-US" sz="1100" dirty="0" err="1" smtClean="0"/>
              <a:t>Lorem</a:t>
            </a:r>
            <a:r>
              <a:rPr lang="en-US" sz="1100" dirty="0" smtClean="0"/>
              <a:t> </a:t>
            </a:r>
            <a:r>
              <a:rPr lang="en-US" sz="1100" dirty="0" err="1" smtClean="0"/>
              <a:t>Ipsum</a:t>
            </a:r>
            <a:r>
              <a:rPr lang="en-US" sz="1100" dirty="0" smtClean="0"/>
              <a:t> Dolor&lt;/h2&gt;</a:t>
            </a:r>
          </a:p>
          <a:p>
            <a:pPr>
              <a:buNone/>
            </a:pPr>
            <a:r>
              <a:rPr lang="en-US" sz="1100" dirty="0" smtClean="0"/>
              <a:t>  &lt;p&gt;</a:t>
            </a:r>
            <a:r>
              <a:rPr lang="en-US" sz="1100" dirty="0" err="1" smtClean="0"/>
              <a:t>Lorem</a:t>
            </a:r>
            <a:r>
              <a:rPr lang="en-US" sz="1100" dirty="0" smtClean="0"/>
              <a:t> </a:t>
            </a:r>
            <a:r>
              <a:rPr lang="en-US" sz="1100" dirty="0" err="1" smtClean="0"/>
              <a:t>ipsum</a:t>
            </a:r>
            <a:r>
              <a:rPr lang="en-US" sz="1100" dirty="0" smtClean="0"/>
              <a:t> dolor sit </a:t>
            </a:r>
            <a:r>
              <a:rPr lang="en-US" sz="1100" dirty="0" err="1" smtClean="0"/>
              <a:t>amet</a:t>
            </a:r>
            <a:r>
              <a:rPr lang="en-US" sz="1100" dirty="0" smtClean="0"/>
              <a:t>, </a:t>
            </a:r>
            <a:r>
              <a:rPr lang="en-US" sz="1100" dirty="0" err="1" smtClean="0"/>
              <a:t>consectetuer</a:t>
            </a:r>
            <a:r>
              <a:rPr lang="en-US" sz="1100" dirty="0" smtClean="0"/>
              <a:t> </a:t>
            </a:r>
            <a:r>
              <a:rPr lang="en-US" sz="1100" dirty="0" err="1" smtClean="0"/>
              <a:t>adipiscing</a:t>
            </a:r>
            <a:r>
              <a:rPr lang="en-US" sz="1100" dirty="0" smtClean="0"/>
              <a:t> </a:t>
            </a:r>
            <a:r>
              <a:rPr lang="en-US" sz="1100" dirty="0" err="1" smtClean="0"/>
              <a:t>elit</a:t>
            </a:r>
            <a:r>
              <a:rPr lang="en-US" sz="1100" dirty="0" smtClean="0"/>
              <a:t>, </a:t>
            </a:r>
            <a:r>
              <a:rPr lang="en-US" sz="1100" dirty="0" err="1" smtClean="0"/>
              <a:t>sed</a:t>
            </a:r>
            <a:r>
              <a:rPr lang="en-US" sz="1100" dirty="0" smtClean="0"/>
              <a:t> </a:t>
            </a:r>
            <a:r>
              <a:rPr lang="en-US" sz="1100" dirty="0" err="1" smtClean="0"/>
              <a:t>diam</a:t>
            </a:r>
            <a:r>
              <a:rPr lang="en-US" sz="1100" dirty="0" smtClean="0"/>
              <a:t> </a:t>
            </a:r>
            <a:r>
              <a:rPr lang="en-US" sz="1100" dirty="0" err="1" smtClean="0"/>
              <a:t>nonummy</a:t>
            </a:r>
            <a:r>
              <a:rPr lang="en-US" sz="1100" dirty="0" smtClean="0"/>
              <a:t> </a:t>
            </a:r>
            <a:r>
              <a:rPr lang="en-US" sz="1100" dirty="0" err="1" smtClean="0"/>
              <a:t>nibh</a:t>
            </a:r>
            <a:r>
              <a:rPr lang="en-US" sz="1100" dirty="0" smtClean="0"/>
              <a:t> </a:t>
            </a:r>
            <a:r>
              <a:rPr lang="en-US" sz="1100" dirty="0" err="1" smtClean="0"/>
              <a:t>euismod</a:t>
            </a:r>
            <a:r>
              <a:rPr lang="en-US" sz="1100" dirty="0" smtClean="0"/>
              <a:t> </a:t>
            </a:r>
            <a:r>
              <a:rPr lang="en-US" sz="1100" dirty="0" err="1" smtClean="0"/>
              <a:t>tincidunt</a:t>
            </a:r>
            <a:r>
              <a:rPr lang="en-US" sz="1100" dirty="0" smtClean="0"/>
              <a:t> </a:t>
            </a:r>
            <a:r>
              <a:rPr lang="en-US" sz="1100" dirty="0" err="1" smtClean="0"/>
              <a:t>ut</a:t>
            </a:r>
            <a:r>
              <a:rPr lang="en-US" sz="1100" dirty="0" smtClean="0"/>
              <a:t> </a:t>
            </a:r>
            <a:r>
              <a:rPr lang="en-US" sz="1100" dirty="0" err="1" smtClean="0"/>
              <a:t>laoreet</a:t>
            </a:r>
            <a:r>
              <a:rPr lang="en-US" sz="1100" dirty="0" smtClean="0"/>
              <a:t> </a:t>
            </a:r>
            <a:r>
              <a:rPr lang="en-US" sz="1100" dirty="0" err="1" smtClean="0"/>
              <a:t>dolore</a:t>
            </a:r>
            <a:r>
              <a:rPr lang="en-US" sz="1100" dirty="0" smtClean="0"/>
              <a:t> magna </a:t>
            </a:r>
            <a:r>
              <a:rPr lang="en-US" sz="1100" dirty="0" err="1" smtClean="0"/>
              <a:t>aliquam</a:t>
            </a:r>
            <a:r>
              <a:rPr lang="en-US" sz="1100" dirty="0" smtClean="0"/>
              <a:t> </a:t>
            </a:r>
            <a:r>
              <a:rPr lang="en-US" sz="1100" dirty="0" err="1" smtClean="0"/>
              <a:t>erat</a:t>
            </a:r>
            <a:r>
              <a:rPr lang="en-US" sz="1100" dirty="0" smtClean="0"/>
              <a:t> </a:t>
            </a:r>
            <a:r>
              <a:rPr lang="en-US" sz="1100" dirty="0" err="1" smtClean="0"/>
              <a:t>volutpat</a:t>
            </a:r>
            <a:r>
              <a:rPr lang="en-US" sz="1100" dirty="0" smtClean="0"/>
              <a:t>.&lt;/p&gt;</a:t>
            </a:r>
          </a:p>
          <a:p>
            <a:pPr>
              <a:buNone/>
            </a:pPr>
            <a:r>
              <a:rPr lang="en-US" sz="1100" dirty="0" smtClean="0"/>
              <a:t>&lt;/div&gt;</a:t>
            </a:r>
          </a:p>
          <a:p>
            <a:pPr>
              <a:buNone/>
            </a:pPr>
            <a:endParaRPr lang="en-US" sz="1100" dirty="0" smtClean="0"/>
          </a:p>
          <a:p>
            <a:pPr>
              <a:buNone/>
            </a:pPr>
            <a:r>
              <a:rPr lang="en-US" sz="1100" dirty="0" smtClean="0"/>
              <a:t>&lt;p&gt;background-clip: content-box:&lt;/p&gt;</a:t>
            </a:r>
          </a:p>
          <a:p>
            <a:pPr>
              <a:buNone/>
            </a:pPr>
            <a:r>
              <a:rPr lang="en-US" sz="1100" dirty="0" smtClean="0"/>
              <a:t>&lt;div id="example3"&gt;</a:t>
            </a:r>
          </a:p>
          <a:p>
            <a:pPr>
              <a:buNone/>
            </a:pPr>
            <a:r>
              <a:rPr lang="en-US" sz="1100" dirty="0" smtClean="0"/>
              <a:t>  &lt;h2&gt;</a:t>
            </a:r>
            <a:r>
              <a:rPr lang="en-US" sz="1100" dirty="0" err="1" smtClean="0"/>
              <a:t>Lorem</a:t>
            </a:r>
            <a:r>
              <a:rPr lang="en-US" sz="1100" dirty="0" smtClean="0"/>
              <a:t> </a:t>
            </a:r>
            <a:r>
              <a:rPr lang="en-US" sz="1100" dirty="0" err="1" smtClean="0"/>
              <a:t>Ipsum</a:t>
            </a:r>
            <a:r>
              <a:rPr lang="en-US" sz="1100" dirty="0" smtClean="0"/>
              <a:t> Dolor&lt;/h2&gt;</a:t>
            </a:r>
          </a:p>
          <a:p>
            <a:pPr>
              <a:buNone/>
            </a:pPr>
            <a:r>
              <a:rPr lang="en-US" sz="1100" dirty="0" smtClean="0"/>
              <a:t>  &lt;p&gt;</a:t>
            </a:r>
            <a:r>
              <a:rPr lang="en-US" sz="1100" dirty="0" err="1" smtClean="0"/>
              <a:t>Lorem</a:t>
            </a:r>
            <a:r>
              <a:rPr lang="en-US" sz="1100" dirty="0" smtClean="0"/>
              <a:t> </a:t>
            </a:r>
            <a:r>
              <a:rPr lang="en-US" sz="1100" dirty="0" err="1" smtClean="0"/>
              <a:t>ipsum</a:t>
            </a:r>
            <a:r>
              <a:rPr lang="en-US" sz="1100" dirty="0" smtClean="0"/>
              <a:t> dolor sit </a:t>
            </a:r>
            <a:r>
              <a:rPr lang="en-US" sz="1100" dirty="0" err="1" smtClean="0"/>
              <a:t>amet</a:t>
            </a:r>
            <a:r>
              <a:rPr lang="en-US" sz="1100" dirty="0" smtClean="0"/>
              <a:t>, </a:t>
            </a:r>
            <a:r>
              <a:rPr lang="en-US" sz="1100" dirty="0" err="1" smtClean="0"/>
              <a:t>consectetuer</a:t>
            </a:r>
            <a:r>
              <a:rPr lang="en-US" sz="1100" dirty="0" smtClean="0"/>
              <a:t> </a:t>
            </a:r>
            <a:r>
              <a:rPr lang="en-US" sz="1100" dirty="0" err="1" smtClean="0"/>
              <a:t>adipiscing</a:t>
            </a:r>
            <a:r>
              <a:rPr lang="en-US" sz="1100" dirty="0" smtClean="0"/>
              <a:t> </a:t>
            </a:r>
            <a:r>
              <a:rPr lang="en-US" sz="1100" dirty="0" err="1" smtClean="0"/>
              <a:t>elit</a:t>
            </a:r>
            <a:r>
              <a:rPr lang="en-US" sz="1100" dirty="0" smtClean="0"/>
              <a:t>, </a:t>
            </a:r>
            <a:r>
              <a:rPr lang="en-US" sz="1100" dirty="0" err="1" smtClean="0"/>
              <a:t>sed</a:t>
            </a:r>
            <a:r>
              <a:rPr lang="en-US" sz="1100" dirty="0" smtClean="0"/>
              <a:t> </a:t>
            </a:r>
            <a:r>
              <a:rPr lang="en-US" sz="1100" dirty="0" err="1" smtClean="0"/>
              <a:t>diam</a:t>
            </a:r>
            <a:r>
              <a:rPr lang="en-US" sz="1100" dirty="0" smtClean="0"/>
              <a:t> </a:t>
            </a:r>
            <a:r>
              <a:rPr lang="en-US" sz="1100" dirty="0" err="1" smtClean="0"/>
              <a:t>nonummy</a:t>
            </a:r>
            <a:r>
              <a:rPr lang="en-US" sz="1100" dirty="0" smtClean="0"/>
              <a:t> </a:t>
            </a:r>
            <a:r>
              <a:rPr lang="en-US" sz="1100" dirty="0" err="1" smtClean="0"/>
              <a:t>nibh</a:t>
            </a:r>
            <a:r>
              <a:rPr lang="en-US" sz="1100" dirty="0" smtClean="0"/>
              <a:t> </a:t>
            </a:r>
            <a:r>
              <a:rPr lang="en-US" sz="1100" dirty="0" err="1" smtClean="0"/>
              <a:t>euismod</a:t>
            </a:r>
            <a:r>
              <a:rPr lang="en-US" sz="1100" dirty="0" smtClean="0"/>
              <a:t> </a:t>
            </a:r>
            <a:r>
              <a:rPr lang="en-US" sz="1100" dirty="0" err="1" smtClean="0"/>
              <a:t>tincidunt</a:t>
            </a:r>
            <a:r>
              <a:rPr lang="en-US" sz="1100" dirty="0" smtClean="0"/>
              <a:t> </a:t>
            </a:r>
            <a:r>
              <a:rPr lang="en-US" sz="1100" dirty="0" err="1" smtClean="0"/>
              <a:t>ut</a:t>
            </a:r>
            <a:r>
              <a:rPr lang="en-US" sz="1100" dirty="0" smtClean="0"/>
              <a:t> </a:t>
            </a:r>
            <a:r>
              <a:rPr lang="en-US" sz="1100" dirty="0" err="1" smtClean="0"/>
              <a:t>laoreet</a:t>
            </a:r>
            <a:r>
              <a:rPr lang="en-US" sz="1100" dirty="0" smtClean="0"/>
              <a:t> </a:t>
            </a:r>
            <a:r>
              <a:rPr lang="en-US" sz="1100" dirty="0" err="1" smtClean="0"/>
              <a:t>dolore</a:t>
            </a:r>
            <a:r>
              <a:rPr lang="en-US" sz="1100" dirty="0" smtClean="0"/>
              <a:t> magna </a:t>
            </a:r>
            <a:r>
              <a:rPr lang="en-US" sz="1100" dirty="0" err="1" smtClean="0"/>
              <a:t>aliquam</a:t>
            </a:r>
            <a:r>
              <a:rPr lang="en-US" sz="1100" dirty="0" smtClean="0"/>
              <a:t> </a:t>
            </a:r>
            <a:r>
              <a:rPr lang="en-US" sz="1100" dirty="0" err="1" smtClean="0"/>
              <a:t>erat</a:t>
            </a:r>
            <a:r>
              <a:rPr lang="en-US" sz="1100" dirty="0" smtClean="0"/>
              <a:t> </a:t>
            </a:r>
            <a:r>
              <a:rPr lang="en-US" sz="1100" dirty="0" err="1" smtClean="0"/>
              <a:t>volutpat</a:t>
            </a:r>
            <a:r>
              <a:rPr lang="en-US" sz="1100" dirty="0" smtClean="0"/>
              <a:t>.&lt;/p&gt;</a:t>
            </a:r>
          </a:p>
          <a:p>
            <a:pPr>
              <a:buNone/>
            </a:pPr>
            <a:r>
              <a:rPr lang="en-US" sz="1100" dirty="0" smtClean="0"/>
              <a:t>&lt;/</a:t>
            </a:r>
            <a:r>
              <a:rPr lang="en-US" sz="1100" smtClean="0"/>
              <a:t>div&gt;</a:t>
            </a:r>
            <a:endParaRPr lang="en-US" sz="1100" dirty="0" smtClean="0"/>
          </a:p>
          <a:p>
            <a:pPr>
              <a:buNone/>
            </a:pPr>
            <a:r>
              <a:rPr lang="en-US" sz="1100" dirty="0" smtClean="0"/>
              <a:t>&lt;/body&gt;</a:t>
            </a:r>
          </a:p>
          <a:p>
            <a:pPr>
              <a:buNone/>
            </a:pPr>
            <a:r>
              <a:rPr lang="en-US" sz="1100" dirty="0" smtClean="0"/>
              <a:t>&lt;/html&gt;</a:t>
            </a:r>
          </a:p>
          <a:p>
            <a:endParaRPr lang="en-US" sz="11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Bootstrap</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responsive designs.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Why Use Bootstrap?</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t>Advantages of Bootstrap</a:t>
            </a:r>
            <a:r>
              <a:rPr lang="en-US" dirty="0" smtClean="0"/>
              <a:t>:</a:t>
            </a:r>
          </a:p>
          <a:p>
            <a:r>
              <a:rPr lang="en-US" dirty="0" smtClean="0"/>
              <a:t>Easy to use</a:t>
            </a:r>
          </a:p>
          <a:p>
            <a:r>
              <a:rPr lang="en-US" dirty="0" smtClean="0"/>
              <a:t>Responsive features</a:t>
            </a:r>
          </a:p>
          <a:p>
            <a:r>
              <a:rPr lang="en-US" dirty="0" smtClean="0"/>
              <a:t>Mobile-first approach</a:t>
            </a:r>
          </a:p>
          <a:p>
            <a:r>
              <a:rPr lang="en-US" dirty="0" smtClean="0"/>
              <a:t>Browser compatibility</a:t>
            </a:r>
          </a:p>
          <a:p>
            <a:pPr>
              <a:buNone/>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Bootstrap 4 -Environment Setup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two ways to start using Bootstrap 4 on our web site.</a:t>
            </a:r>
          </a:p>
          <a:p>
            <a:pPr>
              <a:buNone/>
            </a:pPr>
            <a:r>
              <a:rPr lang="en-US" dirty="0" smtClean="0"/>
              <a:t>We can:</a:t>
            </a:r>
          </a:p>
          <a:p>
            <a:r>
              <a:rPr lang="en-US" dirty="0" smtClean="0"/>
              <a:t>Include Bootstrap 4 from a CDN</a:t>
            </a:r>
          </a:p>
          <a:p>
            <a:r>
              <a:rPr lang="en-US" dirty="0" smtClean="0"/>
              <a:t>Download Bootstrap 4 from getbootstrap.com</a:t>
            </a:r>
          </a:p>
          <a:p>
            <a:pPr>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1080</TotalTime>
  <Words>9114</Words>
  <Application>Microsoft Office PowerPoint</Application>
  <PresentationFormat>On-screen Show (4:3)</PresentationFormat>
  <Paragraphs>2119</Paragraphs>
  <Slides>153</Slides>
  <Notes>0</Notes>
  <HiddenSlides>0</HiddenSlides>
  <MMClips>0</MMClips>
  <ScaleCrop>false</ScaleCrop>
  <HeadingPairs>
    <vt:vector size="4" baseType="variant">
      <vt:variant>
        <vt:lpstr>Theme</vt:lpstr>
      </vt:variant>
      <vt:variant>
        <vt:i4>1</vt:i4>
      </vt:variant>
      <vt:variant>
        <vt:lpstr>Slide Titles</vt:lpstr>
      </vt:variant>
      <vt:variant>
        <vt:i4>153</vt:i4>
      </vt:variant>
    </vt:vector>
  </HeadingPairs>
  <TitlesOfParts>
    <vt:vector size="154" baseType="lpstr">
      <vt:lpstr>Flow</vt:lpstr>
      <vt:lpstr> FULL STACK WEB DEVELOPMENT   </vt:lpstr>
      <vt:lpstr>Slide 2</vt:lpstr>
      <vt:lpstr>Slide 3</vt:lpstr>
      <vt:lpstr>Slide 4</vt:lpstr>
      <vt:lpstr>Slide 5</vt:lpstr>
      <vt:lpstr>Why Do You Need a Full-Stack Developer? </vt:lpstr>
      <vt:lpstr>Full Stack Developer Skills You Need to Know: </vt:lpstr>
      <vt:lpstr>What is a Software Stack? </vt:lpstr>
      <vt:lpstr>Advantages</vt:lpstr>
      <vt:lpstr>Getting Started with HTML </vt:lpstr>
      <vt:lpstr>Slide 11</vt:lpstr>
      <vt:lpstr>Creating First HTML Document</vt:lpstr>
      <vt:lpstr>Slide 13</vt:lpstr>
      <vt:lpstr>Slide 14</vt:lpstr>
      <vt:lpstr>Slide 15</vt:lpstr>
      <vt:lpstr>Slide 16</vt:lpstr>
      <vt:lpstr>Slide 17</vt:lpstr>
      <vt:lpstr>Slide 18</vt:lpstr>
      <vt:lpstr>HTML Video</vt:lpstr>
      <vt:lpstr>Output:</vt:lpstr>
      <vt:lpstr>HTML Video Attributes</vt:lpstr>
      <vt:lpstr>Autoplay Attribute</vt:lpstr>
      <vt:lpstr>HTML Audio</vt:lpstr>
      <vt:lpstr>HTML Audio Attributes</vt:lpstr>
      <vt:lpstr>HTML Canvas </vt:lpstr>
      <vt:lpstr>Canvas Example</vt:lpstr>
      <vt:lpstr>Add a JavaScript</vt:lpstr>
      <vt:lpstr>Slide 28</vt:lpstr>
      <vt:lpstr>Code for Draw a Circle:</vt:lpstr>
      <vt:lpstr>Slide 30</vt:lpstr>
      <vt:lpstr>Draw a Text</vt:lpstr>
      <vt:lpstr>OUTPUT:</vt:lpstr>
      <vt:lpstr>HTML SVG Graphics</vt:lpstr>
      <vt:lpstr>SVG Circle</vt:lpstr>
      <vt:lpstr>SVG Rectangle</vt:lpstr>
      <vt:lpstr>SVG Rounded Rectangle</vt:lpstr>
      <vt:lpstr>SVG Star</vt:lpstr>
      <vt:lpstr>SVG Logo</vt:lpstr>
      <vt:lpstr>Differences Between Canvas and SVG </vt:lpstr>
      <vt:lpstr>Web Storage</vt:lpstr>
      <vt:lpstr>HTML Web Storage Objects  </vt:lpstr>
      <vt:lpstr>     Local Storage</vt:lpstr>
      <vt:lpstr>Session Storage</vt:lpstr>
      <vt:lpstr>Drag and Drop  </vt:lpstr>
      <vt:lpstr>Stages during Drag and Drop operations </vt:lpstr>
      <vt:lpstr>Drag and Drop Events </vt:lpstr>
      <vt:lpstr>The DataTransfer Object </vt:lpstr>
      <vt:lpstr>Drag and Drop example</vt:lpstr>
      <vt:lpstr>How to drag (and drop) an image back and forth between two &lt;div&gt; elements:</vt:lpstr>
      <vt:lpstr>Slide 50</vt:lpstr>
      <vt:lpstr>Geolocation</vt:lpstr>
      <vt:lpstr>Geolocation Methods </vt:lpstr>
      <vt:lpstr>Checking for browser support </vt:lpstr>
      <vt:lpstr>The getCurrentPosition() Method - Return Data </vt:lpstr>
      <vt:lpstr>Getting the User's current position </vt:lpstr>
      <vt:lpstr>Handling Errors and Rejections </vt:lpstr>
      <vt:lpstr>Slide 57</vt:lpstr>
      <vt:lpstr>Displaying location on Google Map </vt:lpstr>
      <vt:lpstr>Slide 59</vt:lpstr>
      <vt:lpstr>Slide 60</vt:lpstr>
      <vt:lpstr>Basic Styling using CSS3</vt:lpstr>
      <vt:lpstr>CSS Syntax </vt:lpstr>
      <vt:lpstr>CSS Selector </vt:lpstr>
      <vt:lpstr>The CSS element Selector </vt:lpstr>
      <vt:lpstr>The CSS id Selector </vt:lpstr>
      <vt:lpstr>The CSS class Selector </vt:lpstr>
      <vt:lpstr> The CSS Universal Selector </vt:lpstr>
      <vt:lpstr>The CSS Grouping Selector </vt:lpstr>
      <vt:lpstr> style sheet</vt:lpstr>
      <vt:lpstr>External CSS </vt:lpstr>
      <vt:lpstr>Internal CSS </vt:lpstr>
      <vt:lpstr>Inline CSS </vt:lpstr>
      <vt:lpstr>Multiple Style Sheets </vt:lpstr>
      <vt:lpstr>However, if the internal style is defined before the link to the external style sheet, the &lt;h1&gt; elements will be "navy": </vt:lpstr>
      <vt:lpstr>CSS   positioning  </vt:lpstr>
      <vt:lpstr>position: static </vt:lpstr>
      <vt:lpstr>position: relative </vt:lpstr>
      <vt:lpstr>position: fixed </vt:lpstr>
      <vt:lpstr>position: absolute </vt:lpstr>
      <vt:lpstr>Slide 80</vt:lpstr>
      <vt:lpstr>position: sticky </vt:lpstr>
      <vt:lpstr>Slide 82</vt:lpstr>
      <vt:lpstr>CSS Backgrounds </vt:lpstr>
      <vt:lpstr>CSS background-image </vt:lpstr>
      <vt:lpstr>CSS Multiple Backgrounds </vt:lpstr>
      <vt:lpstr>Slide 86</vt:lpstr>
      <vt:lpstr>CSS Background Size </vt:lpstr>
      <vt:lpstr>Slide 88</vt:lpstr>
      <vt:lpstr>The two other possible values for background-size are contain and cover.</vt:lpstr>
      <vt:lpstr>Slide 90</vt:lpstr>
      <vt:lpstr>CSS background-origin Property</vt:lpstr>
      <vt:lpstr>Slide 92</vt:lpstr>
      <vt:lpstr>Slide 93</vt:lpstr>
      <vt:lpstr>CSS background-clip Property </vt:lpstr>
      <vt:lpstr>Slide 95</vt:lpstr>
      <vt:lpstr>Slide 96</vt:lpstr>
      <vt:lpstr>Bootstrap </vt:lpstr>
      <vt:lpstr>Why Use Bootstrap? </vt:lpstr>
      <vt:lpstr>Bootstrap 4 -Environment Setup </vt:lpstr>
      <vt:lpstr>1.Bootstrap CDN</vt:lpstr>
      <vt:lpstr>2. Download Bootstrap 4 from getbootstrap.com</vt:lpstr>
      <vt:lpstr>Slide 102</vt:lpstr>
      <vt:lpstr>File Structure </vt:lpstr>
      <vt:lpstr>Bootstrap 4 Source Code </vt:lpstr>
      <vt:lpstr>Components of Bootstrap</vt:lpstr>
      <vt:lpstr>Create First Web Page With Bootstrap 4 </vt:lpstr>
      <vt:lpstr>2. Bootstrap 4 is mobile-first</vt:lpstr>
      <vt:lpstr>3. Containers</vt:lpstr>
      <vt:lpstr>Slide 109</vt:lpstr>
      <vt:lpstr>Bootstrap 4 Grid System </vt:lpstr>
      <vt:lpstr>Slide 111</vt:lpstr>
      <vt:lpstr>Slide 112</vt:lpstr>
      <vt:lpstr>Basic Structure of a Bootstrap 4 Grid</vt:lpstr>
      <vt:lpstr>Three Equal Columns </vt:lpstr>
      <vt:lpstr>Responsive Columns </vt:lpstr>
      <vt:lpstr>Two Unequal Responsive Columns </vt:lpstr>
      <vt:lpstr>Navbar </vt:lpstr>
      <vt:lpstr>Slide 118</vt:lpstr>
      <vt:lpstr>Slide 119</vt:lpstr>
      <vt:lpstr>Navbar(dropdown menu)</vt:lpstr>
      <vt:lpstr>Slide 121</vt:lpstr>
      <vt:lpstr>Jumbotron </vt:lpstr>
      <vt:lpstr>Full-width Jumbotron</vt:lpstr>
      <vt:lpstr>Typography </vt:lpstr>
      <vt:lpstr> </vt:lpstr>
      <vt:lpstr>Tags and class to implement typography feature in bootstrap:</vt:lpstr>
      <vt:lpstr>Slide 127</vt:lpstr>
      <vt:lpstr>      &lt;h1&gt; - &lt;h6&gt; </vt:lpstr>
      <vt:lpstr>&lt;small&gt; </vt:lpstr>
      <vt:lpstr>&lt;mark&gt; </vt:lpstr>
      <vt:lpstr>&lt;abbr&gt; </vt:lpstr>
      <vt:lpstr>&lt;blockquote&gt; </vt:lpstr>
      <vt:lpstr>&lt;dl&gt; </vt:lpstr>
      <vt:lpstr>&lt;code&gt; </vt:lpstr>
      <vt:lpstr>&lt;kbd&gt; </vt:lpstr>
      <vt:lpstr>&lt;pre&gt; </vt:lpstr>
      <vt:lpstr>Tables</vt:lpstr>
      <vt:lpstr>Tables can inherit the bootstrap features, which makes a clean table layout on your web page. Some of the HTML table elements that the Bootstrap support are:</vt:lpstr>
      <vt:lpstr>Bootstrap 4 Basic Table </vt:lpstr>
      <vt:lpstr>Slide 140</vt:lpstr>
      <vt:lpstr>Slide 141</vt:lpstr>
      <vt:lpstr>Slide 142</vt:lpstr>
      <vt:lpstr>Forms </vt:lpstr>
      <vt:lpstr>Stacked form </vt:lpstr>
      <vt:lpstr>Slide 145</vt:lpstr>
      <vt:lpstr>Inline Form </vt:lpstr>
      <vt:lpstr>Form validation </vt:lpstr>
      <vt:lpstr>Slide 148</vt:lpstr>
      <vt:lpstr> Carousel</vt:lpstr>
      <vt:lpstr>How To Create a Carousel classes </vt:lpstr>
      <vt:lpstr>Example Program:</vt:lpstr>
      <vt:lpstr>Slide 152</vt:lpstr>
      <vt:lpstr>Slide 153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316</cp:revision>
  <dcterms:created xsi:type="dcterms:W3CDTF">2021-04-01T04:31:13Z</dcterms:created>
  <dcterms:modified xsi:type="dcterms:W3CDTF">2022-02-22T04:09:26Z</dcterms:modified>
</cp:coreProperties>
</file>