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334" r:id="rId2"/>
    <p:sldId id="282" r:id="rId3"/>
    <p:sldId id="284" r:id="rId4"/>
    <p:sldId id="285" r:id="rId5"/>
    <p:sldId id="266" r:id="rId6"/>
    <p:sldId id="267" r:id="rId7"/>
    <p:sldId id="268" r:id="rId8"/>
    <p:sldId id="271" r:id="rId9"/>
    <p:sldId id="272" r:id="rId10"/>
    <p:sldId id="274" r:id="rId11"/>
    <p:sldId id="257" r:id="rId12"/>
    <p:sldId id="258" r:id="rId13"/>
    <p:sldId id="259" r:id="rId14"/>
    <p:sldId id="260" r:id="rId15"/>
    <p:sldId id="261" r:id="rId16"/>
    <p:sldId id="262" r:id="rId17"/>
    <p:sldId id="263" r:id="rId18"/>
    <p:sldId id="264" r:id="rId19"/>
    <p:sldId id="265" r:id="rId20"/>
    <p:sldId id="275" r:id="rId21"/>
    <p:sldId id="276" r:id="rId22"/>
    <p:sldId id="277" r:id="rId23"/>
    <p:sldId id="278" r:id="rId24"/>
    <p:sldId id="279" r:id="rId25"/>
    <p:sldId id="280" r:id="rId26"/>
    <p:sldId id="307" r:id="rId27"/>
    <p:sldId id="308" r:id="rId28"/>
    <p:sldId id="309" r:id="rId29"/>
    <p:sldId id="310" r:id="rId30"/>
    <p:sldId id="311" r:id="rId31"/>
    <p:sldId id="314" r:id="rId32"/>
    <p:sldId id="312" r:id="rId33"/>
    <p:sldId id="313" r:id="rId34"/>
    <p:sldId id="316" r:id="rId35"/>
    <p:sldId id="317" r:id="rId36"/>
    <p:sldId id="318" r:id="rId37"/>
    <p:sldId id="319" r:id="rId38"/>
    <p:sldId id="320" r:id="rId39"/>
    <p:sldId id="321" r:id="rId40"/>
    <p:sldId id="323" r:id="rId41"/>
    <p:sldId id="324" r:id="rId42"/>
    <p:sldId id="325" r:id="rId43"/>
    <p:sldId id="326" r:id="rId44"/>
    <p:sldId id="327" r:id="rId45"/>
    <p:sldId id="329" r:id="rId46"/>
    <p:sldId id="328" r:id="rId47"/>
    <p:sldId id="330" r:id="rId48"/>
    <p:sldId id="331" r:id="rId49"/>
    <p:sldId id="332" r:id="rId50"/>
    <p:sldId id="333" r:id="rId51"/>
    <p:sldId id="335" r:id="rId52"/>
    <p:sldId id="336" r:id="rId53"/>
    <p:sldId id="337" r:id="rId54"/>
    <p:sldId id="338" r:id="rId55"/>
    <p:sldId id="339" r:id="rId56"/>
    <p:sldId id="340" r:id="rId57"/>
    <p:sldId id="341" r:id="rId58"/>
    <p:sldId id="342" r:id="rId59"/>
    <p:sldId id="343" r:id="rId60"/>
    <p:sldId id="344" r:id="rId61"/>
    <p:sldId id="345" r:id="rId62"/>
    <p:sldId id="347" r:id="rId63"/>
    <p:sldId id="346" r:id="rId64"/>
    <p:sldId id="348" r:id="rId65"/>
    <p:sldId id="349" r:id="rId66"/>
    <p:sldId id="350" r:id="rId67"/>
    <p:sldId id="351" r:id="rId68"/>
    <p:sldId id="352" r:id="rId69"/>
    <p:sldId id="353" r:id="rId70"/>
    <p:sldId id="354" r:id="rId71"/>
    <p:sldId id="355" r:id="rId72"/>
    <p:sldId id="357" r:id="rId73"/>
    <p:sldId id="356" r:id="rId74"/>
    <p:sldId id="358" r:id="rId75"/>
    <p:sldId id="359" r:id="rId76"/>
    <p:sldId id="360" r:id="rId77"/>
    <p:sldId id="361" r:id="rId78"/>
    <p:sldId id="362" r:id="rId79"/>
    <p:sldId id="363" r:id="rId80"/>
    <p:sldId id="364" r:id="rId81"/>
    <p:sldId id="365" r:id="rId82"/>
    <p:sldId id="368" r:id="rId83"/>
    <p:sldId id="367" r:id="rId84"/>
    <p:sldId id="369" r:id="rId85"/>
    <p:sldId id="370" r:id="rId86"/>
    <p:sldId id="366" r:id="rId87"/>
    <p:sldId id="371" r:id="rId88"/>
    <p:sldId id="372" r:id="rId89"/>
    <p:sldId id="373" r:id="rId90"/>
    <p:sldId id="374" r:id="rId91"/>
    <p:sldId id="375" r:id="rId92"/>
    <p:sldId id="376" r:id="rId93"/>
    <p:sldId id="377"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06" y="-96"/>
      </p:cViewPr>
      <p:guideLst>
        <p:guide orient="horz" pos="2186"/>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11/16/2022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3581400"/>
          </a:xfrm>
        </p:spPr>
        <p:txBody>
          <a:bodyPr>
            <a:normAutofit/>
          </a:bodyPr>
          <a:lstStyle/>
          <a:p>
            <a:pPr algn="ctr"/>
            <a:r>
              <a:rPr lang="en-US" dirty="0" smtClean="0">
                <a:latin typeface="Times New Roman" panose="02020603050405020304" pitchFamily="18" charset="0"/>
                <a:cs typeface="Times New Roman" panose="02020603050405020304" pitchFamily="18" charset="0"/>
              </a:rPr>
              <a:t>FULL STACK WEB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UNIT - 1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Audio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&lt;audio&gt; and &lt;/audio&gt; tags will only be displayed in browsers that do not support the &lt;audio&gt; element. To start a audio automatically, use the </a:t>
            </a:r>
            <a:r>
              <a:rPr lang="en-US" dirty="0" err="1" smtClean="0">
                <a:solidFill>
                  <a:srgbClr val="C00000"/>
                </a:solidFill>
              </a:rPr>
              <a:t>autoplay</a:t>
            </a:r>
            <a:r>
              <a:rPr lang="en-US" dirty="0" smtClean="0">
                <a:solidFill>
                  <a:srgbClr val="C00000"/>
                </a:solidFill>
              </a:rPr>
              <a:t> </a:t>
            </a:r>
            <a:r>
              <a:rPr lang="en-US" dirty="0" smtClean="0"/>
              <a:t>attribute: these attributes works similar in video and audio tags.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Canvas </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r>
              <a:rPr lang="en-US" sz="1800" dirty="0" smtClean="0"/>
              <a:t>The HTML &lt;canvas&gt; element is used to draw graphics, on the fly, via JavaScript.</a:t>
            </a:r>
          </a:p>
          <a:p>
            <a:r>
              <a:rPr lang="en-US" sz="1800" dirty="0" smtClean="0"/>
              <a:t>The &lt;canvas&gt; element is only a container for graphics. You must use JavaScript to draw the graphics.</a:t>
            </a:r>
          </a:p>
          <a:p>
            <a:r>
              <a:rPr lang="en-US" sz="1800" dirty="0" smtClean="0"/>
              <a:t>Canvas has several methods for drawing paths, boxes, circles, text, and adding images.</a:t>
            </a:r>
          </a:p>
          <a:p>
            <a:endParaRPr lang="en-US" sz="1800" dirty="0" smtClean="0"/>
          </a:p>
          <a:p>
            <a:r>
              <a:rPr lang="en-US" sz="1800" dirty="0" smtClean="0"/>
              <a:t>Note: Always specify an id attribute (to be referred to in a script), and a width and height attribute to define the size of the canvas. To add a border, use the style attribute.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US" dirty="0" smtClean="0"/>
              <a:t>Canvas Example</a:t>
            </a:r>
            <a:endParaRPr lang="en-US" dirty="0"/>
          </a:p>
        </p:txBody>
      </p:sp>
      <p:sp>
        <p:nvSpPr>
          <p:cNvPr id="3" name="Content Placeholder 2"/>
          <p:cNvSpPr>
            <a:spLocks noGrp="1"/>
          </p:cNvSpPr>
          <p:nvPr>
            <p:ph idx="1"/>
          </p:nvPr>
        </p:nvSpPr>
        <p:spPr>
          <a:xfrm>
            <a:off x="457200" y="1447800"/>
            <a:ext cx="8229600" cy="5410200"/>
          </a:xfrm>
        </p:spPr>
        <p:txBody>
          <a:bodyPr>
            <a:normAutofit/>
          </a:bodyPr>
          <a:lstStyle/>
          <a:p>
            <a:r>
              <a:rPr lang="en-US" dirty="0" smtClean="0"/>
              <a:t>A canvas is a rectangular area on an HTML page. By default, a canvas has no border and no content.</a:t>
            </a:r>
          </a:p>
          <a:p>
            <a:pPr>
              <a:buNone/>
            </a:pPr>
            <a:r>
              <a:rPr lang="en-US" sz="1900" u="sng" dirty="0" smtClean="0">
                <a:solidFill>
                  <a:srgbClr val="C00000"/>
                </a:solidFill>
              </a:rPr>
              <a:t>Code:</a:t>
            </a:r>
          </a:p>
          <a:p>
            <a:pPr>
              <a:buNone/>
            </a:pPr>
            <a:r>
              <a:rPr lang="en-US" sz="1900" dirty="0" smtClean="0"/>
              <a:t>&lt;!DOCTYPE html&gt;</a:t>
            </a:r>
          </a:p>
          <a:p>
            <a:pPr>
              <a:buNone/>
            </a:pPr>
            <a:r>
              <a:rPr lang="en-US" sz="1900" dirty="0" smtClean="0"/>
              <a:t>&lt;html&gt;</a:t>
            </a:r>
          </a:p>
          <a:p>
            <a:pPr>
              <a:buNone/>
            </a:pPr>
            <a:r>
              <a:rPr lang="en-US" sz="1900" dirty="0" smtClean="0"/>
              <a:t>&lt;body&gt;</a:t>
            </a:r>
          </a:p>
          <a:p>
            <a:pPr>
              <a:buNone/>
            </a:pPr>
            <a:r>
              <a:rPr lang="en-US" sz="1900" dirty="0" smtClean="0"/>
              <a:t>&lt;canvas id="</a:t>
            </a:r>
            <a:r>
              <a:rPr lang="en-US" sz="1900" dirty="0" err="1" smtClean="0"/>
              <a:t>myCanvas</a:t>
            </a:r>
            <a:r>
              <a:rPr lang="en-US" sz="1900" dirty="0" smtClean="0"/>
              <a:t>" width="200" height="100" style="border:3px solid #000000;"&gt;</a:t>
            </a:r>
          </a:p>
          <a:p>
            <a:pPr>
              <a:buNone/>
            </a:pPr>
            <a:r>
              <a:rPr lang="en-US" sz="1900" dirty="0" smtClean="0"/>
              <a:t>&lt;/canvas&gt;</a:t>
            </a:r>
          </a:p>
          <a:p>
            <a:pPr>
              <a:buNone/>
            </a:pPr>
            <a:r>
              <a:rPr lang="en-US" sz="1900" dirty="0" smtClean="0"/>
              <a:t>&lt;/body&gt;</a:t>
            </a:r>
          </a:p>
          <a:p>
            <a:pPr>
              <a:buNone/>
            </a:pPr>
            <a:r>
              <a:rPr lang="en-US" sz="1900" dirty="0" smtClean="0"/>
              <a:t>&lt;/html&gt;</a:t>
            </a:r>
          </a:p>
          <a:p>
            <a:pPr>
              <a:buNone/>
            </a:pPr>
            <a:r>
              <a:rPr lang="en-US" sz="1900" u="sng" dirty="0" smtClean="0">
                <a:solidFill>
                  <a:srgbClr val="C00000"/>
                </a:solidFill>
              </a:rPr>
              <a:t>Output:</a:t>
            </a:r>
          </a:p>
        </p:txBody>
      </p:sp>
      <p:pic>
        <p:nvPicPr>
          <p:cNvPr id="4" name="Picture 3" descr="canvas op.png"/>
          <p:cNvPicPr>
            <a:picLocks noChangeAspect="1"/>
          </p:cNvPicPr>
          <p:nvPr/>
        </p:nvPicPr>
        <p:blipFill>
          <a:blip r:embed="rId2" cstate="print"/>
          <a:stretch>
            <a:fillRect/>
          </a:stretch>
        </p:blipFill>
        <p:spPr>
          <a:xfrm>
            <a:off x="2362200" y="5676900"/>
            <a:ext cx="1905000" cy="95250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08888"/>
          </a:xfrm>
        </p:spPr>
        <p:txBody>
          <a:bodyPr>
            <a:normAutofit/>
          </a:bodyPr>
          <a:lstStyle/>
          <a:p>
            <a:r>
              <a:rPr lang="en-US" dirty="0" smtClean="0"/>
              <a:t>Add a JavaScript</a:t>
            </a:r>
            <a:endParaRPr lang="en-US" dirty="0"/>
          </a:p>
        </p:txBody>
      </p:sp>
      <p:sp>
        <p:nvSpPr>
          <p:cNvPr id="3" name="Content Placeholder 2"/>
          <p:cNvSpPr>
            <a:spLocks noGrp="1"/>
          </p:cNvSpPr>
          <p:nvPr>
            <p:ph idx="1"/>
          </p:nvPr>
        </p:nvSpPr>
        <p:spPr>
          <a:xfrm>
            <a:off x="304800" y="1447800"/>
            <a:ext cx="8610600" cy="5181600"/>
          </a:xfrm>
        </p:spPr>
        <p:txBody>
          <a:bodyPr>
            <a:normAutofit fontScale="70000" lnSpcReduction="20000"/>
          </a:bodyPr>
          <a:lstStyle/>
          <a:p>
            <a:r>
              <a:rPr lang="en-US" sz="3400" dirty="0" smtClean="0"/>
              <a:t>After creating the rectangular canvas area, add a JavaScript to do the drawing.</a:t>
            </a:r>
          </a:p>
          <a:p>
            <a:pPr>
              <a:buNone/>
            </a:pPr>
            <a:r>
              <a:rPr lang="en-US" sz="3400" u="sng" dirty="0" smtClean="0">
                <a:solidFill>
                  <a:srgbClr val="C00000"/>
                </a:solidFill>
              </a:rPr>
              <a:t>Code for Draw a line:</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endParaRPr lang="en-US" dirty="0" smtClean="0"/>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ctx.moveTo</a:t>
            </a:r>
            <a:r>
              <a:rPr lang="en-US" dirty="0" smtClean="0"/>
              <a:t>(0,0);</a:t>
            </a:r>
          </a:p>
          <a:p>
            <a:pPr>
              <a:buNone/>
            </a:pPr>
            <a:r>
              <a:rPr lang="en-US" dirty="0" err="1" smtClean="0"/>
              <a:t>ctx.lineTo</a:t>
            </a:r>
            <a:r>
              <a:rPr lang="en-US" dirty="0" smtClean="0"/>
              <a:t>(200,100);</a:t>
            </a:r>
          </a:p>
          <a:p>
            <a:pPr>
              <a:buNone/>
            </a:pPr>
            <a:r>
              <a:rPr lang="en-US" dirty="0" err="1" smtClean="0"/>
              <a:t>ctx.stroke</a:t>
            </a:r>
            <a:r>
              <a:rPr lang="en-US" dirty="0" smtClean="0"/>
              <a:t>();</a:t>
            </a:r>
          </a:p>
          <a:p>
            <a:pPr>
              <a:buNone/>
            </a:pPr>
            <a:r>
              <a:rPr lang="en-US" dirty="0" smtClean="0"/>
              <a:t>&lt;/script&gt;</a:t>
            </a:r>
          </a:p>
          <a:p>
            <a:pPr>
              <a:buNone/>
            </a:pPr>
            <a:r>
              <a:rPr lang="en-US" dirty="0" smtClean="0"/>
              <a:t>&lt;/body&gt;</a:t>
            </a:r>
          </a:p>
          <a:p>
            <a:pPr>
              <a:buNone/>
            </a:pPr>
            <a:r>
              <a:rPr lang="en-US" dirty="0" smtClean="0"/>
              <a:t>&lt;/html&gt;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lstStyle/>
          <a:p>
            <a:pPr>
              <a:buNone/>
            </a:pPr>
            <a:r>
              <a:rPr lang="en-US" u="sng" dirty="0" smtClean="0">
                <a:solidFill>
                  <a:srgbClr val="C00000"/>
                </a:solidFill>
              </a:rPr>
              <a:t>Output:</a:t>
            </a: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smtClean="0">
              <a:solidFill>
                <a:srgbClr val="C00000"/>
              </a:solidFill>
            </a:endParaRPr>
          </a:p>
          <a:p>
            <a:pPr>
              <a:buNone/>
            </a:pPr>
            <a:endParaRPr lang="en-US" u="sng" dirty="0">
              <a:solidFill>
                <a:srgbClr val="C00000"/>
              </a:solidFill>
            </a:endParaRPr>
          </a:p>
        </p:txBody>
      </p:sp>
      <p:pic>
        <p:nvPicPr>
          <p:cNvPr id="4" name="Picture 3" descr="canvas op2.png"/>
          <p:cNvPicPr>
            <a:picLocks noChangeAspect="1"/>
          </p:cNvPicPr>
          <p:nvPr/>
        </p:nvPicPr>
        <p:blipFill>
          <a:blip r:embed="rId2" cstate="print"/>
          <a:stretch>
            <a:fillRect/>
          </a:stretch>
        </p:blipFill>
        <p:spPr>
          <a:xfrm>
            <a:off x="571500" y="1371600"/>
            <a:ext cx="2781300" cy="13906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155"/>
            <a:ext cx="8229600" cy="784860"/>
          </a:xfrm>
        </p:spPr>
        <p:txBody>
          <a:bodyPr>
            <a:normAutofit fontScale="90000"/>
          </a:bodyPr>
          <a:lstStyle/>
          <a:p>
            <a:r>
              <a:rPr lang="en-US" dirty="0" smtClean="0"/>
              <a:t>Draw a Circle:</a:t>
            </a:r>
            <a:endParaRPr lang="en-US" dirty="0"/>
          </a:p>
        </p:txBody>
      </p:sp>
      <p:sp>
        <p:nvSpPr>
          <p:cNvPr id="3" name="Content Placeholder 2"/>
          <p:cNvSpPr>
            <a:spLocks noGrp="1"/>
          </p:cNvSpPr>
          <p:nvPr>
            <p:ph idx="1"/>
          </p:nvPr>
        </p:nvSpPr>
        <p:spPr>
          <a:xfrm>
            <a:off x="457200" y="1487170"/>
            <a:ext cx="8229600" cy="4837430"/>
          </a:xfrm>
        </p:spPr>
        <p:txBody>
          <a:bodyPr>
            <a:noAutofit/>
          </a:bodyPr>
          <a:lstStyle/>
          <a:p>
            <a:pPr>
              <a:buNone/>
            </a:pPr>
            <a:r>
              <a:rPr lang="en-US" sz="1600" u="sng" dirty="0" smtClean="0">
                <a:solidFill>
                  <a:srgbClr val="C00000"/>
                </a:solidFill>
              </a:rPr>
              <a:t>Code:</a:t>
            </a:r>
            <a:endParaRPr lang="en-US" sz="1600" dirty="0" smtClean="0">
              <a:solidFill>
                <a:srgbClr val="C00000"/>
              </a:solidFill>
            </a:endParaRPr>
          </a:p>
          <a:p>
            <a:pPr>
              <a:buNone/>
            </a:pPr>
            <a:r>
              <a:rPr lang="en-US" sz="1600" dirty="0" smtClean="0"/>
              <a:t>&lt;!DOCTYPE html&gt;</a:t>
            </a:r>
          </a:p>
          <a:p>
            <a:pPr>
              <a:buNone/>
            </a:pPr>
            <a:r>
              <a:rPr lang="en-US" sz="1600" dirty="0" smtClean="0"/>
              <a:t>&lt;html&gt;</a:t>
            </a:r>
          </a:p>
          <a:p>
            <a:pPr>
              <a:buNone/>
            </a:pPr>
            <a:r>
              <a:rPr lang="en-US" sz="1600" dirty="0" smtClean="0"/>
              <a:t>&lt;body&gt;</a:t>
            </a:r>
          </a:p>
          <a:p>
            <a:pPr>
              <a:buNone/>
            </a:pPr>
            <a:endParaRPr lang="en-US" sz="1600" dirty="0" smtClean="0"/>
          </a:p>
          <a:p>
            <a:pPr>
              <a:buNone/>
            </a:pPr>
            <a:r>
              <a:rPr lang="en-US" sz="1600" dirty="0" smtClean="0"/>
              <a:t>&lt;canvas id="</a:t>
            </a:r>
            <a:r>
              <a:rPr lang="en-US" sz="1600" dirty="0" err="1" smtClean="0"/>
              <a:t>myCanvas</a:t>
            </a:r>
            <a:r>
              <a:rPr lang="en-US" sz="1600" dirty="0" smtClean="0"/>
              <a:t>" width="200" height="100" style="border:1px solid #d3d3d3;"&gt;</a:t>
            </a:r>
          </a:p>
          <a:p>
            <a:pPr>
              <a:buNone/>
            </a:pPr>
            <a:r>
              <a:rPr lang="en-US" sz="1600" dirty="0" smtClean="0"/>
              <a:t>&lt;/canvas&gt;</a:t>
            </a:r>
          </a:p>
          <a:p>
            <a:pPr>
              <a:buNone/>
            </a:pPr>
            <a:endParaRPr lang="en-US" sz="1600" dirty="0" smtClean="0"/>
          </a:p>
          <a:p>
            <a:pPr>
              <a:buNone/>
            </a:pPr>
            <a:r>
              <a:rPr lang="en-US" sz="1600" dirty="0" smtClean="0"/>
              <a:t>&lt;script&gt;</a:t>
            </a:r>
          </a:p>
          <a:p>
            <a:pPr>
              <a:buNone/>
            </a:pPr>
            <a:r>
              <a:rPr lang="en-US" sz="1600" dirty="0" err="1" smtClean="0"/>
              <a:t>var</a:t>
            </a:r>
            <a:r>
              <a:rPr lang="en-US" sz="1600" dirty="0" smtClean="0"/>
              <a:t> c = </a:t>
            </a:r>
            <a:r>
              <a:rPr lang="en-US" sz="1600" dirty="0" err="1" smtClean="0"/>
              <a:t>document.getElementById</a:t>
            </a:r>
            <a:r>
              <a:rPr lang="en-US" sz="1600" dirty="0" smtClean="0"/>
              <a:t>("</a:t>
            </a:r>
            <a:r>
              <a:rPr lang="en-US" sz="1600" dirty="0" err="1" smtClean="0"/>
              <a:t>myCanvas</a:t>
            </a:r>
            <a:r>
              <a:rPr lang="en-US" sz="1600" dirty="0" smtClean="0"/>
              <a:t>");</a:t>
            </a:r>
          </a:p>
          <a:p>
            <a:pPr>
              <a:buNone/>
            </a:pPr>
            <a:r>
              <a:rPr lang="en-US" sz="1600" dirty="0" err="1" smtClean="0"/>
              <a:t>var</a:t>
            </a:r>
            <a:r>
              <a:rPr lang="en-US" sz="1600" dirty="0" smtClean="0"/>
              <a:t> </a:t>
            </a:r>
            <a:r>
              <a:rPr lang="en-US" sz="1600" dirty="0" err="1" smtClean="0"/>
              <a:t>ctx</a:t>
            </a:r>
            <a:r>
              <a:rPr lang="en-US" sz="1600" dirty="0" smtClean="0"/>
              <a:t> = </a:t>
            </a:r>
            <a:r>
              <a:rPr lang="en-US" sz="1600" dirty="0" err="1" smtClean="0"/>
              <a:t>c.getContext</a:t>
            </a:r>
            <a:r>
              <a:rPr lang="en-US" sz="1600" dirty="0" smtClean="0"/>
              <a:t>("2d");</a:t>
            </a:r>
          </a:p>
          <a:p>
            <a:pPr>
              <a:buNone/>
            </a:pPr>
            <a:r>
              <a:rPr lang="en-US" sz="1600" dirty="0" err="1" smtClean="0"/>
              <a:t>ctx.beginPath</a:t>
            </a:r>
            <a:r>
              <a:rPr lang="en-US" sz="1600" dirty="0" smtClean="0"/>
              <a:t>();</a:t>
            </a:r>
          </a:p>
          <a:p>
            <a:pPr>
              <a:buNone/>
            </a:pPr>
            <a:r>
              <a:rPr lang="en-US" sz="1600" dirty="0" smtClean="0"/>
              <a:t>ctx.arc(95,50,40,0,2*</a:t>
            </a:r>
            <a:r>
              <a:rPr lang="en-US" sz="1600" dirty="0" err="1" smtClean="0"/>
              <a:t>Math.PI</a:t>
            </a:r>
            <a:r>
              <a:rPr lang="en-US" sz="1600" dirty="0" smtClean="0"/>
              <a:t>);</a:t>
            </a:r>
          </a:p>
          <a:p>
            <a:pPr>
              <a:buNone/>
            </a:pPr>
            <a:r>
              <a:rPr lang="en-US" sz="1600" dirty="0" err="1" smtClean="0"/>
              <a:t>ctx.stroke</a:t>
            </a:r>
            <a:r>
              <a:rPr lang="en-US" sz="1600" dirty="0" smtClean="0"/>
              <a:t>();</a:t>
            </a:r>
          </a:p>
          <a:p>
            <a:pPr>
              <a:buNone/>
            </a:pPr>
            <a:r>
              <a:rPr lang="en-US" sz="1600" dirty="0" smtClean="0"/>
              <a:t>&lt;/script&gt; </a:t>
            </a:r>
          </a:p>
          <a:p>
            <a:pPr>
              <a:buNone/>
            </a:pPr>
            <a:endParaRPr lang="en-US" sz="1600" dirty="0" smtClean="0"/>
          </a:p>
          <a:p>
            <a:pPr>
              <a:buNone/>
            </a:pPr>
            <a:r>
              <a:rPr lang="en-US" sz="1600" dirty="0" smtClean="0"/>
              <a:t>&lt;/body&gt;</a:t>
            </a:r>
          </a:p>
          <a:p>
            <a:pPr>
              <a:buNone/>
            </a:pPr>
            <a:r>
              <a:rPr lang="en-US" sz="1600" dirty="0" smtClean="0"/>
              <a:t>&lt;/html&gt;</a:t>
            </a:r>
          </a:p>
          <a:p>
            <a:endParaRPr lang="en-US" sz="1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smtClean="0">
                <a:solidFill>
                  <a:srgbClr val="C00000"/>
                </a:solidFill>
              </a:rPr>
              <a:t>Output:</a:t>
            </a:r>
          </a:p>
          <a:p>
            <a:pPr>
              <a:buNone/>
            </a:pPr>
            <a:endParaRPr lang="en-US" u="sng" dirty="0">
              <a:solidFill>
                <a:srgbClr val="C00000"/>
              </a:solidFill>
            </a:endParaRPr>
          </a:p>
        </p:txBody>
      </p:sp>
      <p:sp>
        <p:nvSpPr>
          <p:cNvPr id="5" name="Oval 4"/>
          <p:cNvSpPr/>
          <p:nvPr/>
        </p:nvSpPr>
        <p:spPr>
          <a:xfrm>
            <a:off x="762000" y="2743200"/>
            <a:ext cx="2438400" cy="2286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 a Text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800" u="sng" dirty="0" smtClean="0">
                <a:solidFill>
                  <a:srgbClr val="C00000"/>
                </a:solidFill>
              </a:rPr>
              <a:t>Code: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&lt;canvas id="</a:t>
            </a:r>
            <a:r>
              <a:rPr lang="en-US" dirty="0" err="1" smtClean="0"/>
              <a:t>myCanvas</a:t>
            </a:r>
            <a:r>
              <a:rPr lang="en-US" dirty="0" smtClean="0"/>
              <a:t>" width="200" height="100" style="border:1px solid #d3d3d3;"&gt;</a:t>
            </a:r>
          </a:p>
          <a:p>
            <a:pPr>
              <a:buNone/>
            </a:pPr>
            <a:r>
              <a:rPr lang="en-US" dirty="0" smtClean="0"/>
              <a:t>&lt;/canvas&gt;</a:t>
            </a:r>
          </a:p>
          <a:p>
            <a:pPr>
              <a:buNone/>
            </a:pPr>
            <a:endParaRPr lang="en-US" dirty="0" smtClean="0"/>
          </a:p>
          <a:p>
            <a:pPr>
              <a:buNone/>
            </a:pPr>
            <a:r>
              <a:rPr lang="en-US" dirty="0" smtClean="0"/>
              <a:t>&lt;script&gt;</a:t>
            </a:r>
          </a:p>
          <a:p>
            <a:pPr>
              <a:buNone/>
            </a:pPr>
            <a:r>
              <a:rPr lang="en-US" dirty="0" err="1" smtClean="0"/>
              <a:t>var</a:t>
            </a:r>
            <a:r>
              <a:rPr lang="en-US" dirty="0" smtClean="0"/>
              <a:t> c = </a:t>
            </a:r>
            <a:r>
              <a:rPr lang="en-US" dirty="0" err="1" smtClean="0"/>
              <a:t>document.getElementById</a:t>
            </a:r>
            <a:r>
              <a:rPr lang="en-US" dirty="0" smtClean="0"/>
              <a:t>("</a:t>
            </a:r>
            <a:r>
              <a:rPr lang="en-US" dirty="0" err="1" smtClean="0"/>
              <a:t>myCanvas</a:t>
            </a:r>
            <a:r>
              <a:rPr lang="en-US" dirty="0" smtClean="0"/>
              <a:t>");</a:t>
            </a:r>
          </a:p>
          <a:p>
            <a:pPr>
              <a:buNone/>
            </a:pPr>
            <a:r>
              <a:rPr lang="en-US" dirty="0" err="1" smtClean="0"/>
              <a:t>var</a:t>
            </a:r>
            <a:r>
              <a:rPr lang="en-US" dirty="0" smtClean="0"/>
              <a:t> </a:t>
            </a:r>
            <a:r>
              <a:rPr lang="en-US" dirty="0" err="1" smtClean="0"/>
              <a:t>ctx</a:t>
            </a:r>
            <a:r>
              <a:rPr lang="en-US" dirty="0" smtClean="0"/>
              <a:t> = </a:t>
            </a:r>
            <a:r>
              <a:rPr lang="en-US" dirty="0" err="1" smtClean="0"/>
              <a:t>c.getContext</a:t>
            </a:r>
            <a:r>
              <a:rPr lang="en-US" dirty="0" smtClean="0"/>
              <a:t>("2d");</a:t>
            </a:r>
          </a:p>
          <a:p>
            <a:pPr>
              <a:buNone/>
            </a:pPr>
            <a:r>
              <a:rPr lang="en-US" dirty="0" err="1" smtClean="0"/>
              <a:t>ctx.font</a:t>
            </a:r>
            <a:r>
              <a:rPr lang="en-US" dirty="0" smtClean="0"/>
              <a:t> = "30px Arial";</a:t>
            </a:r>
          </a:p>
          <a:p>
            <a:pPr>
              <a:buNone/>
            </a:pPr>
            <a:r>
              <a:rPr lang="en-US" dirty="0" err="1" smtClean="0"/>
              <a:t>ctx.fillText</a:t>
            </a:r>
            <a:r>
              <a:rPr lang="en-US" dirty="0" smtClean="0"/>
              <a:t>("Hello World",10,50);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rgbClr val="C00000"/>
                </a:solidFill>
              </a:rPr>
              <a:t>OUTPUT:</a:t>
            </a:r>
            <a:endParaRPr lang="en-US" sz="4000" u="sng" dirty="0">
              <a:solidFill>
                <a:srgbClr val="C00000"/>
              </a:solidFill>
            </a:endParaRPr>
          </a:p>
        </p:txBody>
      </p:sp>
      <p:sp>
        <p:nvSpPr>
          <p:cNvPr id="5" name="TextBox 4"/>
          <p:cNvSpPr txBox="1"/>
          <p:nvPr/>
        </p:nvSpPr>
        <p:spPr>
          <a:xfrm>
            <a:off x="1371600" y="2971800"/>
            <a:ext cx="2819400" cy="1477328"/>
          </a:xfrm>
          <a:prstGeom prst="rect">
            <a:avLst/>
          </a:prstGeom>
          <a:noFill/>
          <a:ln w="38100">
            <a:solidFill>
              <a:schemeClr val="tx1"/>
            </a:solidFill>
          </a:ln>
        </p:spPr>
        <p:txBody>
          <a:bodyPr wrap="square" rtlCol="0">
            <a:spAutoFit/>
          </a:bodyPr>
          <a:lstStyle/>
          <a:p>
            <a:pPr algn="ctr"/>
            <a:endParaRPr lang="en-US" b="1" dirty="0" smtClean="0"/>
          </a:p>
          <a:p>
            <a:pPr algn="ctr"/>
            <a:endParaRPr lang="en-US" b="1" dirty="0"/>
          </a:p>
          <a:p>
            <a:pPr algn="ctr"/>
            <a:r>
              <a:rPr lang="en-US" b="1" dirty="0" smtClean="0"/>
              <a:t>HELLO WORLD</a:t>
            </a:r>
          </a:p>
          <a:p>
            <a:pPr algn="ctr"/>
            <a:endParaRPr lang="en-US" b="1" dirty="0"/>
          </a:p>
          <a:p>
            <a:pPr algn="ct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Graphics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SVG stands for Scalable Vector Graphics</a:t>
            </a:r>
          </a:p>
          <a:p>
            <a:r>
              <a:rPr lang="en-US" dirty="0" smtClean="0"/>
              <a:t>SVG is used to define graphics for the Web</a:t>
            </a:r>
          </a:p>
          <a:p>
            <a:r>
              <a:rPr lang="en-US" dirty="0" smtClean="0"/>
              <a:t>SVG is a W3C recommendation</a:t>
            </a:r>
          </a:p>
          <a:p>
            <a:pPr>
              <a:buNone/>
            </a:pPr>
            <a:endParaRPr lang="en-US" dirty="0" smtClean="0"/>
          </a:p>
          <a:p>
            <a:pPr>
              <a:buNone/>
            </a:pPr>
            <a:r>
              <a:rPr lang="en-US" dirty="0" smtClean="0">
                <a:solidFill>
                  <a:srgbClr val="C00000"/>
                </a:solidFill>
              </a:rPr>
              <a:t>&lt;</a:t>
            </a:r>
            <a:r>
              <a:rPr lang="en-US" dirty="0" err="1" smtClean="0">
                <a:solidFill>
                  <a:srgbClr val="C00000"/>
                </a:solidFill>
              </a:rPr>
              <a:t>svg</a:t>
            </a:r>
            <a:r>
              <a:rPr lang="en-US" dirty="0" smtClean="0">
                <a:solidFill>
                  <a:srgbClr val="C00000"/>
                </a:solidFill>
              </a:rPr>
              <a:t>&gt; Element</a:t>
            </a:r>
          </a:p>
          <a:p>
            <a:endParaRPr lang="en-US" dirty="0" smtClean="0"/>
          </a:p>
          <a:p>
            <a:r>
              <a:rPr lang="en-US" dirty="0" smtClean="0"/>
              <a:t>The HTML &lt;</a:t>
            </a:r>
            <a:r>
              <a:rPr lang="en-US" dirty="0" err="1" smtClean="0"/>
              <a:t>svg</a:t>
            </a:r>
            <a:r>
              <a:rPr lang="en-US" dirty="0" smtClean="0"/>
              <a:t>&gt; element is a container for SVG graphics.</a:t>
            </a:r>
          </a:p>
          <a:p>
            <a:r>
              <a:rPr lang="en-US" dirty="0" smtClean="0"/>
              <a:t>SVG has several methods for drawing paths, boxes, circles, text, and graphic images.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Getting Started with HTML5</a:t>
            </a:r>
            <a:endParaRPr lang="en-US" dirty="0"/>
          </a:p>
        </p:txBody>
      </p:sp>
      <p:sp>
        <p:nvSpPr>
          <p:cNvPr id="3" name="Content Placeholder 2"/>
          <p:cNvSpPr>
            <a:spLocks noGrp="1"/>
          </p:cNvSpPr>
          <p:nvPr>
            <p:ph idx="1"/>
          </p:nvPr>
        </p:nvSpPr>
        <p:spPr/>
        <p:txBody>
          <a:bodyPr/>
          <a:lstStyle/>
          <a:p>
            <a:r>
              <a:rPr lang="en-US" b="1" dirty="0" smtClean="0"/>
              <a:t>HTML</a:t>
            </a:r>
            <a:r>
              <a:rPr lang="en-US" dirty="0" smtClean="0"/>
              <a:t> stands for </a:t>
            </a:r>
            <a:r>
              <a:rPr lang="en-US" i="1" dirty="0" smtClean="0"/>
              <a:t>Hyper Text Markup Language</a:t>
            </a:r>
            <a:r>
              <a:rPr lang="en-US" dirty="0" smtClean="0"/>
              <a:t>. It is used to design web pages.</a:t>
            </a:r>
          </a:p>
          <a:p>
            <a:r>
              <a:rPr lang="en-US" dirty="0" smtClean="0"/>
              <a:t>HTML5 is the latest version of HTML.</a:t>
            </a:r>
          </a:p>
          <a:p>
            <a:r>
              <a:rPr lang="en-US" dirty="0" smtClean="0"/>
              <a:t>HTML5 comes with a lot of flexibility and it supports the following features −</a:t>
            </a:r>
          </a:p>
          <a:p>
            <a:r>
              <a:rPr lang="en-US" dirty="0" smtClean="0"/>
              <a:t>Uppercase tag names.</a:t>
            </a:r>
          </a:p>
          <a:p>
            <a:r>
              <a:rPr lang="en-US" dirty="0" smtClean="0"/>
              <a:t>Quotes are optional for attributes.</a:t>
            </a:r>
          </a:p>
          <a:p>
            <a:r>
              <a:rPr lang="en-US" dirty="0" smtClean="0"/>
              <a:t>Attribute values are optional.</a:t>
            </a:r>
          </a:p>
          <a:p>
            <a:r>
              <a:rPr lang="en-US" dirty="0" smtClean="0"/>
              <a:t>Closing empty elements are optional.</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SVG Circle</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u="sng"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width="100" height="100"&gt;</a:t>
            </a:r>
          </a:p>
          <a:p>
            <a:pPr>
              <a:buNone/>
            </a:pPr>
            <a:r>
              <a:rPr lang="en-US" sz="2200" dirty="0" smtClean="0"/>
              <a:t>  &lt;circle </a:t>
            </a:r>
            <a:r>
              <a:rPr lang="en-US" sz="2200" dirty="0" err="1" smtClean="0"/>
              <a:t>cx</a:t>
            </a:r>
            <a:r>
              <a:rPr lang="en-US" sz="2200" dirty="0" smtClean="0"/>
              <a:t>="50" cy="50" r="40"</a:t>
            </a:r>
          </a:p>
          <a:p>
            <a:pPr>
              <a:buNone/>
            </a:pPr>
            <a:r>
              <a:rPr lang="en-US" sz="2200" dirty="0" smtClean="0"/>
              <a:t>  stroke="green" stroke-width="4" fill="yellow"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u="sng" dirty="0" smtClean="0">
                <a:solidFill>
                  <a:srgbClr val="C00000"/>
                </a:solidFill>
              </a:rPr>
              <a:t>Output:</a:t>
            </a: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SVG Rectangle</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C00000"/>
                </a:solidFill>
              </a:rPr>
              <a:t>Example:</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width="400" height="100"&gt;</a:t>
            </a:r>
          </a:p>
          <a:p>
            <a:pPr>
              <a:buNone/>
            </a:pPr>
            <a:r>
              <a:rPr lang="en-US" sz="2200" dirty="0" smtClean="0"/>
              <a:t>  &lt;</a:t>
            </a:r>
            <a:r>
              <a:rPr lang="en-US" sz="2200" dirty="0" err="1" smtClean="0"/>
              <a:t>rect</a:t>
            </a:r>
            <a:r>
              <a:rPr lang="en-US" sz="2200" dirty="0" smtClean="0"/>
              <a:t> width="400" height="100" </a:t>
            </a:r>
          </a:p>
          <a:p>
            <a:pPr>
              <a:buNone/>
            </a:pPr>
            <a:r>
              <a:rPr lang="en-US" sz="2200" dirty="0" smtClean="0"/>
              <a:t>  style="</a:t>
            </a:r>
            <a:r>
              <a:rPr lang="en-US" sz="2200" dirty="0" err="1" smtClean="0"/>
              <a:t>fill:rgb</a:t>
            </a:r>
            <a:r>
              <a:rPr lang="en-US" sz="2200" dirty="0" smtClean="0"/>
              <a:t>(0,0,255);stroke-width:10;stroke:rgb(0,0,0)"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Rectangle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C00000"/>
                </a:solidFill>
              </a:rPr>
              <a:t>Example:</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&lt;</a:t>
            </a:r>
            <a:r>
              <a:rPr lang="en-US" sz="2400" dirty="0" err="1" smtClean="0"/>
              <a:t>svg</a:t>
            </a:r>
            <a:r>
              <a:rPr lang="en-US" sz="2400" dirty="0" smtClean="0"/>
              <a:t> width="400" height="180"&gt;</a:t>
            </a:r>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p>
          <a:p>
            <a:pPr>
              <a:buNone/>
            </a:pPr>
            <a:r>
              <a:rPr lang="en-US" sz="2400" dirty="0" smtClean="0"/>
              <a:t>  style="fill:red;stroke:black;stroke-width:5;opacity:0.5" /&gt;</a:t>
            </a:r>
          </a:p>
          <a:p>
            <a:pPr>
              <a:buNone/>
            </a:pPr>
            <a:r>
              <a:rPr lang="en-US" sz="2400" dirty="0" smtClean="0"/>
              <a:t>&lt;/</a:t>
            </a:r>
            <a:r>
              <a:rPr lang="en-US" sz="2400" dirty="0" err="1" smtClean="0"/>
              <a:t>svg</a:t>
            </a:r>
            <a:r>
              <a:rPr lang="en-US" sz="2400" dirty="0" smtClean="0"/>
              <a:t>&gt;</a:t>
            </a:r>
          </a:p>
          <a:p>
            <a:pPr>
              <a:buNone/>
            </a:pPr>
            <a:r>
              <a:rPr lang="en-US" sz="2400" dirty="0" smtClean="0"/>
              <a:t>&lt;/body&gt;</a:t>
            </a:r>
          </a:p>
          <a:p>
            <a:pPr>
              <a:buNone/>
            </a:pPr>
            <a:r>
              <a:rPr lang="en-US" sz="2400" dirty="0" smtClean="0"/>
              <a:t>&lt;/html&gt;</a:t>
            </a:r>
          </a:p>
          <a:p>
            <a:pPr>
              <a:buNone/>
            </a:pPr>
            <a:r>
              <a:rPr lang="en-US" dirty="0" smtClean="0">
                <a:solidFill>
                  <a:srgbClr val="C00000"/>
                </a:solidFill>
              </a:rPr>
              <a:t>Output:</a:t>
            </a:r>
          </a:p>
          <a:p>
            <a:pPr>
              <a:buNone/>
            </a:pPr>
            <a:endParaRPr lang="en-US" dirty="0">
              <a:solidFill>
                <a:srgbClr val="C00000"/>
              </a:solidFill>
            </a:endParaRPr>
          </a:p>
        </p:txBody>
      </p:sp>
      <p:sp>
        <p:nvSpPr>
          <p:cNvPr id="4" name="Rounded Rectangle 3"/>
          <p:cNvSpPr/>
          <p:nvPr/>
        </p:nvSpPr>
        <p:spPr>
          <a:xfrm>
            <a:off x="2514600" y="55626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US"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width="300" height="200"&gt;</a:t>
            </a:r>
          </a:p>
          <a:p>
            <a:pPr>
              <a:buNone/>
            </a:pPr>
            <a:r>
              <a:rPr lang="en-US" sz="2200" dirty="0" smtClean="0"/>
              <a:t>  &lt;polygon points="100,10 40,198 190,78 10,78 160,198"</a:t>
            </a:r>
          </a:p>
          <a:p>
            <a:pPr>
              <a:buNone/>
            </a:pPr>
            <a:r>
              <a:rPr lang="en-US" sz="2200" dirty="0" smtClean="0"/>
              <a:t>  style="fill:lime;stroke:purple;stroke-width:5;fill-rule:evenodd;"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p>
          <a:p>
            <a:pPr>
              <a:buNone/>
            </a:pPr>
            <a:endParaRPr lang="en-US" dirty="0"/>
          </a:p>
        </p:txBody>
      </p:sp>
      <p:pic>
        <p:nvPicPr>
          <p:cNvPr id="4" name="Picture 3" descr="star.png"/>
          <p:cNvPicPr>
            <a:picLocks noChangeAspect="1"/>
          </p:cNvPicPr>
          <p:nvPr/>
        </p:nvPicPr>
        <p:blipFill>
          <a:blip r:embed="rId2" cstate="print"/>
          <a:stretch>
            <a:fillRect/>
          </a:stretch>
        </p:blipFill>
        <p:spPr>
          <a:xfrm>
            <a:off x="2438400" y="4876800"/>
            <a:ext cx="1933845" cy="195289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8335"/>
            <a:ext cx="8229600" cy="723265"/>
          </a:xfrm>
        </p:spPr>
        <p:txBody>
          <a:bodyPr>
            <a:normAutofit fontScale="90000"/>
          </a:bodyPr>
          <a:lstStyle/>
          <a:p>
            <a:r>
              <a:rPr lang="en-US" dirty="0" smtClean="0"/>
              <a:t>SVG Logo</a:t>
            </a:r>
            <a:endParaRPr lang="en-US" dirty="0"/>
          </a:p>
        </p:txBody>
      </p:sp>
      <p:sp>
        <p:nvSpPr>
          <p:cNvPr id="3" name="Content Placeholder 2"/>
          <p:cNvSpPr>
            <a:spLocks noGrp="1"/>
          </p:cNvSpPr>
          <p:nvPr>
            <p:ph idx="1"/>
          </p:nvPr>
        </p:nvSpPr>
        <p:spPr>
          <a:xfrm>
            <a:off x="457200" y="1337945"/>
            <a:ext cx="8229600" cy="4986655"/>
          </a:xfrm>
        </p:spPr>
        <p:txBody>
          <a:bodyPr>
            <a:normAutofit fontScale="55000" lnSpcReduction="20000"/>
          </a:bodyPr>
          <a:lstStyle/>
          <a:p>
            <a:pPr>
              <a:buNone/>
            </a:pPr>
            <a:r>
              <a:rPr lang="en-US" dirty="0" smtClean="0">
                <a:solidFill>
                  <a:srgbClr val="C00000"/>
                </a:solidFill>
              </a:rPr>
              <a:t>Example:</a:t>
            </a:r>
          </a:p>
          <a:p>
            <a:pPr>
              <a:buNone/>
            </a:pPr>
            <a:r>
              <a:rPr lang="en-US" sz="2725" dirty="0" smtClean="0"/>
              <a:t>&lt;!DOCTYPE html&gt;</a:t>
            </a:r>
          </a:p>
          <a:p>
            <a:pPr>
              <a:buNone/>
            </a:pPr>
            <a:r>
              <a:rPr lang="en-US" sz="2725" dirty="0" smtClean="0"/>
              <a:t>&lt;html&gt;</a:t>
            </a:r>
          </a:p>
          <a:p>
            <a:pPr>
              <a:buNone/>
            </a:pPr>
            <a:r>
              <a:rPr lang="en-US" sz="2725" dirty="0" smtClean="0"/>
              <a:t>&lt;body&gt;</a:t>
            </a:r>
          </a:p>
          <a:p>
            <a:pPr>
              <a:buNone/>
            </a:pPr>
            <a:r>
              <a:rPr lang="en-US" sz="2725" dirty="0" smtClean="0"/>
              <a:t>&lt;</a:t>
            </a:r>
            <a:r>
              <a:rPr lang="en-US" sz="2725" dirty="0" err="1" smtClean="0"/>
              <a:t>svg</a:t>
            </a:r>
            <a:r>
              <a:rPr lang="en-US" sz="2725" dirty="0" smtClean="0"/>
              <a:t> height="130" width="500"&gt;</a:t>
            </a:r>
          </a:p>
          <a:p>
            <a:pPr>
              <a:buNone/>
            </a:pPr>
            <a:r>
              <a:rPr lang="en-US" sz="2725" dirty="0" smtClean="0"/>
              <a:t>  &lt;</a:t>
            </a:r>
            <a:r>
              <a:rPr lang="en-US" sz="2725" dirty="0" err="1" smtClean="0"/>
              <a:t>defs</a:t>
            </a:r>
            <a:r>
              <a:rPr lang="en-US" sz="2725" dirty="0" smtClean="0"/>
              <a:t>&gt;</a:t>
            </a:r>
          </a:p>
          <a:p>
            <a:pPr>
              <a:buNone/>
            </a:pPr>
            <a:r>
              <a:rPr lang="en-US" sz="2725" dirty="0" smtClean="0"/>
              <a:t>    &lt;</a:t>
            </a:r>
            <a:r>
              <a:rPr lang="en-US" sz="2725" dirty="0" err="1" smtClean="0"/>
              <a:t>linearGradient</a:t>
            </a:r>
            <a:r>
              <a:rPr lang="en-US" sz="2725" dirty="0" smtClean="0"/>
              <a:t> id="grad1" x1="0%" y1="0%" x2="100%" y2="0%"&gt;</a:t>
            </a:r>
          </a:p>
          <a:p>
            <a:pPr>
              <a:buNone/>
            </a:pPr>
            <a:r>
              <a:rPr lang="en-US" sz="2725" dirty="0" smtClean="0"/>
              <a:t>      &lt;stop offset="0%"</a:t>
            </a:r>
          </a:p>
          <a:p>
            <a:pPr>
              <a:buNone/>
            </a:pPr>
            <a:r>
              <a:rPr lang="en-US" sz="2725" dirty="0" smtClean="0"/>
              <a:t>      style="stop-</a:t>
            </a:r>
            <a:r>
              <a:rPr lang="en-US" sz="2725" dirty="0" err="1" smtClean="0"/>
              <a:t>color:rgb</a:t>
            </a:r>
            <a:r>
              <a:rPr lang="en-US" sz="2725" dirty="0" smtClean="0"/>
              <a:t>(255,255,0);stop-opacity:1" /&gt;</a:t>
            </a:r>
          </a:p>
          <a:p>
            <a:pPr>
              <a:buNone/>
            </a:pPr>
            <a:r>
              <a:rPr lang="en-US" sz="2725" dirty="0" smtClean="0"/>
              <a:t>      &lt;stop offset="100%"</a:t>
            </a:r>
          </a:p>
          <a:p>
            <a:pPr>
              <a:buNone/>
            </a:pPr>
            <a:r>
              <a:rPr lang="en-US" sz="2725" dirty="0" smtClean="0"/>
              <a:t>      style="stop-</a:t>
            </a:r>
            <a:r>
              <a:rPr lang="en-US" sz="2725" dirty="0" err="1" smtClean="0"/>
              <a:t>color:rgb</a:t>
            </a:r>
            <a:r>
              <a:rPr lang="en-US" sz="2725" dirty="0" smtClean="0"/>
              <a:t>(255,0,0);stop-opacity:1" /&gt;</a:t>
            </a:r>
          </a:p>
          <a:p>
            <a:pPr>
              <a:buNone/>
            </a:pPr>
            <a:r>
              <a:rPr lang="en-US" sz="2725" dirty="0" smtClean="0"/>
              <a:t>    &lt;/</a:t>
            </a:r>
            <a:r>
              <a:rPr lang="en-US" sz="2725" dirty="0" err="1" smtClean="0"/>
              <a:t>linearGradient</a:t>
            </a:r>
            <a:r>
              <a:rPr lang="en-US" sz="2725" dirty="0" smtClean="0"/>
              <a:t>&gt;</a:t>
            </a:r>
          </a:p>
          <a:p>
            <a:pPr>
              <a:buNone/>
            </a:pPr>
            <a:r>
              <a:rPr lang="en-US" sz="2725" dirty="0" smtClean="0"/>
              <a:t>  &lt;/</a:t>
            </a:r>
            <a:r>
              <a:rPr lang="en-US" sz="2725" dirty="0" err="1" smtClean="0"/>
              <a:t>defs</a:t>
            </a:r>
            <a:r>
              <a:rPr lang="en-US" sz="2725" dirty="0" smtClean="0"/>
              <a:t>&gt;</a:t>
            </a:r>
          </a:p>
          <a:p>
            <a:pPr>
              <a:buNone/>
            </a:pPr>
            <a:r>
              <a:rPr lang="en-US" sz="2725" dirty="0" smtClean="0"/>
              <a:t>  &lt;ellipse </a:t>
            </a:r>
            <a:r>
              <a:rPr lang="en-US" sz="2725" dirty="0" err="1" smtClean="0"/>
              <a:t>cx</a:t>
            </a:r>
            <a:r>
              <a:rPr lang="en-US" sz="2725" dirty="0" smtClean="0"/>
              <a:t>="100" cy="70" </a:t>
            </a:r>
            <a:r>
              <a:rPr lang="en-US" sz="2725" dirty="0" err="1" smtClean="0"/>
              <a:t>rx</a:t>
            </a:r>
            <a:r>
              <a:rPr lang="en-US" sz="2725" dirty="0" smtClean="0"/>
              <a:t>="85" </a:t>
            </a:r>
            <a:r>
              <a:rPr lang="en-US" sz="2725" dirty="0" err="1" smtClean="0"/>
              <a:t>ry</a:t>
            </a:r>
            <a:r>
              <a:rPr lang="en-US" sz="2725" dirty="0" smtClean="0"/>
              <a:t>="55" fill="</a:t>
            </a:r>
            <a:r>
              <a:rPr lang="en-US" sz="2725" dirty="0" err="1" smtClean="0"/>
              <a:t>url</a:t>
            </a:r>
            <a:r>
              <a:rPr lang="en-US" sz="2725" dirty="0" smtClean="0"/>
              <a:t>(#grad1)" /&gt;</a:t>
            </a:r>
          </a:p>
          <a:p>
            <a:pPr>
              <a:buNone/>
            </a:pPr>
            <a:r>
              <a:rPr lang="en-US" sz="2725" dirty="0" smtClean="0"/>
              <a:t>  &lt;text fill="#</a:t>
            </a:r>
            <a:r>
              <a:rPr lang="en-US" sz="2725" dirty="0" err="1" smtClean="0"/>
              <a:t>ffffff</a:t>
            </a:r>
            <a:r>
              <a:rPr lang="en-US" sz="2725" dirty="0" smtClean="0"/>
              <a:t>" font-size="45" font-family="Verdana"</a:t>
            </a:r>
          </a:p>
          <a:p>
            <a:pPr>
              <a:buNone/>
            </a:pPr>
            <a:r>
              <a:rPr lang="en-US" sz="2725" dirty="0" smtClean="0"/>
              <a:t>  x="50" y="86"&gt;SVG&lt;/text&gt;</a:t>
            </a:r>
          </a:p>
          <a:p>
            <a:pPr>
              <a:buNone/>
            </a:pPr>
            <a:r>
              <a:rPr lang="en-US" sz="2725" dirty="0" smtClean="0"/>
              <a:t>&lt;/</a:t>
            </a:r>
            <a:r>
              <a:rPr lang="en-US" sz="2725" dirty="0" err="1" smtClean="0"/>
              <a:t>svg</a:t>
            </a:r>
            <a:r>
              <a:rPr lang="en-US" sz="2725" dirty="0" smtClean="0"/>
              <a:t>&gt;</a:t>
            </a:r>
          </a:p>
          <a:p>
            <a:pPr>
              <a:buNone/>
            </a:pPr>
            <a:r>
              <a:rPr lang="en-US" sz="2725" dirty="0" smtClean="0"/>
              <a:t>&lt;/body&gt;</a:t>
            </a:r>
          </a:p>
          <a:p>
            <a:pPr>
              <a:buNone/>
            </a:pPr>
            <a:r>
              <a:rPr lang="en-US" sz="2725" dirty="0" smtClean="0"/>
              <a:t>&lt;/html&gt;</a:t>
            </a:r>
          </a:p>
          <a:p>
            <a:pPr>
              <a:buNone/>
            </a:pPr>
            <a:r>
              <a:rPr lang="en-US" dirty="0" smtClean="0">
                <a:solidFill>
                  <a:srgbClr val="C00000"/>
                </a:solidFill>
              </a:rPr>
              <a:t>Output:</a:t>
            </a:r>
          </a:p>
          <a:p>
            <a:pPr>
              <a:buNone/>
            </a:pPr>
            <a:endParaRPr lang="en-US" dirty="0">
              <a:solidFill>
                <a:srgbClr val="C00000"/>
              </a:solidFill>
            </a:endParaRPr>
          </a:p>
        </p:txBody>
      </p:sp>
      <p:pic>
        <p:nvPicPr>
          <p:cNvPr id="4" name="Picture 3" descr="svg.png"/>
          <p:cNvPicPr>
            <a:picLocks noChangeAspect="1"/>
          </p:cNvPicPr>
          <p:nvPr/>
        </p:nvPicPr>
        <p:blipFill>
          <a:blip r:embed="rId2" cstate="print"/>
          <a:stretch>
            <a:fillRect/>
          </a:stretch>
        </p:blipFill>
        <p:spPr>
          <a:xfrm>
            <a:off x="1828800" y="5562600"/>
            <a:ext cx="1781424" cy="113363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Differences Between Canvas and SVG </a:t>
            </a:r>
            <a:endParaRPr lang="en-US" dirty="0"/>
          </a:p>
        </p:txBody>
      </p:sp>
      <p:graphicFrame>
        <p:nvGraphicFramePr>
          <p:cNvPr id="5" name="Content Placeholder 4"/>
          <p:cNvGraphicFramePr>
            <a:graphicFrameLocks noGrp="1"/>
          </p:cNvGraphicFramePr>
          <p:nvPr>
            <p:ph idx="1"/>
          </p:nvPr>
        </p:nvGraphicFramePr>
        <p:xfrm>
          <a:off x="457200" y="2448560"/>
          <a:ext cx="8229600" cy="2656840"/>
        </p:xfrm>
        <a:graphic>
          <a:graphicData uri="http://schemas.openxmlformats.org/drawingml/2006/table">
            <a:tbl>
              <a:tblPr firstRow="1" bandRow="1">
                <a:tableStyleId>{F5AB1C69-6EDB-4FF4-983F-18BD219EF322}</a:tableStyleId>
              </a:tblPr>
              <a:tblGrid>
                <a:gridCol w="4114800"/>
                <a:gridCol w="4114800"/>
              </a:tblGrid>
              <a:tr h="370840">
                <a:tc>
                  <a:txBody>
                    <a:bodyPr/>
                    <a:lstStyle/>
                    <a:p>
                      <a:pPr algn="ctr"/>
                      <a:r>
                        <a:rPr kumimoji="0" lang="en-US" b="1" i="0" kern="1200" dirty="0" smtClean="0">
                          <a:solidFill>
                            <a:schemeClr val="lt1"/>
                          </a:solidFill>
                          <a:latin typeface="+mn-lt"/>
                          <a:ea typeface="+mn-ea"/>
                          <a:cs typeface="+mn-cs"/>
                        </a:rPr>
                        <a:t>Canvas</a:t>
                      </a:r>
                      <a:endParaRPr lang="en-US" dirty="0"/>
                    </a:p>
                  </a:txBody>
                  <a:tcPr/>
                </a:tc>
                <a:tc>
                  <a:txBody>
                    <a:bodyPr/>
                    <a:lstStyle/>
                    <a:p>
                      <a:pPr algn="ctr"/>
                      <a:r>
                        <a:rPr kumimoji="0" lang="en-US" b="1" i="0" kern="1200" dirty="0" smtClean="0">
                          <a:solidFill>
                            <a:schemeClr val="lt1"/>
                          </a:solidFill>
                          <a:latin typeface="+mn-lt"/>
                          <a:ea typeface="+mn-ea"/>
                          <a:cs typeface="+mn-cs"/>
                        </a:rPr>
                        <a:t>SVG</a:t>
                      </a:r>
                      <a:endParaRPr lang="en-US" dirty="0"/>
                    </a:p>
                  </a:txBody>
                  <a:tcPr/>
                </a:tc>
              </a:tr>
              <a:tr h="370840">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dependent</a:t>
                      </a:r>
                    </a:p>
                    <a:p>
                      <a:pPr>
                        <a:buFont typeface="Arial" panose="020B0604020202020204" pitchFamily="34" charset="0"/>
                        <a:buChar char="•"/>
                      </a:pPr>
                      <a:r>
                        <a:rPr kumimoji="0" lang="en-US" b="0" i="0" kern="1200" dirty="0" smtClean="0">
                          <a:solidFill>
                            <a:schemeClr val="dk1"/>
                          </a:solidFill>
                          <a:latin typeface="+mn-lt"/>
                          <a:ea typeface="+mn-ea"/>
                          <a:cs typeface="+mn-cs"/>
                        </a:rPr>
                        <a:t>No support for event handlers</a:t>
                      </a:r>
                    </a:p>
                    <a:p>
                      <a:pPr>
                        <a:buFont typeface="Arial" panose="020B0604020202020204" pitchFamily="34" charset="0"/>
                        <a:buChar char="•"/>
                      </a:pPr>
                      <a:r>
                        <a:rPr kumimoji="0" lang="en-US" b="0" i="0" kern="1200" dirty="0" smtClean="0">
                          <a:solidFill>
                            <a:schemeClr val="dk1"/>
                          </a:solidFill>
                          <a:latin typeface="+mn-lt"/>
                          <a:ea typeface="+mn-ea"/>
                          <a:cs typeface="+mn-cs"/>
                        </a:rPr>
                        <a:t>Poor text rendering capabilities</a:t>
                      </a:r>
                    </a:p>
                    <a:p>
                      <a:pPr>
                        <a:buFont typeface="Arial" panose="020B0604020202020204" pitchFamily="34" charset="0"/>
                        <a:buChar char="•"/>
                      </a:pPr>
                      <a:r>
                        <a:rPr kumimoji="0" lang="en-US" b="0" i="0" kern="1200" dirty="0" smtClean="0">
                          <a:solidFill>
                            <a:schemeClr val="dk1"/>
                          </a:solidFill>
                          <a:latin typeface="+mn-lt"/>
                          <a:ea typeface="+mn-ea"/>
                          <a:cs typeface="+mn-cs"/>
                        </a:rPr>
                        <a:t>You can save the resulting image as .</a:t>
                      </a:r>
                      <a:r>
                        <a:rPr kumimoji="0" lang="en-US" b="0" i="0" kern="1200" dirty="0" err="1" smtClean="0">
                          <a:solidFill>
                            <a:schemeClr val="dk1"/>
                          </a:solidFill>
                          <a:latin typeface="+mn-lt"/>
                          <a:ea typeface="+mn-ea"/>
                          <a:cs typeface="+mn-cs"/>
                        </a:rPr>
                        <a:t>png</a:t>
                      </a:r>
                      <a:r>
                        <a:rPr kumimoji="0" lang="en-US" b="0" i="0" kern="1200" dirty="0" smtClean="0">
                          <a:solidFill>
                            <a:schemeClr val="dk1"/>
                          </a:solidFill>
                          <a:latin typeface="+mn-lt"/>
                          <a:ea typeface="+mn-ea"/>
                          <a:cs typeface="+mn-cs"/>
                        </a:rPr>
                        <a:t> or .jpg</a:t>
                      </a:r>
                    </a:p>
                    <a:p>
                      <a:pPr>
                        <a:buFont typeface="Arial" panose="020B0604020202020204" pitchFamily="34" charset="0"/>
                        <a:buChar char="•"/>
                      </a:pPr>
                      <a:r>
                        <a:rPr kumimoji="0" lang="en-US" b="0" i="0" kern="1200" dirty="0" smtClean="0">
                          <a:solidFill>
                            <a:schemeClr val="dk1"/>
                          </a:solidFill>
                          <a:latin typeface="+mn-lt"/>
                          <a:ea typeface="+mn-ea"/>
                          <a:cs typeface="+mn-cs"/>
                        </a:rPr>
                        <a:t>Well suited for graphic-intensive games</a:t>
                      </a:r>
                    </a:p>
                    <a:p>
                      <a:endParaRPr lang="en-US" dirty="0"/>
                    </a:p>
                  </a:txBody>
                  <a:tcPr/>
                </a:tc>
                <a:tc>
                  <a:txBody>
                    <a:bodyPr/>
                    <a:lstStyle/>
                    <a:p>
                      <a:pPr>
                        <a:buFont typeface="Arial" panose="020B0604020202020204" pitchFamily="34" charset="0"/>
                        <a:buChar char="•"/>
                      </a:pPr>
                      <a:r>
                        <a:rPr kumimoji="0" lang="en-US" b="0" i="0" kern="1200" dirty="0" smtClean="0">
                          <a:solidFill>
                            <a:schemeClr val="dk1"/>
                          </a:solidFill>
                          <a:latin typeface="+mn-lt"/>
                          <a:ea typeface="+mn-ea"/>
                          <a:cs typeface="+mn-cs"/>
                        </a:rPr>
                        <a:t>Resolution independent</a:t>
                      </a:r>
                    </a:p>
                    <a:p>
                      <a:pPr>
                        <a:buFont typeface="Arial" panose="020B0604020202020204" pitchFamily="34" charset="0"/>
                        <a:buChar char="•"/>
                      </a:pPr>
                      <a:r>
                        <a:rPr kumimoji="0" lang="en-US" b="0" i="0" kern="1200" dirty="0" smtClean="0">
                          <a:solidFill>
                            <a:schemeClr val="dk1"/>
                          </a:solidFill>
                          <a:latin typeface="+mn-lt"/>
                          <a:ea typeface="+mn-ea"/>
                          <a:cs typeface="+mn-cs"/>
                        </a:rPr>
                        <a:t>Support for event handlers</a:t>
                      </a:r>
                    </a:p>
                    <a:p>
                      <a:pPr>
                        <a:buFont typeface="Arial" panose="020B0604020202020204" pitchFamily="34" charset="0"/>
                        <a:buChar char="•"/>
                      </a:pPr>
                      <a:r>
                        <a:rPr kumimoji="0" lang="en-US" b="0" i="0" kern="1200" dirty="0" smtClean="0">
                          <a:solidFill>
                            <a:schemeClr val="dk1"/>
                          </a:solidFill>
                          <a:latin typeface="+mn-lt"/>
                          <a:ea typeface="+mn-ea"/>
                          <a:cs typeface="+mn-cs"/>
                        </a:rPr>
                        <a:t>Best suited for applications with large rendering areas (Google Maps)</a:t>
                      </a:r>
                    </a:p>
                    <a:p>
                      <a:pPr>
                        <a:buFont typeface="Arial" panose="020B0604020202020204" pitchFamily="34" charset="0"/>
                        <a:buChar char="•"/>
                      </a:pPr>
                      <a:r>
                        <a:rPr kumimoji="0" lang="en-US" b="0" i="0" kern="1200" dirty="0" smtClean="0">
                          <a:solidFill>
                            <a:schemeClr val="dk1"/>
                          </a:solidFill>
                          <a:latin typeface="+mn-lt"/>
                          <a:ea typeface="+mn-ea"/>
                          <a:cs typeface="+mn-cs"/>
                        </a:rPr>
                        <a:t>Slow rendering if complex (anything that uses the DOM a lot will be slow)</a:t>
                      </a:r>
                    </a:p>
                    <a:p>
                      <a:pPr>
                        <a:buFont typeface="Arial" panose="020B0604020202020204" pitchFamily="34" charset="0"/>
                        <a:buChar char="•"/>
                      </a:pPr>
                      <a:r>
                        <a:rPr kumimoji="0" lang="en-US" b="0" i="0" kern="1200" dirty="0" smtClean="0">
                          <a:solidFill>
                            <a:schemeClr val="dk1"/>
                          </a:solidFill>
                          <a:latin typeface="+mn-lt"/>
                          <a:ea typeface="+mn-ea"/>
                          <a:cs typeface="+mn-cs"/>
                        </a:rPr>
                        <a:t>Not suited for game applications</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Storage</a:t>
            </a:r>
          </a:p>
        </p:txBody>
      </p:sp>
      <p:sp>
        <p:nvSpPr>
          <p:cNvPr id="3" name="Content Placeholder 2"/>
          <p:cNvSpPr>
            <a:spLocks noGrp="1"/>
          </p:cNvSpPr>
          <p:nvPr>
            <p:ph idx="1"/>
          </p:nvPr>
        </p:nvSpPr>
        <p:spPr/>
        <p:txBody>
          <a:bodyPr>
            <a:normAutofit fontScale="90000" lnSpcReduction="20000"/>
          </a:bodyPr>
          <a:lstStyle/>
          <a:p>
            <a:r>
              <a:rPr lang="en-US"/>
              <a:t>With web storage, web applications can store data locally within the user's browser.</a:t>
            </a:r>
          </a:p>
          <a:p>
            <a:endParaRPr lang="en-US"/>
          </a:p>
          <a:p>
            <a:r>
              <a:rPr lang="en-US"/>
              <a:t>Before HTML5, application data had to be stored in cookies, included in every server request. Web storage is more secure, and large amounts of data can be stored locally, without affecting website performance.</a:t>
            </a:r>
          </a:p>
          <a:p>
            <a:endParaRPr lang="en-US"/>
          </a:p>
          <a:p>
            <a:r>
              <a:rPr lang="en-US"/>
              <a:t>Unlike cookies, the storage limit is far larger (at least 5MB) and information is never transferred to the server.</a:t>
            </a:r>
          </a:p>
          <a:p>
            <a:endParaRPr lang="en-US"/>
          </a:p>
          <a:p>
            <a:r>
              <a:rPr lang="en-US"/>
              <a:t>Web storage is per origin (per domain and protocol). All pages, from one origin, can store and access the same data.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Web Storage Objects</a:t>
            </a:r>
          </a:p>
        </p:txBody>
      </p:sp>
      <p:sp>
        <p:nvSpPr>
          <p:cNvPr id="3" name="Content Placeholder 2"/>
          <p:cNvSpPr>
            <a:spLocks noGrp="1"/>
          </p:cNvSpPr>
          <p:nvPr>
            <p:ph idx="1"/>
          </p:nvPr>
        </p:nvSpPr>
        <p:spPr/>
        <p:txBody>
          <a:bodyPr/>
          <a:lstStyle/>
          <a:p>
            <a:r>
              <a:rPr lang="en-US"/>
              <a:t>HTML web storage provides two objects for storing data on the client:</a:t>
            </a:r>
          </a:p>
          <a:p>
            <a:endParaRPr lang="en-US"/>
          </a:p>
          <a:p>
            <a:r>
              <a:rPr lang="en-US"/>
              <a:t>window.localStorage - stores data with no expiration date</a:t>
            </a:r>
          </a:p>
          <a:p>
            <a:r>
              <a:rPr lang="en-US"/>
              <a:t>window.sessionStorage - stores data for one session (data is lost when the browser tab is closed)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localStorage Object</a:t>
            </a:r>
          </a:p>
        </p:txBody>
      </p:sp>
      <p:sp>
        <p:nvSpPr>
          <p:cNvPr id="3" name="Content Placeholder 2"/>
          <p:cNvSpPr>
            <a:spLocks noGrp="1"/>
          </p:cNvSpPr>
          <p:nvPr>
            <p:ph idx="1"/>
          </p:nvPr>
        </p:nvSpPr>
        <p:spPr/>
        <p:txBody>
          <a:bodyPr/>
          <a:lstStyle/>
          <a:p>
            <a:r>
              <a:rPr lang="en-US"/>
              <a:t>The localStorage object stores the data with no expiration date. The data will not be deleted when the browser is closed, and will be available forever or till the user removes it.</a:t>
            </a:r>
          </a:p>
          <a:p>
            <a:r>
              <a:rPr lang="en-US"/>
              <a:t>Execute the following program in any IDE to obsrve how can key and values can be stored in the local storage.</a:t>
            </a:r>
          </a:p>
          <a:p>
            <a:pPr marL="0" indent="0">
              <a:buNone/>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5180"/>
            <a:ext cx="8229600" cy="5789295"/>
          </a:xfrm>
        </p:spPr>
        <p:txBody>
          <a:bodyPr>
            <a:noAutofit/>
          </a:bodyPr>
          <a:lstStyle/>
          <a:p>
            <a:pPr marL="0" indent="0">
              <a:buNone/>
            </a:pPr>
            <a:r>
              <a:rPr lang="en-US" sz="1600"/>
              <a:t>&lt;!DOCTYPE html&gt;</a:t>
            </a:r>
          </a:p>
          <a:p>
            <a:pPr marL="0" indent="0">
              <a:buNone/>
            </a:pPr>
            <a:r>
              <a:rPr lang="en-US" sz="1600"/>
              <a:t>&lt;html&gt;</a:t>
            </a:r>
          </a:p>
          <a:p>
            <a:pPr marL="0" indent="0">
              <a:buNone/>
            </a:pPr>
            <a:r>
              <a:rPr lang="en-US" sz="1600"/>
              <a:t>&lt;body&gt;</a:t>
            </a:r>
          </a:p>
          <a:p>
            <a:pPr marL="0" indent="0">
              <a:buNone/>
            </a:pPr>
            <a:endParaRPr lang="en-US" sz="1600"/>
          </a:p>
          <a:p>
            <a:pPr marL="0" indent="0">
              <a:buNone/>
            </a:pPr>
            <a:r>
              <a:rPr lang="en-US" sz="1600"/>
              <a:t>&lt;div id="result"&gt;&lt;/div&gt;</a:t>
            </a:r>
          </a:p>
          <a:p>
            <a:pPr marL="0" indent="0">
              <a:buNone/>
            </a:pPr>
            <a:r>
              <a:rPr lang="en-US" sz="1600"/>
              <a:t>&lt;script&gt;</a:t>
            </a:r>
          </a:p>
          <a:p>
            <a:pPr marL="0" indent="0">
              <a:buNone/>
            </a:pPr>
            <a:r>
              <a:rPr lang="en-US" sz="1600"/>
              <a:t>// Check browser support</a:t>
            </a:r>
          </a:p>
          <a:p>
            <a:pPr marL="0" indent="0">
              <a:buNone/>
            </a:pPr>
            <a:r>
              <a:rPr lang="en-US" sz="1600"/>
              <a:t>if (typeof(Storage) !== "undefined") {</a:t>
            </a:r>
          </a:p>
          <a:p>
            <a:pPr marL="0" indent="0">
              <a:buNone/>
            </a:pPr>
            <a:r>
              <a:rPr lang="en-US" sz="1600"/>
              <a:t>  // Store</a:t>
            </a:r>
          </a:p>
          <a:p>
            <a:pPr marL="0" indent="0">
              <a:buNone/>
            </a:pPr>
            <a:r>
              <a:rPr lang="en-US" sz="1600"/>
              <a:t>  localStorage.setItem("FirstName", "CMRIT");</a:t>
            </a:r>
          </a:p>
          <a:p>
            <a:pPr marL="0" indent="0">
              <a:buNone/>
            </a:pPr>
            <a:r>
              <a:rPr lang="en-US" sz="1600"/>
              <a:t>  // Retrieve</a:t>
            </a:r>
          </a:p>
          <a:p>
            <a:pPr marL="0" indent="0">
              <a:buNone/>
            </a:pPr>
            <a:r>
              <a:rPr lang="en-US" sz="1600"/>
              <a:t>  document.getElementById("result").innerHTML = localStorage.getItem("lastname");</a:t>
            </a:r>
          </a:p>
          <a:p>
            <a:pPr marL="0" indent="0">
              <a:buNone/>
            </a:pPr>
            <a:r>
              <a:rPr lang="en-US" sz="1600"/>
              <a:t>} else {</a:t>
            </a:r>
          </a:p>
          <a:p>
            <a:pPr marL="0" indent="0">
              <a:buNone/>
            </a:pPr>
            <a:r>
              <a:rPr lang="en-US" sz="1600"/>
              <a:t>  document.getElementById("result").innerHTML = "Sorry, your browser does not support Web Storage...";</a:t>
            </a:r>
          </a:p>
          <a:p>
            <a:pPr marL="0" indent="0">
              <a:buNone/>
            </a:pPr>
            <a:r>
              <a:rPr lang="en-US" sz="1600"/>
              <a:t>}</a:t>
            </a:r>
          </a:p>
          <a:p>
            <a:pPr marL="0" indent="0">
              <a:buNone/>
            </a:pPr>
            <a:r>
              <a:rPr lang="en-US" sz="1600"/>
              <a:t>&lt;/script&gt;</a:t>
            </a:r>
          </a:p>
          <a:p>
            <a:pPr marL="0" indent="0">
              <a:buNone/>
            </a:pPr>
            <a:endParaRPr lang="en-US" sz="1600"/>
          </a:p>
          <a:p>
            <a:pPr marL="0" indent="0">
              <a:buNone/>
            </a:pPr>
            <a:r>
              <a:rPr lang="en-US" sz="1600"/>
              <a:t>&lt;/body&gt;</a:t>
            </a:r>
          </a:p>
          <a:p>
            <a:pPr marL="0" indent="0">
              <a:buNone/>
            </a:pPr>
            <a:r>
              <a:rPr lang="en-US" sz="1600"/>
              <a:t>&lt;/html&gt;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dirty="0" smtClean="0"/>
              <a:t>HTML VS HTML 5</a:t>
            </a:r>
            <a:endParaRPr lang="en-US" dirty="0"/>
          </a:p>
        </p:txBody>
      </p:sp>
      <p:graphicFrame>
        <p:nvGraphicFramePr>
          <p:cNvPr id="4" name="Content Placeholder 3"/>
          <p:cNvGraphicFramePr>
            <a:graphicFrameLocks noGrp="1"/>
          </p:cNvGraphicFramePr>
          <p:nvPr>
            <p:ph idx="1"/>
          </p:nvPr>
        </p:nvGraphicFramePr>
        <p:xfrm>
          <a:off x="457200" y="1295400"/>
          <a:ext cx="8229600" cy="54051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HTML</a:t>
                      </a:r>
                      <a:endParaRPr lang="en-US" dirty="0"/>
                    </a:p>
                  </a:txBody>
                  <a:tcPr/>
                </a:tc>
                <a:tc>
                  <a:txBody>
                    <a:bodyPr/>
                    <a:lstStyle/>
                    <a:p>
                      <a:pPr algn="ctr"/>
                      <a:r>
                        <a:rPr lang="en-US" dirty="0" smtClean="0"/>
                        <a:t>HTML 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didn’t support audio and video without the use of flash player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supports audio and video controls with the use of &lt;audio&gt; and &lt;video&gt; tags.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cookies to store temporary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SQL databases and application cache to store offline data.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Does not allow JavaScript to run in browser.</a:t>
                      </a:r>
                    </a:p>
                  </a:txBody>
                  <a:tcPr/>
                </a:tc>
                <a:tc>
                  <a:txBody>
                    <a:bodyPr/>
                    <a:lstStyle/>
                    <a:p>
                      <a:r>
                        <a:rPr kumimoji="0" lang="en-US" b="0" i="0" kern="1200" dirty="0" smtClean="0">
                          <a:solidFill>
                            <a:schemeClr val="dk1"/>
                          </a:solidFill>
                          <a:latin typeface="+mn-lt"/>
                          <a:ea typeface="+mn-ea"/>
                          <a:cs typeface="+mn-cs"/>
                        </a:rPr>
                        <a:t>Allows JavaScript to run in background. This is possible due to JS Web worker API in HTML5.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possible in HTML with the help of various technologies such as VML, Silver-light, Flash,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additionally an integral a part of HTML5 like SVG and canvas.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does not allow drag and drop effects.</a:t>
                      </a:r>
                    </a:p>
                  </a:txBody>
                  <a:tcPr/>
                </a:tc>
                <a:tc>
                  <a:txBody>
                    <a:bodyPr/>
                    <a:lstStyle/>
                    <a:p>
                      <a:r>
                        <a:rPr kumimoji="0" lang="en-US" b="0" i="0" kern="1200" dirty="0" smtClean="0">
                          <a:solidFill>
                            <a:schemeClr val="dk1"/>
                          </a:solidFill>
                          <a:latin typeface="+mn-lt"/>
                          <a:ea typeface="+mn-ea"/>
                          <a:cs typeface="+mn-cs"/>
                        </a:rPr>
                        <a:t>It allows drag and drop effects.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Not possible to draw shapes like circle, rectangle, triangle etc.</a:t>
                      </a:r>
                    </a:p>
                  </a:txBody>
                  <a:tcPr/>
                </a:tc>
                <a:tc>
                  <a:txBody>
                    <a:bodyPr/>
                    <a:lstStyle/>
                    <a:p>
                      <a:r>
                        <a:rPr kumimoji="0" lang="en-US" b="0" i="0" kern="1200" dirty="0" smtClean="0">
                          <a:solidFill>
                            <a:schemeClr val="dk1"/>
                          </a:solidFill>
                          <a:latin typeface="+mn-lt"/>
                          <a:ea typeface="+mn-ea"/>
                          <a:cs typeface="+mn-cs"/>
                        </a:rPr>
                        <a:t>HTML5 allows to draw shapes like circle, rectangle, triangle etc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Elements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were not present.</a:t>
                      </a:r>
                    </a:p>
                  </a:txBody>
                  <a:tcPr/>
                </a:tc>
                <a:tc>
                  <a:txBody>
                    <a:bodyPr/>
                    <a:lstStyle/>
                    <a:p>
                      <a:r>
                        <a:rPr kumimoji="0" lang="en-US" b="0" i="0" kern="1200" dirty="0" smtClean="0">
                          <a:solidFill>
                            <a:schemeClr val="dk1"/>
                          </a:solidFill>
                          <a:latin typeface="+mn-lt"/>
                          <a:ea typeface="+mn-ea"/>
                          <a:cs typeface="+mn-cs"/>
                        </a:rPr>
                        <a:t>New element for web structure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footer etc.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sessionStorage Object</a:t>
            </a:r>
          </a:p>
        </p:txBody>
      </p:sp>
      <p:sp>
        <p:nvSpPr>
          <p:cNvPr id="3" name="Content Placeholder 2"/>
          <p:cNvSpPr>
            <a:spLocks noGrp="1"/>
          </p:cNvSpPr>
          <p:nvPr>
            <p:ph idx="1"/>
          </p:nvPr>
        </p:nvSpPr>
        <p:spPr/>
        <p:txBody>
          <a:bodyPr/>
          <a:lstStyle/>
          <a:p>
            <a:r>
              <a:rPr lang="en-US"/>
              <a:t>The sessionStorage object is equal to the localStorage object, except that it stores the data for only one session. The data is deleted when the user closes the specific browser tab.</a:t>
            </a:r>
          </a:p>
          <a:p>
            <a:endParaRPr lang="en-US"/>
          </a:p>
          <a:p>
            <a:r>
              <a:rPr lang="en-US"/>
              <a:t>The following example counts the number of times a user has clicked a button, in the current session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3250"/>
            <a:ext cx="8229600" cy="6160135"/>
          </a:xfrm>
        </p:spPr>
        <p:txBody>
          <a:bodyPr>
            <a:noAutofit/>
          </a:bodyPr>
          <a:lstStyle/>
          <a:p>
            <a:pPr marL="0" indent="0">
              <a:buNone/>
            </a:pPr>
            <a:r>
              <a:rPr lang="en-US" sz="1300"/>
              <a:t>&lt;!DOCTYPE html&gt;</a:t>
            </a:r>
          </a:p>
          <a:p>
            <a:pPr marL="0" indent="0">
              <a:buNone/>
            </a:pPr>
            <a:r>
              <a:rPr lang="en-US" sz="1300"/>
              <a:t>&lt;html&gt;</a:t>
            </a:r>
          </a:p>
          <a:p>
            <a:pPr marL="0" indent="0">
              <a:buNone/>
            </a:pPr>
            <a:r>
              <a:rPr lang="en-US" sz="1300"/>
              <a:t>&lt;head&gt;</a:t>
            </a:r>
          </a:p>
          <a:p>
            <a:pPr marL="0" indent="0">
              <a:buNone/>
            </a:pPr>
            <a:r>
              <a:rPr lang="en-US" sz="1300"/>
              <a:t>&lt;script&gt;</a:t>
            </a:r>
          </a:p>
          <a:p>
            <a:pPr marL="0" indent="0">
              <a:buNone/>
            </a:pPr>
            <a:r>
              <a:rPr lang="en-US" sz="1300"/>
              <a:t>function clickCounter() {</a:t>
            </a:r>
          </a:p>
          <a:p>
            <a:pPr marL="0" indent="0">
              <a:buNone/>
            </a:pPr>
            <a:r>
              <a:rPr lang="en-US" sz="1300"/>
              <a:t>  if (typeof(Storage) !== "undefined") {</a:t>
            </a:r>
          </a:p>
          <a:p>
            <a:pPr marL="0" indent="0">
              <a:buNone/>
            </a:pPr>
            <a:r>
              <a:rPr lang="en-US" sz="1300"/>
              <a:t>    if (sessionStorage.clickcount) {</a:t>
            </a:r>
          </a:p>
          <a:p>
            <a:pPr marL="0" indent="0">
              <a:buNone/>
            </a:pPr>
            <a:r>
              <a:rPr lang="en-US" sz="1300"/>
              <a:t>      sessionStorage.clickcount = Number(sessionStorage.clickcount)+1;</a:t>
            </a:r>
          </a:p>
          <a:p>
            <a:pPr marL="0" indent="0">
              <a:buNone/>
            </a:pPr>
            <a:r>
              <a:rPr lang="en-US" sz="1300"/>
              <a:t>    } else {</a:t>
            </a:r>
          </a:p>
          <a:p>
            <a:pPr marL="0" indent="0">
              <a:buNone/>
            </a:pPr>
            <a:r>
              <a:rPr lang="en-US" sz="1300"/>
              <a:t>      sessionStorage.clickcount = 1;</a:t>
            </a:r>
          </a:p>
          <a:p>
            <a:pPr marL="0" indent="0">
              <a:buNone/>
            </a:pPr>
            <a:r>
              <a:rPr lang="en-US" sz="1300"/>
              <a:t>    }</a:t>
            </a:r>
          </a:p>
          <a:p>
            <a:pPr marL="0" indent="0">
              <a:buNone/>
            </a:pPr>
            <a:r>
              <a:rPr lang="en-US" sz="1300"/>
              <a:t>    document.getElementById("result").innerHTML = "You have clicked the button " + sessionStorage.clickcount + " time(s) in this session.";</a:t>
            </a:r>
          </a:p>
          <a:p>
            <a:pPr marL="0" indent="0">
              <a:buNone/>
            </a:pPr>
            <a:r>
              <a:rPr lang="en-US" sz="1300"/>
              <a:t>  } else {</a:t>
            </a:r>
          </a:p>
          <a:p>
            <a:pPr marL="0" indent="0">
              <a:buNone/>
            </a:pPr>
            <a:r>
              <a:rPr lang="en-US" sz="1300"/>
              <a:t>    document.getElementById("result").innerHTML = "Your browser does not support web storage";</a:t>
            </a:r>
          </a:p>
          <a:p>
            <a:pPr marL="0" indent="0">
              <a:buNone/>
            </a:pPr>
            <a:r>
              <a:rPr lang="en-US" sz="1300"/>
              <a:t>  }</a:t>
            </a:r>
          </a:p>
          <a:p>
            <a:pPr marL="0" indent="0">
              <a:buNone/>
            </a:pPr>
            <a:r>
              <a:rPr lang="en-US" sz="1300"/>
              <a:t>}</a:t>
            </a:r>
          </a:p>
          <a:p>
            <a:pPr marL="0" indent="0">
              <a:buNone/>
            </a:pPr>
            <a:r>
              <a:rPr lang="en-US" sz="1300"/>
              <a:t>&lt;/script&gt;</a:t>
            </a:r>
          </a:p>
          <a:p>
            <a:pPr marL="0" indent="0">
              <a:buNone/>
            </a:pPr>
            <a:r>
              <a:rPr lang="en-US" sz="1300"/>
              <a:t>&lt;/head&gt;</a:t>
            </a:r>
          </a:p>
          <a:p>
            <a:pPr marL="0" indent="0">
              <a:buNone/>
            </a:pPr>
            <a:r>
              <a:rPr lang="en-US" sz="1300"/>
              <a:t>&lt;body&gt;</a:t>
            </a:r>
          </a:p>
          <a:p>
            <a:pPr marL="0" indent="0">
              <a:buNone/>
            </a:pPr>
            <a:r>
              <a:rPr lang="en-US" sz="1300"/>
              <a:t>&lt;p&gt;&lt;button onclick="clickCounter()" type="button"&gt;Click me!&lt;/button&gt;&lt;/p&gt;</a:t>
            </a:r>
          </a:p>
          <a:p>
            <a:pPr marL="0" indent="0">
              <a:buNone/>
            </a:pPr>
            <a:r>
              <a:rPr lang="en-US" sz="1300"/>
              <a:t>&lt;div id="result"&gt;&lt;/div&gt;</a:t>
            </a:r>
          </a:p>
          <a:p>
            <a:pPr marL="0" indent="0">
              <a:buNone/>
            </a:pPr>
            <a:r>
              <a:rPr lang="en-US" sz="1300"/>
              <a:t>&lt;p&gt;Click the button to see the counter increase.&lt;/p&gt;</a:t>
            </a:r>
          </a:p>
          <a:p>
            <a:pPr marL="0" indent="0">
              <a:buNone/>
            </a:pPr>
            <a:r>
              <a:rPr lang="en-US" sz="1300"/>
              <a:t>&lt;p&gt;Close the browser tab (or window), and try again, and the counter is reset.&lt;/p&gt;</a:t>
            </a:r>
          </a:p>
          <a:p>
            <a:pPr marL="0" indent="0">
              <a:buNone/>
            </a:pPr>
            <a:r>
              <a:rPr lang="en-US" sz="1300"/>
              <a:t>&lt;/body&gt;</a:t>
            </a:r>
          </a:p>
          <a:p>
            <a:pPr marL="0" indent="0">
              <a:buNone/>
            </a:pPr>
            <a:r>
              <a:rPr lang="en-US" sz="1300"/>
              <a:t>&lt;/html&gt;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8888"/>
            <a:ext cx="8229600" cy="1143000"/>
          </a:xfrm>
        </p:spPr>
        <p:txBody>
          <a:bodyPr>
            <a:normAutofit fontScale="90000"/>
          </a:bodyPr>
          <a:lstStyle/>
          <a:p>
            <a:r>
              <a:rPr lang="en-US"/>
              <a:t>Checking Local and Session Storages in Browser</a:t>
            </a:r>
          </a:p>
        </p:txBody>
      </p:sp>
      <p:sp>
        <p:nvSpPr>
          <p:cNvPr id="3" name="Content Placeholder 2"/>
          <p:cNvSpPr>
            <a:spLocks noGrp="1"/>
          </p:cNvSpPr>
          <p:nvPr>
            <p:ph idx="1"/>
          </p:nvPr>
        </p:nvSpPr>
        <p:spPr>
          <a:xfrm>
            <a:off x="457200" y="2316480"/>
            <a:ext cx="8229600" cy="4389120"/>
          </a:xfrm>
        </p:spPr>
        <p:txBody>
          <a:bodyPr/>
          <a:lstStyle/>
          <a:p>
            <a:r>
              <a:rPr lang="en-US"/>
              <a:t>Inspect the browser (Chrome) by right click on it choosing inspect option</a:t>
            </a:r>
          </a:p>
          <a:p>
            <a:r>
              <a:rPr lang="en-US"/>
              <a:t>Choose Applications Tab</a:t>
            </a:r>
          </a:p>
          <a:p>
            <a:r>
              <a:rPr lang="en-US"/>
              <a:t>Under storage find Local Storage and Session Storage</a:t>
            </a:r>
          </a:p>
          <a:p>
            <a:r>
              <a:rPr lang="en-US"/>
              <a:t>Explore the Key and Value which are stored</a:t>
            </a:r>
          </a:p>
          <a:p>
            <a:r>
              <a:rPr lang="en-US"/>
              <a:t>Note: Options might vary depends on browser </a:t>
            </a:r>
          </a:p>
          <a:p>
            <a:r>
              <a:rPr lang="en-US"/>
              <a:t>In the Edge browser it will available under Debugger Tab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00"/>
            <a:ext cx="8229600" cy="894715"/>
          </a:xfrm>
        </p:spPr>
        <p:txBody>
          <a:bodyPr/>
          <a:lstStyle/>
          <a:p>
            <a:r>
              <a:rPr lang="en-US"/>
              <a:t>Delete Web Storage</a:t>
            </a:r>
          </a:p>
        </p:txBody>
      </p:sp>
      <p:sp>
        <p:nvSpPr>
          <p:cNvPr id="3" name="Content Placeholder 2"/>
          <p:cNvSpPr>
            <a:spLocks noGrp="1"/>
          </p:cNvSpPr>
          <p:nvPr>
            <p:ph idx="1"/>
          </p:nvPr>
        </p:nvSpPr>
        <p:spPr>
          <a:xfrm>
            <a:off x="457200" y="1548765"/>
            <a:ext cx="8229600" cy="5069840"/>
          </a:xfrm>
        </p:spPr>
        <p:txBody>
          <a:bodyPr>
            <a:noAutofit/>
          </a:bodyPr>
          <a:lstStyle/>
          <a:p>
            <a:r>
              <a:rPr lang="en-US" sz="2000"/>
              <a:t>Storing sensitive data on local machine could be dangerous and could rise a security issue.</a:t>
            </a:r>
          </a:p>
          <a:p>
            <a:endParaRPr lang="en-US" sz="2000"/>
          </a:p>
          <a:p>
            <a:r>
              <a:rPr lang="en-US" sz="2000"/>
              <a:t>The Session Storage Data would be deleted by the browsers immediately after the session gets terminated.</a:t>
            </a:r>
          </a:p>
          <a:p>
            <a:endParaRPr lang="en-US" sz="2000"/>
          </a:p>
          <a:p>
            <a:r>
              <a:rPr lang="en-US" sz="2000"/>
              <a:t>To clear web storage open Browser, inspect element and choose console then execute the following method.</a:t>
            </a:r>
          </a:p>
          <a:p>
            <a:endParaRPr lang="en-US" sz="2000"/>
          </a:p>
          <a:p>
            <a:r>
              <a:rPr lang="en-US" sz="2000">
                <a:sym typeface="+mn-ea"/>
              </a:rPr>
              <a:t>To clear a local storage setting you would need to call localStorage.remove('key'); where 'key' is the key of the value you want to remove. If you want to clear all settings, you need to call localStorage.clear() method.</a:t>
            </a:r>
          </a:p>
          <a:p>
            <a:endParaRPr lang="en-US" sz="2000">
              <a:sym typeface="+mn-ea"/>
            </a:endParaRPr>
          </a:p>
          <a:p>
            <a:r>
              <a:rPr lang="en-US" sz="2000"/>
              <a:t>Then observe the changes under appication tab local storage.</a:t>
            </a:r>
          </a:p>
          <a:p>
            <a:pPr marL="0" indent="0">
              <a:buNone/>
            </a:pPr>
            <a:endParaRPr 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Drag and Drop</a:t>
            </a:r>
          </a:p>
        </p:txBody>
      </p:sp>
      <p:sp>
        <p:nvSpPr>
          <p:cNvPr id="3" name="Content Placeholder 2"/>
          <p:cNvSpPr>
            <a:spLocks noGrp="1"/>
          </p:cNvSpPr>
          <p:nvPr>
            <p:ph idx="1"/>
          </p:nvPr>
        </p:nvSpPr>
        <p:spPr/>
        <p:txBody>
          <a:bodyPr/>
          <a:lstStyle/>
          <a:p>
            <a:r>
              <a:rPr lang="en-US"/>
              <a:t>Drag and drop is a very common feature. It is when you "grab" an object and drag it to a different location.</a:t>
            </a:r>
          </a:p>
          <a:p>
            <a:r>
              <a:rPr lang="en-US"/>
              <a:t>The following program allows drag and drop of an image in the web page.</a:t>
            </a:r>
          </a:p>
          <a:p>
            <a:r>
              <a:rPr lang="en-US"/>
              <a:t>Note: Make sure that image is available with same name or modify image name in code. Both image and source code file should be in same folder.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7165"/>
            <a:ext cx="8229600" cy="6586855"/>
          </a:xfrm>
        </p:spPr>
        <p:txBody>
          <a:bodyPr>
            <a:normAutofit fontScale="25000" lnSpcReduction="20000"/>
          </a:bodyPr>
          <a:lstStyle/>
          <a:p>
            <a:pPr marL="0" indent="0">
              <a:buNone/>
            </a:pPr>
            <a:r>
              <a:rPr lang="en-US" sz="5200"/>
              <a:t>&lt;!DOCTYPE HTML&gt;</a:t>
            </a:r>
          </a:p>
          <a:p>
            <a:pPr marL="0" indent="0">
              <a:buNone/>
            </a:pPr>
            <a:r>
              <a:rPr lang="en-US" sz="5200"/>
              <a:t>&lt;html&gt;</a:t>
            </a:r>
          </a:p>
          <a:p>
            <a:pPr marL="0" indent="0">
              <a:buNone/>
            </a:pPr>
            <a:r>
              <a:rPr lang="en-US" sz="5200"/>
              <a:t>&lt;head&gt;</a:t>
            </a:r>
          </a:p>
          <a:p>
            <a:pPr marL="0" indent="0">
              <a:buNone/>
            </a:pPr>
            <a:r>
              <a:rPr lang="en-US" sz="5200"/>
              <a:t>&lt;style&gt;</a:t>
            </a:r>
          </a:p>
          <a:p>
            <a:pPr marL="0" indent="0">
              <a:buNone/>
            </a:pPr>
            <a:r>
              <a:rPr lang="en-US" sz="5200"/>
              <a:t>#div1 {</a:t>
            </a:r>
          </a:p>
          <a:p>
            <a:pPr marL="0" indent="0">
              <a:buNone/>
            </a:pPr>
            <a:r>
              <a:rPr lang="en-US" sz="5200"/>
              <a:t>  width: 350px;</a:t>
            </a:r>
          </a:p>
          <a:p>
            <a:pPr marL="0" indent="0">
              <a:buNone/>
            </a:pPr>
            <a:r>
              <a:rPr lang="en-US" sz="5200"/>
              <a:t>  height: 300px;</a:t>
            </a:r>
          </a:p>
          <a:p>
            <a:pPr marL="0" indent="0">
              <a:buNone/>
            </a:pPr>
            <a:r>
              <a:rPr lang="en-US" sz="5200"/>
              <a:t>  padding: 20px;</a:t>
            </a:r>
          </a:p>
          <a:p>
            <a:pPr marL="0" indent="0">
              <a:buNone/>
            </a:pPr>
            <a:r>
              <a:rPr lang="en-US" sz="5200"/>
              <a:t>  border: 1px solid #aaaaaa;</a:t>
            </a:r>
          </a:p>
          <a:p>
            <a:pPr marL="0" indent="0">
              <a:buNone/>
            </a:pPr>
            <a:r>
              <a:rPr lang="en-US" sz="5200"/>
              <a:t>}     &lt;/style&gt;</a:t>
            </a:r>
          </a:p>
          <a:p>
            <a:pPr marL="0" indent="0">
              <a:buNone/>
            </a:pPr>
            <a:r>
              <a:rPr lang="en-US" sz="5200"/>
              <a:t>&lt;script&gt;</a:t>
            </a:r>
          </a:p>
          <a:p>
            <a:pPr marL="0" indent="0">
              <a:buNone/>
            </a:pPr>
            <a:r>
              <a:rPr lang="en-US" sz="5200"/>
              <a:t>function allowDrop(ev) {</a:t>
            </a:r>
          </a:p>
          <a:p>
            <a:pPr marL="0" indent="0">
              <a:buNone/>
            </a:pPr>
            <a:r>
              <a:rPr lang="en-US" sz="5200"/>
              <a:t>  ev.preventDefault();</a:t>
            </a:r>
          </a:p>
          <a:p>
            <a:pPr marL="0" indent="0">
              <a:buNone/>
            </a:pPr>
            <a:r>
              <a:rPr lang="en-US" sz="5200"/>
              <a:t>}     function drag(ev) {</a:t>
            </a:r>
          </a:p>
          <a:p>
            <a:pPr marL="0" indent="0">
              <a:buNone/>
            </a:pPr>
            <a:r>
              <a:rPr lang="en-US" sz="5200"/>
              <a:t>  ev.dataTransfer.setData("text", ev.target.id);</a:t>
            </a:r>
          </a:p>
          <a:p>
            <a:pPr marL="0" indent="0">
              <a:buNone/>
            </a:pPr>
            <a:r>
              <a:rPr lang="en-US" sz="5200"/>
              <a:t>}    function drop(ev) {</a:t>
            </a:r>
          </a:p>
          <a:p>
            <a:pPr marL="0" indent="0">
              <a:buNone/>
            </a:pPr>
            <a:r>
              <a:rPr lang="en-US" sz="5200"/>
              <a:t>  ev.preventDefault();</a:t>
            </a:r>
          </a:p>
          <a:p>
            <a:pPr marL="0" indent="0">
              <a:buNone/>
            </a:pPr>
            <a:r>
              <a:rPr lang="en-US" sz="5200"/>
              <a:t>  var data = ev.dataTransfer.getData("text");</a:t>
            </a:r>
          </a:p>
          <a:p>
            <a:pPr marL="0" indent="0">
              <a:buNone/>
            </a:pPr>
            <a:r>
              <a:rPr lang="en-US" sz="5200"/>
              <a:t>  ev.target.appendChild(document.getElementById(data));</a:t>
            </a:r>
          </a:p>
          <a:p>
            <a:pPr marL="0" indent="0">
              <a:buNone/>
            </a:pPr>
            <a:r>
              <a:rPr lang="en-US" sz="5200"/>
              <a:t>}    &lt;/script&gt;</a:t>
            </a:r>
          </a:p>
          <a:p>
            <a:pPr marL="0" indent="0">
              <a:buNone/>
            </a:pPr>
            <a:r>
              <a:rPr lang="en-US" sz="5200"/>
              <a:t>&lt;/head&gt;</a:t>
            </a:r>
          </a:p>
          <a:p>
            <a:pPr marL="0" indent="0">
              <a:buNone/>
            </a:pPr>
            <a:r>
              <a:rPr lang="en-US" sz="5200"/>
              <a:t>&lt;body&gt;</a:t>
            </a:r>
          </a:p>
          <a:p>
            <a:pPr marL="0" indent="0">
              <a:buNone/>
            </a:pPr>
            <a:r>
              <a:rPr lang="en-US" sz="5200"/>
              <a:t>&lt;p&gt;Drag the image into the rectangle:&lt;/p&gt;</a:t>
            </a:r>
          </a:p>
          <a:p>
            <a:pPr marL="0" indent="0">
              <a:buNone/>
            </a:pPr>
            <a:r>
              <a:rPr lang="en-US" sz="5200"/>
              <a:t>&lt;div id="div1" ondrop="drop(event)" ondragover="allowDrop(event)"&gt;&lt;/div&gt;</a:t>
            </a:r>
          </a:p>
          <a:p>
            <a:pPr marL="0" indent="0">
              <a:buNone/>
            </a:pPr>
            <a:r>
              <a:rPr lang="en-US" sz="5200"/>
              <a:t>&lt;br&gt;</a:t>
            </a:r>
          </a:p>
          <a:p>
            <a:pPr marL="0" indent="0">
              <a:buNone/>
            </a:pPr>
            <a:r>
              <a:rPr lang="en-US" sz="5200"/>
              <a:t>&lt;img id="drag1" src="vyb.jpeg" draggable="true" ondragstart="drag(event)" width="300" height="250"&gt;</a:t>
            </a:r>
          </a:p>
          <a:p>
            <a:pPr marL="0" indent="0">
              <a:buNone/>
            </a:pPr>
            <a:r>
              <a:rPr lang="en-US" sz="5200"/>
              <a:t>&lt;/body&gt;</a:t>
            </a:r>
          </a:p>
          <a:p>
            <a:pPr marL="0" indent="0">
              <a:buNone/>
            </a:pPr>
            <a:r>
              <a:rPr lang="en-US" sz="5200"/>
              <a:t>&lt;/html&gt;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Explanation</a:t>
            </a:r>
          </a:p>
        </p:txBody>
      </p:sp>
      <p:sp>
        <p:nvSpPr>
          <p:cNvPr id="3" name="Content Placeholder 2"/>
          <p:cNvSpPr>
            <a:spLocks noGrp="1"/>
          </p:cNvSpPr>
          <p:nvPr>
            <p:ph idx="1"/>
          </p:nvPr>
        </p:nvSpPr>
        <p:spPr/>
        <p:txBody>
          <a:bodyPr>
            <a:normAutofit/>
          </a:bodyPr>
          <a:lstStyle/>
          <a:p>
            <a:r>
              <a:rPr lang="en-US"/>
              <a:t>First of all: To make an element draggable, set the draggable attribute to true:  &lt;img draggable="true"&gt;</a:t>
            </a:r>
          </a:p>
          <a:p>
            <a:r>
              <a:rPr lang="en-US"/>
              <a:t>Then, specify what should happen when the element is dragged.</a:t>
            </a:r>
          </a:p>
          <a:p>
            <a:pPr marL="457200" lvl="1" indent="0">
              <a:buNone/>
            </a:pPr>
            <a:r>
              <a:rPr lang="en-US"/>
              <a:t>In the example above, the </a:t>
            </a:r>
            <a:r>
              <a:rPr lang="en-US">
                <a:solidFill>
                  <a:srgbClr val="C00000"/>
                </a:solidFill>
              </a:rPr>
              <a:t>ondragstart attribute </a:t>
            </a:r>
            <a:r>
              <a:rPr lang="en-US"/>
              <a:t>calls a function, drag(event), that specifies what data to be dragged.</a:t>
            </a:r>
          </a:p>
          <a:p>
            <a:pPr marL="457200" lvl="1" indent="0">
              <a:buNone/>
            </a:pPr>
            <a:r>
              <a:rPr lang="en-US"/>
              <a:t>The </a:t>
            </a:r>
            <a:r>
              <a:rPr lang="en-US">
                <a:solidFill>
                  <a:srgbClr val="C00000"/>
                </a:solidFill>
              </a:rPr>
              <a:t>dataTransfer.setData() </a:t>
            </a:r>
            <a:r>
              <a:rPr lang="en-US"/>
              <a:t>method sets the data type and the value of the dragged data:</a:t>
            </a:r>
          </a:p>
          <a:p>
            <a:pPr marL="457200" lvl="1" indent="0">
              <a:buNone/>
            </a:pPr>
            <a:endParaRPr lang="en-US"/>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fontScale="90000" lnSpcReduction="20000"/>
          </a:bodyPr>
          <a:lstStyle/>
          <a:p>
            <a:r>
              <a:rPr lang="en-US"/>
              <a:t>The </a:t>
            </a:r>
            <a:r>
              <a:rPr lang="en-US">
                <a:solidFill>
                  <a:srgbClr val="C00000"/>
                </a:solidFill>
              </a:rPr>
              <a:t>ondragover </a:t>
            </a:r>
            <a:r>
              <a:rPr lang="en-US"/>
              <a:t>event specifies where the dragged data can be dropped.</a:t>
            </a:r>
          </a:p>
          <a:p>
            <a:endParaRPr lang="en-US"/>
          </a:p>
          <a:p>
            <a:r>
              <a:rPr lang="en-US"/>
              <a:t>By default, data/elements cannot be dropped in other elements. To allow a drop, we must prevent the default handling of the element.</a:t>
            </a:r>
          </a:p>
          <a:p>
            <a:endParaRPr lang="en-US"/>
          </a:p>
          <a:p>
            <a:r>
              <a:rPr lang="en-US"/>
              <a:t>This is done by calling the </a:t>
            </a:r>
            <a:r>
              <a:rPr lang="en-US">
                <a:solidFill>
                  <a:srgbClr val="C00000"/>
                </a:solidFill>
              </a:rPr>
              <a:t>event.preventDefault() </a:t>
            </a:r>
            <a:r>
              <a:rPr lang="en-US"/>
              <a:t>method for the ondragover event:</a:t>
            </a:r>
          </a:p>
          <a:p>
            <a:endParaRPr lang="en-US"/>
          </a:p>
          <a:p>
            <a:r>
              <a:rPr lang="en-US"/>
              <a:t>When the dragged data is dropped, a drop event occurs.</a:t>
            </a:r>
          </a:p>
          <a:p>
            <a:r>
              <a:rPr lang="en-US"/>
              <a:t>In the example above, the ondrop attribute calls a function, drop(event):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lstStyle/>
          <a:p>
            <a:r>
              <a:rPr lang="en-US"/>
              <a:t>Call </a:t>
            </a:r>
            <a:r>
              <a:rPr lang="en-US">
                <a:solidFill>
                  <a:srgbClr val="C00000"/>
                </a:solidFill>
              </a:rPr>
              <a:t>preventDefault() </a:t>
            </a:r>
            <a:r>
              <a:rPr lang="en-US"/>
              <a:t>to prevent the browser default handling of the data (default is open as link on drop)</a:t>
            </a:r>
          </a:p>
          <a:p>
            <a:r>
              <a:rPr lang="en-US"/>
              <a:t>Get the dragged data with the</a:t>
            </a:r>
            <a:r>
              <a:rPr lang="en-US">
                <a:solidFill>
                  <a:srgbClr val="C00000"/>
                </a:solidFill>
              </a:rPr>
              <a:t> dataTransfer.getData() </a:t>
            </a:r>
            <a:r>
              <a:rPr lang="en-US"/>
              <a:t>method. This method will return any data that was set to the same type in the </a:t>
            </a:r>
            <a:r>
              <a:rPr lang="en-US">
                <a:solidFill>
                  <a:srgbClr val="C00000"/>
                </a:solidFill>
              </a:rPr>
              <a:t>setData() </a:t>
            </a:r>
            <a:r>
              <a:rPr lang="en-US"/>
              <a:t>method</a:t>
            </a:r>
          </a:p>
          <a:p>
            <a:r>
              <a:rPr lang="en-US"/>
              <a:t>The dragged data is the id of the dragged element ("drag1")</a:t>
            </a:r>
          </a:p>
          <a:p>
            <a:r>
              <a:rPr lang="en-US"/>
              <a:t>Append the dragged element into the drop element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GeoLocation</a:t>
            </a:r>
          </a:p>
        </p:txBody>
      </p:sp>
      <p:sp>
        <p:nvSpPr>
          <p:cNvPr id="3" name="Content Placeholder 2"/>
          <p:cNvSpPr>
            <a:spLocks noGrp="1"/>
          </p:cNvSpPr>
          <p:nvPr>
            <p:ph idx="1"/>
          </p:nvPr>
        </p:nvSpPr>
        <p:spPr/>
        <p:txBody>
          <a:bodyPr/>
          <a:lstStyle/>
          <a:p>
            <a:r>
              <a:rPr lang="en-US"/>
              <a:t>The HTML Geolocation API is used to locate a user's position.</a:t>
            </a:r>
          </a:p>
          <a:p>
            <a:r>
              <a:rPr lang="en-US"/>
              <a:t>Since this can compromise privacy, the position is not available unless the user approves it.</a:t>
            </a:r>
          </a:p>
          <a:p>
            <a:r>
              <a:rPr lang="en-US"/>
              <a:t>The </a:t>
            </a:r>
            <a:r>
              <a:rPr lang="en-US">
                <a:solidFill>
                  <a:srgbClr val="C00000"/>
                </a:solidFill>
              </a:rPr>
              <a:t>getCurrentPosition()</a:t>
            </a:r>
            <a:r>
              <a:rPr lang="en-US"/>
              <a:t> method is used to return the user's position.</a:t>
            </a:r>
          </a:p>
          <a:p>
            <a:endParaRPr lang="en-US"/>
          </a:p>
          <a:p>
            <a:r>
              <a:rPr lang="en-US"/>
              <a:t>The example below returns the latitude and longitude of the user's position: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a:bodyPr>
          <a:lstStyle/>
          <a:p>
            <a:r>
              <a:rPr lang="en-US" sz="2000" dirty="0" smtClean="0"/>
              <a:t>Many 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p>
          <a:p>
            <a:r>
              <a:rPr lang="en-US" sz="2000" dirty="0" smtClean="0"/>
              <a:t>There are many HTML elements which have been modified or removed from HTML5. Some of them are listed below:</a:t>
            </a:r>
          </a:p>
          <a:p>
            <a:endParaRPr lang="en-US" sz="2000" dirty="0" smtClean="0"/>
          </a:p>
          <a:p>
            <a:endParaRPr lang="en-US" sz="2000" dirty="0"/>
          </a:p>
        </p:txBody>
      </p:sp>
      <p:graphicFrame>
        <p:nvGraphicFramePr>
          <p:cNvPr id="4" name="Table 3"/>
          <p:cNvGraphicFramePr>
            <a:graphicFrameLocks noGrp="1"/>
          </p:cNvGraphicFramePr>
          <p:nvPr/>
        </p:nvGraphicFramePr>
        <p:xfrm>
          <a:off x="1143000" y="3200400"/>
          <a:ext cx="6781800" cy="3235960"/>
        </p:xfrm>
        <a:graphic>
          <a:graphicData uri="http://schemas.openxmlformats.org/drawingml/2006/table">
            <a:tbl>
              <a:tblPr firstRow="1" bandRow="1">
                <a:tableStyleId>{5C22544A-7EE6-4342-B048-85BDC9FD1C3A}</a:tableStyleId>
              </a:tblPr>
              <a:tblGrid>
                <a:gridCol w="3390900"/>
                <a:gridCol w="3390900"/>
              </a:tblGrid>
              <a:tr h="370840">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tr>
              <a:tr h="370840">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tr>
              <a:tr h="370840">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tr>
              <a:tr h="370840">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1370"/>
            <a:ext cx="8229600" cy="5878195"/>
          </a:xfrm>
        </p:spPr>
        <p:txBody>
          <a:bodyPr>
            <a:noAutofit/>
          </a:bodyPr>
          <a:lstStyle/>
          <a:p>
            <a:pPr marL="0" indent="0">
              <a:buNone/>
            </a:pPr>
            <a:r>
              <a:rPr lang="en-US" sz="1300"/>
              <a:t>&lt;!DOCTYPE html&gt;</a:t>
            </a:r>
          </a:p>
          <a:p>
            <a:pPr marL="0" indent="0">
              <a:buNone/>
            </a:pPr>
            <a:r>
              <a:rPr lang="en-US" sz="1300"/>
              <a:t>&lt;html&gt;</a:t>
            </a:r>
          </a:p>
          <a:p>
            <a:pPr marL="0" indent="0">
              <a:buNone/>
            </a:pPr>
            <a:r>
              <a:rPr lang="en-US" sz="1300"/>
              <a:t>&lt;body&gt;</a:t>
            </a:r>
          </a:p>
          <a:p>
            <a:pPr marL="0" indent="0">
              <a:buNone/>
            </a:pPr>
            <a:r>
              <a:rPr lang="en-US" sz="1300"/>
              <a:t>&lt;p&gt;Click the button to get your coordinates.&lt;/p&gt;</a:t>
            </a:r>
          </a:p>
          <a:p>
            <a:pPr marL="0" indent="0">
              <a:buNone/>
            </a:pPr>
            <a:r>
              <a:rPr lang="en-US" sz="1300"/>
              <a:t>&lt;button onclick="getLocation()"&gt;Try It&lt;/button&gt;</a:t>
            </a:r>
          </a:p>
          <a:p>
            <a:pPr marL="0" indent="0">
              <a:buNone/>
            </a:pPr>
            <a:r>
              <a:rPr lang="en-US" sz="1300"/>
              <a:t>&lt;p id="demo"&gt;&lt;/p&gt;</a:t>
            </a:r>
          </a:p>
          <a:p>
            <a:pPr marL="0" indent="0">
              <a:buNone/>
            </a:pPr>
            <a:r>
              <a:rPr lang="en-US" sz="1300"/>
              <a:t>&lt;script&gt;</a:t>
            </a:r>
          </a:p>
          <a:p>
            <a:pPr marL="0" indent="0">
              <a:buNone/>
            </a:pPr>
            <a:r>
              <a:rPr lang="en-US" sz="1300"/>
              <a:t>var x = document.getElementById("demo");</a:t>
            </a:r>
          </a:p>
          <a:p>
            <a:pPr marL="0" indent="0">
              <a:buNone/>
            </a:pPr>
            <a:r>
              <a:rPr lang="en-US" sz="1300"/>
              <a:t>function getLocation() {</a:t>
            </a:r>
          </a:p>
          <a:p>
            <a:pPr marL="0" indent="0">
              <a:buNone/>
            </a:pPr>
            <a:r>
              <a:rPr lang="en-US" sz="1300"/>
              <a:t>  if (navigator.geolocation) {</a:t>
            </a:r>
          </a:p>
          <a:p>
            <a:pPr marL="0" indent="0">
              <a:buNone/>
            </a:pPr>
            <a:r>
              <a:rPr lang="en-US" sz="1300"/>
              <a:t>    navigator.geolocation.getCurrentPosition(showPosition);</a:t>
            </a:r>
          </a:p>
          <a:p>
            <a:pPr marL="0" indent="0">
              <a:buNone/>
            </a:pPr>
            <a:r>
              <a:rPr lang="en-US" sz="1300"/>
              <a:t>  } else { </a:t>
            </a:r>
          </a:p>
          <a:p>
            <a:pPr marL="0" indent="0">
              <a:buNone/>
            </a:pPr>
            <a:r>
              <a:rPr lang="en-US" sz="1300"/>
              <a:t>    x.innerHTML = "Geolocation is not supported by this browser.";</a:t>
            </a:r>
          </a:p>
          <a:p>
            <a:pPr marL="0" indent="0">
              <a:buNone/>
            </a:pPr>
            <a:r>
              <a:rPr lang="en-US" sz="1300"/>
              <a:t>  }</a:t>
            </a:r>
          </a:p>
          <a:p>
            <a:pPr marL="0" indent="0">
              <a:buNone/>
            </a:pPr>
            <a:r>
              <a:rPr lang="en-US" sz="1300"/>
              <a:t>}</a:t>
            </a:r>
          </a:p>
          <a:p>
            <a:pPr marL="0" indent="0">
              <a:buNone/>
            </a:pPr>
            <a:endParaRPr lang="en-US" sz="1300"/>
          </a:p>
          <a:p>
            <a:pPr marL="0" indent="0">
              <a:buNone/>
            </a:pPr>
            <a:r>
              <a:rPr lang="en-US" sz="1300"/>
              <a:t>function showPosition(position) {</a:t>
            </a:r>
          </a:p>
          <a:p>
            <a:pPr marL="0" indent="0">
              <a:buNone/>
            </a:pPr>
            <a:r>
              <a:rPr lang="en-US" sz="1300"/>
              <a:t>  x.innerHTML = "Latitude: " + position.coords.latitude + </a:t>
            </a:r>
          </a:p>
          <a:p>
            <a:pPr marL="0" indent="0">
              <a:buNone/>
            </a:pPr>
            <a:r>
              <a:rPr lang="en-US" sz="1300"/>
              <a:t>  "&lt;br&gt;Longitude: " + position.coords.longitude;</a:t>
            </a:r>
          </a:p>
          <a:p>
            <a:pPr marL="0" indent="0">
              <a:buNone/>
            </a:pPr>
            <a:r>
              <a:rPr lang="en-US" sz="1300"/>
              <a:t>}</a:t>
            </a:r>
          </a:p>
          <a:p>
            <a:pPr marL="0" indent="0">
              <a:buNone/>
            </a:pPr>
            <a:r>
              <a:rPr lang="en-US" sz="1300"/>
              <a:t>&lt;/script&gt;</a:t>
            </a:r>
          </a:p>
          <a:p>
            <a:pPr marL="0" indent="0">
              <a:buNone/>
            </a:pPr>
            <a:endParaRPr lang="en-US" sz="1300"/>
          </a:p>
          <a:p>
            <a:pPr marL="0" indent="0">
              <a:buNone/>
            </a:pPr>
            <a:r>
              <a:rPr lang="en-US" sz="1300"/>
              <a:t>&lt;/body&gt;</a:t>
            </a:r>
          </a:p>
          <a:p>
            <a:pPr marL="0" indent="0">
              <a:buNone/>
            </a:pPr>
            <a:r>
              <a:rPr lang="en-US" sz="1300"/>
              <a:t>&lt;/html&gt;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lstStyle/>
          <a:p>
            <a:r>
              <a:rPr lang="en-US"/>
              <a:t>Check if Geolocation is supported</a:t>
            </a:r>
          </a:p>
          <a:p>
            <a:r>
              <a:rPr lang="en-US"/>
              <a:t>If supported, run the getCurrentPosition() method. If not, display a message to the user</a:t>
            </a:r>
          </a:p>
          <a:p>
            <a:r>
              <a:rPr lang="en-US"/>
              <a:t>If the getCurrentPosition() method is successful, it returns a coordinates object to the function specified in the parameter (showPosition)</a:t>
            </a:r>
          </a:p>
          <a:p>
            <a:r>
              <a:rPr lang="en-US"/>
              <a:t>The showPosition() function outputs the Latitude and Longitude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smtClean="0"/>
              <a:t>CSS stands for Cascading Style Sheets</a:t>
            </a:r>
          </a:p>
          <a:p>
            <a:r>
              <a:rPr lang="en-US" dirty="0" smtClean="0"/>
              <a:t>CSS describes how HTML elements are to be displayed on screen, paper, or in other media</a:t>
            </a:r>
          </a:p>
          <a:p>
            <a:r>
              <a:rPr lang="en-US" dirty="0" smtClean="0"/>
              <a:t>CSS saves a lot of work. It can control the layout of multiple web pages all at once</a:t>
            </a:r>
          </a:p>
          <a:p>
            <a:r>
              <a:rPr lang="en-US" dirty="0" smtClean="0"/>
              <a:t>External style sheets are stored in CSS files</a:t>
            </a:r>
          </a:p>
          <a:p>
            <a:r>
              <a:rPr lang="en-US" dirty="0" smtClean="0"/>
              <a:t>CSS is used to define styles for your web pages, including the design, layout and variations in display for different devices and screen sizes.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312"/>
            <a:ext cx="8229600" cy="856488"/>
          </a:xfrm>
        </p:spPr>
        <p:txBody>
          <a:bodyPr>
            <a:normAutofit/>
          </a:bodyPr>
          <a:lstStyle/>
          <a:p>
            <a:r>
              <a:rPr lang="en-US" dirty="0" smtClean="0"/>
              <a:t>CSS Syntax</a:t>
            </a:r>
            <a:endParaRPr lang="en-US" dirty="0"/>
          </a:p>
        </p:txBody>
      </p:sp>
      <p:sp>
        <p:nvSpPr>
          <p:cNvPr id="3" name="Content Placeholder 2"/>
          <p:cNvSpPr>
            <a:spLocks noGrp="1"/>
          </p:cNvSpPr>
          <p:nvPr>
            <p:ph idx="1"/>
          </p:nvPr>
        </p:nvSpPr>
        <p:spPr>
          <a:xfrm>
            <a:off x="457200" y="2667000"/>
            <a:ext cx="8229600" cy="4038600"/>
          </a:xfrm>
        </p:spPr>
        <p:txBody>
          <a:bodyPr>
            <a:normAutofit/>
          </a:bodyPr>
          <a:lstStyle/>
          <a:p>
            <a:r>
              <a:rPr lang="en-US" dirty="0" smtClean="0"/>
              <a:t>The selector points to the HTML element you want to style.</a:t>
            </a:r>
          </a:p>
          <a:p>
            <a:r>
              <a:rPr lang="en-US" dirty="0" smtClean="0"/>
              <a:t>The declaration block contains one or more declarations separated by semicolons.</a:t>
            </a:r>
          </a:p>
          <a:p>
            <a:r>
              <a:rPr lang="en-US" dirty="0" smtClean="0"/>
              <a:t>Each declaration includes a CSS property name and a value, separated by a colon.</a:t>
            </a:r>
          </a:p>
          <a:p>
            <a:r>
              <a:rPr lang="en-US" dirty="0" smtClean="0"/>
              <a:t>Multiple CSS declarations are separated with semicolons, and declaration blocks are surrounded by curly braces.</a:t>
            </a:r>
          </a:p>
          <a:p>
            <a:endParaRPr lang="en-US" dirty="0"/>
          </a:p>
        </p:txBody>
      </p:sp>
      <p:pic>
        <p:nvPicPr>
          <p:cNvPr id="4" name="Picture 3" descr="selector.gif"/>
          <p:cNvPicPr>
            <a:picLocks noChangeAspect="1"/>
          </p:cNvPicPr>
          <p:nvPr/>
        </p:nvPicPr>
        <p:blipFill>
          <a:blip r:embed="rId2" cstate="print"/>
          <a:stretch>
            <a:fillRect/>
          </a:stretch>
        </p:blipFill>
        <p:spPr>
          <a:xfrm>
            <a:off x="1600200" y="1457325"/>
            <a:ext cx="5419725" cy="113347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CSS</a:t>
            </a:r>
            <a:endParaRPr lang="en-US" dirty="0"/>
          </a:p>
        </p:txBody>
      </p:sp>
      <p:sp>
        <p:nvSpPr>
          <p:cNvPr id="3" name="Content Placeholder 2"/>
          <p:cNvSpPr>
            <a:spLocks noGrp="1"/>
          </p:cNvSpPr>
          <p:nvPr>
            <p:ph idx="1"/>
          </p:nvPr>
        </p:nvSpPr>
        <p:spPr/>
        <p:txBody>
          <a:bodyPr>
            <a:normAutofit/>
          </a:bodyPr>
          <a:lstStyle/>
          <a:p>
            <a:r>
              <a:rPr lang="en-US" dirty="0" smtClean="0"/>
              <a:t>CSS can be added to HTML documents in 3 ways:</a:t>
            </a:r>
          </a:p>
          <a:p>
            <a:r>
              <a:rPr lang="en-US" b="1" dirty="0" smtClean="0"/>
              <a:t>Inline</a:t>
            </a:r>
            <a:r>
              <a:rPr lang="en-US" dirty="0" smtClean="0"/>
              <a:t> - by using the style attribute inside HTML elements</a:t>
            </a:r>
          </a:p>
          <a:p>
            <a:r>
              <a:rPr lang="en-US" b="1" dirty="0" smtClean="0"/>
              <a:t>Internal</a:t>
            </a:r>
            <a:r>
              <a:rPr lang="en-US" dirty="0" smtClean="0"/>
              <a:t> - by using a &lt;style&gt; element in the &lt;head&gt; section</a:t>
            </a:r>
          </a:p>
          <a:p>
            <a:r>
              <a:rPr lang="en-US" b="1" dirty="0" smtClean="0"/>
              <a:t>External</a:t>
            </a:r>
            <a:r>
              <a:rPr lang="en-US" dirty="0" smtClean="0"/>
              <a:t> - by using a &lt;link&gt; element to link to an external CSS file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80288"/>
          </a:xfrm>
        </p:spPr>
        <p:txBody>
          <a:bodyPr>
            <a:normAutofit fontScale="90000"/>
          </a:bodyPr>
          <a:lstStyle/>
          <a:p>
            <a:r>
              <a:rPr lang="en-US" dirty="0" smtClean="0"/>
              <a:t>Inline CSS</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dirty="0" smtClean="0"/>
              <a:t>An inline CSS is used to apply a unique style to a single HTML element.</a:t>
            </a:r>
          </a:p>
          <a:p>
            <a:r>
              <a:rPr lang="en-US" dirty="0" smtClean="0"/>
              <a:t>An inline CSS uses the style attribute of an HTML element.</a:t>
            </a:r>
          </a:p>
          <a:p>
            <a:r>
              <a:rPr lang="en-US" dirty="0" smtClean="0"/>
              <a:t>The following example sets the text color of the &lt;h1&gt; element to blue, and the text color of the &lt;p&gt; element to green:</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&lt;h1 style="</a:t>
            </a:r>
            <a:r>
              <a:rPr lang="en-US" dirty="0" err="1" smtClean="0"/>
              <a:t>color:blue</a:t>
            </a:r>
            <a:r>
              <a:rPr lang="en-US" dirty="0" smtClean="0"/>
              <a:t>;"&gt;A Blue Heading&lt;/h1&gt;</a:t>
            </a:r>
          </a:p>
          <a:p>
            <a:pPr>
              <a:buNone/>
            </a:pPr>
            <a:r>
              <a:rPr lang="en-US" dirty="0" smtClean="0"/>
              <a:t>&lt;p style="</a:t>
            </a:r>
            <a:r>
              <a:rPr lang="en-US" dirty="0" err="1" smtClean="0"/>
              <a:t>color:green</a:t>
            </a:r>
            <a:r>
              <a:rPr lang="en-US" dirty="0" smtClean="0"/>
              <a:t>;"&gt;A green paragraph&lt;/p&gt;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CSS</a:t>
            </a:r>
            <a:endParaRPr lang="en-US" dirty="0"/>
          </a:p>
        </p:txBody>
      </p:sp>
      <p:sp>
        <p:nvSpPr>
          <p:cNvPr id="3" name="Content Placeholder 2"/>
          <p:cNvSpPr>
            <a:spLocks noGrp="1"/>
          </p:cNvSpPr>
          <p:nvPr>
            <p:ph idx="1"/>
          </p:nvPr>
        </p:nvSpPr>
        <p:spPr/>
        <p:txBody>
          <a:bodyPr/>
          <a:lstStyle/>
          <a:p>
            <a:r>
              <a:rPr lang="en-US" dirty="0" smtClean="0"/>
              <a:t>An internal CSS is used to define a style for a single HTML page.</a:t>
            </a:r>
          </a:p>
          <a:p>
            <a:r>
              <a:rPr lang="en-US" dirty="0" smtClean="0"/>
              <a:t>An internal CSS is defined in the &lt;head&gt; section of an HTML page, within a &lt;style&gt; element.</a:t>
            </a:r>
          </a:p>
          <a:p>
            <a:r>
              <a:rPr lang="en-US" dirty="0" smtClean="0"/>
              <a:t>The following example sets the text color of ALL the &lt;h1&gt; elements (on that page) to blue, and the text color of ALL the &lt;p&gt; elements to red. In addition, the page will be displayed with a "</a:t>
            </a:r>
            <a:r>
              <a:rPr lang="en-US" dirty="0" err="1" smtClean="0"/>
              <a:t>powderblue</a:t>
            </a:r>
            <a:r>
              <a:rPr lang="en-US" dirty="0" smtClean="0"/>
              <a:t>" background color:</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lstStyle/>
          <a:p>
            <a:r>
              <a:rPr lang="en-US" dirty="0" smtClean="0"/>
              <a:t>Internal CSS Program</a:t>
            </a:r>
            <a:endParaRPr lang="en-US" dirty="0"/>
          </a:p>
        </p:txBody>
      </p:sp>
      <p:sp>
        <p:nvSpPr>
          <p:cNvPr id="3" name="Content Placeholder 2"/>
          <p:cNvSpPr>
            <a:spLocks noGrp="1"/>
          </p:cNvSpPr>
          <p:nvPr>
            <p:ph idx="1"/>
          </p:nvPr>
        </p:nvSpPr>
        <p:spPr>
          <a:xfrm>
            <a:off x="457200" y="1676400"/>
            <a:ext cx="8229600" cy="4953000"/>
          </a:xfrm>
        </p:spPr>
        <p:txBody>
          <a:bodyPr>
            <a:noAutofit/>
          </a:bodyPr>
          <a:lstStyle/>
          <a:p>
            <a:pPr>
              <a:buNone/>
            </a:pPr>
            <a:r>
              <a:rPr lang="en-US" sz="1800" dirty="0" smtClean="0"/>
              <a:t>&lt;!DOCTYPE html&gt;</a:t>
            </a:r>
          </a:p>
          <a:p>
            <a:pPr>
              <a:buNone/>
            </a:pPr>
            <a:r>
              <a:rPr lang="en-US" sz="1800" dirty="0" smtClean="0"/>
              <a:t>&lt;html&gt;</a:t>
            </a:r>
          </a:p>
          <a:p>
            <a:pPr>
              <a:buNone/>
            </a:pPr>
            <a:r>
              <a:rPr lang="en-US" sz="1800" dirty="0" smtClean="0"/>
              <a:t>&lt;head&gt;</a:t>
            </a:r>
          </a:p>
          <a:p>
            <a:pPr>
              <a:buNone/>
            </a:pPr>
            <a:r>
              <a:rPr lang="en-US" sz="1800" dirty="0" smtClean="0"/>
              <a:t>&lt;style&gt;</a:t>
            </a:r>
          </a:p>
          <a:p>
            <a:pPr>
              <a:buNone/>
            </a:pPr>
            <a:r>
              <a:rPr lang="en-US" sz="1800" dirty="0" smtClean="0"/>
              <a:t>body {background-color: </a:t>
            </a:r>
            <a:r>
              <a:rPr lang="en-US" sz="1800" dirty="0" err="1" smtClean="0"/>
              <a:t>powderblue</a:t>
            </a:r>
            <a:r>
              <a:rPr lang="en-US" sz="1800" dirty="0" smtClean="0"/>
              <a:t>;}</a:t>
            </a:r>
          </a:p>
          <a:p>
            <a:pPr>
              <a:buNone/>
            </a:pPr>
            <a:r>
              <a:rPr lang="en-US" sz="1800" dirty="0" smtClean="0"/>
              <a:t>h1   {color: blue;}</a:t>
            </a:r>
          </a:p>
          <a:p>
            <a:pPr>
              <a:buNone/>
            </a:pPr>
            <a:r>
              <a:rPr lang="en-US" sz="1800" dirty="0" smtClean="0"/>
              <a:t>p    {color: red;}</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&lt;h1&gt;This is a heading&lt;/h1&gt;</a:t>
            </a:r>
          </a:p>
          <a:p>
            <a:pPr>
              <a:buNone/>
            </a:pPr>
            <a:r>
              <a:rPr lang="en-US" sz="1800" dirty="0" smtClean="0"/>
              <a:t>&lt;p&gt;This is a paragraph.&lt;/p&gt;</a:t>
            </a:r>
          </a:p>
          <a:p>
            <a:pPr>
              <a:buNone/>
            </a:pPr>
            <a:r>
              <a:rPr lang="en-US" sz="1800" dirty="0" smtClean="0"/>
              <a:t>&lt;/body&gt;</a:t>
            </a:r>
          </a:p>
          <a:p>
            <a:pPr>
              <a:buNone/>
            </a:pP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32688"/>
            <a:ext cx="8229600" cy="515112"/>
          </a:xfrm>
        </p:spPr>
        <p:txBody>
          <a:bodyPr>
            <a:normAutofit fontScale="90000"/>
          </a:bodyPr>
          <a:lstStyle/>
          <a:p>
            <a:r>
              <a:rPr lang="en-US" dirty="0" smtClean="0"/>
              <a:t>External CSS</a:t>
            </a:r>
            <a:endParaRPr lang="en-US" dirty="0"/>
          </a:p>
        </p:txBody>
      </p:sp>
      <p:sp>
        <p:nvSpPr>
          <p:cNvPr id="3" name="Content Placeholder 2"/>
          <p:cNvSpPr>
            <a:spLocks noGrp="1"/>
          </p:cNvSpPr>
          <p:nvPr>
            <p:ph idx="1"/>
          </p:nvPr>
        </p:nvSpPr>
        <p:spPr>
          <a:xfrm>
            <a:off x="457200" y="1447800"/>
            <a:ext cx="8229600" cy="5105400"/>
          </a:xfrm>
        </p:spPr>
        <p:txBody>
          <a:bodyPr>
            <a:normAutofit fontScale="85000" lnSpcReduction="20000"/>
          </a:bodyPr>
          <a:lstStyle/>
          <a:p>
            <a:r>
              <a:rPr lang="en-US" dirty="0" smtClean="0"/>
              <a:t>An external style sheet is used to define the style for many HTML pages.</a:t>
            </a:r>
          </a:p>
          <a:p>
            <a:r>
              <a:rPr lang="en-US" dirty="0" smtClean="0"/>
              <a:t>To use an external style sheet, add a link to it in the &lt;head&gt; section of each HTML page:</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="styles.css"&gt;</a:t>
            </a:r>
          </a:p>
          <a:p>
            <a:pPr>
              <a:buNone/>
            </a:pPr>
            <a:r>
              <a:rPr lang="en-US" dirty="0" smtClean="0"/>
              <a:t>&lt;/head&gt;</a:t>
            </a:r>
          </a:p>
          <a:p>
            <a:pPr>
              <a:buNone/>
            </a:pPr>
            <a:r>
              <a:rPr lang="en-US" dirty="0" smtClean="0"/>
              <a:t>&lt;body&gt;</a:t>
            </a:r>
          </a:p>
          <a:p>
            <a:pPr>
              <a:buNone/>
            </a:pPr>
            <a:r>
              <a:rPr lang="en-US" dirty="0" smtClean="0"/>
              <a:t>&lt;h1&gt;This is a heading&lt;/h1&gt;</a:t>
            </a:r>
          </a:p>
          <a:p>
            <a:pPr>
              <a:buNone/>
            </a:pPr>
            <a:r>
              <a:rPr lang="en-US" dirty="0" smtClean="0"/>
              <a:t>&lt;p&gt;This is a paragraph.&lt;/p&gt;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styles.css:</a:t>
            </a:r>
            <a:endParaRPr lang="en-US" dirty="0"/>
          </a:p>
        </p:txBody>
      </p:sp>
      <p:sp>
        <p:nvSpPr>
          <p:cNvPr id="3" name="Content Placeholder 2"/>
          <p:cNvSpPr>
            <a:spLocks noGrp="1"/>
          </p:cNvSpPr>
          <p:nvPr>
            <p:ph idx="1"/>
          </p:nvPr>
        </p:nvSpPr>
        <p:spPr/>
        <p:txBody>
          <a:bodyPr/>
          <a:lstStyle/>
          <a:p>
            <a:pPr>
              <a:buNone/>
            </a:pPr>
            <a:r>
              <a:rPr lang="en-US" dirty="0" smtClean="0"/>
              <a:t>body {</a:t>
            </a:r>
            <a:br>
              <a:rPr lang="en-US" dirty="0" smtClean="0"/>
            </a:br>
            <a:r>
              <a:rPr lang="en-US" dirty="0" smtClean="0"/>
              <a:t>  background-color: </a:t>
            </a:r>
            <a:r>
              <a:rPr lang="en-US" dirty="0" err="1" smtClean="0"/>
              <a:t>powderblue</a:t>
            </a:r>
            <a:r>
              <a:rPr lang="en-US" dirty="0" smtClean="0"/>
              <a:t>;</a:t>
            </a:r>
            <a:br>
              <a:rPr lang="en-US" dirty="0" smtClean="0"/>
            </a:br>
            <a:r>
              <a:rPr lang="en-US" dirty="0" smtClean="0"/>
              <a:t>}</a:t>
            </a:r>
            <a:br>
              <a:rPr lang="en-US" dirty="0" smtClean="0"/>
            </a:br>
            <a:r>
              <a:rPr lang="en-US" dirty="0" smtClean="0"/>
              <a:t>h1 {</a:t>
            </a:r>
            <a:br>
              <a:rPr lang="en-US" dirty="0" smtClean="0"/>
            </a:br>
            <a:r>
              <a:rPr lang="en-US" dirty="0" smtClean="0"/>
              <a:t>  color: blue;</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Video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HTML &lt;video&gt; element is used to show a video on a web page.</a:t>
            </a:r>
          </a:p>
          <a:p>
            <a:pPr>
              <a:buNone/>
            </a:pPr>
            <a:r>
              <a:rPr lang="en-US" u="sng" dirty="0" smtClean="0">
                <a:solidFill>
                  <a:srgbClr val="C00000"/>
                </a:solidFill>
              </a:rPr>
              <a:t>Code: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&lt;video </a:t>
            </a:r>
            <a:r>
              <a:rPr lang="en-US" dirty="0" err="1" smtClean="0"/>
              <a:t>src</a:t>
            </a:r>
            <a:r>
              <a:rPr lang="en-US" dirty="0" smtClean="0"/>
              <a:t>=“movie.mp4” width="320" height="240" controls&gt;</a:t>
            </a:r>
          </a:p>
          <a:p>
            <a:pPr>
              <a:buNone/>
            </a:pPr>
            <a:r>
              <a:rPr lang="en-US" dirty="0" smtClean="0"/>
              <a:t>&lt;/video&gt;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51688"/>
          </a:xfrm>
        </p:spPr>
        <p:txBody>
          <a:bodyPr>
            <a:normAutofit fontScale="90000"/>
          </a:bodyPr>
          <a:lstStyle/>
          <a:p>
            <a:r>
              <a:rPr lang="en-US" dirty="0" smtClean="0"/>
              <a:t>CSS Layout - The position Property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position property specifies the type of positioning method used for an element.</a:t>
            </a:r>
          </a:p>
          <a:p>
            <a:pPr>
              <a:buNone/>
            </a:pPr>
            <a:r>
              <a:rPr lang="en-US" dirty="0" smtClean="0"/>
              <a:t>There are five different position values:</a:t>
            </a:r>
          </a:p>
          <a:p>
            <a:r>
              <a:rPr lang="en-US" dirty="0" smtClean="0"/>
              <a:t>static</a:t>
            </a:r>
          </a:p>
          <a:p>
            <a:r>
              <a:rPr lang="en-US" dirty="0" smtClean="0"/>
              <a:t>relative</a:t>
            </a:r>
          </a:p>
          <a:p>
            <a:r>
              <a:rPr lang="en-US" dirty="0" smtClean="0"/>
              <a:t>fixed</a:t>
            </a:r>
          </a:p>
          <a:p>
            <a:r>
              <a:rPr lang="en-US" dirty="0" smtClean="0"/>
              <a:t>absolute</a:t>
            </a:r>
          </a:p>
          <a:p>
            <a:r>
              <a:rPr lang="en-US" dirty="0" smtClean="0"/>
              <a:t>Sticky</a:t>
            </a:r>
          </a:p>
          <a:p>
            <a:pPr>
              <a:buNone/>
            </a:pPr>
            <a:r>
              <a:rPr lang="en-US" dirty="0" smtClean="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static</a:t>
            </a: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p>
          <a:p>
            <a:r>
              <a:rPr lang="en-US" dirty="0" smtClean="0"/>
              <a:t>Static positioned elements are not affected by the top, bottom, left, and right properties.</a:t>
            </a:r>
          </a:p>
          <a:p>
            <a:r>
              <a:rPr lang="en-US" dirty="0" smtClean="0"/>
              <a:t>An element with position: static; is not positioned in any special way; it is always positioned according to the normal flow of the page:</a:t>
            </a:r>
          </a:p>
          <a:p>
            <a:r>
              <a:rPr lang="en-US" dirty="0" smtClean="0"/>
              <a:t>The following &lt;div&gt; element has position: static;</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buNone/>
            </a:pPr>
            <a:r>
              <a:rPr lang="en-US" sz="1600" dirty="0" smtClean="0"/>
              <a:t>&lt;!DOCTYPE html&gt;</a:t>
            </a:r>
          </a:p>
          <a:p>
            <a:pPr>
              <a:buNone/>
            </a:pPr>
            <a:r>
              <a:rPr lang="en-US" sz="1600" dirty="0" smtClean="0"/>
              <a:t>&lt;html&gt;</a:t>
            </a:r>
          </a:p>
          <a:p>
            <a:pPr>
              <a:buNone/>
            </a:pPr>
            <a:r>
              <a:rPr lang="en-US" sz="1600" dirty="0" smtClean="0"/>
              <a:t>&lt;head&gt;</a:t>
            </a:r>
          </a:p>
          <a:p>
            <a:pPr>
              <a:buNone/>
            </a:pPr>
            <a:r>
              <a:rPr lang="en-US" sz="1600" dirty="0" smtClean="0"/>
              <a:t>&lt;style&gt;</a:t>
            </a:r>
          </a:p>
          <a:p>
            <a:pPr>
              <a:buNone/>
            </a:pPr>
            <a:r>
              <a:rPr lang="en-US" sz="1600" dirty="0" err="1" smtClean="0"/>
              <a:t>div.static</a:t>
            </a:r>
            <a:r>
              <a:rPr lang="en-US" sz="1600" dirty="0" smtClean="0"/>
              <a:t> {</a:t>
            </a:r>
          </a:p>
          <a:p>
            <a:pPr>
              <a:buNone/>
            </a:pPr>
            <a:r>
              <a:rPr lang="en-US" sz="1600" dirty="0" smtClean="0"/>
              <a:t>  position: static;</a:t>
            </a:r>
          </a:p>
          <a:p>
            <a:pPr>
              <a:buNone/>
            </a:pPr>
            <a:r>
              <a:rPr lang="en-US" sz="1600" dirty="0" smtClean="0"/>
              <a:t>  border: 3px solid #73AD21;</a:t>
            </a:r>
          </a:p>
          <a:p>
            <a:pPr>
              <a:buNone/>
            </a:pPr>
            <a:r>
              <a:rPr lang="en-US" sz="1600" dirty="0" smtClean="0"/>
              <a:t>}</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&lt;h2&gt;position: static;&lt;/h2&gt;</a:t>
            </a:r>
          </a:p>
          <a:p>
            <a:pPr>
              <a:buNone/>
            </a:pPr>
            <a:r>
              <a:rPr lang="en-US" sz="1600" dirty="0" smtClean="0"/>
              <a:t>&lt;p&gt;An element with position: static; is not positioned in any special way; it is </a:t>
            </a:r>
          </a:p>
          <a:p>
            <a:pPr>
              <a:buNone/>
            </a:pPr>
            <a:r>
              <a:rPr lang="en-US" sz="1600" dirty="0" smtClean="0"/>
              <a:t>always positioned according to the normal flow of the page:&lt;/p&gt;</a:t>
            </a:r>
          </a:p>
          <a:p>
            <a:pPr>
              <a:buNone/>
            </a:pPr>
            <a:r>
              <a:rPr lang="en-US" sz="1600" dirty="0" smtClean="0"/>
              <a:t>&lt;div class="static"&gt;</a:t>
            </a:r>
          </a:p>
          <a:p>
            <a:pPr>
              <a:buNone/>
            </a:pPr>
            <a:r>
              <a:rPr lang="en-US" sz="1600" dirty="0" smtClean="0"/>
              <a:t>  This div element has position: static;</a:t>
            </a:r>
          </a:p>
          <a:p>
            <a:pPr>
              <a:buNone/>
            </a:pPr>
            <a:r>
              <a:rPr lang="en-US" sz="1600" dirty="0" smtClean="0"/>
              <a:t>&lt;/div&gt;</a:t>
            </a:r>
          </a:p>
          <a:p>
            <a:pPr>
              <a:buNone/>
            </a:pPr>
            <a:r>
              <a:rPr lang="en-US" sz="1600" dirty="0" smtClean="0"/>
              <a:t>&lt;/body&gt;</a:t>
            </a:r>
          </a:p>
          <a:p>
            <a:pPr>
              <a:buNone/>
            </a:pPr>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relative</a:t>
            </a:r>
            <a:endParaRPr lang="en-US" dirty="0"/>
          </a:p>
        </p:txBody>
      </p:sp>
      <p:sp>
        <p:nvSpPr>
          <p:cNvPr id="3" name="Content Placeholder 2"/>
          <p:cNvSpPr>
            <a:spLocks noGrp="1"/>
          </p:cNvSpPr>
          <p:nvPr>
            <p:ph idx="1"/>
          </p:nvPr>
        </p:nvSpPr>
        <p:spPr/>
        <p:txBody>
          <a:bodyPr/>
          <a:lstStyle/>
          <a:p>
            <a:r>
              <a:rPr lang="en-US" dirty="0" smtClean="0"/>
              <a:t>An element with position: relative; is positioned relative to its normal position.</a:t>
            </a:r>
          </a:p>
          <a:p>
            <a:r>
              <a:rPr lang="en-US" dirty="0" smtClean="0"/>
              <a:t>Setting the top, right, bottom, and left properties of a relatively-positioned element will cause it to be adjusted away from its normal position. Other content will not be adjusted to fit into any gap left by the element.</a:t>
            </a:r>
          </a:p>
          <a:p>
            <a:r>
              <a:rPr lang="en-US" dirty="0" smtClean="0"/>
              <a:t>The following &lt;div&gt; element has position: relative;</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25000" lnSpcReduction="20000"/>
          </a:bodyPr>
          <a:lstStyle/>
          <a:p>
            <a:pPr>
              <a:buNone/>
            </a:pPr>
            <a:r>
              <a:rPr lang="en-US" sz="6400" dirty="0" smtClean="0"/>
              <a:t>&lt;!DOCTYPE html&gt;</a:t>
            </a:r>
          </a:p>
          <a:p>
            <a:pPr>
              <a:buNone/>
            </a:pPr>
            <a:r>
              <a:rPr lang="en-US" sz="6400" dirty="0" smtClean="0"/>
              <a:t>&lt;html&gt;</a:t>
            </a:r>
          </a:p>
          <a:p>
            <a:pPr>
              <a:buNone/>
            </a:pPr>
            <a:r>
              <a:rPr lang="en-US" sz="6400" dirty="0" smtClean="0"/>
              <a:t>&lt;head&gt;</a:t>
            </a:r>
          </a:p>
          <a:p>
            <a:pPr>
              <a:buNone/>
            </a:pPr>
            <a:r>
              <a:rPr lang="en-US" sz="6400" dirty="0" smtClean="0"/>
              <a:t>&lt;style&gt;</a:t>
            </a:r>
          </a:p>
          <a:p>
            <a:pPr>
              <a:buNone/>
            </a:pPr>
            <a:r>
              <a:rPr lang="en-US" sz="6400" dirty="0" err="1" smtClean="0"/>
              <a:t>div.relative</a:t>
            </a:r>
            <a:r>
              <a:rPr lang="en-US" sz="6400" dirty="0" smtClean="0"/>
              <a:t> {</a:t>
            </a:r>
          </a:p>
          <a:p>
            <a:pPr>
              <a:buNone/>
            </a:pPr>
            <a:r>
              <a:rPr lang="en-US" sz="6400" dirty="0" smtClean="0"/>
              <a:t>  position: relative;</a:t>
            </a:r>
          </a:p>
          <a:p>
            <a:pPr>
              <a:buNone/>
            </a:pPr>
            <a:r>
              <a:rPr lang="en-US" sz="6400" dirty="0" smtClean="0"/>
              <a:t>  left: 30px;</a:t>
            </a:r>
          </a:p>
          <a:p>
            <a:pPr>
              <a:buNone/>
            </a:pPr>
            <a:r>
              <a:rPr lang="en-US" sz="6400" dirty="0" smtClean="0"/>
              <a:t>  border: 3px solid #73AD21;</a:t>
            </a:r>
          </a:p>
          <a:p>
            <a:pPr>
              <a:buNone/>
            </a:pPr>
            <a:r>
              <a:rPr lang="en-US" sz="6400" dirty="0" smtClean="0"/>
              <a:t>}</a:t>
            </a:r>
          </a:p>
          <a:p>
            <a:pPr>
              <a:buNone/>
            </a:pPr>
            <a:r>
              <a:rPr lang="en-US" sz="6400" dirty="0" smtClean="0"/>
              <a:t>&lt;/style&gt;</a:t>
            </a:r>
          </a:p>
          <a:p>
            <a:pPr>
              <a:buNone/>
            </a:pPr>
            <a:r>
              <a:rPr lang="en-US" sz="6400" dirty="0" smtClean="0"/>
              <a:t>&lt;/head&gt;</a:t>
            </a:r>
          </a:p>
          <a:p>
            <a:pPr>
              <a:buNone/>
            </a:pPr>
            <a:r>
              <a:rPr lang="en-US" sz="6400" dirty="0" smtClean="0"/>
              <a:t>&lt;body&gt;</a:t>
            </a:r>
          </a:p>
          <a:p>
            <a:pPr>
              <a:buNone/>
            </a:pPr>
            <a:endParaRPr lang="en-US" sz="6400" dirty="0" smtClean="0"/>
          </a:p>
          <a:p>
            <a:pPr>
              <a:buNone/>
            </a:pPr>
            <a:r>
              <a:rPr lang="en-US" sz="6400" dirty="0" smtClean="0"/>
              <a:t>&lt;h2&gt;position: relative;&lt;/h2&gt;</a:t>
            </a:r>
          </a:p>
          <a:p>
            <a:pPr>
              <a:buNone/>
            </a:pPr>
            <a:endParaRPr lang="en-US" sz="6400" dirty="0" smtClean="0"/>
          </a:p>
          <a:p>
            <a:pPr>
              <a:buNone/>
            </a:pPr>
            <a:r>
              <a:rPr lang="en-US" sz="6400" dirty="0" smtClean="0"/>
              <a:t>&lt;p&gt;An element with position: relative; is positioned relative to its normal position:&lt;/p&gt;</a:t>
            </a:r>
          </a:p>
          <a:p>
            <a:pPr>
              <a:buNone/>
            </a:pPr>
            <a:endParaRPr lang="en-US" sz="6400" dirty="0" smtClean="0"/>
          </a:p>
          <a:p>
            <a:pPr>
              <a:buNone/>
            </a:pPr>
            <a:r>
              <a:rPr lang="en-US" sz="6400" dirty="0" smtClean="0"/>
              <a:t>&lt;div class="relative"&gt;</a:t>
            </a:r>
          </a:p>
          <a:p>
            <a:pPr>
              <a:buNone/>
            </a:pPr>
            <a:r>
              <a:rPr lang="en-US" sz="6400" dirty="0" smtClean="0"/>
              <a:t>This div element has position: relative;</a:t>
            </a:r>
          </a:p>
          <a:p>
            <a:pPr>
              <a:buNone/>
            </a:pPr>
            <a:r>
              <a:rPr lang="en-US" sz="6400" dirty="0" smtClean="0"/>
              <a:t>&lt;/div&gt;</a:t>
            </a:r>
          </a:p>
          <a:p>
            <a:pPr>
              <a:buNone/>
            </a:pPr>
            <a:endParaRPr lang="en-US" sz="6400" dirty="0" smtClean="0"/>
          </a:p>
          <a:p>
            <a:pPr>
              <a:buNone/>
            </a:pPr>
            <a:r>
              <a:rPr lang="en-US" sz="6400" dirty="0" smtClean="0"/>
              <a:t>&lt;/body&gt;</a:t>
            </a:r>
          </a:p>
          <a:p>
            <a:pPr>
              <a:buNone/>
            </a:pPr>
            <a:r>
              <a:rPr lang="en-US" sz="6400" dirty="0" smtClean="0"/>
              <a:t>&lt;/html&gt;</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fixed</a:t>
            </a:r>
            <a:endParaRPr lang="en-US" dirty="0"/>
          </a:p>
        </p:txBody>
      </p:sp>
      <p:sp>
        <p:nvSpPr>
          <p:cNvPr id="3" name="Content Placeholder 2"/>
          <p:cNvSpPr>
            <a:spLocks noGrp="1"/>
          </p:cNvSpPr>
          <p:nvPr>
            <p:ph idx="1"/>
          </p:nvPr>
        </p:nvSpPr>
        <p:spPr/>
        <p:txBody>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p>
          <a:p>
            <a:r>
              <a:rPr lang="en-US" dirty="0" smtClean="0"/>
              <a:t>A fixed element does not leave a gap in the page where it would normally have been located.</a:t>
            </a:r>
          </a:p>
          <a:p>
            <a:r>
              <a:rPr lang="en-US" dirty="0" smtClean="0"/>
              <a:t>Notice the fixed element in the lower-right corner of the page. Here is the CSS that is used:</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div.fixed</a:t>
            </a:r>
            <a:r>
              <a:rPr lang="en-US" dirty="0" smtClean="0"/>
              <a:t> {</a:t>
            </a:r>
          </a:p>
          <a:p>
            <a:pPr>
              <a:buNone/>
            </a:pPr>
            <a:r>
              <a:rPr lang="en-US" dirty="0" smtClean="0"/>
              <a:t>  position: fixed;</a:t>
            </a:r>
          </a:p>
          <a:p>
            <a:pPr>
              <a:buNone/>
            </a:pPr>
            <a:r>
              <a:rPr lang="en-US" dirty="0" smtClean="0"/>
              <a:t>  bottom: 0;</a:t>
            </a:r>
          </a:p>
          <a:p>
            <a:pPr>
              <a:buNone/>
            </a:pPr>
            <a:r>
              <a:rPr lang="en-US" dirty="0" smtClean="0"/>
              <a:t>  right: 0;</a:t>
            </a:r>
          </a:p>
          <a:p>
            <a:pPr>
              <a:buNone/>
            </a:pPr>
            <a:r>
              <a:rPr lang="en-US" dirty="0" smtClean="0"/>
              <a:t>  width: 300px;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&lt;h2&gt;position: fixed;&lt;/h2&gt;</a:t>
            </a:r>
          </a:p>
          <a:p>
            <a:pPr>
              <a:buNone/>
            </a:pPr>
            <a:endParaRPr lang="en-US" dirty="0" smtClean="0"/>
          </a:p>
          <a:p>
            <a:pPr>
              <a:buNone/>
            </a:pPr>
            <a:r>
              <a:rPr lang="en-US" dirty="0" smtClean="0"/>
              <a:t>&lt;p&gt;An element with position: fixed; is positioned relative to the viewport, which means it always stays in the same place even if the page is scrolled:&lt;/p&gt;</a:t>
            </a:r>
          </a:p>
          <a:p>
            <a:pPr>
              <a:buNone/>
            </a:pPr>
            <a:endParaRPr lang="en-US" dirty="0" smtClean="0"/>
          </a:p>
          <a:p>
            <a:pPr>
              <a:buNone/>
            </a:pPr>
            <a:r>
              <a:rPr lang="en-US" dirty="0" smtClean="0"/>
              <a:t>&lt;div class="fixed"&gt;</a:t>
            </a:r>
          </a:p>
          <a:p>
            <a:pPr>
              <a:buNone/>
            </a:pPr>
            <a:r>
              <a:rPr lang="en-US" dirty="0" smtClean="0"/>
              <a:t>This div element has position: fixed;</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absolute</a:t>
            </a:r>
            <a:endParaRPr lang="en-US" dirty="0"/>
          </a:p>
        </p:txBody>
      </p:sp>
      <p:sp>
        <p:nvSpPr>
          <p:cNvPr id="3" name="Content Placeholder 2"/>
          <p:cNvSpPr>
            <a:spLocks noGrp="1"/>
          </p:cNvSpPr>
          <p:nvPr>
            <p:ph idx="1"/>
          </p:nvPr>
        </p:nvSpPr>
        <p:spPr/>
        <p:txBody>
          <a:bodyPr/>
          <a:lstStyle/>
          <a:p>
            <a:r>
              <a:rPr lang="en-US" dirty="0" smtClean="0"/>
              <a:t>An element with position: absolute; is positioned relative to the nearest positioned ancestor (instead of positioned relative to the viewport, like fixed).</a:t>
            </a:r>
          </a:p>
          <a:p>
            <a:r>
              <a:rPr lang="en-US" dirty="0" smtClean="0"/>
              <a:t>However; if an absolute positioned element has no positioned ancestors, it uses the document body, and moves along with page scrolling.</a:t>
            </a:r>
          </a:p>
          <a:p>
            <a:r>
              <a:rPr lang="en-US" b="1" dirty="0" smtClean="0"/>
              <a:t>Note:</a:t>
            </a:r>
            <a:r>
              <a:rPr lang="en-US" dirty="0" smtClean="0"/>
              <a:t> A "positioned" element is one whose position is anything except static.</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Autofit/>
          </a:bodyPr>
          <a:lstStyle/>
          <a:p>
            <a:pPr>
              <a:buNone/>
            </a:pPr>
            <a:r>
              <a:rPr lang="en-US" sz="1200" dirty="0" smtClean="0"/>
              <a:t>&lt;!DOCTYPE html&gt;</a:t>
            </a:r>
          </a:p>
          <a:p>
            <a:pPr>
              <a:buNone/>
            </a:pPr>
            <a:r>
              <a:rPr lang="en-US" sz="1200" dirty="0" smtClean="0"/>
              <a:t>&lt;html&gt;</a:t>
            </a:r>
          </a:p>
          <a:p>
            <a:pPr>
              <a:buNone/>
            </a:pPr>
            <a:r>
              <a:rPr lang="en-US" sz="1200" dirty="0" smtClean="0"/>
              <a:t>&lt;head&gt;</a:t>
            </a:r>
          </a:p>
          <a:p>
            <a:pPr>
              <a:buNone/>
            </a:pPr>
            <a:r>
              <a:rPr lang="en-US" sz="1200" dirty="0" smtClean="0"/>
              <a:t>&lt;style&gt;</a:t>
            </a:r>
          </a:p>
          <a:p>
            <a:pPr>
              <a:buNone/>
            </a:pPr>
            <a:r>
              <a:rPr lang="en-US" sz="1200" dirty="0" err="1" smtClean="0"/>
              <a:t>div.relative</a:t>
            </a:r>
            <a:r>
              <a:rPr lang="en-US" sz="1200" dirty="0" smtClean="0"/>
              <a:t> {</a:t>
            </a:r>
          </a:p>
          <a:p>
            <a:pPr>
              <a:buNone/>
            </a:pPr>
            <a:r>
              <a:rPr lang="en-US" sz="1200" dirty="0" smtClean="0"/>
              <a:t>  position: relative;</a:t>
            </a:r>
          </a:p>
          <a:p>
            <a:pPr>
              <a:buNone/>
            </a:pPr>
            <a:r>
              <a:rPr lang="en-US" sz="1200" dirty="0" smtClean="0"/>
              <a:t>  width: 400px;</a:t>
            </a:r>
          </a:p>
          <a:p>
            <a:pPr>
              <a:buNone/>
            </a:pPr>
            <a:r>
              <a:rPr lang="en-US" sz="1200" dirty="0" smtClean="0"/>
              <a:t>  height: 200px;</a:t>
            </a:r>
          </a:p>
          <a:p>
            <a:pPr>
              <a:buNone/>
            </a:pPr>
            <a:r>
              <a:rPr lang="en-US" sz="1200" dirty="0" smtClean="0"/>
              <a:t>  border: 3px solid #73AD21;</a:t>
            </a:r>
          </a:p>
          <a:p>
            <a:pPr>
              <a:buNone/>
            </a:pPr>
            <a:r>
              <a:rPr lang="en-US" sz="1200" dirty="0" smtClean="0"/>
              <a:t>} </a:t>
            </a:r>
          </a:p>
          <a:p>
            <a:pPr>
              <a:buNone/>
            </a:pPr>
            <a:r>
              <a:rPr lang="en-US" sz="1200" dirty="0" err="1" smtClean="0"/>
              <a:t>div.absolute</a:t>
            </a:r>
            <a:r>
              <a:rPr lang="en-US" sz="1200" dirty="0" smtClean="0"/>
              <a:t> {</a:t>
            </a:r>
          </a:p>
          <a:p>
            <a:pPr>
              <a:buNone/>
            </a:pPr>
            <a:r>
              <a:rPr lang="en-US" sz="1200" dirty="0" smtClean="0"/>
              <a:t>  position: absolute;</a:t>
            </a:r>
          </a:p>
          <a:p>
            <a:pPr>
              <a:buNone/>
            </a:pPr>
            <a:r>
              <a:rPr lang="en-US" sz="1200" dirty="0" smtClean="0"/>
              <a:t>  top: 80px;</a:t>
            </a:r>
          </a:p>
          <a:p>
            <a:pPr>
              <a:buNone/>
            </a:pPr>
            <a:r>
              <a:rPr lang="en-US" sz="1200" dirty="0" smtClean="0"/>
              <a:t>  right: 0;</a:t>
            </a:r>
          </a:p>
          <a:p>
            <a:pPr>
              <a:buNone/>
            </a:pPr>
            <a:r>
              <a:rPr lang="en-US" sz="1200" dirty="0" smtClean="0"/>
              <a:t>  width: 200px;</a:t>
            </a:r>
          </a:p>
          <a:p>
            <a:pPr>
              <a:buNone/>
            </a:pPr>
            <a:r>
              <a:rPr lang="en-US" sz="1200" dirty="0" smtClean="0"/>
              <a:t>  height: 100px;</a:t>
            </a:r>
          </a:p>
          <a:p>
            <a:pPr>
              <a:buNone/>
            </a:pPr>
            <a:r>
              <a:rPr lang="en-US" sz="1200" dirty="0" smtClean="0"/>
              <a:t>  border: 3px solid #73AD21;</a:t>
            </a:r>
          </a:p>
          <a:p>
            <a:pPr>
              <a:buNone/>
            </a:pPr>
            <a:r>
              <a:rPr lang="en-US" sz="1200" dirty="0" smtClean="0"/>
              <a:t>}</a:t>
            </a:r>
          </a:p>
          <a:p>
            <a:pPr>
              <a:buNone/>
            </a:pPr>
            <a:r>
              <a:rPr lang="en-US" sz="1200" dirty="0" smtClean="0"/>
              <a:t>&lt;/style&gt;</a:t>
            </a:r>
          </a:p>
          <a:p>
            <a:pPr>
              <a:buNone/>
            </a:pPr>
            <a:r>
              <a:rPr lang="en-US" sz="1200" dirty="0" smtClean="0"/>
              <a:t>&lt;/head&gt;</a:t>
            </a:r>
          </a:p>
          <a:p>
            <a:pPr>
              <a:buNone/>
            </a:pPr>
            <a:r>
              <a:rPr lang="en-US" sz="1200" dirty="0" smtClean="0"/>
              <a:t>&lt;body&gt;</a:t>
            </a:r>
          </a:p>
          <a:p>
            <a:pPr>
              <a:buNone/>
            </a:pPr>
            <a:r>
              <a:rPr lang="en-US" sz="1200" dirty="0" smtClean="0"/>
              <a:t>&lt;h2&gt;position: absolute;&lt;/h2&gt;</a:t>
            </a:r>
          </a:p>
          <a:p>
            <a:pPr>
              <a:buNone/>
            </a:pPr>
            <a:r>
              <a:rPr lang="en-US" sz="1200" dirty="0" smtClean="0"/>
              <a:t>&lt;p&gt;An element with position: absolute; is positioned relative to the nearest positioned ancestor (instead of positioned relative to the viewport, like fixed):&lt;/p&gt;</a:t>
            </a:r>
          </a:p>
          <a:p>
            <a:pPr>
              <a:buNone/>
            </a:pPr>
            <a:r>
              <a:rPr lang="en-US" sz="1200" dirty="0" smtClean="0"/>
              <a:t>&lt;div class="relative"&gt;This div element has position: relative;</a:t>
            </a:r>
          </a:p>
          <a:p>
            <a:pPr>
              <a:buNone/>
            </a:pPr>
            <a:r>
              <a:rPr lang="en-US" sz="1200" dirty="0" smtClean="0"/>
              <a:t>  &lt;div class="absolute"&gt;This div element has position: absolute;&lt;/div&gt;</a:t>
            </a:r>
          </a:p>
          <a:p>
            <a:pPr>
              <a:buNone/>
            </a:pPr>
            <a:r>
              <a:rPr lang="en-US" sz="1200" dirty="0" smtClean="0"/>
              <a:t>&lt;/div&gt;</a:t>
            </a:r>
          </a:p>
          <a:p>
            <a:pPr>
              <a:buNone/>
            </a:pPr>
            <a:r>
              <a:rPr lang="en-US" sz="1200" dirty="0" smtClean="0"/>
              <a:t>&lt;/body&gt;</a:t>
            </a:r>
          </a:p>
          <a:p>
            <a:pPr>
              <a:buNone/>
            </a:pPr>
            <a:r>
              <a:rPr lang="en-US" sz="1200" dirty="0" smtClean="0"/>
              <a:t>&lt;/html&gt;</a:t>
            </a:r>
          </a:p>
          <a:p>
            <a:pPr>
              <a:buNone/>
            </a:pPr>
            <a:endParaRPr lang="en-US" sz="1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normAutofit/>
          </a:bodyPr>
          <a:lstStyle/>
          <a:p>
            <a:r>
              <a:rPr lang="en-US" dirty="0" smtClean="0"/>
              <a:t>Position-sticky</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An element with position: sticky; is positioned based on the user's scroll position.</a:t>
            </a:r>
          </a:p>
          <a:p>
            <a:r>
              <a:rPr lang="en-US" dirty="0" smtClean="0"/>
              <a:t>A sticky element toggles between relative and fixed, depending on the scroll position. It is positioned relative until a given offset position is met in the viewport - then it "sticks" in place (like </a:t>
            </a:r>
            <a:r>
              <a:rPr lang="en-US" dirty="0" err="1" smtClean="0"/>
              <a:t>position:fixed</a:t>
            </a: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2" cstate="print"/>
          <a:stretch>
            <a:fillRect/>
          </a:stretch>
        </p:blipFill>
        <p:spPr>
          <a:xfrm>
            <a:off x="609600" y="1905000"/>
            <a:ext cx="3219900" cy="2419688"/>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Autofit/>
          </a:bodyPr>
          <a:lstStyle/>
          <a:p>
            <a:pPr>
              <a:buNone/>
            </a:pPr>
            <a:r>
              <a:rPr lang="en-US" sz="1400" dirty="0" smtClean="0"/>
              <a:t>&lt;!DOCTYPE html&gt;</a:t>
            </a:r>
          </a:p>
          <a:p>
            <a:pPr>
              <a:buNone/>
            </a:pPr>
            <a:r>
              <a:rPr lang="en-US" sz="1400" dirty="0" smtClean="0"/>
              <a:t>&lt;html&gt;</a:t>
            </a:r>
          </a:p>
          <a:p>
            <a:pPr>
              <a:buNone/>
            </a:pPr>
            <a:r>
              <a:rPr lang="en-US" sz="1400" dirty="0" smtClean="0"/>
              <a:t>&lt;head&gt;</a:t>
            </a:r>
          </a:p>
          <a:p>
            <a:pPr>
              <a:buNone/>
            </a:pPr>
            <a:r>
              <a:rPr lang="en-US" sz="1400" dirty="0" smtClean="0"/>
              <a:t>&lt;style&gt;</a:t>
            </a:r>
          </a:p>
          <a:p>
            <a:pPr>
              <a:buNone/>
            </a:pPr>
            <a:r>
              <a:rPr lang="en-US" sz="1400" dirty="0" err="1" smtClean="0"/>
              <a:t>div.sticky</a:t>
            </a:r>
            <a:r>
              <a:rPr lang="en-US" sz="1400" dirty="0" smtClean="0"/>
              <a:t> {</a:t>
            </a:r>
          </a:p>
          <a:p>
            <a:pPr>
              <a:buNone/>
            </a:pPr>
            <a:r>
              <a:rPr lang="en-US" sz="1400" dirty="0" smtClean="0"/>
              <a:t>  position: -</a:t>
            </a:r>
            <a:r>
              <a:rPr lang="en-US" sz="1400" dirty="0" err="1" smtClean="0"/>
              <a:t>webkit</a:t>
            </a:r>
            <a:r>
              <a:rPr lang="en-US" sz="1400" dirty="0" smtClean="0"/>
              <a:t>-sticky;</a:t>
            </a:r>
          </a:p>
          <a:p>
            <a:pPr>
              <a:buNone/>
            </a:pPr>
            <a:r>
              <a:rPr lang="en-US" sz="1400" dirty="0" smtClean="0"/>
              <a:t>  position: sticky;</a:t>
            </a:r>
          </a:p>
          <a:p>
            <a:pPr>
              <a:buNone/>
            </a:pPr>
            <a:r>
              <a:rPr lang="en-US" sz="1400" dirty="0" smtClean="0"/>
              <a:t>  top: 0;</a:t>
            </a:r>
          </a:p>
          <a:p>
            <a:pPr>
              <a:buNone/>
            </a:pPr>
            <a:r>
              <a:rPr lang="en-US" sz="1400" dirty="0" smtClean="0"/>
              <a:t>  padding: 5px;</a:t>
            </a:r>
          </a:p>
          <a:p>
            <a:pPr>
              <a:buNone/>
            </a:pPr>
            <a:r>
              <a:rPr lang="en-US" sz="1400" dirty="0" smtClean="0"/>
              <a:t>  background-color: #cae8ca;</a:t>
            </a:r>
          </a:p>
          <a:p>
            <a:pPr>
              <a:buNone/>
            </a:pPr>
            <a:r>
              <a:rPr lang="en-US" sz="1400" dirty="0" smtClean="0"/>
              <a:t>  border: 2px solid #4CAF50;</a:t>
            </a:r>
          </a:p>
          <a:p>
            <a:pPr>
              <a:buNone/>
            </a:pPr>
            <a:r>
              <a:rPr lang="en-US" sz="1400" dirty="0" smtClean="0"/>
              <a:t>}</a:t>
            </a:r>
          </a:p>
          <a:p>
            <a:pPr>
              <a:buNone/>
            </a:pPr>
            <a:r>
              <a:rPr lang="en-US" sz="1400" dirty="0" smtClean="0"/>
              <a:t>&lt;/style&gt;</a:t>
            </a:r>
          </a:p>
          <a:p>
            <a:pPr>
              <a:buNone/>
            </a:pPr>
            <a:r>
              <a:rPr lang="en-US" sz="1400" dirty="0" smtClean="0"/>
              <a:t>&lt;/head&gt;</a:t>
            </a:r>
          </a:p>
          <a:p>
            <a:pPr>
              <a:buNone/>
            </a:pPr>
            <a:r>
              <a:rPr lang="en-US" sz="1400" dirty="0" smtClean="0"/>
              <a:t>&lt;body&gt;</a:t>
            </a:r>
          </a:p>
          <a:p>
            <a:pPr>
              <a:buNone/>
            </a:pPr>
            <a:r>
              <a:rPr lang="en-US" sz="1400" dirty="0" smtClean="0"/>
              <a:t>&lt;p&gt;Try to &lt;b&gt;scroll&lt;/b&gt; inside this frame to understand how sticky positioning works.&lt;/p&gt;</a:t>
            </a:r>
          </a:p>
          <a:p>
            <a:pPr>
              <a:buNone/>
            </a:pPr>
            <a:r>
              <a:rPr lang="en-US" sz="1400" dirty="0" smtClean="0"/>
              <a:t>&lt;div class="sticky"&gt;I am sticky!&lt;/div&gt;</a:t>
            </a:r>
          </a:p>
          <a:p>
            <a:pPr>
              <a:buNone/>
            </a:pPr>
            <a:r>
              <a:rPr lang="en-US" sz="1400" dirty="0" smtClean="0"/>
              <a:t>&lt;div style="padding-bottom:2000px"&gt;</a:t>
            </a:r>
          </a:p>
          <a:p>
            <a:pPr>
              <a:buNone/>
            </a:pPr>
            <a:r>
              <a:rPr lang="en-US" sz="1400" dirty="0" smtClean="0"/>
              <a:t>  &lt;p&gt;In this example, the sticky element sticks to the top of the page (top: 0), when you reach its scroll position.&lt;/p&gt;</a:t>
            </a:r>
          </a:p>
          <a:p>
            <a:pPr>
              <a:buNone/>
            </a:pPr>
            <a:r>
              <a:rPr lang="en-US" sz="1400" dirty="0" smtClean="0"/>
              <a:t>  &lt;p&gt;Scroll back up to remove the </a:t>
            </a:r>
            <a:r>
              <a:rPr lang="en-US" sz="1400" dirty="0" err="1" smtClean="0"/>
              <a:t>stickyness</a:t>
            </a:r>
            <a:r>
              <a:rPr lang="en-US" sz="1400" dirty="0" smtClean="0"/>
              <a:t>.&lt;/p&gt;</a:t>
            </a:r>
          </a:p>
          <a:p>
            <a:pPr>
              <a:buNone/>
            </a:pPr>
            <a:r>
              <a:rPr lang="en-US" sz="1400" dirty="0" smtClean="0"/>
              <a:t>&lt;/div&gt;</a:t>
            </a:r>
          </a:p>
          <a:p>
            <a:pPr>
              <a:buNone/>
            </a:pPr>
            <a:r>
              <a:rPr lang="en-US" sz="1400" dirty="0" smtClean="0"/>
              <a:t>&lt;/body&gt;</a:t>
            </a:r>
          </a:p>
          <a:p>
            <a:pPr>
              <a:buNone/>
            </a:pPr>
            <a:r>
              <a:rPr lang="en-US" sz="1400" dirty="0" smtClean="0"/>
              <a:t>&lt;/html&gt;</a:t>
            </a:r>
            <a:endParaRPr lang="en-US" sz="1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Overlapping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elements are positioned, they can overlap other elements.</a:t>
            </a:r>
          </a:p>
          <a:p>
            <a:r>
              <a:rPr lang="en-US" dirty="0" smtClean="0"/>
              <a:t>The z-index property specifies the stack order of an element (which element should be placed in front of, or behind, the others).</a:t>
            </a:r>
          </a:p>
          <a:p>
            <a:r>
              <a:rPr lang="en-US" dirty="0" smtClean="0"/>
              <a:t>An element can have a positive or negative stack order:</a:t>
            </a:r>
          </a:p>
          <a:p>
            <a:r>
              <a:rPr lang="en-US" dirty="0" smtClean="0"/>
              <a:t>An element with greater stack order is always in front of an element with a lower stack order.</a:t>
            </a:r>
          </a:p>
          <a:p>
            <a:r>
              <a:rPr lang="en-US" b="1" dirty="0" smtClean="0"/>
              <a:t>Note:</a:t>
            </a:r>
            <a:r>
              <a:rPr lang="en-US" dirty="0" smtClean="0"/>
              <a:t> If two positioned elements overlap without a z-index specified, the element positioned last in the HTML code will be shown on top.</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Overlapping Example</a:t>
            </a:r>
            <a:endParaRPr lang="en-US" dirty="0"/>
          </a:p>
        </p:txBody>
      </p:sp>
      <p:sp>
        <p:nvSpPr>
          <p:cNvPr id="3" name="Content Placeholder 2"/>
          <p:cNvSpPr>
            <a:spLocks noGrp="1"/>
          </p:cNvSpPr>
          <p:nvPr>
            <p:ph idx="1"/>
          </p:nvPr>
        </p:nvSpPr>
        <p:spPr>
          <a:xfrm>
            <a:off x="457200" y="1524000"/>
            <a:ext cx="8229600" cy="5181600"/>
          </a:xfrm>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img</a:t>
            </a:r>
            <a:r>
              <a:rPr lang="en-US" dirty="0" smtClean="0"/>
              <a:t> {</a:t>
            </a:r>
          </a:p>
          <a:p>
            <a:pPr>
              <a:buNone/>
            </a:pPr>
            <a:r>
              <a:rPr lang="en-US" dirty="0" smtClean="0"/>
              <a:t>  position: absolute;</a:t>
            </a:r>
          </a:p>
          <a:p>
            <a:pPr>
              <a:buNone/>
            </a:pPr>
            <a:r>
              <a:rPr lang="en-US" dirty="0" smtClean="0"/>
              <a:t>  left: 0px;</a:t>
            </a:r>
          </a:p>
          <a:p>
            <a:pPr>
              <a:buNone/>
            </a:pPr>
            <a:r>
              <a:rPr lang="en-US" dirty="0" smtClean="0"/>
              <a:t>  top: 0px;</a:t>
            </a:r>
          </a:p>
          <a:p>
            <a:pPr>
              <a:buNone/>
            </a:pPr>
            <a:r>
              <a:rPr lang="en-US" dirty="0" smtClean="0"/>
              <a:t>  z-index: -1;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&lt;h1&gt;This is a heading&lt;/h1&gt;</a:t>
            </a:r>
          </a:p>
          <a:p>
            <a:pPr>
              <a:buNone/>
            </a:pPr>
            <a:r>
              <a:rPr lang="en-US" dirty="0" smtClean="0"/>
              <a:t>&lt;</a:t>
            </a:r>
            <a:r>
              <a:rPr lang="en-US" dirty="0" err="1" smtClean="0"/>
              <a:t>img</a:t>
            </a:r>
            <a:r>
              <a:rPr lang="en-US" dirty="0" smtClean="0"/>
              <a:t> </a:t>
            </a:r>
            <a:r>
              <a:rPr lang="en-US" dirty="0" err="1" smtClean="0"/>
              <a:t>src</a:t>
            </a:r>
            <a:r>
              <a:rPr lang="en-US" dirty="0" smtClean="0"/>
              <a:t>=“abc.gif" width="100" height="140"&gt;</a:t>
            </a:r>
          </a:p>
          <a:p>
            <a:pPr>
              <a:buNone/>
            </a:pPr>
            <a:r>
              <a:rPr lang="en-US" dirty="0" smtClean="0"/>
              <a:t>&lt;p&gt;Because the image has a z-index of -1, it will be placed behind the text.&lt;/p&gt;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smtClean="0"/>
              <a:t>CSS Multiple Backgrounds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CSS allows you to add multiple background images for an element, through the background-image property.</a:t>
            </a:r>
          </a:p>
          <a:p>
            <a:r>
              <a:rPr lang="en-US" dirty="0" smtClean="0"/>
              <a:t>The different background images are separated by commas, and the images are stacked on top of each other, where the first image is closest to the viewer.</a:t>
            </a:r>
          </a:p>
          <a:p>
            <a:r>
              <a:rPr lang="en-US" dirty="0" smtClean="0"/>
              <a:t>The following example has two background images, the first image is a flower (aligned to the bottom and right) and the second image is a paper background (aligned to the top-left corner):</a:t>
            </a:r>
          </a:p>
          <a:p>
            <a:r>
              <a:rPr lang="en-US" b="1" dirty="0" smtClean="0"/>
              <a:t>Note: </a:t>
            </a:r>
            <a:r>
              <a:rPr lang="en-US" dirty="0" smtClean="0"/>
              <a:t>Download two images and rename the names as specified in the program then insert them into the same folder where code file in available in order to view output for the following program.</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 </a:t>
            </a:r>
          </a:p>
          <a:p>
            <a:pPr>
              <a:buNone/>
            </a:pPr>
            <a:r>
              <a:rPr lang="en-US" dirty="0" smtClean="0"/>
              <a:t>#example1 {</a:t>
            </a:r>
          </a:p>
          <a:p>
            <a:pPr>
              <a:buNone/>
            </a:pPr>
            <a:r>
              <a:rPr lang="en-US" dirty="0" smtClean="0"/>
              <a:t>  background-image: </a:t>
            </a:r>
            <a:r>
              <a:rPr lang="en-US" dirty="0" err="1" smtClean="0"/>
              <a:t>url</a:t>
            </a:r>
            <a:r>
              <a:rPr lang="en-US" dirty="0" smtClean="0"/>
              <a:t>(flower.gif), </a:t>
            </a:r>
            <a:r>
              <a:rPr lang="en-US" dirty="0" err="1" smtClean="0"/>
              <a:t>url</a:t>
            </a:r>
            <a:r>
              <a:rPr lang="en-US" dirty="0" smtClean="0"/>
              <a:t>(paper.gif);</a:t>
            </a:r>
          </a:p>
          <a:p>
            <a:pPr>
              <a:buNone/>
            </a:pPr>
            <a:r>
              <a:rPr lang="en-US" dirty="0" smtClean="0"/>
              <a:t>  background-position: right bottom, left top;</a:t>
            </a:r>
          </a:p>
          <a:p>
            <a:pPr>
              <a:buNone/>
            </a:pPr>
            <a:r>
              <a:rPr lang="en-US" dirty="0" smtClean="0"/>
              <a:t>  background-repeat: no-repeat, repeat;</a:t>
            </a:r>
          </a:p>
          <a:p>
            <a:pPr>
              <a:buNone/>
            </a:pPr>
            <a:r>
              <a:rPr lang="en-US" dirty="0" smtClean="0"/>
              <a:t>  padding: 15px;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&lt;h1&gt;Multiple Backgrounds&lt;/h1&gt;</a:t>
            </a:r>
          </a:p>
          <a:p>
            <a:pPr>
              <a:buNone/>
            </a:pPr>
            <a:r>
              <a:rPr lang="en-US" dirty="0" smtClean="0"/>
              <a:t>&lt;p&gt;The following div element has two background images:&lt;/p&gt;</a:t>
            </a:r>
          </a:p>
          <a:p>
            <a:pPr>
              <a:buNone/>
            </a:pPr>
            <a:endParaRPr lang="en-US" dirty="0" smtClean="0"/>
          </a:p>
          <a:p>
            <a:pPr>
              <a:buNone/>
            </a:pPr>
            <a:r>
              <a:rPr lang="en-US" dirty="0" smtClean="0"/>
              <a:t>&lt;div id="example1"&gt;</a:t>
            </a:r>
          </a:p>
          <a:p>
            <a:pPr>
              <a:buNone/>
            </a:pPr>
            <a:r>
              <a:rPr lang="en-US" dirty="0" smtClean="0"/>
              <a:t>&lt;/div&gt;</a:t>
            </a:r>
          </a:p>
          <a:p>
            <a:pPr>
              <a:buNone/>
            </a:pPr>
            <a:r>
              <a:rPr lang="en-US" dirty="0" smtClean="0"/>
              <a:t>&lt;p&gt; Write 5 lines text here &lt;/P&gt;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fontScale="90000"/>
          </a:bodyPr>
          <a:lstStyle/>
          <a:p>
            <a:r>
              <a:rPr lang="en-US" dirty="0" smtClean="0"/>
              <a:t>CSS Background Size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The CSS background-size property allows you to specify the size of background images.</a:t>
            </a:r>
          </a:p>
          <a:p>
            <a:r>
              <a:rPr lang="en-US" dirty="0" smtClean="0"/>
              <a:t>The size can be specified in lengths, percentages, or by using one of the two keywords: contain or cover.</a:t>
            </a:r>
          </a:p>
          <a:p>
            <a:r>
              <a:rPr lang="en-US" dirty="0" smtClean="0"/>
              <a:t>The following example resizes a background image to much smaller than the original image (using pixels):</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80288"/>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pPr>
              <a:buNone/>
            </a:pPr>
            <a:r>
              <a:rPr lang="en-US" sz="1600" dirty="0" smtClean="0"/>
              <a:t>&lt;style&gt;</a:t>
            </a:r>
          </a:p>
          <a:p>
            <a:pPr>
              <a:buNone/>
            </a:pPr>
            <a:r>
              <a:rPr lang="en-US" sz="1600" dirty="0" smtClean="0"/>
              <a:t>#example1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background-size: 100px 80px;</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endParaRPr lang="en-US" sz="1600" dirty="0" smtClean="0"/>
          </a:p>
          <a:p>
            <a:pPr>
              <a:buNone/>
            </a:pPr>
            <a:r>
              <a:rPr lang="en-US" sz="1600" dirty="0" smtClean="0"/>
              <a:t>#example2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r>
              <a:rPr lang="en-US" sz="1600" dirty="0" smtClean="0"/>
              <a:t>&lt;/style&gt;</a:t>
            </a:r>
          </a:p>
          <a:p>
            <a:pPr>
              <a:buNone/>
            </a:pPr>
            <a:endParaRPr lang="en-US" sz="1600" dirty="0" smtClean="0"/>
          </a:p>
          <a:p>
            <a:pPr>
              <a:buNone/>
            </a:pPr>
            <a:r>
              <a:rPr lang="en-US" sz="1600" dirty="0" smtClean="0"/>
              <a:t>Note: Only Styles are explained write HTML by own and observe the output.</a:t>
            </a:r>
            <a:endParaRPr lang="en-US" sz="16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lstStyle/>
          <a:p>
            <a:r>
              <a:rPr lang="en-US" dirty="0" smtClean="0"/>
              <a:t>Container and Cover</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The two other possible values for background-size are contain and cover.</a:t>
            </a:r>
          </a:p>
          <a:p>
            <a:r>
              <a:rPr lang="en-US" dirty="0" smtClean="0"/>
              <a:t>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p>
          <a:p>
            <a:r>
              <a:rPr lang="en-US" dirty="0" smtClean="0"/>
              <a:t>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p>
          <a:p>
            <a:r>
              <a:rPr lang="en-US" dirty="0" smtClean="0"/>
              <a:t>The following example illustrates the use of contain and cover:</a:t>
            </a:r>
          </a:p>
          <a:p>
            <a:r>
              <a:rPr lang="en-US" b="1" dirty="0" smtClean="0"/>
              <a:t>Note: </a:t>
            </a:r>
            <a:r>
              <a:rPr lang="en-US" dirty="0" smtClean="0"/>
              <a:t>Only CSS was written in the example include HTML and execute the following program.</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19800"/>
          </a:xfrm>
        </p:spPr>
        <p:txBody>
          <a:bodyPr>
            <a:noAutofit/>
          </a:bodyPr>
          <a:lstStyle/>
          <a:p>
            <a:pPr>
              <a:buNone/>
            </a:pPr>
            <a:r>
              <a:rPr lang="en-US" sz="1200" dirty="0" smtClean="0"/>
              <a:t>&lt;style&gt;</a:t>
            </a:r>
          </a:p>
          <a:p>
            <a:pPr>
              <a:buNone/>
            </a:pPr>
            <a:r>
              <a:rPr lang="en-US" sz="1200" dirty="0" smtClean="0"/>
              <a:t>.div1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contain;</a:t>
            </a:r>
          </a:p>
          <a:p>
            <a:pPr>
              <a:buNone/>
            </a:pPr>
            <a:r>
              <a:rPr lang="en-US" sz="1200" dirty="0" smtClean="0"/>
              <a:t>}</a:t>
            </a:r>
          </a:p>
          <a:p>
            <a:pPr>
              <a:buNone/>
            </a:pPr>
            <a:endParaRPr lang="en-US" sz="1200" dirty="0" smtClean="0"/>
          </a:p>
          <a:p>
            <a:pPr>
              <a:buNone/>
            </a:pPr>
            <a:r>
              <a:rPr lang="en-US" sz="1200" dirty="0" smtClean="0"/>
              <a:t>.div2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cover;</a:t>
            </a:r>
          </a:p>
          <a:p>
            <a:pPr>
              <a:buNone/>
            </a:pPr>
            <a:r>
              <a:rPr lang="en-US" sz="1200" dirty="0" smtClean="0"/>
              <a:t>}</a:t>
            </a:r>
          </a:p>
          <a:p>
            <a:pPr>
              <a:buNone/>
            </a:pPr>
            <a:endParaRPr lang="en-US" sz="1200" dirty="0" smtClean="0"/>
          </a:p>
          <a:p>
            <a:pPr>
              <a:buNone/>
            </a:pPr>
            <a:r>
              <a:rPr lang="en-US" sz="1200" dirty="0" smtClean="0"/>
              <a:t>.div3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a:t>
            </a:r>
          </a:p>
          <a:p>
            <a:pPr>
              <a:buNone/>
            </a:pPr>
            <a:r>
              <a:rPr lang="en-US" sz="1200" dirty="0" smtClean="0"/>
              <a:t>&lt;/style&gt;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a:t>
            </a:r>
            <a:r>
              <a:rPr lang="en-US" b="1" dirty="0" smtClean="0"/>
              <a:t>responsive designs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fontScale="92500" lnSpcReduction="10000"/>
          </a:bodyPr>
          <a:lstStyle/>
          <a:p>
            <a:r>
              <a:rPr lang="en-US" dirty="0" smtClean="0"/>
              <a:t>The </a:t>
            </a:r>
            <a:r>
              <a:rPr lang="en-US" dirty="0" smtClean="0">
                <a:solidFill>
                  <a:srgbClr val="C00000"/>
                </a:solidFill>
              </a:rPr>
              <a:t>controls</a:t>
            </a:r>
            <a:r>
              <a:rPr lang="en-US" dirty="0" smtClean="0"/>
              <a:t> attribute adds video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&lt;video&gt; and &lt;/video&gt; tags will only be displayed in browsers that do not support the &lt;video&gt; element.</a:t>
            </a:r>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Responsive Web Design?</a:t>
            </a:r>
            <a:endParaRPr lang="en-US" dirty="0"/>
          </a:p>
        </p:txBody>
      </p:sp>
      <p:sp>
        <p:nvSpPr>
          <p:cNvPr id="3" name="Content Placeholder 2"/>
          <p:cNvSpPr>
            <a:spLocks noGrp="1"/>
          </p:cNvSpPr>
          <p:nvPr>
            <p:ph idx="1"/>
          </p:nvPr>
        </p:nvSpPr>
        <p:spPr/>
        <p:txBody>
          <a:bodyPr/>
          <a:lstStyle/>
          <a:p>
            <a:r>
              <a:rPr lang="en-US" dirty="0" smtClean="0"/>
              <a:t>Responsive web design is about creating web sites which automatically adjust themselves to look good on all devices, from small phones to large desktops.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Bootstrap:</a:t>
            </a:r>
            <a:endParaRPr lang="en-US" dirty="0"/>
          </a:p>
        </p:txBody>
      </p:sp>
      <p:sp>
        <p:nvSpPr>
          <p:cNvPr id="3" name="Content Placeholder 2"/>
          <p:cNvSpPr>
            <a:spLocks noGrp="1"/>
          </p:cNvSpPr>
          <p:nvPr>
            <p:ph idx="1"/>
          </p:nvPr>
        </p:nvSpPr>
        <p:spPr/>
        <p:txBody>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Edge, Safari, and Opera)</a:t>
            </a: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History</a:t>
            </a:r>
            <a:endParaRPr lang="en-US" dirty="0"/>
          </a:p>
        </p:txBody>
      </p:sp>
      <p:sp>
        <p:nvSpPr>
          <p:cNvPr id="3" name="Content Placeholder 2"/>
          <p:cNvSpPr>
            <a:spLocks noGrp="1"/>
          </p:cNvSpPr>
          <p:nvPr>
            <p:ph idx="1"/>
          </p:nvPr>
        </p:nvSpPr>
        <p:spPr/>
        <p:txBody>
          <a:bodyPr/>
          <a:lstStyle/>
          <a:p>
            <a:r>
              <a:rPr lang="en-US" dirty="0" smtClean="0"/>
              <a:t>Bootstrap was developed by Mark Otto and Jacob Thornton at Twitter, and released as an open source product in August 2011 on </a:t>
            </a:r>
            <a:r>
              <a:rPr lang="en-US" dirty="0" err="1" smtClean="0"/>
              <a:t>GitHub</a:t>
            </a:r>
            <a:r>
              <a:rPr lang="en-US" dirty="0" smtClean="0"/>
              <a:t>.</a:t>
            </a:r>
          </a:p>
          <a:p>
            <a:r>
              <a:rPr lang="en-US" b="1" dirty="0" smtClean="0"/>
              <a:t>In June 2014 Bootstrap was the No.1 project on </a:t>
            </a:r>
            <a:r>
              <a:rPr lang="en-US" b="1" dirty="0" err="1" smtClean="0"/>
              <a:t>GitHub</a:t>
            </a:r>
            <a:r>
              <a:rPr lang="en-US" b="1" dirty="0" smtClean="0"/>
              <a:t>!</a:t>
            </a:r>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Bootstrap?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ways to start using Bootstrap on your own web site.</a:t>
            </a:r>
          </a:p>
          <a:p>
            <a:pPr>
              <a:buNone/>
            </a:pPr>
            <a:r>
              <a:rPr lang="en-US" dirty="0" smtClean="0"/>
              <a:t>You can:</a:t>
            </a:r>
          </a:p>
          <a:p>
            <a:r>
              <a:rPr lang="en-US" dirty="0" smtClean="0"/>
              <a:t>Download Bootstrap from getbootstrap.com</a:t>
            </a:r>
          </a:p>
          <a:p>
            <a:r>
              <a:rPr lang="en-US" dirty="0" smtClean="0"/>
              <a:t>Include Bootstrap from a CDN</a:t>
            </a:r>
          </a:p>
          <a:p>
            <a:pPr>
              <a:buNone/>
            </a:pPr>
            <a:endParaRPr lang="en-US" dirty="0" smtClean="0"/>
          </a:p>
          <a:p>
            <a:r>
              <a:rPr lang="en-US" dirty="0" smtClean="0"/>
              <a:t>If you don't want to download and host Bootstrap yourself, you can include it from a CDN (Content Delivery Network).</a:t>
            </a:r>
          </a:p>
          <a:p>
            <a:r>
              <a:rPr lang="en-US" dirty="0" err="1" smtClean="0"/>
              <a:t>MaxCDN</a:t>
            </a:r>
            <a:r>
              <a:rPr lang="en-US" dirty="0" smtClean="0"/>
              <a:t> provides CDN support for Bootstrap's CSS and JavaScript. You must also include </a:t>
            </a:r>
            <a:r>
              <a:rPr lang="en-US" dirty="0" err="1" smtClean="0"/>
              <a:t>jQuery</a:t>
            </a:r>
            <a:r>
              <a:rPr lang="en-US" dirty="0" smtClean="0"/>
              <a: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First Web Page With Bootstrap</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1. Add the HTML5 </a:t>
            </a:r>
            <a:r>
              <a:rPr lang="en-US" b="1" dirty="0" err="1" smtClean="0"/>
              <a:t>doctype</a:t>
            </a:r>
            <a:endParaRPr lang="en-US" b="1" dirty="0" smtClean="0"/>
          </a:p>
          <a:p>
            <a:r>
              <a:rPr lang="en-US" dirty="0" smtClean="0"/>
              <a:t>Bootstrap uses HTML elements and CSS properties that require the HTML5 </a:t>
            </a:r>
            <a:r>
              <a:rPr lang="en-US" dirty="0" err="1" smtClean="0"/>
              <a:t>doctype</a:t>
            </a:r>
            <a:r>
              <a:rPr lang="en-US" dirty="0" smtClean="0"/>
              <a:t>.</a:t>
            </a:r>
          </a:p>
          <a:p>
            <a:r>
              <a:rPr lang="en-US" dirty="0" smtClean="0"/>
              <a:t>Always include the HTML5 </a:t>
            </a:r>
            <a:r>
              <a:rPr lang="en-US" dirty="0" err="1" smtClean="0"/>
              <a:t>doctype</a:t>
            </a:r>
            <a:r>
              <a:rPr lang="en-US" dirty="0" smtClean="0"/>
              <a:t> at the beginning of the page, along with the </a:t>
            </a:r>
            <a:r>
              <a:rPr lang="en-US" dirty="0" err="1" smtClean="0"/>
              <a:t>lang</a:t>
            </a:r>
            <a:r>
              <a:rPr lang="en-US" dirty="0" smtClean="0"/>
              <a:t> attribute and the correct character set:</a:t>
            </a:r>
          </a:p>
          <a:p>
            <a:pPr>
              <a:buNone/>
            </a:pPr>
            <a:r>
              <a:rPr lang="en-US" b="1" dirty="0" smtClean="0"/>
              <a:t>2. Bootstrap is mobile-first</a:t>
            </a:r>
          </a:p>
          <a:p>
            <a:r>
              <a:rPr lang="en-US" dirty="0" smtClean="0"/>
              <a:t>Bootstrap is designed to be responsive to mobile devices. Mobile-first styles are part of the core framework.</a:t>
            </a:r>
          </a:p>
          <a:p>
            <a:r>
              <a:rPr lang="en-US" dirty="0" smtClean="0"/>
              <a:t>To ensure proper rendering and touch zooming, add the following &lt;meta&gt; tag inside the &lt;head&gt; element:</a:t>
            </a:r>
          </a:p>
          <a:p>
            <a:pPr>
              <a:buNone/>
            </a:pPr>
            <a:r>
              <a:rPr lang="en-US" b="1" dirty="0" smtClean="0"/>
              <a:t>3. Containers</a:t>
            </a:r>
          </a:p>
          <a:p>
            <a:r>
              <a:rPr lang="en-US" dirty="0" smtClean="0"/>
              <a:t>Bootstrap also requires a containing element to wrap site contents.</a:t>
            </a:r>
          </a:p>
          <a:p>
            <a:r>
              <a:rPr lang="en-US" dirty="0" smtClean="0"/>
              <a:t>There are two container classes to choose from:</a:t>
            </a:r>
          </a:p>
          <a:p>
            <a:r>
              <a:rPr lang="en-US" dirty="0" smtClean="0"/>
              <a:t>The .container class provides a responsive </a:t>
            </a:r>
            <a:r>
              <a:rPr lang="en-US" b="1" dirty="0" smtClean="0"/>
              <a:t>fixed width container</a:t>
            </a:r>
            <a:endParaRPr lang="en-US" dirty="0" smtClean="0"/>
          </a:p>
          <a:p>
            <a:r>
              <a:rPr lang="en-US" dirty="0" smtClean="0"/>
              <a:t>The .container-fluid class provides a </a:t>
            </a:r>
            <a:r>
              <a:rPr lang="en-US" b="1" dirty="0" smtClean="0"/>
              <a:t>full width container</a:t>
            </a:r>
            <a:r>
              <a:rPr lang="en-US" dirty="0" smtClean="0"/>
              <a:t>, spanning the entire width of the viewport</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Grid System</a:t>
            </a:r>
            <a:endParaRPr lang="en-US" dirty="0"/>
          </a:p>
        </p:txBody>
      </p:sp>
      <p:sp>
        <p:nvSpPr>
          <p:cNvPr id="3" name="Content Placeholder 2"/>
          <p:cNvSpPr>
            <a:spLocks noGrp="1"/>
          </p:cNvSpPr>
          <p:nvPr>
            <p:ph idx="1"/>
          </p:nvPr>
        </p:nvSpPr>
        <p:spPr/>
        <p:txBody>
          <a:bodyPr/>
          <a:lstStyle/>
          <a:p>
            <a:r>
              <a:rPr lang="en-US" dirty="0" smtClean="0"/>
              <a:t>Bootstrap's grid system allows up to 12 columns across the page.</a:t>
            </a:r>
          </a:p>
          <a:p>
            <a:r>
              <a:rPr lang="en-US" dirty="0" smtClean="0"/>
              <a:t>If you do not want to use all 12 columns individually, you can group the columns together to create wider columns</a:t>
            </a:r>
          </a:p>
          <a:p>
            <a:r>
              <a:rPr lang="en-US" dirty="0" smtClean="0"/>
              <a:t>Bootstrap's grid system is responsive, and the columns will re-arrange automatically depending on the screen size.</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Grid Classes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Bootstrap grid system has four classes:</a:t>
            </a:r>
          </a:p>
          <a:p>
            <a:r>
              <a:rPr lang="en-US" dirty="0" err="1" smtClean="0"/>
              <a:t>xs</a:t>
            </a:r>
            <a:r>
              <a:rPr lang="en-US" dirty="0" smtClean="0"/>
              <a:t> (for phones - screens less than 768px wide)</a:t>
            </a:r>
          </a:p>
          <a:p>
            <a:r>
              <a:rPr lang="en-US" dirty="0" err="1" smtClean="0"/>
              <a:t>sm</a:t>
            </a:r>
            <a:r>
              <a:rPr lang="en-US" dirty="0" smtClean="0"/>
              <a:t> (for tablets - screens equal to or greater than 768px wide)</a:t>
            </a:r>
          </a:p>
          <a:p>
            <a:r>
              <a:rPr lang="en-US" dirty="0" err="1" smtClean="0"/>
              <a:t>md</a:t>
            </a:r>
            <a:r>
              <a:rPr lang="en-US" dirty="0" smtClean="0"/>
              <a:t> (for small laptops - screens equal to or greater than 992px wide)</a:t>
            </a:r>
          </a:p>
          <a:p>
            <a:r>
              <a:rPr lang="en-US" dirty="0" err="1" smtClean="0"/>
              <a:t>lg</a:t>
            </a:r>
            <a:r>
              <a:rPr lang="en-US" dirty="0" smtClean="0"/>
              <a:t> (for laptops and desktops - screens equal to or greater than 1200px wide)</a:t>
            </a:r>
          </a:p>
          <a:p>
            <a:pPr>
              <a:buNone/>
            </a:pPr>
            <a:r>
              <a:rPr lang="en-US" dirty="0" smtClean="0"/>
              <a:t>The classes above can be combined to create more dynamic and flexible layouts.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Structure of a Bootstrap Grid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following is a basic structure of a Bootstrap grid:</a:t>
            </a:r>
          </a:p>
          <a:p>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&lt;/div&gt;</a:t>
            </a:r>
            <a:br>
              <a:rPr lang="en-US" dirty="0" smtClean="0"/>
            </a:br>
            <a:r>
              <a:rPr lang="en-US" dirty="0" smtClean="0"/>
              <a:t>&lt;div class="row"&gt;</a:t>
            </a:r>
            <a:br>
              <a:rPr lang="en-US" dirty="0" smtClean="0"/>
            </a:br>
            <a:r>
              <a:rPr lang="en-US" dirty="0" smtClean="0"/>
              <a:t>  ...</a:t>
            </a:r>
            <a:br>
              <a:rPr lang="en-US" dirty="0" smtClean="0"/>
            </a:br>
            <a:r>
              <a:rPr lang="en-US" dirty="0" smtClean="0"/>
              <a:t>&lt;/div&gt;</a:t>
            </a:r>
          </a:p>
          <a:p>
            <a:r>
              <a:rPr lang="en-US" dirty="0" smtClean="0"/>
              <a:t>First; create a row (&lt;div class="row"&gt;). Then, add the desired number of columns (tags with appropriate .</a:t>
            </a:r>
            <a:r>
              <a:rPr lang="en-US" dirty="0" err="1" smtClean="0"/>
              <a:t>col</a:t>
            </a:r>
            <a:r>
              <a:rPr lang="en-US" dirty="0" smtClean="0"/>
              <a:t>-*-* classes). Note that numbers in .</a:t>
            </a:r>
            <a:r>
              <a:rPr lang="en-US" dirty="0" err="1" smtClean="0"/>
              <a:t>col</a:t>
            </a:r>
            <a:r>
              <a:rPr lang="en-US" dirty="0" smtClean="0"/>
              <a:t>-*-* should always add up to 12 for each row.</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pPr>
              <a:buNone/>
            </a:pPr>
            <a:r>
              <a:rPr lang="en-US" sz="1100" dirty="0" smtClean="0"/>
              <a:t>&lt;!DOCTYPE html&gt;</a:t>
            </a:r>
          </a:p>
          <a:p>
            <a:pPr>
              <a:buNone/>
            </a:pPr>
            <a:r>
              <a:rPr lang="en-US" sz="1100" dirty="0" smtClean="0"/>
              <a:t>&lt;html </a:t>
            </a:r>
            <a:r>
              <a:rPr lang="en-US" sz="1100" dirty="0" err="1" smtClean="0"/>
              <a:t>lang</a:t>
            </a:r>
            <a:r>
              <a:rPr lang="en-US" sz="1100" dirty="0" smtClean="0"/>
              <a:t>="en"&gt;</a:t>
            </a:r>
          </a:p>
          <a:p>
            <a:pPr>
              <a:buNone/>
            </a:pPr>
            <a:r>
              <a:rPr lang="en-US" sz="1100" dirty="0" smtClean="0"/>
              <a:t>&lt;head&gt;</a:t>
            </a:r>
          </a:p>
          <a:p>
            <a:pPr>
              <a:buNone/>
            </a:pPr>
            <a:r>
              <a:rPr lang="en-US" sz="1100" dirty="0" smtClean="0"/>
              <a:t>  &lt;title&gt;Bootstrap Example&lt;/title&gt;</a:t>
            </a:r>
          </a:p>
          <a:p>
            <a:pPr>
              <a:buNone/>
            </a:pPr>
            <a:r>
              <a:rPr lang="en-US" sz="1100" dirty="0" smtClean="0"/>
              <a:t>  &lt;meta </a:t>
            </a:r>
            <a:r>
              <a:rPr lang="en-US" sz="1100" dirty="0" err="1" smtClean="0"/>
              <a:t>charset</a:t>
            </a:r>
            <a:r>
              <a:rPr lang="en-US" sz="1100" dirty="0" smtClean="0"/>
              <a:t>="utf-8"&gt;</a:t>
            </a:r>
          </a:p>
          <a:p>
            <a:pPr>
              <a:buNone/>
            </a:pPr>
            <a:r>
              <a:rPr lang="en-US" sz="1100" dirty="0" smtClean="0"/>
              <a:t>  &lt;meta name="viewport" content="width=device-width, initial-scale=1"&gt;</a:t>
            </a:r>
          </a:p>
          <a:p>
            <a:pPr>
              <a:buNone/>
            </a:pPr>
            <a:r>
              <a:rPr lang="en-US" sz="1100" dirty="0" smtClean="0"/>
              <a:t>  &lt;link </a:t>
            </a:r>
            <a:r>
              <a:rPr lang="en-US" sz="1100" dirty="0" err="1" smtClean="0"/>
              <a:t>rel</a:t>
            </a:r>
            <a:r>
              <a:rPr lang="en-US" sz="1100" dirty="0" smtClean="0"/>
              <a:t>="</a:t>
            </a:r>
            <a:r>
              <a:rPr lang="en-US" sz="1100" dirty="0" err="1" smtClean="0"/>
              <a:t>stylesheet</a:t>
            </a:r>
            <a:r>
              <a:rPr lang="en-US" sz="1100" dirty="0" smtClean="0"/>
              <a:t>" </a:t>
            </a:r>
            <a:r>
              <a:rPr lang="en-US" sz="1100" dirty="0" err="1" smtClean="0"/>
              <a:t>href</a:t>
            </a:r>
            <a:r>
              <a:rPr lang="en-US" sz="1100" dirty="0" smtClean="0"/>
              <a:t>="https://maxcdn.bootstrapcdn.com/bootstrap/3.4.1/css/bootstrap.min.css"&gt;</a:t>
            </a:r>
          </a:p>
          <a:p>
            <a:pPr>
              <a:buNone/>
            </a:pPr>
            <a:r>
              <a:rPr lang="en-US" sz="1100" dirty="0" smtClean="0"/>
              <a:t>  &lt;script </a:t>
            </a:r>
            <a:r>
              <a:rPr lang="en-US" sz="1100" dirty="0" err="1" smtClean="0"/>
              <a:t>src</a:t>
            </a:r>
            <a:r>
              <a:rPr lang="en-US" sz="1100" dirty="0" smtClean="0"/>
              <a:t>="https://ajax.googleapis.com/ajax/libs/jquery/3.5.1/jquery.min.js"&gt;&lt;/script&gt;</a:t>
            </a:r>
          </a:p>
          <a:p>
            <a:pPr>
              <a:buNone/>
            </a:pPr>
            <a:r>
              <a:rPr lang="en-US" sz="1100" dirty="0" smtClean="0"/>
              <a:t>  &lt;script </a:t>
            </a:r>
            <a:r>
              <a:rPr lang="en-US" sz="1100" dirty="0" err="1" smtClean="0"/>
              <a:t>src</a:t>
            </a:r>
            <a:r>
              <a:rPr lang="en-US" sz="1100" dirty="0" smtClean="0"/>
              <a:t>="https://maxcdn.bootstrapcdn.com/bootstrap/3.4.1/js/bootstrap.min.js"&gt;&lt;/script&gt;</a:t>
            </a:r>
          </a:p>
          <a:p>
            <a:pPr>
              <a:buNone/>
            </a:pPr>
            <a:r>
              <a:rPr lang="en-US" sz="1100" dirty="0" smtClean="0"/>
              <a:t>&lt;/head&gt;</a:t>
            </a:r>
          </a:p>
          <a:p>
            <a:pPr>
              <a:buNone/>
            </a:pPr>
            <a:r>
              <a:rPr lang="en-US" sz="1100" dirty="0" smtClean="0"/>
              <a:t>&lt;body&gt;</a:t>
            </a:r>
          </a:p>
          <a:p>
            <a:pPr>
              <a:buNone/>
            </a:pPr>
            <a:endParaRPr lang="en-US" sz="1100" dirty="0" smtClean="0"/>
          </a:p>
          <a:p>
            <a:pPr>
              <a:buNone/>
            </a:pPr>
            <a:r>
              <a:rPr lang="en-US" sz="1100" dirty="0" smtClean="0"/>
              <a:t>&lt;div class="container-fluid"&gt;</a:t>
            </a:r>
          </a:p>
          <a:p>
            <a:pPr>
              <a:buNone/>
            </a:pPr>
            <a:r>
              <a:rPr lang="en-US" sz="1100" dirty="0" smtClean="0"/>
              <a:t>  &lt;h1&gt;Hello World!&lt;/h1&gt;</a:t>
            </a:r>
          </a:p>
          <a:p>
            <a:pPr>
              <a:buNone/>
            </a:pPr>
            <a:r>
              <a:rPr lang="en-US" sz="1100" dirty="0" smtClean="0"/>
              <a:t>  &lt;p&gt;Resize the browser window to see the effect.&lt;/p&gt;</a:t>
            </a:r>
          </a:p>
          <a:p>
            <a:pPr>
              <a:buNone/>
            </a:pPr>
            <a:r>
              <a:rPr lang="en-US" sz="1100" dirty="0" smtClean="0"/>
              <a:t>  &lt;p&gt;The columns will automatically stack on top of each other when the screen is less than 768px wide.&lt;/p&gt;</a:t>
            </a:r>
          </a:p>
          <a:p>
            <a:pPr>
              <a:buNone/>
            </a:pPr>
            <a:r>
              <a:rPr lang="en-US" sz="1100" dirty="0" smtClean="0"/>
              <a:t>  &lt;div class="row"&gt;</a:t>
            </a:r>
          </a:p>
          <a:p>
            <a:pPr>
              <a:buNone/>
            </a:pPr>
            <a:r>
              <a:rPr lang="en-US" sz="1100" dirty="0" smtClean="0"/>
              <a:t>    &lt;div class="col-sm-4" style="background-</a:t>
            </a:r>
            <a:r>
              <a:rPr lang="en-US" sz="1100" dirty="0" err="1" smtClean="0"/>
              <a:t>color:lavender</a:t>
            </a:r>
            <a:r>
              <a:rPr lang="en-US" sz="1100" dirty="0" smtClean="0"/>
              <a:t>;"&gt;.col-sm-4&lt;/div&gt;</a:t>
            </a:r>
          </a:p>
          <a:p>
            <a:pPr>
              <a:buNone/>
            </a:pPr>
            <a:r>
              <a:rPr lang="en-US" sz="1100" dirty="0" smtClean="0"/>
              <a:t>    &lt;div class="col-sm-4" style="background-</a:t>
            </a:r>
            <a:r>
              <a:rPr lang="en-US" sz="1100" dirty="0" err="1" smtClean="0"/>
              <a:t>color:lavenderblush</a:t>
            </a:r>
            <a:r>
              <a:rPr lang="en-US" sz="1100" dirty="0" smtClean="0"/>
              <a:t>;"&gt;.col-sm-4&lt;/div&gt;</a:t>
            </a:r>
          </a:p>
          <a:p>
            <a:pPr>
              <a:buNone/>
            </a:pPr>
            <a:r>
              <a:rPr lang="en-US" sz="1100" dirty="0" smtClean="0"/>
              <a:t>    &lt;div class="col-sm-4" style="background-</a:t>
            </a:r>
            <a:r>
              <a:rPr lang="en-US" sz="1100" dirty="0" err="1" smtClean="0"/>
              <a:t>color:lavender</a:t>
            </a:r>
            <a:r>
              <a:rPr lang="en-US" sz="1100" dirty="0" smtClean="0"/>
              <a:t>;"&gt;.col-sm-4&lt;/div&gt;</a:t>
            </a:r>
          </a:p>
          <a:p>
            <a:pPr>
              <a:buNone/>
            </a:pPr>
            <a:r>
              <a:rPr lang="en-US" sz="1100" dirty="0" smtClean="0"/>
              <a:t>  &lt;/div&gt;</a:t>
            </a:r>
          </a:p>
          <a:p>
            <a:pPr>
              <a:buNone/>
            </a:pPr>
            <a:r>
              <a:rPr lang="en-US" sz="1100" dirty="0" smtClean="0"/>
              <a:t>&lt;/div&gt;</a:t>
            </a:r>
          </a:p>
          <a:p>
            <a:pPr>
              <a:buNone/>
            </a:pPr>
            <a:endParaRPr lang="en-US" sz="1100" dirty="0" smtClean="0"/>
          </a:p>
          <a:p>
            <a:pPr>
              <a:buNone/>
            </a:pPr>
            <a:r>
              <a:rPr lang="en-US" sz="1100" dirty="0" smtClean="0"/>
              <a:t>&lt;/body&gt;</a:t>
            </a:r>
          </a:p>
          <a:p>
            <a:pPr>
              <a:buNone/>
            </a:pPr>
            <a:r>
              <a:rPr lang="en-US" sz="1100" dirty="0" smtClean="0"/>
              <a:t>&lt;/html&gt;</a:t>
            </a:r>
          </a:p>
          <a:p>
            <a:pPr>
              <a:buNone/>
            </a:pPr>
            <a:endParaRPr lang="en-US" sz="11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Two Unequal Columns</a:t>
            </a:r>
            <a:endParaRPr lang="en-US" dirty="0"/>
          </a:p>
        </p:txBody>
      </p:sp>
      <p:sp>
        <p:nvSpPr>
          <p:cNvPr id="3" name="Content Placeholder 2"/>
          <p:cNvSpPr>
            <a:spLocks noGrp="1"/>
          </p:cNvSpPr>
          <p:nvPr>
            <p:ph idx="1"/>
          </p:nvPr>
        </p:nvSpPr>
        <p:spPr>
          <a:xfrm>
            <a:off x="457200" y="1524000"/>
            <a:ext cx="8229600" cy="5334000"/>
          </a:xfrm>
        </p:spPr>
        <p:txBody>
          <a:bodyPr>
            <a:noAutofit/>
          </a:bodyPr>
          <a:lstStyle/>
          <a:p>
            <a:pPr>
              <a:buNone/>
            </a:pPr>
            <a:r>
              <a:rPr lang="en-US" sz="1200" dirty="0" smtClean="0"/>
              <a:t>&lt;!DOCTYPE html&gt;</a:t>
            </a:r>
          </a:p>
          <a:p>
            <a:pPr>
              <a:buNone/>
            </a:pPr>
            <a:r>
              <a:rPr lang="en-US" sz="1200" dirty="0" smtClean="0"/>
              <a:t>&lt;html </a:t>
            </a:r>
            <a:r>
              <a:rPr lang="en-US" sz="1200" dirty="0" err="1" smtClean="0"/>
              <a:t>lang</a:t>
            </a:r>
            <a:r>
              <a:rPr lang="en-US" sz="1200" dirty="0" smtClean="0"/>
              <a:t>="en"&gt;</a:t>
            </a:r>
          </a:p>
          <a:p>
            <a:pPr>
              <a:buNone/>
            </a:pPr>
            <a:r>
              <a:rPr lang="en-US" sz="1200" dirty="0" smtClean="0"/>
              <a:t>&lt;head&gt;</a:t>
            </a:r>
          </a:p>
          <a:p>
            <a:pPr>
              <a:buNone/>
            </a:pPr>
            <a:r>
              <a:rPr lang="en-US" sz="1200" dirty="0" smtClean="0"/>
              <a:t>  &lt;title&gt;Bootstrap Example&lt;/title&gt;</a:t>
            </a:r>
          </a:p>
          <a:p>
            <a:pPr>
              <a:buNone/>
            </a:pPr>
            <a:r>
              <a:rPr lang="en-US" sz="1200" dirty="0" smtClean="0"/>
              <a:t>  &lt;meta </a:t>
            </a:r>
            <a:r>
              <a:rPr lang="en-US" sz="1200" dirty="0" err="1" smtClean="0"/>
              <a:t>charset</a:t>
            </a:r>
            <a:r>
              <a:rPr lang="en-US" sz="1200" dirty="0" smtClean="0"/>
              <a:t>="utf-8"&gt;</a:t>
            </a:r>
          </a:p>
          <a:p>
            <a:pPr>
              <a:buNone/>
            </a:pPr>
            <a:r>
              <a:rPr lang="en-US" sz="1200" dirty="0" smtClean="0"/>
              <a:t>  &lt;meta name="viewport" content="width=device-width, initial-scale=1"&gt;</a:t>
            </a:r>
          </a:p>
          <a:p>
            <a:pPr>
              <a:buNone/>
            </a:pPr>
            <a:r>
              <a:rPr lang="en-US" sz="1200" dirty="0" smtClean="0"/>
              <a:t>  &lt;link </a:t>
            </a:r>
            <a:r>
              <a:rPr lang="en-US" sz="1200" dirty="0" err="1" smtClean="0"/>
              <a:t>rel</a:t>
            </a:r>
            <a:r>
              <a:rPr lang="en-US" sz="1200" dirty="0" smtClean="0"/>
              <a:t>="</a:t>
            </a:r>
            <a:r>
              <a:rPr lang="en-US" sz="1200" dirty="0" err="1" smtClean="0"/>
              <a:t>stylesheet</a:t>
            </a:r>
            <a:r>
              <a:rPr lang="en-US" sz="1200" dirty="0" smtClean="0"/>
              <a:t>" </a:t>
            </a:r>
            <a:r>
              <a:rPr lang="en-US" sz="1200" dirty="0" err="1" smtClean="0"/>
              <a:t>href</a:t>
            </a:r>
            <a:r>
              <a:rPr lang="en-US" sz="1200" dirty="0" smtClean="0"/>
              <a:t>="https://maxcdn.bootstrapcdn.com/bootstrap/3.4.1/css/bootstrap.min.css"&gt;</a:t>
            </a:r>
          </a:p>
          <a:p>
            <a:pPr>
              <a:buNone/>
            </a:pPr>
            <a:r>
              <a:rPr lang="en-US" sz="1200" dirty="0" smtClean="0"/>
              <a:t>  &lt;script </a:t>
            </a:r>
            <a:r>
              <a:rPr lang="en-US" sz="1200" dirty="0" err="1" smtClean="0"/>
              <a:t>src</a:t>
            </a:r>
            <a:r>
              <a:rPr lang="en-US" sz="1200" dirty="0" smtClean="0"/>
              <a:t>="https://ajax.googleapis.com/ajax/libs/jquery/3.5.1/jquery.min.js"&gt;&lt;/script&gt;</a:t>
            </a:r>
          </a:p>
          <a:p>
            <a:pPr>
              <a:buNone/>
            </a:pPr>
            <a:r>
              <a:rPr lang="en-US" sz="1200" dirty="0" smtClean="0"/>
              <a:t>  &lt;script </a:t>
            </a:r>
            <a:r>
              <a:rPr lang="en-US" sz="1200" dirty="0" err="1" smtClean="0"/>
              <a:t>src</a:t>
            </a:r>
            <a:r>
              <a:rPr lang="en-US" sz="1200" dirty="0" smtClean="0"/>
              <a:t>="https://maxcdn.bootstrapcdn.com/bootstrap/3.4.1/js/bootstrap.min.js"&gt;&lt;/script&gt;</a:t>
            </a:r>
          </a:p>
          <a:p>
            <a:pPr>
              <a:buNone/>
            </a:pPr>
            <a:r>
              <a:rPr lang="en-US" sz="1200" dirty="0" smtClean="0"/>
              <a:t>&lt;/head&gt;</a:t>
            </a:r>
          </a:p>
          <a:p>
            <a:pPr>
              <a:buNone/>
            </a:pPr>
            <a:r>
              <a:rPr lang="en-US" sz="1200" dirty="0" smtClean="0"/>
              <a:t>&lt;body&gt;</a:t>
            </a:r>
          </a:p>
          <a:p>
            <a:pPr>
              <a:buNone/>
            </a:pPr>
            <a:endParaRPr lang="en-US" sz="1200" dirty="0" smtClean="0"/>
          </a:p>
          <a:p>
            <a:pPr>
              <a:buNone/>
            </a:pPr>
            <a:r>
              <a:rPr lang="en-US" sz="1200" dirty="0" smtClean="0"/>
              <a:t>&lt;div class="container-fluid"&gt;</a:t>
            </a:r>
          </a:p>
          <a:p>
            <a:pPr>
              <a:buNone/>
            </a:pPr>
            <a:r>
              <a:rPr lang="en-US" sz="1200" dirty="0" smtClean="0"/>
              <a:t>  &lt;h1&gt;Hello World!&lt;/h1&gt;</a:t>
            </a:r>
          </a:p>
          <a:p>
            <a:pPr>
              <a:buNone/>
            </a:pPr>
            <a:r>
              <a:rPr lang="en-US" sz="1200" dirty="0" smtClean="0"/>
              <a:t>  &lt;p&gt;Resize the browser window to see the effect.&lt;/p&gt;</a:t>
            </a:r>
          </a:p>
          <a:p>
            <a:pPr>
              <a:buNone/>
            </a:pPr>
            <a:r>
              <a:rPr lang="en-US" sz="1200" dirty="0" smtClean="0"/>
              <a:t>  &lt;p&gt;The columns will automatically stack on top of each other when the screen is less than 768px wide.&lt;/p&gt;</a:t>
            </a:r>
          </a:p>
          <a:p>
            <a:pPr>
              <a:buNone/>
            </a:pPr>
            <a:r>
              <a:rPr lang="en-US" sz="1200" dirty="0" smtClean="0"/>
              <a:t>  &lt;div class="row"&gt;</a:t>
            </a:r>
          </a:p>
          <a:p>
            <a:pPr>
              <a:buNone/>
            </a:pPr>
            <a:r>
              <a:rPr lang="en-US" sz="1200" dirty="0" smtClean="0"/>
              <a:t>    &lt;div class="col-sm-4" style="background-</a:t>
            </a:r>
            <a:r>
              <a:rPr lang="en-US" sz="1200" dirty="0" err="1" smtClean="0"/>
              <a:t>color:lavender</a:t>
            </a:r>
            <a:r>
              <a:rPr lang="en-US" sz="1200" dirty="0" smtClean="0"/>
              <a:t>;"&gt;.col-sm-4&lt;/div&gt;</a:t>
            </a:r>
          </a:p>
          <a:p>
            <a:pPr>
              <a:buNone/>
            </a:pPr>
            <a:r>
              <a:rPr lang="en-US" sz="1200" dirty="0" smtClean="0"/>
              <a:t>    &lt;div class="col-sm-8" style="background-</a:t>
            </a:r>
            <a:r>
              <a:rPr lang="en-US" sz="1200" dirty="0" err="1" smtClean="0"/>
              <a:t>color:lavenderblush</a:t>
            </a:r>
            <a:r>
              <a:rPr lang="en-US" sz="1200" dirty="0" smtClean="0"/>
              <a:t>;"&gt;.</a:t>
            </a:r>
            <a:r>
              <a:rPr lang="en-US" sz="1200" dirty="0" err="1" smtClean="0"/>
              <a:t>col-sm</a:t>
            </a:r>
            <a:r>
              <a:rPr lang="en-US" sz="1200" dirty="0" smtClean="0"/>
              <a:t>-8&lt;/div&gt;</a:t>
            </a:r>
          </a:p>
          <a:p>
            <a:pPr>
              <a:buNone/>
            </a:pPr>
            <a:r>
              <a:rPr lang="en-US" sz="1200" dirty="0" smtClean="0"/>
              <a:t>  &lt;/div&gt;</a:t>
            </a:r>
          </a:p>
          <a:p>
            <a:pPr>
              <a:buNone/>
            </a:pPr>
            <a:r>
              <a:rPr lang="en-US" sz="1200" dirty="0" smtClean="0"/>
              <a:t>&lt;/div&gt;</a:t>
            </a:r>
          </a:p>
          <a:p>
            <a:pPr>
              <a:buNone/>
            </a:pPr>
            <a:r>
              <a:rPr lang="en-US" sz="1200" dirty="0" smtClean="0"/>
              <a:t>    </a:t>
            </a:r>
          </a:p>
          <a:p>
            <a:pPr>
              <a:buNone/>
            </a:pPr>
            <a:r>
              <a:rPr lang="en-US" sz="1200" dirty="0" smtClean="0"/>
              <a:t>&lt;/body&gt;</a:t>
            </a:r>
          </a:p>
          <a:p>
            <a:pPr>
              <a:buNone/>
            </a:pPr>
            <a:r>
              <a:rPr lang="en-US" sz="1200" dirty="0" smtClean="0"/>
              <a:t>&lt;/html&gt;</a:t>
            </a:r>
          </a:p>
          <a:p>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fontScale="92500" lnSpcReduction="20000"/>
          </a:bodyPr>
          <a:lstStyle/>
          <a:p>
            <a:r>
              <a:rPr lang="en-US" dirty="0" smtClean="0"/>
              <a:t>To start a video automatically, use the </a:t>
            </a:r>
            <a:r>
              <a:rPr lang="en-US" dirty="0" err="1" smtClean="0"/>
              <a:t>autoplay</a:t>
            </a:r>
            <a:r>
              <a:rPr lang="en-US" dirty="0" smtClean="0"/>
              <a:t> attribute:</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&gt;</a:t>
            </a:r>
          </a:p>
          <a:p>
            <a:pPr>
              <a:buNone/>
            </a:pPr>
            <a:r>
              <a:rPr lang="en-US" dirty="0" smtClean="0"/>
              <a:t>&lt;source </a:t>
            </a:r>
            <a:r>
              <a:rPr lang="en-US" dirty="0" err="1" smtClean="0"/>
              <a:t>src</a:t>
            </a:r>
            <a:r>
              <a:rPr lang="en-US" dirty="0" smtClean="0"/>
              <a:t>="movie.mp4" type="video/mp4"&gt; </a:t>
            </a:r>
          </a:p>
          <a:p>
            <a:pPr>
              <a:buNone/>
            </a:pPr>
            <a:r>
              <a:rPr lang="en-US" dirty="0" smtClean="0"/>
              <a:t>&lt;/video&gt;</a:t>
            </a:r>
          </a:p>
          <a:p>
            <a:pPr>
              <a:buNone/>
            </a:pPr>
            <a:endParaRPr lang="en-US" dirty="0" smtClean="0"/>
          </a:p>
          <a:p>
            <a:r>
              <a:rPr lang="en-US" dirty="0" smtClean="0"/>
              <a:t>Add muted after </a:t>
            </a:r>
            <a:r>
              <a:rPr lang="en-US" dirty="0" err="1" smtClean="0"/>
              <a:t>autoplay</a:t>
            </a:r>
            <a:r>
              <a:rPr lang="en-US" dirty="0" smtClean="0"/>
              <a:t> to let your video start playing automatically (but muted):</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 muted&gt;</a:t>
            </a:r>
          </a:p>
          <a:p>
            <a:pPr>
              <a:buNone/>
            </a:pPr>
            <a:r>
              <a:rPr lang="en-US" dirty="0" smtClean="0"/>
              <a:t>&lt;source </a:t>
            </a:r>
            <a:r>
              <a:rPr lang="en-US" dirty="0" err="1" smtClean="0"/>
              <a:t>src</a:t>
            </a:r>
            <a:r>
              <a:rPr lang="en-US" dirty="0" smtClean="0"/>
              <a:t>="movie.mp4" type="video/mp4"&gt;</a:t>
            </a:r>
          </a:p>
          <a:p>
            <a:pPr>
              <a:buNone/>
            </a:pPr>
            <a:r>
              <a:rPr lang="en-US" dirty="0" smtClean="0"/>
              <a:t>&lt;/video&gt;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Text/Typography</a:t>
            </a:r>
            <a:endParaRPr lang="en-US" dirty="0"/>
          </a:p>
        </p:txBody>
      </p:sp>
      <p:sp>
        <p:nvSpPr>
          <p:cNvPr id="3" name="Content Placeholder 2"/>
          <p:cNvSpPr>
            <a:spLocks noGrp="1"/>
          </p:cNvSpPr>
          <p:nvPr>
            <p:ph idx="1"/>
          </p:nvPr>
        </p:nvSpPr>
        <p:spPr/>
        <p:txBody>
          <a:bodyPr/>
          <a:lstStyle/>
          <a:p>
            <a:r>
              <a:rPr lang="en-US" dirty="0" smtClean="0"/>
              <a:t>Bootstrap's global default font-size is 14px, with a line-height of 1.428.</a:t>
            </a:r>
          </a:p>
          <a:p>
            <a:r>
              <a:rPr lang="en-US" dirty="0" smtClean="0"/>
              <a:t>This is applied to the &lt;body&gt; element and all paragraphs (&lt;p&gt;).</a:t>
            </a:r>
          </a:p>
          <a:p>
            <a:r>
              <a:rPr lang="en-US" dirty="0" smtClean="0"/>
              <a:t>In addition, all &lt;p&gt; elements have a bottom margin that equals half their computed line-height (10px by default).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Elements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HTML 5 Document, Include Bootstrap CDN then use the following elements  </a:t>
            </a:r>
          </a:p>
          <a:p>
            <a:endParaRPr lang="en-US" dirty="0" smtClean="0"/>
          </a:p>
          <a:p>
            <a:r>
              <a:rPr lang="en-US" dirty="0" smtClean="0"/>
              <a:t>&lt;small&gt;</a:t>
            </a:r>
          </a:p>
          <a:p>
            <a:pPr>
              <a:buNone/>
            </a:pPr>
            <a:r>
              <a:rPr lang="en-US" dirty="0" smtClean="0"/>
              <a:t>	In Bootstrap the HTML &lt;small&gt; element is used to create a lighter, secondary text in any heading</a:t>
            </a:r>
          </a:p>
          <a:p>
            <a:r>
              <a:rPr lang="en-US" dirty="0" smtClean="0"/>
              <a:t>&lt;mark&gt;</a:t>
            </a:r>
          </a:p>
          <a:p>
            <a:pPr>
              <a:buNone/>
            </a:pPr>
            <a:r>
              <a:rPr lang="en-US" dirty="0" smtClean="0"/>
              <a:t>	The mark element will highlight the text.</a:t>
            </a:r>
          </a:p>
          <a:p>
            <a:r>
              <a:rPr lang="en-US" dirty="0" smtClean="0"/>
              <a:t>&lt;</a:t>
            </a:r>
            <a:r>
              <a:rPr lang="en-US" dirty="0" err="1" smtClean="0"/>
              <a:t>abbr</a:t>
            </a:r>
            <a:r>
              <a:rPr lang="en-US" dirty="0" smtClean="0"/>
              <a:t>&gt;</a:t>
            </a:r>
          </a:p>
          <a:p>
            <a:pPr>
              <a:buNone/>
            </a:pPr>
            <a:r>
              <a:rPr lang="en-US" dirty="0" smtClean="0"/>
              <a:t>	This element is used to add full forms to text. Example: Type the text, CMRIT was established in 2005. When you place curser on CMRIT it will give full form.</a:t>
            </a:r>
          </a:p>
          <a:p>
            <a:r>
              <a:rPr lang="en-US" dirty="0" smtClean="0"/>
              <a:t>&lt;</a:t>
            </a:r>
            <a:r>
              <a:rPr lang="en-US" dirty="0" err="1" smtClean="0"/>
              <a:t>kbd</a:t>
            </a:r>
            <a:r>
              <a:rPr lang="en-US" dirty="0" smtClean="0"/>
              <a:t>&gt;</a:t>
            </a:r>
          </a:p>
          <a:p>
            <a:pPr>
              <a:buNone/>
            </a:pPr>
            <a:r>
              <a:rPr lang="en-US" dirty="0" smtClean="0"/>
              <a:t>	By using this element keyboard key shape will be applied to selected text.</a:t>
            </a:r>
          </a:p>
          <a:p>
            <a:pPr>
              <a:buNone/>
            </a:pPr>
            <a:r>
              <a:rPr lang="en-US" dirty="0" smtClean="0"/>
              <a:t>	Use ctrl + p to open the Print dialog box. Here </a:t>
            </a:r>
            <a:r>
              <a:rPr lang="en-US" dirty="0" err="1" smtClean="0"/>
              <a:t>ctrl+p</a:t>
            </a:r>
            <a:r>
              <a:rPr lang="en-US" dirty="0" smtClean="0"/>
              <a:t> will appear as keyboard key in the output.</a:t>
            </a:r>
          </a:p>
          <a:p>
            <a:pPr>
              <a:buNone/>
            </a:pPr>
            <a:endParaRPr lang="en-US" dirty="0" smtClean="0"/>
          </a:p>
          <a:p>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t>
            </a:r>
            <a:r>
              <a:rPr lang="en-US" dirty="0" err="1" smtClean="0"/>
              <a:t>Navbar</a:t>
            </a:r>
            <a:endParaRPr lang="en-US" dirty="0"/>
          </a:p>
        </p:txBody>
      </p:sp>
      <p:sp>
        <p:nvSpPr>
          <p:cNvPr id="3" name="Content Placeholder 2"/>
          <p:cNvSpPr>
            <a:spLocks noGrp="1"/>
          </p:cNvSpPr>
          <p:nvPr>
            <p:ph idx="1"/>
          </p:nvPr>
        </p:nvSpPr>
        <p:spPr/>
        <p:txBody>
          <a:bodyPr>
            <a:normAutofit lnSpcReduction="10000"/>
          </a:bodyPr>
          <a:lstStyle/>
          <a:p>
            <a:r>
              <a:rPr lang="en-US" dirty="0" smtClean="0"/>
              <a:t>A navigation bar is a navigation header that is placed at the top of the page:</a:t>
            </a:r>
          </a:p>
          <a:p>
            <a:endParaRPr lang="en-US" dirty="0" smtClean="0"/>
          </a:p>
          <a:p>
            <a:endParaRPr lang="en-US" dirty="0" smtClean="0"/>
          </a:p>
          <a:p>
            <a:r>
              <a:rPr lang="en-US" dirty="0" smtClean="0"/>
              <a:t>With Bootstrap, a navigation bar can extend or collapse, depending on the screen size.</a:t>
            </a:r>
          </a:p>
          <a:p>
            <a:r>
              <a:rPr lang="en-US" dirty="0" smtClean="0"/>
              <a:t>A standard navigation bar is created with &lt;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-default"&gt;.</a:t>
            </a:r>
          </a:p>
          <a:p>
            <a:r>
              <a:rPr lang="en-US" dirty="0" smtClean="0"/>
              <a:t>The following example shows how to add a navigation bar to the top of the page:</a:t>
            </a:r>
          </a:p>
          <a:p>
            <a:endParaRPr lang="en-US" dirty="0" smtClean="0"/>
          </a:p>
          <a:p>
            <a:endParaRPr lang="en-US" dirty="0"/>
          </a:p>
        </p:txBody>
      </p:sp>
      <p:pic>
        <p:nvPicPr>
          <p:cNvPr id="4" name="Picture 3" descr="navbar.jpg"/>
          <p:cNvPicPr>
            <a:picLocks noChangeAspect="1"/>
          </p:cNvPicPr>
          <p:nvPr/>
        </p:nvPicPr>
        <p:blipFill>
          <a:blip r:embed="rId2" cstate="print"/>
          <a:stretch>
            <a:fillRect/>
          </a:stretch>
        </p:blipFill>
        <p:spPr>
          <a:xfrm>
            <a:off x="1600200" y="2924175"/>
            <a:ext cx="4191000" cy="581025"/>
          </a:xfrm>
          <a:prstGeom prst="rect">
            <a:avLst/>
          </a:prstGeom>
          <a:ln>
            <a:solidFill>
              <a:schemeClr val="accent1"/>
            </a:solid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229600" cy="7620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pPr>
              <a:buNone/>
            </a:pPr>
            <a:r>
              <a:rPr lang="en-US" sz="1000" dirty="0" smtClean="0"/>
              <a:t>&lt;!DOCTYPE html&gt;</a:t>
            </a:r>
          </a:p>
          <a:p>
            <a:pPr>
              <a:buNone/>
            </a:pPr>
            <a:r>
              <a:rPr lang="en-US" sz="1000" dirty="0" smtClean="0"/>
              <a:t>&lt;html </a:t>
            </a:r>
            <a:r>
              <a:rPr lang="en-US" sz="1000" dirty="0" err="1" smtClean="0"/>
              <a:t>lang</a:t>
            </a:r>
            <a:r>
              <a:rPr lang="en-US" sz="1000" dirty="0" smtClean="0"/>
              <a:t>="en"&gt;</a:t>
            </a:r>
          </a:p>
          <a:p>
            <a:pPr>
              <a:buNone/>
            </a:pPr>
            <a:r>
              <a:rPr lang="en-US" sz="1000" dirty="0" smtClean="0"/>
              <a:t>&lt;head&gt;</a:t>
            </a:r>
          </a:p>
          <a:p>
            <a:pPr>
              <a:buNone/>
            </a:pPr>
            <a:r>
              <a:rPr lang="en-US" sz="1000" dirty="0" smtClean="0"/>
              <a:t>  &lt;title&gt;Bootstrap Example&lt;/title&gt;</a:t>
            </a:r>
          </a:p>
          <a:p>
            <a:pPr>
              <a:buNone/>
            </a:pPr>
            <a:r>
              <a:rPr lang="en-US" sz="1000" dirty="0" smtClean="0"/>
              <a:t>  &lt;meta </a:t>
            </a:r>
            <a:r>
              <a:rPr lang="en-US" sz="1000" dirty="0" err="1" smtClean="0"/>
              <a:t>charset</a:t>
            </a:r>
            <a:r>
              <a:rPr lang="en-US" sz="1000" dirty="0" smtClean="0"/>
              <a:t>="utf-8"&gt;</a:t>
            </a:r>
          </a:p>
          <a:p>
            <a:pPr>
              <a:buNone/>
            </a:pPr>
            <a:r>
              <a:rPr lang="en-US" sz="1000" dirty="0" smtClean="0"/>
              <a:t>  &lt;meta name="viewport" content="width=device-width, initial-scale=1"&gt;</a:t>
            </a:r>
          </a:p>
          <a:p>
            <a:pPr>
              <a:buNone/>
            </a:pPr>
            <a:r>
              <a:rPr lang="en-US" sz="1000" dirty="0" smtClean="0"/>
              <a:t>  &lt;link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="https://maxcdn.bootstrapcdn.com/bootstrap/3.4.1/css/bootstrap.min.css"&gt;</a:t>
            </a:r>
          </a:p>
          <a:p>
            <a:pPr>
              <a:buNone/>
            </a:pPr>
            <a:r>
              <a:rPr lang="en-US" sz="1000" dirty="0" smtClean="0"/>
              <a:t>  &lt;script </a:t>
            </a:r>
            <a:r>
              <a:rPr lang="en-US" sz="1000" dirty="0" err="1" smtClean="0"/>
              <a:t>src</a:t>
            </a:r>
            <a:r>
              <a:rPr lang="en-US" sz="1000" dirty="0" smtClean="0"/>
              <a:t>="https://ajax.googleapis.com/ajax/libs/jquery/3.5.1/jquery.min.js"&gt;&lt;/script&gt;</a:t>
            </a:r>
          </a:p>
          <a:p>
            <a:pPr>
              <a:buNone/>
            </a:pPr>
            <a:r>
              <a:rPr lang="en-US" sz="1000" dirty="0" smtClean="0"/>
              <a:t>  &lt;script </a:t>
            </a:r>
            <a:r>
              <a:rPr lang="en-US" sz="1000" dirty="0" err="1" smtClean="0"/>
              <a:t>src</a:t>
            </a:r>
            <a:r>
              <a:rPr lang="en-US" sz="1000" dirty="0" smtClean="0"/>
              <a:t>="https://maxcdn.bootstrapcdn.com/bootstrap/3.4.1/js/bootstrap.min.js"&gt;&lt;/script&gt;</a:t>
            </a:r>
          </a:p>
          <a:p>
            <a:pPr>
              <a:buNone/>
            </a:pPr>
            <a:r>
              <a:rPr lang="en-US" sz="1000" dirty="0" smtClean="0"/>
              <a:t>&lt;/head&gt;</a:t>
            </a:r>
          </a:p>
          <a:p>
            <a:pPr>
              <a:buNone/>
            </a:pPr>
            <a:r>
              <a:rPr lang="en-US" sz="1000" dirty="0" smtClean="0"/>
              <a:t>&lt;body&gt;</a:t>
            </a:r>
          </a:p>
          <a:p>
            <a:pPr>
              <a:buNone/>
            </a:pPr>
            <a:r>
              <a:rPr lang="en-US" sz="1000" dirty="0" smtClean="0"/>
              <a:t>&lt;</a:t>
            </a:r>
            <a:r>
              <a:rPr lang="en-US" sz="1000" dirty="0" err="1" smtClean="0"/>
              <a:t>nav</a:t>
            </a:r>
            <a:r>
              <a:rPr lang="en-US" sz="1000" dirty="0" smtClean="0"/>
              <a:t> class="</a:t>
            </a:r>
            <a:r>
              <a:rPr lang="en-US" sz="1000" dirty="0" err="1" smtClean="0"/>
              <a:t>navbar</a:t>
            </a:r>
            <a:r>
              <a:rPr lang="en-US" sz="1000" dirty="0" smtClean="0"/>
              <a:t> </a:t>
            </a:r>
            <a:r>
              <a:rPr lang="en-US" sz="1000" dirty="0" err="1" smtClean="0"/>
              <a:t>navbar</a:t>
            </a:r>
            <a:r>
              <a:rPr lang="en-US" sz="1000" dirty="0" smtClean="0"/>
              <a:t>-default"&gt;</a:t>
            </a:r>
          </a:p>
          <a:p>
            <a:pPr>
              <a:buNone/>
            </a:pPr>
            <a:r>
              <a:rPr lang="en-US" sz="1000" dirty="0" smtClean="0"/>
              <a:t>  &lt;div class="container-fluid"&gt;</a:t>
            </a:r>
          </a:p>
          <a:p>
            <a:pPr>
              <a:buNone/>
            </a:pPr>
            <a:r>
              <a:rPr lang="en-US" sz="1000" dirty="0" smtClean="0"/>
              <a:t>    &lt;div class="</a:t>
            </a:r>
            <a:r>
              <a:rPr lang="en-US" sz="1000" dirty="0" err="1" smtClean="0"/>
              <a:t>navbar</a:t>
            </a:r>
            <a:r>
              <a:rPr lang="en-US" sz="1000" dirty="0" smtClean="0"/>
              <a:t>-header"&gt;</a:t>
            </a:r>
          </a:p>
          <a:p>
            <a:pPr>
              <a:buNone/>
            </a:pPr>
            <a:r>
              <a:rPr lang="en-US" sz="1000" dirty="0" smtClean="0"/>
              <a:t>      &lt;a class="</a:t>
            </a:r>
            <a:r>
              <a:rPr lang="en-US" sz="1000" dirty="0" err="1" smtClean="0"/>
              <a:t>navbar</a:t>
            </a:r>
            <a:r>
              <a:rPr lang="en-US" sz="1000" dirty="0" smtClean="0"/>
              <a:t>-brand" </a:t>
            </a:r>
            <a:r>
              <a:rPr lang="en-US" sz="1000" dirty="0" err="1" smtClean="0"/>
              <a:t>href</a:t>
            </a:r>
            <a:r>
              <a:rPr lang="en-US" sz="1000" dirty="0" smtClean="0"/>
              <a:t>="#"&gt;</a:t>
            </a:r>
            <a:r>
              <a:rPr lang="en-US" sz="1000" dirty="0" err="1" smtClean="0"/>
              <a:t>WebSiteName</a:t>
            </a:r>
            <a:r>
              <a:rPr lang="en-US" sz="1000" dirty="0" smtClean="0"/>
              <a:t>&lt;/a&gt;</a:t>
            </a:r>
          </a:p>
          <a:p>
            <a:pPr>
              <a:buNone/>
            </a:pPr>
            <a:r>
              <a:rPr lang="en-US" sz="1000" dirty="0" smtClean="0"/>
              <a:t>    &lt;/div&gt;</a:t>
            </a:r>
          </a:p>
          <a:p>
            <a:pPr>
              <a:buNone/>
            </a:pPr>
            <a:r>
              <a:rPr lang="en-US" sz="1000" dirty="0" smtClean="0"/>
              <a:t>    &lt;</a:t>
            </a:r>
            <a:r>
              <a:rPr lang="en-US" sz="1000" dirty="0" err="1" smtClean="0"/>
              <a:t>ul</a:t>
            </a:r>
            <a:r>
              <a:rPr lang="en-US" sz="1000" dirty="0" smtClean="0"/>
              <a:t> class="</a:t>
            </a:r>
            <a:r>
              <a:rPr lang="en-US" sz="1000" dirty="0" err="1" smtClean="0"/>
              <a:t>nav</a:t>
            </a:r>
            <a:r>
              <a:rPr lang="en-US" sz="1000" dirty="0" smtClean="0"/>
              <a:t> </a:t>
            </a:r>
            <a:r>
              <a:rPr lang="en-US" sz="1000" dirty="0" err="1" smtClean="0"/>
              <a:t>navbar-nav</a:t>
            </a:r>
            <a:r>
              <a:rPr lang="en-US" sz="1000" dirty="0" smtClean="0"/>
              <a:t>"&gt;</a:t>
            </a:r>
          </a:p>
          <a:p>
            <a:pPr>
              <a:buNone/>
            </a:pPr>
            <a:r>
              <a:rPr lang="en-US" sz="1000" dirty="0" smtClean="0"/>
              <a:t>      &lt;</a:t>
            </a:r>
            <a:r>
              <a:rPr lang="en-US" sz="1000" dirty="0" err="1" smtClean="0"/>
              <a:t>li</a:t>
            </a:r>
            <a:r>
              <a:rPr lang="en-US" sz="1000" dirty="0" smtClean="0"/>
              <a:t> class="active"&gt;&lt;a </a:t>
            </a:r>
            <a:r>
              <a:rPr lang="en-US" sz="1000" dirty="0" err="1" smtClean="0"/>
              <a:t>href</a:t>
            </a:r>
            <a:r>
              <a:rPr lang="en-US" sz="1000" dirty="0" smtClean="0"/>
              <a:t>="#"&gt;Home&lt;/a&gt;&lt;/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1&lt;/a&gt;&lt;/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2&lt;/a&gt;&lt;/</a:t>
            </a:r>
            <a:r>
              <a:rPr lang="en-US" sz="1000" dirty="0" err="1" smtClean="0"/>
              <a:t>li</a:t>
            </a:r>
            <a:r>
              <a:rPr lang="en-US" sz="1000" dirty="0" smtClean="0"/>
              <a:t>&gt;</a:t>
            </a:r>
          </a:p>
          <a:p>
            <a:pPr>
              <a:buNone/>
            </a:pPr>
            <a:r>
              <a:rPr lang="en-US" sz="1000" dirty="0" smtClean="0"/>
              <a:t>      &lt;</a:t>
            </a:r>
            <a:r>
              <a:rPr lang="en-US" sz="1000" dirty="0" err="1" smtClean="0"/>
              <a:t>li</a:t>
            </a:r>
            <a:r>
              <a:rPr lang="en-US" sz="1000" dirty="0" smtClean="0"/>
              <a:t>&gt;&lt;a </a:t>
            </a:r>
            <a:r>
              <a:rPr lang="en-US" sz="1000" dirty="0" err="1" smtClean="0"/>
              <a:t>href</a:t>
            </a:r>
            <a:r>
              <a:rPr lang="en-US" sz="1000" dirty="0" smtClean="0"/>
              <a:t>="#"&gt;Page 3&lt;/a&gt;&lt;/</a:t>
            </a:r>
            <a:r>
              <a:rPr lang="en-US" sz="1000" dirty="0" err="1" smtClean="0"/>
              <a:t>li</a:t>
            </a:r>
            <a:r>
              <a:rPr lang="en-US" sz="1000" dirty="0" smtClean="0"/>
              <a:t>&gt;</a:t>
            </a:r>
          </a:p>
          <a:p>
            <a:pPr>
              <a:buNone/>
            </a:pPr>
            <a:r>
              <a:rPr lang="en-US" sz="1000" dirty="0" smtClean="0"/>
              <a:t>    &lt;/</a:t>
            </a:r>
            <a:r>
              <a:rPr lang="en-US" sz="1000" dirty="0" err="1" smtClean="0"/>
              <a:t>ul</a:t>
            </a:r>
            <a:r>
              <a:rPr lang="en-US" sz="1000" dirty="0" smtClean="0"/>
              <a:t>&gt;</a:t>
            </a:r>
          </a:p>
          <a:p>
            <a:pPr>
              <a:buNone/>
            </a:pPr>
            <a:r>
              <a:rPr lang="en-US" sz="1000" dirty="0" smtClean="0"/>
              <a:t>  &lt;/div&gt;</a:t>
            </a:r>
          </a:p>
          <a:p>
            <a:pPr>
              <a:buNone/>
            </a:pPr>
            <a:r>
              <a:rPr lang="en-US" sz="1000" dirty="0" smtClean="0"/>
              <a:t>&lt;/</a:t>
            </a:r>
            <a:r>
              <a:rPr lang="en-US" sz="1000" dirty="0" err="1" smtClean="0"/>
              <a:t>nav</a:t>
            </a:r>
            <a:r>
              <a:rPr lang="en-US" sz="1000" dirty="0" smtClean="0"/>
              <a:t>&gt;</a:t>
            </a:r>
          </a:p>
          <a:p>
            <a:pPr>
              <a:buNone/>
            </a:pPr>
            <a:r>
              <a:rPr lang="en-US" sz="1000" dirty="0" smtClean="0"/>
              <a:t>  &lt;div class="container"&gt;</a:t>
            </a:r>
          </a:p>
          <a:p>
            <a:pPr>
              <a:buNone/>
            </a:pPr>
            <a:r>
              <a:rPr lang="en-US" sz="1000" dirty="0" smtClean="0"/>
              <a:t>  &lt;h3&gt;Basic </a:t>
            </a:r>
            <a:r>
              <a:rPr lang="en-US" sz="1000" dirty="0" err="1" smtClean="0"/>
              <a:t>Navbar</a:t>
            </a:r>
            <a:r>
              <a:rPr lang="en-US" sz="1000" dirty="0" smtClean="0"/>
              <a:t> Example&lt;/h3&gt;</a:t>
            </a:r>
          </a:p>
          <a:p>
            <a:pPr>
              <a:buNone/>
            </a:pPr>
            <a:r>
              <a:rPr lang="en-US" sz="1000" dirty="0" smtClean="0"/>
              <a:t>  &lt;p&gt;A navigation bar is a navigation header that is placed at the top of the page.&lt;/p&gt;</a:t>
            </a:r>
          </a:p>
          <a:p>
            <a:pPr>
              <a:buNone/>
            </a:pPr>
            <a:r>
              <a:rPr lang="en-US" sz="1000" dirty="0" smtClean="0"/>
              <a:t>&lt;/div&gt;</a:t>
            </a:r>
          </a:p>
          <a:p>
            <a:pPr>
              <a:buNone/>
            </a:pPr>
            <a:r>
              <a:rPr lang="en-US" sz="1000" dirty="0" smtClean="0"/>
              <a:t>&lt;/body&gt;</a:t>
            </a:r>
          </a:p>
          <a:p>
            <a:pPr>
              <a:buNone/>
            </a:pPr>
            <a:r>
              <a:rPr lang="en-US" sz="1000" dirty="0" smtClean="0"/>
              <a:t>&lt;/html&gt;</a:t>
            </a:r>
          </a:p>
          <a:p>
            <a:pPr>
              <a:buNone/>
            </a:pPr>
            <a:endParaRPr lang="en-US" sz="1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fontScale="90000"/>
          </a:bodyPr>
          <a:lstStyle/>
          <a:p>
            <a:r>
              <a:rPr lang="en-US" dirty="0" smtClean="0"/>
              <a:t>Bootstrap responsive </a:t>
            </a:r>
            <a:r>
              <a:rPr lang="en-US" dirty="0" err="1" smtClean="0"/>
              <a:t>Navbar</a:t>
            </a:r>
            <a:r>
              <a:rPr lang="en-US" dirty="0" smtClean="0"/>
              <a:t> for Mobile screen and Desktop screen</a:t>
            </a:r>
            <a:endParaRPr lang="en-US" dirty="0"/>
          </a:p>
        </p:txBody>
      </p:sp>
      <p:pic>
        <p:nvPicPr>
          <p:cNvPr id="4" name="Content Placeholder 3" descr="nav var_mob.png"/>
          <p:cNvPicPr>
            <a:picLocks noGrp="1" noChangeAspect="1"/>
          </p:cNvPicPr>
          <p:nvPr>
            <p:ph idx="1"/>
          </p:nvPr>
        </p:nvPicPr>
        <p:blipFill>
          <a:blip r:embed="rId2" cstate="print"/>
          <a:stretch>
            <a:fillRect/>
          </a:stretch>
        </p:blipFill>
        <p:spPr>
          <a:xfrm>
            <a:off x="2133600" y="1752600"/>
            <a:ext cx="4429744" cy="3000794"/>
          </a:xfrm>
        </p:spPr>
      </p:pic>
      <p:pic>
        <p:nvPicPr>
          <p:cNvPr id="5" name="Picture 4" descr="navbar_r.png"/>
          <p:cNvPicPr>
            <a:picLocks noChangeAspect="1"/>
          </p:cNvPicPr>
          <p:nvPr/>
        </p:nvPicPr>
        <p:blipFill>
          <a:blip r:embed="rId3" cstate="print"/>
          <a:stretch>
            <a:fillRect/>
          </a:stretch>
        </p:blipFill>
        <p:spPr>
          <a:xfrm>
            <a:off x="1066800" y="4876800"/>
            <a:ext cx="6725589" cy="1343213"/>
          </a:xfrm>
          <a:prstGeom prst="rect">
            <a:avLst/>
          </a:prstGeom>
        </p:spPr>
      </p:pic>
      <p:sp>
        <p:nvSpPr>
          <p:cNvPr id="6" name="Rectangle 5"/>
          <p:cNvSpPr/>
          <p:nvPr/>
        </p:nvSpPr>
        <p:spPr>
          <a:xfrm>
            <a:off x="1752600" y="6400800"/>
            <a:ext cx="5791200" cy="369332"/>
          </a:xfrm>
          <a:prstGeom prst="rect">
            <a:avLst/>
          </a:prstGeom>
        </p:spPr>
        <p:txBody>
          <a:bodyPr wrap="square">
            <a:spAutoFit/>
          </a:bodyPr>
          <a:lstStyle/>
          <a:p>
            <a:r>
              <a:rPr lang="en-US" b="1" dirty="0" smtClean="0"/>
              <a:t>Note: Go through the drive link for programs.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Templates</a:t>
            </a:r>
            <a:endParaRPr lang="en-US" dirty="0"/>
          </a:p>
        </p:txBody>
      </p:sp>
      <p:sp>
        <p:nvSpPr>
          <p:cNvPr id="3" name="Content Placeholder 2"/>
          <p:cNvSpPr>
            <a:spLocks noGrp="1"/>
          </p:cNvSpPr>
          <p:nvPr>
            <p:ph idx="1"/>
          </p:nvPr>
        </p:nvSpPr>
        <p:spPr/>
        <p:txBody>
          <a:bodyPr/>
          <a:lstStyle/>
          <a:p>
            <a:r>
              <a:rPr lang="en-US" dirty="0" smtClean="0"/>
              <a:t>Bootstrap templates are predesigned WebPages, users can include the template and start editing the content of the webpage. Go through the drive link for more details.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80288"/>
          </a:xfrm>
        </p:spPr>
        <p:txBody>
          <a:bodyPr>
            <a:normAutofit fontScale="90000"/>
          </a:bodyPr>
          <a:lstStyle/>
          <a:p>
            <a:r>
              <a:rPr lang="en-US" dirty="0" smtClean="0"/>
              <a:t>Bootstrap Alerts &amp; Buttons</a:t>
            </a:r>
            <a:endParaRPr lang="en-US" dirty="0"/>
          </a:p>
        </p:txBody>
      </p:sp>
      <p:sp>
        <p:nvSpPr>
          <p:cNvPr id="3" name="Content Placeholder 2"/>
          <p:cNvSpPr>
            <a:spLocks noGrp="1"/>
          </p:cNvSpPr>
          <p:nvPr>
            <p:ph idx="1"/>
          </p:nvPr>
        </p:nvSpPr>
        <p:spPr>
          <a:xfrm>
            <a:off x="457200" y="1524000"/>
            <a:ext cx="8229600" cy="4800600"/>
          </a:xfrm>
        </p:spPr>
        <p:txBody>
          <a:bodyPr>
            <a:normAutofit fontScale="62500" lnSpcReduction="20000"/>
          </a:bodyPr>
          <a:lstStyle/>
          <a:p>
            <a:r>
              <a:rPr lang="en-US" dirty="0" smtClean="0"/>
              <a:t>Alerts are created with the .alert class, followed by one of the four contextual classes .alert-success, .alert-info, .alert-warning or .alert-danger:</a:t>
            </a:r>
          </a:p>
          <a:p>
            <a:r>
              <a:rPr lang="en-US" dirty="0" smtClean="0"/>
              <a:t>Bootstrap provides different styles of buttons:</a:t>
            </a:r>
          </a:p>
          <a:p>
            <a:r>
              <a:rPr lang="en-US" dirty="0" smtClean="0"/>
              <a:t>To achieve the button styles above, Bootstrap has the following classes:</a:t>
            </a:r>
          </a:p>
          <a:p>
            <a:r>
              <a:rPr lang="en-US" dirty="0" smtClean="0"/>
              <a:t>.</a:t>
            </a:r>
            <a:r>
              <a:rPr lang="en-US" dirty="0" err="1" smtClean="0"/>
              <a:t>btn</a:t>
            </a:r>
            <a:endParaRPr lang="en-US" dirty="0" smtClean="0"/>
          </a:p>
          <a:p>
            <a:r>
              <a:rPr lang="en-US" dirty="0" smtClean="0"/>
              <a:t>.</a:t>
            </a:r>
            <a:r>
              <a:rPr lang="en-US" dirty="0" err="1" smtClean="0"/>
              <a:t>btn</a:t>
            </a:r>
            <a:r>
              <a:rPr lang="en-US" dirty="0" smtClean="0"/>
              <a:t>-default</a:t>
            </a:r>
          </a:p>
          <a:p>
            <a:r>
              <a:rPr lang="en-US" dirty="0" smtClean="0"/>
              <a:t>.</a:t>
            </a:r>
            <a:r>
              <a:rPr lang="en-US" dirty="0" err="1" smtClean="0"/>
              <a:t>btn</a:t>
            </a:r>
            <a:r>
              <a:rPr lang="en-US" dirty="0" smtClean="0"/>
              <a:t>-primary</a:t>
            </a:r>
          </a:p>
          <a:p>
            <a:r>
              <a:rPr lang="en-US" dirty="0" smtClean="0"/>
              <a:t>.</a:t>
            </a:r>
            <a:r>
              <a:rPr lang="en-US" dirty="0" err="1" smtClean="0"/>
              <a:t>btn</a:t>
            </a:r>
            <a:r>
              <a:rPr lang="en-US" dirty="0" smtClean="0"/>
              <a:t>-success</a:t>
            </a:r>
          </a:p>
          <a:p>
            <a:r>
              <a:rPr lang="en-US" dirty="0" smtClean="0"/>
              <a:t>.</a:t>
            </a:r>
            <a:r>
              <a:rPr lang="en-US" dirty="0" err="1" smtClean="0"/>
              <a:t>btn</a:t>
            </a:r>
            <a:r>
              <a:rPr lang="en-US" dirty="0" smtClean="0"/>
              <a:t>-info</a:t>
            </a:r>
          </a:p>
          <a:p>
            <a:r>
              <a:rPr lang="en-US" dirty="0" smtClean="0"/>
              <a:t>.</a:t>
            </a:r>
            <a:r>
              <a:rPr lang="en-US" dirty="0" err="1" smtClean="0"/>
              <a:t>btn</a:t>
            </a:r>
            <a:r>
              <a:rPr lang="en-US" dirty="0" smtClean="0"/>
              <a:t>-warning</a:t>
            </a:r>
          </a:p>
          <a:p>
            <a:r>
              <a:rPr lang="en-US" dirty="0" smtClean="0"/>
              <a:t>.</a:t>
            </a:r>
            <a:r>
              <a:rPr lang="en-US" dirty="0" err="1" smtClean="0"/>
              <a:t>btn</a:t>
            </a:r>
            <a:r>
              <a:rPr lang="en-US" dirty="0" smtClean="0"/>
              <a:t>-danger</a:t>
            </a:r>
          </a:p>
          <a:p>
            <a:r>
              <a:rPr lang="en-US" dirty="0" smtClean="0"/>
              <a:t>.</a:t>
            </a:r>
            <a:r>
              <a:rPr lang="en-US" dirty="0" err="1" smtClean="0"/>
              <a:t>btn</a:t>
            </a:r>
            <a:r>
              <a:rPr lang="en-US" dirty="0" smtClean="0"/>
              <a:t>-link</a:t>
            </a:r>
          </a:p>
          <a:p>
            <a:r>
              <a:rPr lang="en-US" dirty="0" smtClean="0"/>
              <a:t>The classes that define the different sizes are:</a:t>
            </a:r>
          </a:p>
          <a:p>
            <a:r>
              <a:rPr lang="en-US" dirty="0" smtClean="0"/>
              <a:t>.</a:t>
            </a:r>
            <a:r>
              <a:rPr lang="en-US" dirty="0" err="1" smtClean="0"/>
              <a:t>btn-lg</a:t>
            </a:r>
            <a:endParaRPr lang="en-US" dirty="0" smtClean="0"/>
          </a:p>
          <a:p>
            <a:r>
              <a:rPr lang="en-US" dirty="0" smtClean="0"/>
              <a:t>.</a:t>
            </a:r>
            <a:r>
              <a:rPr lang="en-US" dirty="0" err="1" smtClean="0"/>
              <a:t>btn-sm</a:t>
            </a:r>
            <a:endParaRPr lang="en-US" dirty="0" smtClean="0"/>
          </a:p>
          <a:p>
            <a:r>
              <a:rPr lang="en-US" dirty="0" smtClean="0"/>
              <a:t>.</a:t>
            </a:r>
            <a:r>
              <a:rPr lang="en-US" dirty="0" err="1" smtClean="0"/>
              <a:t>btn-xs</a:t>
            </a:r>
            <a:endParaRPr lang="en-US" dirty="0" smtClean="0"/>
          </a:p>
          <a:p>
            <a:endParaRPr lang="en-US" dirty="0" smtClean="0"/>
          </a:p>
          <a:p>
            <a:r>
              <a:rPr lang="en-US" dirty="0" smtClean="0"/>
              <a:t>Note: Go through drive link for programs.</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Forms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Bootstrap provides three types of form layouts:</a:t>
            </a:r>
          </a:p>
          <a:p>
            <a:r>
              <a:rPr lang="en-US" dirty="0" smtClean="0"/>
              <a:t>Vertical form (this is default)</a:t>
            </a:r>
          </a:p>
          <a:p>
            <a:r>
              <a:rPr lang="en-US" dirty="0" smtClean="0"/>
              <a:t>Horizontal form</a:t>
            </a:r>
          </a:p>
          <a:p>
            <a:r>
              <a:rPr lang="en-US" dirty="0" smtClean="0"/>
              <a:t>Inline form</a:t>
            </a:r>
          </a:p>
          <a:p>
            <a:pPr>
              <a:buNone/>
            </a:pPr>
            <a:r>
              <a:rPr lang="en-US" dirty="0" smtClean="0"/>
              <a:t>Standard rules for all three form layouts:</a:t>
            </a:r>
          </a:p>
          <a:p>
            <a:r>
              <a:rPr lang="en-US" dirty="0" smtClean="0"/>
              <a:t>Wrap labels and form controls in &lt;div class="form-group"&gt; (needed for optimum spacing)</a:t>
            </a:r>
          </a:p>
          <a:p>
            <a:r>
              <a:rPr lang="en-US" dirty="0" smtClean="0"/>
              <a:t>Add class .form-control to all textual &lt;input&gt;, &lt;</a:t>
            </a:r>
            <a:r>
              <a:rPr lang="en-US" dirty="0" err="1" smtClean="0"/>
              <a:t>textarea</a:t>
            </a:r>
            <a:r>
              <a:rPr lang="en-US" dirty="0" smtClean="0"/>
              <a:t>&gt;, and &lt;select&gt; elements</a:t>
            </a:r>
          </a:p>
          <a:p>
            <a:r>
              <a:rPr lang="en-US" dirty="0" smtClean="0"/>
              <a:t>The following are programs for vertical, horizontal and inline forms respectively</a:t>
            </a:r>
          </a:p>
          <a:p>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fontScale="475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a:t>
            </a:r>
          </a:p>
          <a:p>
            <a:pPr>
              <a:buNone/>
            </a:pPr>
            <a:r>
              <a:rPr lang="en-US" dirty="0" smtClean="0"/>
              <a:t>&lt;head&gt;</a:t>
            </a:r>
          </a:p>
          <a:p>
            <a:pPr>
              <a:buNone/>
            </a:pPr>
            <a:r>
              <a:rPr lang="en-US" dirty="0" smtClean="0"/>
              <a:t>  &lt;title&gt;Bootstrap Example&lt;/title&gt;</a:t>
            </a:r>
          </a:p>
          <a:p>
            <a:pPr>
              <a:buNone/>
            </a:pPr>
            <a:r>
              <a:rPr lang="en-US" dirty="0" smtClean="0"/>
              <a:t>  &lt;meta </a:t>
            </a:r>
            <a:r>
              <a:rPr lang="en-US" dirty="0" err="1" smtClean="0"/>
              <a:t>charset</a:t>
            </a:r>
            <a:r>
              <a:rPr lang="en-US" dirty="0" smtClean="0"/>
              <a:t>="utf-8"&gt;</a:t>
            </a:r>
          </a:p>
          <a:p>
            <a:pPr>
              <a:buNone/>
            </a:pPr>
            <a:r>
              <a:rPr lang="en-US" dirty="0" smtClean="0"/>
              <a:t>  &lt;meta name="viewport" content="width=device-width, initial-scale=1"&gt;</a:t>
            </a:r>
          </a:p>
          <a:p>
            <a:pPr>
              <a:buNone/>
            </a:pPr>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="https://maxcdn.bootstrapcdn.com/bootstrap/3.4.1/css/bootstrap.min.css"&gt;</a:t>
            </a:r>
          </a:p>
          <a:p>
            <a:pPr>
              <a:buNone/>
            </a:pPr>
            <a:r>
              <a:rPr lang="en-US" dirty="0" smtClean="0"/>
              <a:t>  &lt;script </a:t>
            </a:r>
            <a:r>
              <a:rPr lang="en-US" dirty="0" err="1" smtClean="0"/>
              <a:t>src</a:t>
            </a:r>
            <a:r>
              <a:rPr lang="en-US" dirty="0" smtClean="0"/>
              <a:t>="https://ajax.googleapis.com/ajax/libs/jquery/3.5.1/jquery.min.js"&gt;&lt;/script&gt;</a:t>
            </a:r>
          </a:p>
          <a:p>
            <a:pPr>
              <a:buNone/>
            </a:pPr>
            <a:r>
              <a:rPr lang="en-US" dirty="0" smtClean="0"/>
              <a:t>  &lt;script </a:t>
            </a:r>
            <a:r>
              <a:rPr lang="en-US" dirty="0" err="1" smtClean="0"/>
              <a:t>src</a:t>
            </a:r>
            <a:r>
              <a:rPr lang="en-US" dirty="0" smtClean="0"/>
              <a:t>="https://maxcdn.bootstrapcdn.com/bootstrap/3.4.1/js/bootstrap.min.js"&gt;&lt;/script&gt;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&lt;div class="container"&gt;</a:t>
            </a:r>
          </a:p>
          <a:p>
            <a:pPr>
              <a:buNone/>
            </a:pPr>
            <a:r>
              <a:rPr lang="en-US" dirty="0" smtClean="0"/>
              <a:t>  &lt;h2&gt;Vertical (basic) form&lt;/h2&gt;</a:t>
            </a:r>
          </a:p>
          <a:p>
            <a:pPr>
              <a:buNone/>
            </a:pPr>
            <a:r>
              <a:rPr lang="en-US" dirty="0" smtClean="0"/>
              <a:t>  &lt;form action="/action_page.php"&gt;</a:t>
            </a:r>
          </a:p>
          <a:p>
            <a:pPr>
              <a:buNone/>
            </a:pPr>
            <a:r>
              <a:rPr lang="en-US" dirty="0" smtClean="0"/>
              <a:t>    &lt;div class="form-group"&gt;</a:t>
            </a:r>
          </a:p>
          <a:p>
            <a:pPr>
              <a:buNone/>
            </a:pPr>
            <a:r>
              <a:rPr lang="en-US" dirty="0" smtClean="0"/>
              <a:t>      &lt;label for="email"&gt;Email:&lt;/label&gt;</a:t>
            </a:r>
          </a:p>
          <a:p>
            <a:pPr>
              <a:buNone/>
            </a:pPr>
            <a:r>
              <a:rPr lang="en-US" dirty="0" smtClean="0"/>
              <a:t>      &lt;input type="email" class="form-control" id="email" placeholder="Enter email" name="email"&gt;</a:t>
            </a:r>
          </a:p>
          <a:p>
            <a:pPr>
              <a:buNone/>
            </a:pPr>
            <a:r>
              <a:rPr lang="en-US" dirty="0" smtClean="0"/>
              <a:t>    &lt;/div&gt;</a:t>
            </a:r>
          </a:p>
          <a:p>
            <a:pPr>
              <a:buNone/>
            </a:pPr>
            <a:r>
              <a:rPr lang="en-US" dirty="0" smtClean="0"/>
              <a:t>    &lt;div class="form-group"&gt;</a:t>
            </a:r>
          </a:p>
          <a:p>
            <a:pPr>
              <a:buNone/>
            </a:pPr>
            <a:r>
              <a:rPr lang="en-US" dirty="0" smtClean="0"/>
              <a:t>      &lt;label for="</a:t>
            </a:r>
            <a:r>
              <a:rPr lang="en-US" dirty="0" err="1" smtClean="0"/>
              <a:t>pwd</a:t>
            </a:r>
            <a:r>
              <a:rPr lang="en-US" dirty="0" smtClean="0"/>
              <a:t>"&gt;Password:&lt;/label&gt;</a:t>
            </a:r>
          </a:p>
          <a:p>
            <a:pPr>
              <a:buNone/>
            </a:pPr>
            <a:r>
              <a:rPr lang="en-US" dirty="0" smtClean="0"/>
              <a:t>      &lt;input type="password" class="form-control" id="</a:t>
            </a:r>
            <a:r>
              <a:rPr lang="en-US" dirty="0" err="1" smtClean="0"/>
              <a:t>pwd</a:t>
            </a:r>
            <a:r>
              <a:rPr lang="en-US" dirty="0" smtClean="0"/>
              <a:t>" placeholder="Enter password" name="</a:t>
            </a:r>
            <a:r>
              <a:rPr lang="en-US" dirty="0" err="1" smtClean="0"/>
              <a:t>pwd</a:t>
            </a:r>
            <a:r>
              <a:rPr lang="en-US" dirty="0" smtClean="0"/>
              <a:t>"&gt;</a:t>
            </a:r>
          </a:p>
          <a:p>
            <a:pPr>
              <a:buNone/>
            </a:pPr>
            <a:r>
              <a:rPr lang="en-US" dirty="0" smtClean="0"/>
              <a:t>    &lt;/div&gt;</a:t>
            </a:r>
          </a:p>
          <a:p>
            <a:pPr>
              <a:buNone/>
            </a:pPr>
            <a:r>
              <a:rPr lang="en-US" dirty="0" smtClean="0"/>
              <a:t>    &lt;div class="checkbox"&gt;</a:t>
            </a:r>
          </a:p>
          <a:p>
            <a:pPr>
              <a:buNone/>
            </a:pPr>
            <a:r>
              <a:rPr lang="en-US" dirty="0" smtClean="0"/>
              <a:t>      &lt;label&gt;&lt;input type="checkbox" name="remember"&gt; Remember me&lt;/label&gt;</a:t>
            </a:r>
          </a:p>
          <a:p>
            <a:pPr>
              <a:buNone/>
            </a:pPr>
            <a:r>
              <a:rPr lang="en-US" dirty="0" smtClean="0"/>
              <a:t>    &lt;/div&gt;</a:t>
            </a:r>
          </a:p>
          <a:p>
            <a:pPr>
              <a:buNone/>
            </a:pPr>
            <a:r>
              <a:rPr lang="en-US" dirty="0" smtClean="0"/>
              <a:t>    &lt;button type="submit" class="</a:t>
            </a:r>
            <a:r>
              <a:rPr lang="en-US" dirty="0" err="1" smtClean="0"/>
              <a:t>btn</a:t>
            </a:r>
            <a:r>
              <a:rPr lang="en-US" dirty="0" smtClean="0"/>
              <a:t> </a:t>
            </a:r>
            <a:r>
              <a:rPr lang="en-US" dirty="0" err="1" smtClean="0"/>
              <a:t>btn</a:t>
            </a:r>
            <a:r>
              <a:rPr lang="en-US" dirty="0" smtClean="0"/>
              <a:t>-default"&gt;Submit&lt;/button&gt;</a:t>
            </a:r>
          </a:p>
          <a:p>
            <a:pPr>
              <a:buNone/>
            </a:pPr>
            <a:r>
              <a:rPr lang="en-US" dirty="0" smtClean="0"/>
              <a:t>  &lt;/form&gt;</a:t>
            </a:r>
          </a:p>
          <a:p>
            <a:pPr>
              <a:buNone/>
            </a:pPr>
            <a:r>
              <a:rPr lang="en-US" dirty="0" smtClean="0"/>
              <a:t>&lt;/div&gt;</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noAutofit/>
          </a:bodyPr>
          <a:lstStyle/>
          <a:p>
            <a:pPr>
              <a:buNone/>
            </a:pPr>
            <a:r>
              <a:rPr lang="en-US" sz="1000" dirty="0" smtClean="0"/>
              <a:t>&lt;!DOCTYPE html&gt;</a:t>
            </a:r>
          </a:p>
          <a:p>
            <a:pPr>
              <a:buNone/>
            </a:pPr>
            <a:r>
              <a:rPr lang="en-US" sz="1000" dirty="0" smtClean="0"/>
              <a:t>&lt;html </a:t>
            </a:r>
            <a:r>
              <a:rPr lang="en-US" sz="1000" dirty="0" err="1" smtClean="0"/>
              <a:t>lang</a:t>
            </a:r>
            <a:r>
              <a:rPr lang="en-US" sz="1000" dirty="0" smtClean="0"/>
              <a:t>="en"&gt;</a:t>
            </a:r>
          </a:p>
          <a:p>
            <a:pPr>
              <a:buNone/>
            </a:pPr>
            <a:r>
              <a:rPr lang="en-US" sz="1000" dirty="0" smtClean="0"/>
              <a:t>&lt;head&gt;</a:t>
            </a:r>
          </a:p>
          <a:p>
            <a:pPr>
              <a:buNone/>
            </a:pPr>
            <a:r>
              <a:rPr lang="en-US" sz="1000" dirty="0" smtClean="0"/>
              <a:t>  &lt;title&gt;Bootstrap Example&lt;/title&gt;</a:t>
            </a:r>
          </a:p>
          <a:p>
            <a:pPr>
              <a:buNone/>
            </a:pPr>
            <a:r>
              <a:rPr lang="en-US" sz="1000" dirty="0" smtClean="0"/>
              <a:t>  &lt;meta </a:t>
            </a:r>
            <a:r>
              <a:rPr lang="en-US" sz="1000" dirty="0" err="1" smtClean="0"/>
              <a:t>charset</a:t>
            </a:r>
            <a:r>
              <a:rPr lang="en-US" sz="1000" dirty="0" smtClean="0"/>
              <a:t>="utf-8"&gt;</a:t>
            </a:r>
          </a:p>
          <a:p>
            <a:pPr>
              <a:buNone/>
            </a:pPr>
            <a:r>
              <a:rPr lang="en-US" sz="1000" dirty="0" smtClean="0"/>
              <a:t>  &lt;meta name="viewport" content="width=device-width, initial-scale=1"&gt;</a:t>
            </a:r>
          </a:p>
          <a:p>
            <a:pPr>
              <a:buNone/>
            </a:pPr>
            <a:r>
              <a:rPr lang="en-US" sz="1000" dirty="0" smtClean="0"/>
              <a:t>  &lt;link </a:t>
            </a:r>
            <a:r>
              <a:rPr lang="en-US" sz="1000" dirty="0" err="1" smtClean="0"/>
              <a:t>rel</a:t>
            </a:r>
            <a:r>
              <a:rPr lang="en-US" sz="1000" dirty="0" smtClean="0"/>
              <a:t>="</a:t>
            </a:r>
            <a:r>
              <a:rPr lang="en-US" sz="1000" dirty="0" err="1" smtClean="0"/>
              <a:t>stylesheet</a:t>
            </a:r>
            <a:r>
              <a:rPr lang="en-US" sz="1000" dirty="0" smtClean="0"/>
              <a:t>" </a:t>
            </a:r>
            <a:r>
              <a:rPr lang="en-US" sz="1000" dirty="0" err="1" smtClean="0"/>
              <a:t>href</a:t>
            </a:r>
            <a:r>
              <a:rPr lang="en-US" sz="1000" dirty="0" smtClean="0"/>
              <a:t>="https://maxcdn.bootstrapcdn.com/bootstrap/3.4.1/css/bootstrap.min.css"&gt;</a:t>
            </a:r>
          </a:p>
          <a:p>
            <a:pPr>
              <a:buNone/>
            </a:pPr>
            <a:r>
              <a:rPr lang="en-US" sz="1000" dirty="0" smtClean="0"/>
              <a:t>  &lt;script </a:t>
            </a:r>
            <a:r>
              <a:rPr lang="en-US" sz="1000" dirty="0" err="1" smtClean="0"/>
              <a:t>src</a:t>
            </a:r>
            <a:r>
              <a:rPr lang="en-US" sz="1000" dirty="0" smtClean="0"/>
              <a:t>="https://ajax.googleapis.com/ajax/libs/jquery/3.5.1/jquery.min.js"&gt;&lt;/script&gt;</a:t>
            </a:r>
          </a:p>
          <a:p>
            <a:pPr>
              <a:buNone/>
            </a:pPr>
            <a:r>
              <a:rPr lang="en-US" sz="1000" dirty="0" smtClean="0"/>
              <a:t>  &lt;script </a:t>
            </a:r>
            <a:r>
              <a:rPr lang="en-US" sz="1000" dirty="0" err="1" smtClean="0"/>
              <a:t>src</a:t>
            </a:r>
            <a:r>
              <a:rPr lang="en-US" sz="1000" dirty="0" smtClean="0"/>
              <a:t>="https://maxcdn.bootstrapcdn.com/bootstrap/3.4.1/js/bootstrap.min.js"&gt;&lt;/script&gt;</a:t>
            </a:r>
          </a:p>
          <a:p>
            <a:pPr>
              <a:buNone/>
            </a:pPr>
            <a:r>
              <a:rPr lang="en-US" sz="1000" dirty="0" smtClean="0"/>
              <a:t>&lt;/head&gt;</a:t>
            </a:r>
          </a:p>
          <a:p>
            <a:pPr>
              <a:buNone/>
            </a:pPr>
            <a:r>
              <a:rPr lang="en-US" sz="1000" dirty="0" smtClean="0"/>
              <a:t>&lt;body&gt;</a:t>
            </a:r>
          </a:p>
          <a:p>
            <a:pPr>
              <a:buNone/>
            </a:pPr>
            <a:endParaRPr lang="en-US" sz="1000" dirty="0" smtClean="0"/>
          </a:p>
          <a:p>
            <a:pPr>
              <a:buNone/>
            </a:pPr>
            <a:r>
              <a:rPr lang="en-US" sz="1000" dirty="0" smtClean="0"/>
              <a:t>&lt;div class="container"&gt;</a:t>
            </a:r>
          </a:p>
          <a:p>
            <a:pPr>
              <a:buNone/>
            </a:pPr>
            <a:r>
              <a:rPr lang="en-US" sz="1000" dirty="0" smtClean="0"/>
              <a:t>  &lt;h2&gt;Inline form&lt;/h2&gt;</a:t>
            </a:r>
          </a:p>
          <a:p>
            <a:pPr>
              <a:buNone/>
            </a:pPr>
            <a:r>
              <a:rPr lang="en-US" sz="1000" dirty="0" smtClean="0"/>
              <a:t>  &lt;p&gt;Make the viewport larger than 768px wide to see that all of the form elements are inline, left aligned, and the labels are alongside.&lt;/p&gt;</a:t>
            </a:r>
          </a:p>
          <a:p>
            <a:pPr>
              <a:buNone/>
            </a:pPr>
            <a:r>
              <a:rPr lang="en-US" sz="1000" dirty="0" smtClean="0"/>
              <a:t>  &lt;form class="form-inline" action="/action_page.php"&gt;</a:t>
            </a:r>
          </a:p>
          <a:p>
            <a:pPr>
              <a:buNone/>
            </a:pPr>
            <a:r>
              <a:rPr lang="en-US" sz="1000" dirty="0" smtClean="0"/>
              <a:t>    &lt;div class="form-group"&gt;</a:t>
            </a:r>
          </a:p>
          <a:p>
            <a:pPr>
              <a:buNone/>
            </a:pPr>
            <a:r>
              <a:rPr lang="en-US" sz="1000" dirty="0" smtClean="0"/>
              <a:t>      &lt;label for="email"&gt;Email:&lt;/label&gt;</a:t>
            </a:r>
          </a:p>
          <a:p>
            <a:pPr>
              <a:buNone/>
            </a:pPr>
            <a:r>
              <a:rPr lang="en-US" sz="1000" dirty="0" smtClean="0"/>
              <a:t>      &lt;input type="email" class="form-control" id="email" placeholder="Enter email" name="email"&gt;</a:t>
            </a:r>
          </a:p>
          <a:p>
            <a:pPr>
              <a:buNone/>
            </a:pPr>
            <a:r>
              <a:rPr lang="en-US" sz="1000" dirty="0" smtClean="0"/>
              <a:t>    &lt;/div&gt;</a:t>
            </a:r>
          </a:p>
          <a:p>
            <a:pPr>
              <a:buNone/>
            </a:pPr>
            <a:r>
              <a:rPr lang="en-US" sz="1000" dirty="0" smtClean="0"/>
              <a:t>    &lt;div class="form-group"&gt;</a:t>
            </a:r>
          </a:p>
          <a:p>
            <a:pPr>
              <a:buNone/>
            </a:pPr>
            <a:r>
              <a:rPr lang="en-US" sz="1000" dirty="0" smtClean="0"/>
              <a:t>      &lt;label for="</a:t>
            </a:r>
            <a:r>
              <a:rPr lang="en-US" sz="1000" dirty="0" err="1" smtClean="0"/>
              <a:t>pwd</a:t>
            </a:r>
            <a:r>
              <a:rPr lang="en-US" sz="1000" dirty="0" smtClean="0"/>
              <a:t>"&gt;Password:&lt;/label&gt;</a:t>
            </a:r>
          </a:p>
          <a:p>
            <a:pPr>
              <a:buNone/>
            </a:pPr>
            <a:r>
              <a:rPr lang="en-US" sz="1000" dirty="0" smtClean="0"/>
              <a:t>      &lt;input type="password" class="form-control" id="</a:t>
            </a:r>
            <a:r>
              <a:rPr lang="en-US" sz="1000" dirty="0" err="1" smtClean="0"/>
              <a:t>pwd</a:t>
            </a:r>
            <a:r>
              <a:rPr lang="en-US" sz="1000" dirty="0" smtClean="0"/>
              <a:t>" placeholder="Enter password" name="</a:t>
            </a:r>
            <a:r>
              <a:rPr lang="en-US" sz="1000" dirty="0" err="1" smtClean="0"/>
              <a:t>pwd</a:t>
            </a:r>
            <a:r>
              <a:rPr lang="en-US" sz="1000" dirty="0" smtClean="0"/>
              <a:t>"&gt;</a:t>
            </a:r>
          </a:p>
          <a:p>
            <a:pPr>
              <a:buNone/>
            </a:pPr>
            <a:r>
              <a:rPr lang="en-US" sz="1000" dirty="0" smtClean="0"/>
              <a:t>    &lt;/div&gt;</a:t>
            </a:r>
          </a:p>
          <a:p>
            <a:pPr>
              <a:buNone/>
            </a:pPr>
            <a:r>
              <a:rPr lang="en-US" sz="1000" dirty="0" smtClean="0"/>
              <a:t>    &lt;div class="checkbox"&gt;</a:t>
            </a:r>
          </a:p>
          <a:p>
            <a:pPr>
              <a:buNone/>
            </a:pPr>
            <a:r>
              <a:rPr lang="en-US" sz="1000" dirty="0" smtClean="0"/>
              <a:t>      &lt;label&gt;&lt;input type="checkbox" name="remember"&gt; Remember me&lt;/label&gt;</a:t>
            </a:r>
          </a:p>
          <a:p>
            <a:pPr>
              <a:buNone/>
            </a:pPr>
            <a:r>
              <a:rPr lang="en-US" sz="1000" dirty="0" smtClean="0"/>
              <a:t>    &lt;/div&gt;</a:t>
            </a:r>
          </a:p>
          <a:p>
            <a:pPr>
              <a:buNone/>
            </a:pPr>
            <a:r>
              <a:rPr lang="en-US" sz="1000" dirty="0" smtClean="0"/>
              <a:t>    &lt;button type="submit" class="</a:t>
            </a:r>
            <a:r>
              <a:rPr lang="en-US" sz="1000" dirty="0" err="1" smtClean="0"/>
              <a:t>btn</a:t>
            </a:r>
            <a:r>
              <a:rPr lang="en-US" sz="1000" dirty="0" smtClean="0"/>
              <a:t> </a:t>
            </a:r>
            <a:r>
              <a:rPr lang="en-US" sz="1000" dirty="0" err="1" smtClean="0"/>
              <a:t>btn</a:t>
            </a:r>
            <a:r>
              <a:rPr lang="en-US" sz="1000" dirty="0" smtClean="0"/>
              <a:t>-default"&gt;Submit&lt;/button&gt;</a:t>
            </a:r>
          </a:p>
          <a:p>
            <a:pPr>
              <a:buNone/>
            </a:pPr>
            <a:r>
              <a:rPr lang="en-US" sz="1000" dirty="0" smtClean="0"/>
              <a:t>  &lt;/form&gt;</a:t>
            </a:r>
          </a:p>
          <a:p>
            <a:pPr>
              <a:buNone/>
            </a:pPr>
            <a:r>
              <a:rPr lang="en-US" sz="1000" dirty="0" smtClean="0"/>
              <a:t>&lt;/div&gt;</a:t>
            </a:r>
          </a:p>
          <a:p>
            <a:pPr>
              <a:buNone/>
            </a:pPr>
            <a:endParaRPr lang="en-US" sz="1000" dirty="0" smtClean="0"/>
          </a:p>
          <a:p>
            <a:pPr>
              <a:buNone/>
            </a:pPr>
            <a:r>
              <a:rPr lang="en-US" sz="1000" dirty="0" smtClean="0"/>
              <a:t>&lt;/body&gt;</a:t>
            </a:r>
          </a:p>
          <a:p>
            <a:pPr>
              <a:buNone/>
            </a:pPr>
            <a:r>
              <a:rPr lang="en-US" sz="1000" dirty="0" smtClean="0"/>
              <a:t>&lt;/html&gt;</a:t>
            </a:r>
          </a:p>
          <a:p>
            <a:pPr>
              <a:buNone/>
            </a:pP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To play an audio file in HTML, use the &lt;audio&gt; element</a:t>
            </a:r>
          </a:p>
          <a:p>
            <a:pPr>
              <a:buNone/>
            </a:pPr>
            <a:r>
              <a:rPr lang="en-US" u="sng" dirty="0" smtClean="0">
                <a:solidFill>
                  <a:srgbClr val="C00000"/>
                </a:solidFill>
              </a:rPr>
              <a:t>Code:</a:t>
            </a:r>
          </a:p>
          <a:p>
            <a:pPr>
              <a:buNone/>
            </a:pPr>
            <a:r>
              <a:rPr lang="en-US" sz="2100" dirty="0" smtClean="0"/>
              <a:t>&lt;!DOCTYPE html&gt;</a:t>
            </a:r>
          </a:p>
          <a:p>
            <a:pPr>
              <a:buNone/>
            </a:pPr>
            <a:r>
              <a:rPr lang="en-US" sz="2100" dirty="0" smtClean="0"/>
              <a:t>&lt;html&gt;</a:t>
            </a:r>
          </a:p>
          <a:p>
            <a:pPr>
              <a:buNone/>
            </a:pPr>
            <a:r>
              <a:rPr lang="en-US" sz="2100" dirty="0" smtClean="0"/>
              <a:t>&lt;body&gt;</a:t>
            </a:r>
          </a:p>
          <a:p>
            <a:pPr>
              <a:buNone/>
            </a:pPr>
            <a:r>
              <a:rPr lang="en-US" sz="2100" dirty="0" smtClean="0"/>
              <a:t>&lt;audio </a:t>
            </a:r>
            <a:r>
              <a:rPr lang="en-US" sz="2100" dirty="0" err="1" smtClean="0"/>
              <a:t>src</a:t>
            </a:r>
            <a:r>
              <a:rPr lang="en-US" sz="2100" dirty="0" smtClean="0"/>
              <a:t>=“flute.mp3” controls&gt;</a:t>
            </a:r>
          </a:p>
          <a:p>
            <a:pPr>
              <a:buNone/>
            </a:pPr>
            <a:r>
              <a:rPr lang="en-US" sz="2100" dirty="0" smtClean="0"/>
              <a:t>&lt;/audio&gt;</a:t>
            </a:r>
          </a:p>
          <a:p>
            <a:pPr>
              <a:buNone/>
            </a:pPr>
            <a:r>
              <a:rPr lang="en-US" sz="2100" dirty="0" smtClean="0"/>
              <a:t>&lt;/body&gt;</a:t>
            </a:r>
          </a:p>
          <a:p>
            <a:pPr>
              <a:buNone/>
            </a:pPr>
            <a:r>
              <a:rPr lang="en-US" sz="2100" dirty="0" smtClean="0"/>
              <a:t>&lt;/html&gt;</a:t>
            </a:r>
          </a:p>
          <a:p>
            <a:pPr>
              <a:buNone/>
            </a:pPr>
            <a:r>
              <a:rPr lang="en-US" sz="2100" u="sng" dirty="0" smtClean="0">
                <a:solidFill>
                  <a:srgbClr val="C00000"/>
                </a:solidFill>
              </a:rPr>
              <a:t>Output:</a:t>
            </a:r>
            <a:endParaRPr lang="en-US" sz="2100" u="sng" dirty="0">
              <a:solidFill>
                <a:srgbClr val="C00000"/>
              </a:solidFill>
            </a:endParaRPr>
          </a:p>
        </p:txBody>
      </p:sp>
      <p:pic>
        <p:nvPicPr>
          <p:cNvPr id="4" name="Picture 3" descr="aud.png"/>
          <p:cNvPicPr>
            <a:picLocks noChangeAspect="1"/>
          </p:cNvPicPr>
          <p:nvPr/>
        </p:nvPicPr>
        <p:blipFill>
          <a:blip r:embed="rId2" cstate="print"/>
          <a:stretch>
            <a:fillRect/>
          </a:stretch>
        </p:blipFill>
        <p:spPr>
          <a:xfrm>
            <a:off x="762000" y="6172200"/>
            <a:ext cx="2657846" cy="381053"/>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pPr>
              <a:buNone/>
            </a:pPr>
            <a:r>
              <a:rPr lang="en-US" sz="800" dirty="0" smtClean="0"/>
              <a:t>&lt;!DOCTYPE html&gt;</a:t>
            </a:r>
          </a:p>
          <a:p>
            <a:pPr>
              <a:buNone/>
            </a:pPr>
            <a:r>
              <a:rPr lang="en-US" sz="800" dirty="0" smtClean="0"/>
              <a:t>&lt;html </a:t>
            </a:r>
            <a:r>
              <a:rPr lang="en-US" sz="800" dirty="0" err="1" smtClean="0"/>
              <a:t>lang</a:t>
            </a:r>
            <a:r>
              <a:rPr lang="en-US" sz="800" dirty="0" smtClean="0"/>
              <a:t>="en"&gt;</a:t>
            </a:r>
          </a:p>
          <a:p>
            <a:pPr>
              <a:buNone/>
            </a:pPr>
            <a:r>
              <a:rPr lang="en-US" sz="800" dirty="0" smtClean="0"/>
              <a:t>&lt;head&gt;</a:t>
            </a:r>
          </a:p>
          <a:p>
            <a:pPr>
              <a:buNone/>
            </a:pPr>
            <a:r>
              <a:rPr lang="en-US" sz="800" dirty="0" smtClean="0"/>
              <a:t>  &lt;title&gt;Bootstrap Example&lt;/title&gt;</a:t>
            </a:r>
          </a:p>
          <a:p>
            <a:pPr>
              <a:buNone/>
            </a:pPr>
            <a:r>
              <a:rPr lang="en-US" sz="800" dirty="0" smtClean="0"/>
              <a:t>  &lt;meta </a:t>
            </a:r>
            <a:r>
              <a:rPr lang="en-US" sz="800" dirty="0" err="1" smtClean="0"/>
              <a:t>charset</a:t>
            </a:r>
            <a:r>
              <a:rPr lang="en-US" sz="800" dirty="0" smtClean="0"/>
              <a:t>="utf-8"&gt;</a:t>
            </a:r>
          </a:p>
          <a:p>
            <a:pPr>
              <a:buNone/>
            </a:pPr>
            <a:r>
              <a:rPr lang="en-US" sz="800" dirty="0" smtClean="0"/>
              <a:t>  &lt;meta name="viewport" content="width=device-width, initial-scale=1"&gt;</a:t>
            </a:r>
          </a:p>
          <a:p>
            <a:pPr>
              <a:buNone/>
            </a:pPr>
            <a:r>
              <a:rPr lang="en-US" sz="800" dirty="0" smtClean="0"/>
              <a:t>  &lt;link </a:t>
            </a:r>
            <a:r>
              <a:rPr lang="en-US" sz="800" dirty="0" err="1" smtClean="0"/>
              <a:t>rel</a:t>
            </a:r>
            <a:r>
              <a:rPr lang="en-US" sz="800" dirty="0" smtClean="0"/>
              <a:t>="</a:t>
            </a:r>
            <a:r>
              <a:rPr lang="en-US" sz="800" dirty="0" err="1" smtClean="0"/>
              <a:t>stylesheet</a:t>
            </a:r>
            <a:r>
              <a:rPr lang="en-US" sz="800" dirty="0" smtClean="0"/>
              <a:t>" </a:t>
            </a:r>
            <a:r>
              <a:rPr lang="en-US" sz="800" dirty="0" err="1" smtClean="0"/>
              <a:t>href</a:t>
            </a:r>
            <a:r>
              <a:rPr lang="en-US" sz="800" dirty="0" smtClean="0"/>
              <a:t>="https://maxcdn.bootstrapcdn.com/bootstrap/3.4.1/css/bootstrap.min.css"&gt;</a:t>
            </a:r>
          </a:p>
          <a:p>
            <a:pPr>
              <a:buNone/>
            </a:pPr>
            <a:r>
              <a:rPr lang="en-US" sz="800" dirty="0" smtClean="0"/>
              <a:t>  &lt;script </a:t>
            </a:r>
            <a:r>
              <a:rPr lang="en-US" sz="800" dirty="0" err="1" smtClean="0"/>
              <a:t>src</a:t>
            </a:r>
            <a:r>
              <a:rPr lang="en-US" sz="800" dirty="0" smtClean="0"/>
              <a:t>="https://ajax.googleapis.com/ajax/libs/jquery/3.5.1/jquery.min.js"&gt;&lt;/script&gt;</a:t>
            </a:r>
          </a:p>
          <a:p>
            <a:pPr>
              <a:buNone/>
            </a:pPr>
            <a:r>
              <a:rPr lang="en-US" sz="800" dirty="0" smtClean="0"/>
              <a:t>  &lt;script </a:t>
            </a:r>
            <a:r>
              <a:rPr lang="en-US" sz="800" dirty="0" err="1" smtClean="0"/>
              <a:t>src</a:t>
            </a:r>
            <a:r>
              <a:rPr lang="en-US" sz="800" dirty="0" smtClean="0"/>
              <a:t>="https://maxcdn.bootstrapcdn.com/bootstrap/3.4.1/js/bootstrap.min.js"&gt;&lt;/script&gt;</a:t>
            </a:r>
          </a:p>
          <a:p>
            <a:pPr>
              <a:buNone/>
            </a:pPr>
            <a:r>
              <a:rPr lang="en-US" sz="800" dirty="0" smtClean="0"/>
              <a:t>&lt;/head&gt;</a:t>
            </a:r>
          </a:p>
          <a:p>
            <a:pPr>
              <a:buNone/>
            </a:pPr>
            <a:r>
              <a:rPr lang="en-US" sz="800" dirty="0" smtClean="0"/>
              <a:t>&lt;body&gt;</a:t>
            </a:r>
          </a:p>
          <a:p>
            <a:pPr>
              <a:buNone/>
            </a:pPr>
            <a:endParaRPr lang="en-US" sz="800" dirty="0" smtClean="0"/>
          </a:p>
          <a:p>
            <a:pPr>
              <a:buNone/>
            </a:pPr>
            <a:r>
              <a:rPr lang="en-US" sz="800" dirty="0" smtClean="0"/>
              <a:t>&lt;div class="container"&gt;</a:t>
            </a:r>
          </a:p>
          <a:p>
            <a:pPr>
              <a:buNone/>
            </a:pPr>
            <a:r>
              <a:rPr lang="en-US" sz="800" dirty="0" smtClean="0"/>
              <a:t>  &lt;h2&gt;Horizontal form&lt;/h2&gt;</a:t>
            </a:r>
          </a:p>
          <a:p>
            <a:pPr>
              <a:buNone/>
            </a:pPr>
            <a:r>
              <a:rPr lang="en-US" sz="800" dirty="0" smtClean="0"/>
              <a:t>  &lt;form class="form-horizontal" action="/action_page.php"&gt;</a:t>
            </a:r>
          </a:p>
          <a:p>
            <a:pPr>
              <a:buNone/>
            </a:pPr>
            <a:r>
              <a:rPr lang="en-US" sz="800" dirty="0" smtClean="0"/>
              <a:t>    &lt;div class="form-group"&gt;</a:t>
            </a:r>
          </a:p>
          <a:p>
            <a:pPr>
              <a:buNone/>
            </a:pPr>
            <a:r>
              <a:rPr lang="en-US" sz="800" dirty="0" smtClean="0"/>
              <a:t>      &lt;label class="control-label col-sm-2" for="email"&gt;Email:&lt;/label&gt;</a:t>
            </a:r>
          </a:p>
          <a:p>
            <a:pPr>
              <a:buNone/>
            </a:pPr>
            <a:r>
              <a:rPr lang="en-US" sz="800" dirty="0" smtClean="0"/>
              <a:t>      &lt;div class="col-sm-10"&gt;</a:t>
            </a:r>
          </a:p>
          <a:p>
            <a:pPr>
              <a:buNone/>
            </a:pPr>
            <a:r>
              <a:rPr lang="en-US" sz="800" dirty="0" smtClean="0"/>
              <a:t>        &lt;input type="email" class="form-control" id="email" placeholder="Enter email" name="email"&gt;</a:t>
            </a:r>
          </a:p>
          <a:p>
            <a:pPr>
              <a:buNone/>
            </a:pPr>
            <a:r>
              <a:rPr lang="en-US" sz="800" dirty="0" smtClean="0"/>
              <a:t>      &lt;/div&gt;</a:t>
            </a:r>
          </a:p>
          <a:p>
            <a:pPr>
              <a:buNone/>
            </a:pPr>
            <a:r>
              <a:rPr lang="en-US" sz="800" dirty="0" smtClean="0"/>
              <a:t>    &lt;/div&gt;</a:t>
            </a:r>
          </a:p>
          <a:p>
            <a:pPr>
              <a:buNone/>
            </a:pPr>
            <a:r>
              <a:rPr lang="en-US" sz="800" dirty="0" smtClean="0"/>
              <a:t>    &lt;div class="form-group"&gt;</a:t>
            </a:r>
          </a:p>
          <a:p>
            <a:pPr>
              <a:buNone/>
            </a:pPr>
            <a:r>
              <a:rPr lang="en-US" sz="800" dirty="0" smtClean="0"/>
              <a:t>      &lt;label class="control-label col-sm-2" for="</a:t>
            </a:r>
            <a:r>
              <a:rPr lang="en-US" sz="800" dirty="0" err="1" smtClean="0"/>
              <a:t>pwd</a:t>
            </a:r>
            <a:r>
              <a:rPr lang="en-US" sz="800" dirty="0" smtClean="0"/>
              <a:t>"&gt;Password:&lt;/label&gt;</a:t>
            </a:r>
          </a:p>
          <a:p>
            <a:pPr>
              <a:buNone/>
            </a:pPr>
            <a:r>
              <a:rPr lang="en-US" sz="800" dirty="0" smtClean="0"/>
              <a:t>      &lt;div class="col-sm-10"&gt;          </a:t>
            </a:r>
          </a:p>
          <a:p>
            <a:pPr>
              <a:buNone/>
            </a:pPr>
            <a:r>
              <a:rPr lang="en-US" sz="800" dirty="0" smtClean="0"/>
              <a:t>        &lt;input type="password" class="form-control" id="</a:t>
            </a:r>
            <a:r>
              <a:rPr lang="en-US" sz="800" dirty="0" err="1" smtClean="0"/>
              <a:t>pwd</a:t>
            </a:r>
            <a:r>
              <a:rPr lang="en-US" sz="800" dirty="0" smtClean="0"/>
              <a:t>" placeholder="Enter password" name="</a:t>
            </a:r>
            <a:r>
              <a:rPr lang="en-US" sz="800" dirty="0" err="1" smtClean="0"/>
              <a:t>pwd</a:t>
            </a:r>
            <a:r>
              <a:rPr lang="en-US" sz="800" dirty="0" smtClean="0"/>
              <a:t>"&gt;</a:t>
            </a:r>
          </a:p>
          <a:p>
            <a:pPr>
              <a:buNone/>
            </a:pPr>
            <a:r>
              <a:rPr lang="en-US" sz="800" dirty="0" smtClean="0"/>
              <a:t>      &lt;/div&gt;</a:t>
            </a:r>
          </a:p>
          <a:p>
            <a:pPr>
              <a:buNone/>
            </a:pPr>
            <a:r>
              <a:rPr lang="en-US" sz="800" dirty="0" smtClean="0"/>
              <a:t>    &lt;/div&gt;</a:t>
            </a:r>
          </a:p>
          <a:p>
            <a:pPr>
              <a:buNone/>
            </a:pPr>
            <a:r>
              <a:rPr lang="en-US" sz="800" dirty="0" smtClean="0"/>
              <a:t>    &lt;div class="form-group"&gt;        </a:t>
            </a:r>
          </a:p>
          <a:p>
            <a:pPr>
              <a:buNone/>
            </a:pPr>
            <a:r>
              <a:rPr lang="en-US" sz="800" dirty="0" smtClean="0"/>
              <a:t>      &lt;div class="col-sm-offset-2 col-sm-10"&gt;</a:t>
            </a:r>
          </a:p>
          <a:p>
            <a:pPr>
              <a:buNone/>
            </a:pPr>
            <a:r>
              <a:rPr lang="en-US" sz="800" dirty="0" smtClean="0"/>
              <a:t>        &lt;div class="checkbox"&gt;</a:t>
            </a:r>
          </a:p>
          <a:p>
            <a:pPr>
              <a:buNone/>
            </a:pPr>
            <a:r>
              <a:rPr lang="en-US" sz="800" dirty="0" smtClean="0"/>
              <a:t>          &lt;label&gt;&lt;input type="checkbox" name="remember"&gt; Remember me&lt;/label&gt;</a:t>
            </a:r>
          </a:p>
          <a:p>
            <a:pPr>
              <a:buNone/>
            </a:pPr>
            <a:r>
              <a:rPr lang="en-US" sz="800" dirty="0" smtClean="0"/>
              <a:t>        &lt;/div&gt;</a:t>
            </a:r>
          </a:p>
          <a:p>
            <a:pPr>
              <a:buNone/>
            </a:pPr>
            <a:r>
              <a:rPr lang="en-US" sz="800" dirty="0" smtClean="0"/>
              <a:t>      &lt;/div&gt;</a:t>
            </a:r>
          </a:p>
          <a:p>
            <a:pPr>
              <a:buNone/>
            </a:pPr>
            <a:r>
              <a:rPr lang="en-US" sz="800" dirty="0" smtClean="0"/>
              <a:t>    &lt;/div&gt;</a:t>
            </a:r>
          </a:p>
          <a:p>
            <a:pPr>
              <a:buNone/>
            </a:pPr>
            <a:r>
              <a:rPr lang="en-US" sz="800" dirty="0" smtClean="0"/>
              <a:t>    &lt;div class="form-group"&gt;        </a:t>
            </a:r>
          </a:p>
          <a:p>
            <a:pPr>
              <a:buNone/>
            </a:pPr>
            <a:r>
              <a:rPr lang="en-US" sz="800" dirty="0" smtClean="0"/>
              <a:t>      &lt;div class="col-sm-offset-2 col-sm-10"&gt;</a:t>
            </a:r>
          </a:p>
          <a:p>
            <a:pPr>
              <a:buNone/>
            </a:pPr>
            <a:r>
              <a:rPr lang="en-US" sz="800" dirty="0" smtClean="0"/>
              <a:t>        &lt;button type="submit" class="</a:t>
            </a:r>
            <a:r>
              <a:rPr lang="en-US" sz="800" dirty="0" err="1" smtClean="0"/>
              <a:t>btn</a:t>
            </a:r>
            <a:r>
              <a:rPr lang="en-US" sz="800" dirty="0" smtClean="0"/>
              <a:t> </a:t>
            </a:r>
            <a:r>
              <a:rPr lang="en-US" sz="800" dirty="0" err="1" smtClean="0"/>
              <a:t>btn</a:t>
            </a:r>
            <a:r>
              <a:rPr lang="en-US" sz="800" dirty="0" smtClean="0"/>
              <a:t>-default"&gt;Submit&lt;/button&gt;</a:t>
            </a:r>
          </a:p>
          <a:p>
            <a:pPr>
              <a:buNone/>
            </a:pPr>
            <a:r>
              <a:rPr lang="en-US" sz="800" dirty="0" smtClean="0"/>
              <a:t>      &lt;/div&gt;</a:t>
            </a:r>
          </a:p>
          <a:p>
            <a:pPr>
              <a:buNone/>
            </a:pPr>
            <a:r>
              <a:rPr lang="en-US" sz="800" dirty="0" smtClean="0"/>
              <a:t>    &lt;/div&gt;</a:t>
            </a:r>
          </a:p>
          <a:p>
            <a:pPr>
              <a:buNone/>
            </a:pPr>
            <a:r>
              <a:rPr lang="en-US" sz="800" dirty="0" smtClean="0"/>
              <a:t>  &lt;/form&gt;</a:t>
            </a:r>
          </a:p>
          <a:p>
            <a:pPr>
              <a:buNone/>
            </a:pPr>
            <a:r>
              <a:rPr lang="en-US" sz="800" dirty="0" smtClean="0"/>
              <a:t>&lt;/div&gt;</a:t>
            </a:r>
          </a:p>
          <a:p>
            <a:pPr>
              <a:buNone/>
            </a:pPr>
            <a:endParaRPr lang="en-US" sz="800" dirty="0" smtClean="0"/>
          </a:p>
          <a:p>
            <a:pPr>
              <a:buNone/>
            </a:pPr>
            <a:r>
              <a:rPr lang="en-US" sz="800" dirty="0" smtClean="0"/>
              <a:t>&lt;/body&gt;</a:t>
            </a:r>
          </a:p>
          <a:p>
            <a:pPr>
              <a:buNone/>
            </a:pPr>
            <a:r>
              <a:rPr lang="en-US" sz="800" dirty="0" smtClean="0"/>
              <a:t>&lt;/html&gt;</a:t>
            </a:r>
          </a:p>
          <a:p>
            <a:pPr>
              <a:buNone/>
            </a:pPr>
            <a:endParaRPr lang="en-US" sz="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basic Bootstrap table has a light padding and only horizontal dividers.</a:t>
            </a:r>
          </a:p>
          <a:p>
            <a:r>
              <a:rPr lang="en-US" dirty="0" smtClean="0"/>
              <a:t>The .table class adds basic styling to a table:</a:t>
            </a:r>
          </a:p>
          <a:p>
            <a:r>
              <a:rPr lang="en-US" dirty="0" smtClean="0"/>
              <a:t>The .table-striped class adds zebra-stripes to a table:</a:t>
            </a:r>
          </a:p>
          <a:p>
            <a:r>
              <a:rPr lang="en-US" dirty="0" smtClean="0"/>
              <a:t>The .table-bordered class adds borders on all sides of the table and cells:</a:t>
            </a:r>
          </a:p>
          <a:p>
            <a:r>
              <a:rPr lang="en-US" dirty="0" smtClean="0"/>
              <a:t>The .table-hover class adds a hover effect (grey background color) on table rows:</a:t>
            </a:r>
          </a:p>
          <a:p>
            <a:r>
              <a:rPr lang="en-US" dirty="0" smtClean="0"/>
              <a:t>The .table-condensed class makes a table more compact by cutting cell padding in half:</a:t>
            </a:r>
          </a:p>
          <a:p>
            <a:r>
              <a:rPr lang="en-US" dirty="0" smtClean="0"/>
              <a:t>The .table-responsive class creates a responsive table. The table will then scroll horizontally on small devices (under 768px). When viewing on anything larger than 768px wide, there is no difference:</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324600"/>
          </a:xfrm>
        </p:spPr>
        <p:txBody>
          <a:bodyPr>
            <a:noAutofit/>
          </a:bodyPr>
          <a:lstStyle/>
          <a:p>
            <a:pPr>
              <a:buNone/>
            </a:pPr>
            <a:r>
              <a:rPr lang="en-US" sz="800" dirty="0" smtClean="0"/>
              <a:t>&lt;!DOCTYPE html&gt;</a:t>
            </a:r>
          </a:p>
          <a:p>
            <a:pPr>
              <a:buNone/>
            </a:pPr>
            <a:r>
              <a:rPr lang="en-US" sz="800" dirty="0" smtClean="0"/>
              <a:t>&lt;html </a:t>
            </a:r>
            <a:r>
              <a:rPr lang="en-US" sz="800" dirty="0" err="1" smtClean="0"/>
              <a:t>lang</a:t>
            </a:r>
            <a:r>
              <a:rPr lang="en-US" sz="800" dirty="0" smtClean="0"/>
              <a:t>="en"&gt;</a:t>
            </a:r>
          </a:p>
          <a:p>
            <a:pPr>
              <a:buNone/>
            </a:pPr>
            <a:r>
              <a:rPr lang="en-US" sz="800" dirty="0" smtClean="0"/>
              <a:t>&lt;head&gt;</a:t>
            </a:r>
          </a:p>
          <a:p>
            <a:pPr>
              <a:buNone/>
            </a:pPr>
            <a:r>
              <a:rPr lang="en-US" sz="800" dirty="0" smtClean="0"/>
              <a:t>  &lt;title&gt;Bootstrap Example&lt;/title&gt;</a:t>
            </a:r>
          </a:p>
          <a:p>
            <a:pPr>
              <a:buNone/>
            </a:pPr>
            <a:r>
              <a:rPr lang="en-US" sz="800" dirty="0" smtClean="0"/>
              <a:t>  &lt;meta </a:t>
            </a:r>
            <a:r>
              <a:rPr lang="en-US" sz="800" dirty="0" err="1" smtClean="0"/>
              <a:t>charset</a:t>
            </a:r>
            <a:r>
              <a:rPr lang="en-US" sz="800" dirty="0" smtClean="0"/>
              <a:t>="utf-8"&gt;</a:t>
            </a:r>
          </a:p>
          <a:p>
            <a:pPr>
              <a:buNone/>
            </a:pPr>
            <a:r>
              <a:rPr lang="en-US" sz="800" dirty="0" smtClean="0"/>
              <a:t>  &lt;meta name="viewport" content="width=device-width, initial-scale=1"&gt;</a:t>
            </a:r>
          </a:p>
          <a:p>
            <a:pPr>
              <a:buNone/>
            </a:pPr>
            <a:r>
              <a:rPr lang="en-US" sz="800" dirty="0" smtClean="0"/>
              <a:t>  &lt;link </a:t>
            </a:r>
            <a:r>
              <a:rPr lang="en-US" sz="800" dirty="0" err="1" smtClean="0"/>
              <a:t>rel</a:t>
            </a:r>
            <a:r>
              <a:rPr lang="en-US" sz="800" dirty="0" smtClean="0"/>
              <a:t>="</a:t>
            </a:r>
            <a:r>
              <a:rPr lang="en-US" sz="800" dirty="0" err="1" smtClean="0"/>
              <a:t>stylesheet</a:t>
            </a:r>
            <a:r>
              <a:rPr lang="en-US" sz="800" dirty="0" smtClean="0"/>
              <a:t>" </a:t>
            </a:r>
            <a:r>
              <a:rPr lang="en-US" sz="800" dirty="0" err="1" smtClean="0"/>
              <a:t>href</a:t>
            </a:r>
            <a:r>
              <a:rPr lang="en-US" sz="800" dirty="0" smtClean="0"/>
              <a:t>="https://maxcdn.bootstrapcdn.com/bootstrap/3.4.1/css/bootstrap.min.css"&gt;</a:t>
            </a:r>
          </a:p>
          <a:p>
            <a:pPr>
              <a:buNone/>
            </a:pPr>
            <a:r>
              <a:rPr lang="en-US" sz="800" dirty="0" smtClean="0"/>
              <a:t>  &lt;script </a:t>
            </a:r>
            <a:r>
              <a:rPr lang="en-US" sz="800" dirty="0" err="1" smtClean="0"/>
              <a:t>src</a:t>
            </a:r>
            <a:r>
              <a:rPr lang="en-US" sz="800" dirty="0" smtClean="0"/>
              <a:t>="https://ajax.googleapis.com/ajax/libs/jquery/3.5.1/jquery.min.js"&gt;&lt;/script&gt;</a:t>
            </a:r>
          </a:p>
          <a:p>
            <a:pPr>
              <a:buNone/>
            </a:pPr>
            <a:r>
              <a:rPr lang="en-US" sz="800" dirty="0" smtClean="0"/>
              <a:t>  &lt;script </a:t>
            </a:r>
            <a:r>
              <a:rPr lang="en-US" sz="800" dirty="0" err="1" smtClean="0"/>
              <a:t>src</a:t>
            </a:r>
            <a:r>
              <a:rPr lang="en-US" sz="800" dirty="0" smtClean="0"/>
              <a:t>="https://maxcdn.bootstrapcdn.com/bootstrap/3.4.1/js/bootstrap.min.js"&gt;&lt;/script&gt;</a:t>
            </a:r>
          </a:p>
          <a:p>
            <a:pPr>
              <a:buNone/>
            </a:pPr>
            <a:r>
              <a:rPr lang="en-US" sz="800" dirty="0" smtClean="0"/>
              <a:t>&lt;/head&gt;</a:t>
            </a:r>
          </a:p>
          <a:p>
            <a:pPr>
              <a:buNone/>
            </a:pPr>
            <a:r>
              <a:rPr lang="en-US" sz="800" dirty="0" smtClean="0"/>
              <a:t>&lt;body&gt;</a:t>
            </a:r>
          </a:p>
          <a:p>
            <a:pPr>
              <a:buNone/>
            </a:pPr>
            <a:endParaRPr lang="en-US" sz="800" dirty="0" smtClean="0"/>
          </a:p>
          <a:p>
            <a:pPr>
              <a:buNone/>
            </a:pPr>
            <a:r>
              <a:rPr lang="en-US" sz="800" dirty="0" smtClean="0"/>
              <a:t>&lt;div class="container"&gt;</a:t>
            </a:r>
          </a:p>
          <a:p>
            <a:pPr>
              <a:buNone/>
            </a:pPr>
            <a:r>
              <a:rPr lang="en-US" sz="800" dirty="0" smtClean="0"/>
              <a:t>  &lt;h2&gt;Basic Table&lt;/h2&gt;</a:t>
            </a:r>
          </a:p>
          <a:p>
            <a:pPr>
              <a:buNone/>
            </a:pPr>
            <a:r>
              <a:rPr lang="en-US" sz="800" dirty="0" smtClean="0"/>
              <a:t>  &lt;p&gt;The .table class adds basic styling (light padding and only horizontal dividers) to a table:&lt;/p&gt;            </a:t>
            </a:r>
          </a:p>
          <a:p>
            <a:pPr>
              <a:buNone/>
            </a:pPr>
            <a:r>
              <a:rPr lang="en-US" sz="800" dirty="0" smtClean="0"/>
              <a:t>  &lt;table class="table"&gt;</a:t>
            </a:r>
          </a:p>
          <a:p>
            <a:pPr>
              <a:buNone/>
            </a:pPr>
            <a:r>
              <a:rPr lang="en-US" sz="800" dirty="0" smtClean="0"/>
              <a:t>    &lt;</a:t>
            </a:r>
            <a:r>
              <a:rPr lang="en-US" sz="800" dirty="0" err="1" smtClean="0"/>
              <a:t>thead</a:t>
            </a:r>
            <a:r>
              <a:rPr lang="en-US" sz="800" dirty="0" smtClean="0"/>
              <a:t>&gt;</a:t>
            </a:r>
          </a:p>
          <a:p>
            <a:pPr>
              <a:buNone/>
            </a:pPr>
            <a:r>
              <a:rPr lang="en-US" sz="800" dirty="0" smtClean="0"/>
              <a:t>      &lt;</a:t>
            </a:r>
            <a:r>
              <a:rPr lang="en-US" sz="800" dirty="0" err="1" smtClean="0"/>
              <a:t>tr</a:t>
            </a:r>
            <a:r>
              <a:rPr lang="en-US" sz="800" dirty="0" smtClean="0"/>
              <a:t>&gt;</a:t>
            </a:r>
          </a:p>
          <a:p>
            <a:pPr>
              <a:buNone/>
            </a:pPr>
            <a:r>
              <a:rPr lang="en-US" sz="800" dirty="0" smtClean="0"/>
              <a:t>        &lt;</a:t>
            </a:r>
            <a:r>
              <a:rPr lang="en-US" sz="800" dirty="0" err="1" smtClean="0"/>
              <a:t>th</a:t>
            </a:r>
            <a:r>
              <a:rPr lang="en-US" sz="800" dirty="0" smtClean="0"/>
              <a:t>&gt;</a:t>
            </a:r>
            <a:r>
              <a:rPr lang="en-US" sz="800" dirty="0" err="1" smtClean="0"/>
              <a:t>Firstname</a:t>
            </a:r>
            <a:r>
              <a:rPr lang="en-US" sz="800" dirty="0" smtClean="0"/>
              <a:t>&lt;/</a:t>
            </a:r>
            <a:r>
              <a:rPr lang="en-US" sz="800" dirty="0" err="1" smtClean="0"/>
              <a:t>th</a:t>
            </a:r>
            <a:r>
              <a:rPr lang="en-US" sz="800" dirty="0" smtClean="0"/>
              <a:t>&gt;</a:t>
            </a:r>
          </a:p>
          <a:p>
            <a:pPr>
              <a:buNone/>
            </a:pPr>
            <a:r>
              <a:rPr lang="en-US" sz="800" dirty="0" smtClean="0"/>
              <a:t>        &lt;</a:t>
            </a:r>
            <a:r>
              <a:rPr lang="en-US" sz="800" dirty="0" err="1" smtClean="0"/>
              <a:t>th</a:t>
            </a:r>
            <a:r>
              <a:rPr lang="en-US" sz="800" dirty="0" smtClean="0"/>
              <a:t>&gt;</a:t>
            </a:r>
            <a:r>
              <a:rPr lang="en-US" sz="800" dirty="0" err="1" smtClean="0"/>
              <a:t>Lastname</a:t>
            </a:r>
            <a:r>
              <a:rPr lang="en-US" sz="800" dirty="0" smtClean="0"/>
              <a:t>&lt;/</a:t>
            </a:r>
            <a:r>
              <a:rPr lang="en-US" sz="800" dirty="0" err="1" smtClean="0"/>
              <a:t>th</a:t>
            </a:r>
            <a:r>
              <a:rPr lang="en-US" sz="800" dirty="0" smtClean="0"/>
              <a:t>&gt;</a:t>
            </a:r>
          </a:p>
          <a:p>
            <a:pPr>
              <a:buNone/>
            </a:pPr>
            <a:r>
              <a:rPr lang="en-US" sz="800" dirty="0" smtClean="0"/>
              <a:t>        &lt;</a:t>
            </a:r>
            <a:r>
              <a:rPr lang="en-US" sz="800" dirty="0" err="1" smtClean="0"/>
              <a:t>th</a:t>
            </a:r>
            <a:r>
              <a:rPr lang="en-US" sz="800" dirty="0" smtClean="0"/>
              <a:t>&gt;Email&lt;/</a:t>
            </a:r>
            <a:r>
              <a:rPr lang="en-US" sz="800" dirty="0" err="1" smtClean="0"/>
              <a:t>th</a:t>
            </a:r>
            <a:r>
              <a:rPr lang="en-US" sz="800" dirty="0" smtClean="0"/>
              <a:t>&gt;</a:t>
            </a:r>
          </a:p>
          <a:p>
            <a:pPr>
              <a:buNone/>
            </a:pPr>
            <a:r>
              <a:rPr lang="en-US" sz="800" dirty="0" smtClean="0"/>
              <a:t>      &lt;/</a:t>
            </a:r>
            <a:r>
              <a:rPr lang="en-US" sz="800" dirty="0" err="1" smtClean="0"/>
              <a:t>tr</a:t>
            </a:r>
            <a:r>
              <a:rPr lang="en-US" sz="800" dirty="0" smtClean="0"/>
              <a:t>&gt;</a:t>
            </a:r>
          </a:p>
          <a:p>
            <a:pPr>
              <a:buNone/>
            </a:pPr>
            <a:r>
              <a:rPr lang="en-US" sz="800" dirty="0" smtClean="0"/>
              <a:t>    &lt;/</a:t>
            </a:r>
            <a:r>
              <a:rPr lang="en-US" sz="800" dirty="0" err="1" smtClean="0"/>
              <a:t>thead</a:t>
            </a:r>
            <a:r>
              <a:rPr lang="en-US" sz="800" dirty="0" smtClean="0"/>
              <a:t>&gt;</a:t>
            </a:r>
          </a:p>
          <a:p>
            <a:pPr>
              <a:buNone/>
            </a:pPr>
            <a:r>
              <a:rPr lang="en-US" sz="800" dirty="0" smtClean="0"/>
              <a:t>    &lt;</a:t>
            </a:r>
            <a:r>
              <a:rPr lang="en-US" sz="800" dirty="0" err="1" smtClean="0"/>
              <a:t>tbody</a:t>
            </a:r>
            <a:r>
              <a:rPr lang="en-US" sz="800" dirty="0" smtClean="0"/>
              <a:t>&gt;</a:t>
            </a:r>
          </a:p>
          <a:p>
            <a:pPr>
              <a:buNone/>
            </a:pPr>
            <a:r>
              <a:rPr lang="en-US" sz="800" dirty="0" smtClean="0"/>
              <a:t>      &lt;</a:t>
            </a:r>
            <a:r>
              <a:rPr lang="en-US" sz="800" dirty="0" err="1" smtClean="0"/>
              <a:t>tr</a:t>
            </a:r>
            <a:r>
              <a:rPr lang="en-US" sz="800" dirty="0" smtClean="0"/>
              <a:t>&gt;</a:t>
            </a:r>
          </a:p>
          <a:p>
            <a:pPr>
              <a:buNone/>
            </a:pPr>
            <a:r>
              <a:rPr lang="en-US" sz="800" dirty="0" smtClean="0"/>
              <a:t>        &lt;td&gt;</a:t>
            </a:r>
            <a:r>
              <a:rPr lang="en-US" sz="800" dirty="0" err="1" smtClean="0"/>
              <a:t>Bharadwaj</a:t>
            </a:r>
            <a:r>
              <a:rPr lang="en-US" sz="800" dirty="0" smtClean="0"/>
              <a:t>&lt;/td&gt;</a:t>
            </a:r>
          </a:p>
          <a:p>
            <a:pPr>
              <a:buNone/>
            </a:pPr>
            <a:r>
              <a:rPr lang="en-US" sz="800" dirty="0" smtClean="0"/>
              <a:t>        &lt;td&gt;VY&lt;/td&gt;</a:t>
            </a:r>
          </a:p>
          <a:p>
            <a:pPr>
              <a:buNone/>
            </a:pPr>
            <a:r>
              <a:rPr lang="en-US" sz="800" dirty="0" smtClean="0"/>
              <a:t>        &lt;td&gt;vyb@example.com&lt;/td&gt;</a:t>
            </a:r>
          </a:p>
          <a:p>
            <a:pPr>
              <a:buNone/>
            </a:pPr>
            <a:r>
              <a:rPr lang="en-US" sz="800" dirty="0" smtClean="0"/>
              <a:t>      &lt;/</a:t>
            </a:r>
            <a:r>
              <a:rPr lang="en-US" sz="800" dirty="0" err="1" smtClean="0"/>
              <a:t>tr</a:t>
            </a:r>
            <a:r>
              <a:rPr lang="en-US" sz="800" dirty="0" smtClean="0"/>
              <a:t>&gt;</a:t>
            </a:r>
          </a:p>
          <a:p>
            <a:pPr>
              <a:buNone/>
            </a:pPr>
            <a:r>
              <a:rPr lang="en-US" sz="800" dirty="0" smtClean="0"/>
              <a:t>      &lt;</a:t>
            </a:r>
            <a:r>
              <a:rPr lang="en-US" sz="800" dirty="0" err="1" smtClean="0"/>
              <a:t>tr</a:t>
            </a:r>
            <a:r>
              <a:rPr lang="en-US" sz="800" dirty="0" smtClean="0"/>
              <a:t>&gt;</a:t>
            </a:r>
          </a:p>
          <a:p>
            <a:pPr>
              <a:buNone/>
            </a:pPr>
            <a:r>
              <a:rPr lang="en-US" sz="800" dirty="0" smtClean="0"/>
              <a:t>        &lt;td&gt;3&lt;/td&gt;</a:t>
            </a:r>
          </a:p>
          <a:p>
            <a:pPr>
              <a:buNone/>
            </a:pPr>
            <a:r>
              <a:rPr lang="en-US" sz="800" dirty="0" smtClean="0"/>
              <a:t>        &lt;td&gt;CSE&lt;/td&gt;</a:t>
            </a:r>
          </a:p>
          <a:p>
            <a:pPr>
              <a:buNone/>
            </a:pPr>
            <a:r>
              <a:rPr lang="en-US" sz="800" dirty="0" smtClean="0"/>
              <a:t>        &lt;td&gt;3cse@example.com&lt;/td&gt;</a:t>
            </a:r>
          </a:p>
          <a:p>
            <a:pPr>
              <a:buNone/>
            </a:pPr>
            <a:r>
              <a:rPr lang="en-US" sz="800" dirty="0" smtClean="0"/>
              <a:t>      &lt;/</a:t>
            </a:r>
            <a:r>
              <a:rPr lang="en-US" sz="800" dirty="0" err="1" smtClean="0"/>
              <a:t>tr</a:t>
            </a:r>
            <a:r>
              <a:rPr lang="en-US" sz="800" dirty="0" smtClean="0"/>
              <a:t>&gt;</a:t>
            </a:r>
          </a:p>
          <a:p>
            <a:pPr>
              <a:buNone/>
            </a:pPr>
            <a:r>
              <a:rPr lang="en-US" sz="800" dirty="0" smtClean="0"/>
              <a:t>      &lt;</a:t>
            </a:r>
            <a:r>
              <a:rPr lang="en-US" sz="800" dirty="0" err="1" smtClean="0"/>
              <a:t>tr</a:t>
            </a:r>
            <a:r>
              <a:rPr lang="en-US" sz="800" dirty="0" smtClean="0"/>
              <a:t>&gt;</a:t>
            </a:r>
          </a:p>
          <a:p>
            <a:pPr>
              <a:buNone/>
            </a:pPr>
            <a:r>
              <a:rPr lang="en-US" sz="800" dirty="0" smtClean="0"/>
              <a:t>        &lt;td&gt;IT&lt;/td&gt;</a:t>
            </a:r>
          </a:p>
          <a:p>
            <a:pPr>
              <a:buNone/>
            </a:pPr>
            <a:r>
              <a:rPr lang="en-US" sz="800" dirty="0" smtClean="0"/>
              <a:t>        &lt;td&gt;CMR&lt;/td&gt;</a:t>
            </a:r>
          </a:p>
          <a:p>
            <a:pPr>
              <a:buNone/>
            </a:pPr>
            <a:r>
              <a:rPr lang="en-US" sz="800" dirty="0" smtClean="0"/>
              <a:t>        &lt;td&gt;cmrit@example.com&lt;/td&gt;</a:t>
            </a:r>
          </a:p>
          <a:p>
            <a:pPr>
              <a:buNone/>
            </a:pPr>
            <a:r>
              <a:rPr lang="en-US" sz="800" dirty="0" smtClean="0"/>
              <a:t>      &lt;/</a:t>
            </a:r>
            <a:r>
              <a:rPr lang="en-US" sz="800" dirty="0" err="1" smtClean="0"/>
              <a:t>tr</a:t>
            </a:r>
            <a:r>
              <a:rPr lang="en-US" sz="800" dirty="0" smtClean="0"/>
              <a:t>&gt;</a:t>
            </a:r>
          </a:p>
          <a:p>
            <a:pPr>
              <a:buNone/>
            </a:pPr>
            <a:r>
              <a:rPr lang="en-US" sz="800" dirty="0" smtClean="0"/>
              <a:t>    &lt;/</a:t>
            </a:r>
            <a:r>
              <a:rPr lang="en-US" sz="800" dirty="0" err="1" smtClean="0"/>
              <a:t>tbody</a:t>
            </a:r>
            <a:r>
              <a:rPr lang="en-US" sz="800" dirty="0" smtClean="0"/>
              <a:t>&gt;</a:t>
            </a:r>
          </a:p>
          <a:p>
            <a:pPr>
              <a:buNone/>
            </a:pPr>
            <a:r>
              <a:rPr lang="en-US" sz="800" dirty="0" smtClean="0"/>
              <a:t>  &lt;/table&gt;</a:t>
            </a:r>
          </a:p>
          <a:p>
            <a:pPr>
              <a:buNone/>
            </a:pPr>
            <a:r>
              <a:rPr lang="en-US" sz="800" dirty="0" smtClean="0"/>
              <a:t>&lt;/div&gt;</a:t>
            </a:r>
          </a:p>
          <a:p>
            <a:pPr>
              <a:buNone/>
            </a:pPr>
            <a:endParaRPr lang="en-US" sz="800" dirty="0" smtClean="0"/>
          </a:p>
          <a:p>
            <a:pPr>
              <a:buNone/>
            </a:pPr>
            <a:r>
              <a:rPr lang="en-US" sz="800" dirty="0" smtClean="0"/>
              <a:t>&lt;/body&gt;</a:t>
            </a:r>
          </a:p>
          <a:p>
            <a:pPr>
              <a:buNone/>
            </a:pPr>
            <a:r>
              <a:rPr lang="en-US" sz="800" dirty="0" smtClean="0"/>
              <a:t>&lt;/html&gt;</a:t>
            </a:r>
          </a:p>
          <a:p>
            <a:pPr>
              <a:buNone/>
            </a:pPr>
            <a:endParaRPr lang="en-US" sz="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Go through this link for some more programs </a:t>
            </a:r>
          </a:p>
          <a:p>
            <a:endParaRPr lang="en-US" dirty="0" smtClean="0"/>
          </a:p>
          <a:p>
            <a:r>
              <a:rPr lang="en-US" dirty="0" smtClean="0"/>
              <a:t>https://drive.google.com/drive/folders/1IHRPrTPDyMt2SYMf5VAKa9QLhtuxo3fE?usp=sharing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173</TotalTime>
  <Words>6302</Words>
  <Application>Microsoft Office PowerPoint</Application>
  <PresentationFormat>On-screen Show (4:3)</PresentationFormat>
  <Paragraphs>1103</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Flow</vt:lpstr>
      <vt:lpstr>FULL STACK WEB DEVELOPMENT   UNIT - 1</vt:lpstr>
      <vt:lpstr>Getting Started with HTML5</vt:lpstr>
      <vt:lpstr>HTML VS HTML 5</vt:lpstr>
      <vt:lpstr>Slide 4</vt:lpstr>
      <vt:lpstr>HTML Video</vt:lpstr>
      <vt:lpstr>Output:</vt:lpstr>
      <vt:lpstr>HTML Video Attributes</vt:lpstr>
      <vt:lpstr>Autoplay Attribute</vt:lpstr>
      <vt:lpstr>HTML Audio</vt:lpstr>
      <vt:lpstr>HTML Audio Attributes</vt:lpstr>
      <vt:lpstr>HTML Canvas </vt:lpstr>
      <vt:lpstr>Canvas Example</vt:lpstr>
      <vt:lpstr>Add a JavaScript</vt:lpstr>
      <vt:lpstr>Slide 14</vt:lpstr>
      <vt:lpstr>Draw a Circle:</vt:lpstr>
      <vt:lpstr>Slide 16</vt:lpstr>
      <vt:lpstr>Draw a Text</vt:lpstr>
      <vt:lpstr>OUTPUT:</vt:lpstr>
      <vt:lpstr>HTML SVG Graphics</vt:lpstr>
      <vt:lpstr>SVG Circle</vt:lpstr>
      <vt:lpstr>SVG Rectangle</vt:lpstr>
      <vt:lpstr>SVG Rounded Rectangle</vt:lpstr>
      <vt:lpstr>SVG Star</vt:lpstr>
      <vt:lpstr>SVG Logo</vt:lpstr>
      <vt:lpstr>Differences Between Canvas and SVG </vt:lpstr>
      <vt:lpstr>Web Storage</vt:lpstr>
      <vt:lpstr>HTML Web Storage Objects</vt:lpstr>
      <vt:lpstr>The localStorage Object</vt:lpstr>
      <vt:lpstr>Slide 29</vt:lpstr>
      <vt:lpstr>The sessionStorage Object</vt:lpstr>
      <vt:lpstr>Slide 31</vt:lpstr>
      <vt:lpstr>Checking Local and Session Storages in Browser</vt:lpstr>
      <vt:lpstr>Delete Web Storage</vt:lpstr>
      <vt:lpstr>Drag and Drop</vt:lpstr>
      <vt:lpstr>Slide 35</vt:lpstr>
      <vt:lpstr>Code Explanation</vt:lpstr>
      <vt:lpstr>Code Explanation</vt:lpstr>
      <vt:lpstr>Code Explanation</vt:lpstr>
      <vt:lpstr>GeoLocation</vt:lpstr>
      <vt:lpstr>Slide 40</vt:lpstr>
      <vt:lpstr>Code Explanation</vt:lpstr>
      <vt:lpstr>CSS</vt:lpstr>
      <vt:lpstr>CSS Syntax</vt:lpstr>
      <vt:lpstr>Using CSS</vt:lpstr>
      <vt:lpstr>Inline CSS</vt:lpstr>
      <vt:lpstr>Internal CSS</vt:lpstr>
      <vt:lpstr>Internal CSS Program</vt:lpstr>
      <vt:lpstr>External CSS</vt:lpstr>
      <vt:lpstr>styles.css:</vt:lpstr>
      <vt:lpstr>CSS Layout - The position Property</vt:lpstr>
      <vt:lpstr>Position- static</vt:lpstr>
      <vt:lpstr>Slide 52</vt:lpstr>
      <vt:lpstr>Position- relative</vt:lpstr>
      <vt:lpstr>Slide 54</vt:lpstr>
      <vt:lpstr>Position- fixed</vt:lpstr>
      <vt:lpstr>Slide 56</vt:lpstr>
      <vt:lpstr>Position- absolute</vt:lpstr>
      <vt:lpstr>Slide 58</vt:lpstr>
      <vt:lpstr>Position-sticky</vt:lpstr>
      <vt:lpstr>Slide 60</vt:lpstr>
      <vt:lpstr>Overlapping Elements</vt:lpstr>
      <vt:lpstr>Overlapping Example</vt:lpstr>
      <vt:lpstr>CSS Multiple Backgrounds</vt:lpstr>
      <vt:lpstr>Slide 64</vt:lpstr>
      <vt:lpstr>CSS Background Size</vt:lpstr>
      <vt:lpstr>Example</vt:lpstr>
      <vt:lpstr>Container and Cover</vt:lpstr>
      <vt:lpstr>Slide 68</vt:lpstr>
      <vt:lpstr>Bootstrap</vt:lpstr>
      <vt:lpstr>What is Responsive Web Design?</vt:lpstr>
      <vt:lpstr>Advantages of Bootstrap:</vt:lpstr>
      <vt:lpstr>Bootstrap History</vt:lpstr>
      <vt:lpstr>Where to Get Bootstrap?</vt:lpstr>
      <vt:lpstr>Create First Web Page With Bootstrap</vt:lpstr>
      <vt:lpstr>Bootstrap Grid System</vt:lpstr>
      <vt:lpstr>Grid Classes</vt:lpstr>
      <vt:lpstr>Basic Structure of a Bootstrap Grid</vt:lpstr>
      <vt:lpstr>Example</vt:lpstr>
      <vt:lpstr>Two Unequal Columns</vt:lpstr>
      <vt:lpstr>Bootstrap Text/Typography</vt:lpstr>
      <vt:lpstr>Bootstrap Elements</vt:lpstr>
      <vt:lpstr>Bootstrap Navbar</vt:lpstr>
      <vt:lpstr>Example</vt:lpstr>
      <vt:lpstr>Bootstrap responsive Navbar for Mobile screen and Desktop screen</vt:lpstr>
      <vt:lpstr>Bootstrap Templates</vt:lpstr>
      <vt:lpstr>Bootstrap Alerts &amp; Buttons</vt:lpstr>
      <vt:lpstr>Bootstrap Forms</vt:lpstr>
      <vt:lpstr>Slide 88</vt:lpstr>
      <vt:lpstr>Slide 89</vt:lpstr>
      <vt:lpstr>Slide 90</vt:lpstr>
      <vt:lpstr>Bootstrap Tables</vt:lpstr>
      <vt:lpstr>Slide 92</vt:lpstr>
      <vt:lpstr>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student</cp:lastModifiedBy>
  <cp:revision>141</cp:revision>
  <dcterms:created xsi:type="dcterms:W3CDTF">2021-04-01T04:31:00Z</dcterms:created>
  <dcterms:modified xsi:type="dcterms:W3CDTF">2022-11-16T05:13:26Z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