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7" r:id="rId62"/>
    <p:sldId id="329" r:id="rId63"/>
    <p:sldId id="316" r:id="rId64"/>
    <p:sldId id="318" r:id="rId65"/>
    <p:sldId id="319" r:id="rId66"/>
    <p:sldId id="320" r:id="rId67"/>
    <p:sldId id="321" r:id="rId68"/>
    <p:sldId id="322" r:id="rId69"/>
    <p:sldId id="323" r:id="rId70"/>
    <p:sldId id="324" r:id="rId71"/>
    <p:sldId id="325" r:id="rId72"/>
    <p:sldId id="326" r:id="rId73"/>
    <p:sldId id="327" r:id="rId74"/>
    <p:sldId id="328" r:id="rId75"/>
    <p:sldId id="330"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6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avascript.info/variab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avascript.info/variab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V8_(JavaScript_engine)" TargetMode="External"/><Relationship Id="rId2" Type="http://schemas.openxmlformats.org/officeDocument/2006/relationships/hyperlink" Target="https://en.wikipedia.org/wiki/JavaScript_engine" TargetMode="External"/><Relationship Id="rId1" Type="http://schemas.openxmlformats.org/officeDocument/2006/relationships/slideLayout" Target="../slideLayouts/slideLayout2.xml"/><Relationship Id="rId4" Type="http://schemas.openxmlformats.org/officeDocument/2006/relationships/hyperlink" Target="https://en.wikipedia.org/wiki/SpiderMonke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Debuggi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avascript.info/article/debugging-chrome/debugging/index.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Variable_(computer_scien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2752" y="1981200"/>
            <a:ext cx="7851648" cy="1828800"/>
          </a:xfrm>
        </p:spPr>
        <p:txBody>
          <a:bodyPr>
            <a:normAutofit fontScale="90000"/>
          </a:bodyPr>
          <a:lstStyle/>
          <a:p>
            <a:pPr algn="ctr"/>
            <a:r>
              <a:rPr lang="en-US" dirty="0" smtClean="0"/>
              <a:t>Unit -2 </a:t>
            </a:r>
            <a:br>
              <a:rPr lang="en-US" dirty="0" smtClean="0"/>
            </a:br>
            <a:r>
              <a:rPr lang="en-US" dirty="0" smtClean="0"/>
              <a:t>High level programming &amp; </a:t>
            </a:r>
            <a:r>
              <a:rPr lang="en-US" dirty="0" err="1" smtClean="0"/>
              <a:t>jQuery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hlinkClick r:id="rId2"/>
              </a:rPr>
              <a:t>Constants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To declare a constant (unchanging) variable, use const instead of let:</a:t>
            </a:r>
          </a:p>
          <a:p>
            <a:pPr>
              <a:buNone/>
            </a:pPr>
            <a:r>
              <a:rPr lang="en-US" dirty="0" smtClean="0">
                <a:solidFill>
                  <a:srgbClr val="FF0000"/>
                </a:solidFill>
              </a:rPr>
              <a:t>const </a:t>
            </a:r>
            <a:r>
              <a:rPr lang="en-US" dirty="0" err="1" smtClean="0">
                <a:solidFill>
                  <a:srgbClr val="FF0000"/>
                </a:solidFill>
              </a:rPr>
              <a:t>myBirthday</a:t>
            </a:r>
            <a:r>
              <a:rPr lang="en-US" dirty="0" smtClean="0">
                <a:solidFill>
                  <a:srgbClr val="FF0000"/>
                </a:solidFill>
              </a:rPr>
              <a:t> = '18.04.1982‘</a:t>
            </a:r>
          </a:p>
          <a:p>
            <a:pPr>
              <a:buNone/>
            </a:pPr>
            <a:endParaRPr lang="en-US" dirty="0" smtClean="0">
              <a:solidFill>
                <a:srgbClr val="FF0000"/>
              </a:solidFill>
            </a:endParaRPr>
          </a:p>
          <a:p>
            <a:pPr>
              <a:buNone/>
            </a:pPr>
            <a:r>
              <a:rPr lang="en-US" sz="2000" dirty="0" smtClean="0"/>
              <a:t>const </a:t>
            </a:r>
            <a:r>
              <a:rPr lang="en-US" sz="2000" dirty="0" err="1" smtClean="0"/>
              <a:t>myBirthday</a:t>
            </a:r>
            <a:r>
              <a:rPr lang="en-US" sz="2000" dirty="0" smtClean="0"/>
              <a:t> = '18.04.1982'; </a:t>
            </a:r>
          </a:p>
          <a:p>
            <a:pPr>
              <a:buNone/>
            </a:pPr>
            <a:r>
              <a:rPr lang="en-US" sz="2000" dirty="0" err="1" smtClean="0"/>
              <a:t>myBirthday</a:t>
            </a:r>
            <a:r>
              <a:rPr lang="en-US" sz="2000" dirty="0" smtClean="0"/>
              <a:t> = '01.01.2001'; </a:t>
            </a:r>
            <a:endParaRPr lang="en-US" sz="20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hlinkClick r:id="rId2"/>
              </a:rPr>
              <a:t>Summary</a:t>
            </a:r>
            <a:endParaRPr lang="en-US" dirty="0"/>
          </a:p>
        </p:txBody>
      </p:sp>
      <p:sp>
        <p:nvSpPr>
          <p:cNvPr id="3" name="Content Placeholder 2"/>
          <p:cNvSpPr>
            <a:spLocks noGrp="1"/>
          </p:cNvSpPr>
          <p:nvPr>
            <p:ph idx="1"/>
          </p:nvPr>
        </p:nvSpPr>
        <p:spPr/>
        <p:txBody>
          <a:bodyPr/>
          <a:lstStyle/>
          <a:p>
            <a:r>
              <a:rPr lang="en-US" dirty="0" smtClean="0">
                <a:solidFill>
                  <a:srgbClr val="FF0000"/>
                </a:solidFill>
              </a:rPr>
              <a:t>let</a:t>
            </a:r>
            <a:r>
              <a:rPr lang="en-US" dirty="0" smtClean="0"/>
              <a:t> – is a modern variable declaration.</a:t>
            </a:r>
          </a:p>
          <a:p>
            <a:r>
              <a:rPr lang="en-US" dirty="0" err="1" smtClean="0">
                <a:solidFill>
                  <a:srgbClr val="FF0000"/>
                </a:solidFill>
              </a:rPr>
              <a:t>var</a:t>
            </a:r>
            <a:r>
              <a:rPr lang="en-US" dirty="0" smtClean="0"/>
              <a:t> – is an old-school variable declaration. Normally we don’t use it at all.</a:t>
            </a:r>
          </a:p>
          <a:p>
            <a:r>
              <a:rPr lang="en-US" dirty="0" smtClean="0">
                <a:solidFill>
                  <a:srgbClr val="FF0000"/>
                </a:solidFill>
              </a:rPr>
              <a:t>const</a:t>
            </a:r>
            <a:r>
              <a:rPr lang="en-US" dirty="0" smtClean="0"/>
              <a:t> – is like let, but the value of the variable can’t be changed.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types</a:t>
            </a:r>
            <a:endParaRPr lang="en-US" dirty="0"/>
          </a:p>
        </p:txBody>
      </p:sp>
      <p:sp>
        <p:nvSpPr>
          <p:cNvPr id="3" name="Content Placeholder 2"/>
          <p:cNvSpPr>
            <a:spLocks noGrp="1"/>
          </p:cNvSpPr>
          <p:nvPr>
            <p:ph idx="1"/>
          </p:nvPr>
        </p:nvSpPr>
        <p:spPr/>
        <p:txBody>
          <a:bodyPr/>
          <a:lstStyle/>
          <a:p>
            <a:r>
              <a:rPr lang="en-US" dirty="0" smtClean="0"/>
              <a:t>A value in JavaScript is always of a certain type. For example, a string or a number.</a:t>
            </a:r>
          </a:p>
          <a:p>
            <a:r>
              <a:rPr lang="en-US" dirty="0" smtClean="0"/>
              <a:t>There are eight basic data types in JavaScript.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JavaScript Events</a:t>
            </a:r>
            <a:endParaRPr lang="en-US" dirty="0"/>
          </a:p>
        </p:txBody>
      </p:sp>
      <p:sp>
        <p:nvSpPr>
          <p:cNvPr id="3" name="Content Placeholder 2"/>
          <p:cNvSpPr>
            <a:spLocks noGrp="1"/>
          </p:cNvSpPr>
          <p:nvPr>
            <p:ph idx="1"/>
          </p:nvPr>
        </p:nvSpPr>
        <p:spPr/>
        <p:txBody>
          <a:bodyPr/>
          <a:lstStyle/>
          <a:p>
            <a:r>
              <a:rPr lang="en-US" dirty="0" smtClean="0"/>
              <a:t>HTML events are </a:t>
            </a:r>
            <a:r>
              <a:rPr lang="en-US" b="1" dirty="0" smtClean="0"/>
              <a:t>"things"</a:t>
            </a:r>
            <a:r>
              <a:rPr lang="en-US" dirty="0" smtClean="0"/>
              <a:t> that happen to HTML elements.</a:t>
            </a:r>
          </a:p>
          <a:p>
            <a:r>
              <a:rPr lang="en-US" dirty="0" smtClean="0"/>
              <a:t>When JavaScript is used in HTML pages, JavaScript can </a:t>
            </a:r>
            <a:r>
              <a:rPr lang="en-US" b="1" dirty="0" smtClean="0"/>
              <a:t>"react"</a:t>
            </a:r>
            <a:r>
              <a:rPr lang="en-US" dirty="0" smtClean="0"/>
              <a:t> on these events.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An HTML event can be something the browser does, or something a user does.</a:t>
            </a:r>
          </a:p>
          <a:p>
            <a:r>
              <a:rPr lang="en-US" dirty="0" smtClean="0"/>
              <a:t>Here are some examples of HTML events:</a:t>
            </a:r>
          </a:p>
          <a:p>
            <a:r>
              <a:rPr lang="en-US" sz="2000" dirty="0" smtClean="0">
                <a:solidFill>
                  <a:srgbClr val="7030A0"/>
                </a:solidFill>
              </a:rPr>
              <a:t>An HTML web page has finished loading</a:t>
            </a:r>
          </a:p>
          <a:p>
            <a:r>
              <a:rPr lang="en-US" sz="2000" dirty="0" smtClean="0">
                <a:solidFill>
                  <a:srgbClr val="7030A0"/>
                </a:solidFill>
              </a:rPr>
              <a:t>An HTML input field was changed</a:t>
            </a:r>
          </a:p>
          <a:p>
            <a:r>
              <a:rPr lang="en-US" sz="2000" dirty="0" smtClean="0">
                <a:solidFill>
                  <a:srgbClr val="7030A0"/>
                </a:solidFill>
              </a:rPr>
              <a:t>An HTML button was clicked</a:t>
            </a:r>
          </a:p>
          <a:p>
            <a:pPr>
              <a:buNone/>
            </a:pPr>
            <a:r>
              <a:rPr lang="en-US" sz="2000" dirty="0" smtClean="0">
                <a:solidFill>
                  <a:srgbClr val="7030A0"/>
                </a:solidFill>
              </a:rPr>
              <a:t>Syntax</a:t>
            </a:r>
          </a:p>
          <a:p>
            <a:pPr>
              <a:buNone/>
            </a:pPr>
            <a:r>
              <a:rPr lang="en-US" dirty="0" smtClean="0"/>
              <a:t>&lt;</a:t>
            </a:r>
            <a:r>
              <a:rPr lang="en-US" i="1" dirty="0" smtClean="0"/>
              <a:t>element</a:t>
            </a:r>
            <a:r>
              <a:rPr lang="en-US" dirty="0" smtClean="0"/>
              <a:t> </a:t>
            </a:r>
            <a:r>
              <a:rPr lang="en-US" i="1" dirty="0" smtClean="0"/>
              <a:t>event</a:t>
            </a:r>
            <a:r>
              <a:rPr lang="en-US" dirty="0" smtClean="0"/>
              <a:t>=</a:t>
            </a:r>
            <a:r>
              <a:rPr lang="en-US" b="1" dirty="0" smtClean="0"/>
              <a:t>'</a:t>
            </a:r>
            <a:r>
              <a:rPr lang="en-US" b="1" i="1" dirty="0" smtClean="0"/>
              <a:t>some JavaScript</a:t>
            </a:r>
            <a:r>
              <a:rPr lang="en-US" b="1" dirty="0" smtClean="0"/>
              <a:t>'</a:t>
            </a:r>
            <a:r>
              <a:rPr lang="en-US" dirty="0" smtClean="0"/>
              <a:t>&gt;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&lt;button </a:t>
            </a:r>
            <a:r>
              <a:rPr lang="en-US" dirty="0" err="1" smtClean="0"/>
              <a:t>onclick</a:t>
            </a:r>
            <a:r>
              <a:rPr lang="en-US" dirty="0" smtClean="0"/>
              <a:t>="</a:t>
            </a:r>
            <a:r>
              <a:rPr lang="en-US" dirty="0" err="1" smtClean="0"/>
              <a:t>document.getElementById</a:t>
            </a:r>
            <a:r>
              <a:rPr lang="en-US" dirty="0" smtClean="0"/>
              <a:t>('demo').</a:t>
            </a:r>
            <a:r>
              <a:rPr lang="en-US" dirty="0" err="1" smtClean="0"/>
              <a:t>innerHTML</a:t>
            </a:r>
            <a:r>
              <a:rPr lang="en-US" dirty="0" smtClean="0"/>
              <a:t> = Date()"&gt;The time is?&lt;/button&gt;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Form Validation</a:t>
            </a:r>
            <a:br>
              <a:rPr lang="en-US" dirty="0" smtClean="0"/>
            </a:br>
            <a:endParaRPr lang="en-US" dirty="0"/>
          </a:p>
        </p:txBody>
      </p:sp>
      <p:sp>
        <p:nvSpPr>
          <p:cNvPr id="3" name="Content Placeholder 2"/>
          <p:cNvSpPr>
            <a:spLocks noGrp="1"/>
          </p:cNvSpPr>
          <p:nvPr>
            <p:ph idx="1"/>
          </p:nvPr>
        </p:nvSpPr>
        <p:spPr/>
        <p:txBody>
          <a:bodyPr/>
          <a:lstStyle/>
          <a:p>
            <a:r>
              <a:rPr lang="en-US" dirty="0" smtClean="0"/>
              <a:t>HTML form validation can be done by JavaScript.</a:t>
            </a:r>
          </a:p>
          <a:p>
            <a:r>
              <a:rPr lang="en-US" dirty="0" smtClean="0"/>
              <a:t>If a form field (</a:t>
            </a:r>
            <a:r>
              <a:rPr lang="en-US" dirty="0" err="1" smtClean="0"/>
              <a:t>fname</a:t>
            </a:r>
            <a:r>
              <a:rPr lang="en-US" dirty="0" smtClean="0"/>
              <a:t>) is empty, this function alerts a message, and returns false, to prevent the form from being submitted: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function </a:t>
            </a:r>
            <a:r>
              <a:rPr lang="en-US" dirty="0" err="1" smtClean="0"/>
              <a:t>validateForm</a:t>
            </a:r>
            <a:r>
              <a:rPr lang="en-US" dirty="0" smtClean="0"/>
              <a:t>() {</a:t>
            </a:r>
            <a:br>
              <a:rPr lang="en-US" dirty="0" smtClean="0"/>
            </a:br>
            <a:r>
              <a:rPr lang="en-US" dirty="0" smtClean="0"/>
              <a:t>  </a:t>
            </a:r>
            <a:r>
              <a:rPr lang="en-US" dirty="0" err="1" smtClean="0"/>
              <a:t>var</a:t>
            </a:r>
            <a:r>
              <a:rPr lang="en-US" dirty="0" smtClean="0"/>
              <a:t> x = </a:t>
            </a:r>
            <a:r>
              <a:rPr lang="en-US" dirty="0" err="1" smtClean="0"/>
              <a:t>document.forms</a:t>
            </a:r>
            <a:r>
              <a:rPr lang="en-US" dirty="0" smtClean="0"/>
              <a:t>["</a:t>
            </a:r>
            <a:r>
              <a:rPr lang="en-US" dirty="0" err="1" smtClean="0"/>
              <a:t>myForm</a:t>
            </a:r>
            <a:r>
              <a:rPr lang="en-US" dirty="0" smtClean="0"/>
              <a:t>"]["</a:t>
            </a:r>
            <a:r>
              <a:rPr lang="en-US" dirty="0" err="1" smtClean="0"/>
              <a:t>fname</a:t>
            </a:r>
            <a:r>
              <a:rPr lang="en-US" dirty="0" smtClean="0"/>
              <a:t>"].value;</a:t>
            </a:r>
            <a:br>
              <a:rPr lang="en-US" dirty="0" smtClean="0"/>
            </a:br>
            <a:r>
              <a:rPr lang="en-US" dirty="0" smtClean="0"/>
              <a:t>  if (x == "") {</a:t>
            </a:r>
            <a:br>
              <a:rPr lang="en-US" dirty="0" smtClean="0"/>
            </a:br>
            <a:r>
              <a:rPr lang="en-US" dirty="0" smtClean="0"/>
              <a:t>    alert("Name must be filled out");</a:t>
            </a:r>
            <a:br>
              <a:rPr lang="en-US" dirty="0" smtClean="0"/>
            </a:br>
            <a:r>
              <a:rPr lang="en-US" dirty="0" smtClean="0"/>
              <a:t>    return false;</a:t>
            </a:r>
            <a:br>
              <a:rPr lang="en-US" dirty="0" smtClean="0"/>
            </a:br>
            <a:r>
              <a:rPr lang="en-US" dirty="0" smtClean="0"/>
              <a:t>  }</a:t>
            </a:r>
            <a:br>
              <a:rPr lang="en-US" dirty="0" smtClean="0"/>
            </a:b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&lt;form name="</a:t>
            </a:r>
            <a:r>
              <a:rPr lang="en-US" dirty="0" err="1" smtClean="0"/>
              <a:t>myForm</a:t>
            </a:r>
            <a:r>
              <a:rPr lang="en-US" dirty="0" smtClean="0"/>
              <a:t>" action="/action_page.php" </a:t>
            </a:r>
            <a:r>
              <a:rPr lang="en-US" b="1" dirty="0" err="1" smtClean="0"/>
              <a:t>onsubmit</a:t>
            </a:r>
            <a:r>
              <a:rPr lang="en-US" b="1" dirty="0" smtClean="0"/>
              <a:t>="return </a:t>
            </a:r>
            <a:r>
              <a:rPr lang="en-US" b="1" dirty="0" err="1" smtClean="0"/>
              <a:t>validateForm</a:t>
            </a:r>
            <a:r>
              <a:rPr lang="en-US" b="1" dirty="0" smtClean="0"/>
              <a:t>()"</a:t>
            </a:r>
            <a:r>
              <a:rPr lang="en-US" dirty="0" smtClean="0"/>
              <a:t> method="post"&gt;</a:t>
            </a:r>
            <a:br>
              <a:rPr lang="en-US" dirty="0" smtClean="0"/>
            </a:br>
            <a:r>
              <a:rPr lang="en-US" dirty="0" smtClean="0"/>
              <a:t>Name: &lt;input type="text" name="</a:t>
            </a:r>
            <a:r>
              <a:rPr lang="en-US" dirty="0" err="1" smtClean="0"/>
              <a:t>fname</a:t>
            </a:r>
            <a:r>
              <a:rPr lang="en-US" dirty="0" smtClean="0"/>
              <a:t>"&gt;</a:t>
            </a:r>
            <a:br>
              <a:rPr lang="en-US" dirty="0" smtClean="0"/>
            </a:br>
            <a:r>
              <a:rPr lang="en-US" dirty="0" smtClean="0"/>
              <a:t>&lt;input type="submit" value="Submit"&gt;</a:t>
            </a:r>
            <a:br>
              <a:rPr lang="en-US" dirty="0" smtClean="0"/>
            </a:br>
            <a:r>
              <a:rPr lang="en-US" dirty="0" smtClean="0"/>
              <a:t>&lt;/form&gt;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AJAX Introduction</a:t>
            </a:r>
            <a:endParaRPr lang="en-US" dirty="0"/>
          </a:p>
        </p:txBody>
      </p:sp>
      <p:sp>
        <p:nvSpPr>
          <p:cNvPr id="3" name="Content Placeholder 2"/>
          <p:cNvSpPr>
            <a:spLocks noGrp="1"/>
          </p:cNvSpPr>
          <p:nvPr>
            <p:ph idx="1"/>
          </p:nvPr>
        </p:nvSpPr>
        <p:spPr/>
        <p:txBody>
          <a:bodyPr/>
          <a:lstStyle/>
          <a:p>
            <a:r>
              <a:rPr lang="en-US" dirty="0" smtClean="0"/>
              <a:t>AJAX = </a:t>
            </a:r>
            <a:r>
              <a:rPr lang="en-US" b="1" dirty="0" smtClean="0"/>
              <a:t>A</a:t>
            </a:r>
            <a:r>
              <a:rPr lang="en-US" dirty="0" smtClean="0"/>
              <a:t>synchronous </a:t>
            </a:r>
            <a:r>
              <a:rPr lang="en-US" b="1" dirty="0" smtClean="0"/>
              <a:t>J</a:t>
            </a:r>
            <a:r>
              <a:rPr lang="en-US" dirty="0" smtClean="0"/>
              <a:t>avaScript </a:t>
            </a:r>
            <a:r>
              <a:rPr lang="en-US" b="1" dirty="0" smtClean="0"/>
              <a:t>A</a:t>
            </a:r>
            <a:r>
              <a:rPr lang="en-US" dirty="0" smtClean="0"/>
              <a:t>nd </a:t>
            </a:r>
            <a:r>
              <a:rPr lang="en-US" b="1" dirty="0" smtClean="0"/>
              <a:t>X</a:t>
            </a:r>
            <a:r>
              <a:rPr lang="en-US" dirty="0" smtClean="0"/>
              <a:t>ML.</a:t>
            </a:r>
          </a:p>
          <a:p>
            <a:r>
              <a:rPr lang="en-US" dirty="0" smtClean="0"/>
              <a:t>AJAX is not a programming language.</a:t>
            </a:r>
          </a:p>
          <a:p>
            <a:r>
              <a:rPr lang="en-US" dirty="0" smtClean="0"/>
              <a:t>AJAX just uses a combination of:</a:t>
            </a:r>
          </a:p>
          <a:p>
            <a:r>
              <a:rPr lang="en-US" dirty="0" smtClean="0"/>
              <a:t>A browser built-in </a:t>
            </a:r>
            <a:r>
              <a:rPr lang="en-US" dirty="0" err="1" smtClean="0"/>
              <a:t>XMLHttpRequest</a:t>
            </a:r>
            <a:r>
              <a:rPr lang="en-US" dirty="0" smtClean="0"/>
              <a:t> object (to request data from a web server)</a:t>
            </a:r>
          </a:p>
          <a:p>
            <a:r>
              <a:rPr lang="en-US" dirty="0" smtClean="0"/>
              <a:t>JavaScript and HTML DOM (to display or use the data)</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programs in this language are called </a:t>
            </a:r>
            <a:r>
              <a:rPr lang="en-US" i="1" dirty="0" smtClean="0"/>
              <a:t>scripts</a:t>
            </a:r>
            <a:r>
              <a:rPr lang="en-US" dirty="0" smtClean="0"/>
              <a:t>. They can be written right in a web page’s HTML and run automatically as the page loads.</a:t>
            </a:r>
          </a:p>
          <a:p>
            <a:r>
              <a:rPr lang="en-US" dirty="0" smtClean="0"/>
              <a:t>When JavaScript was created, it initially had another name: “</a:t>
            </a:r>
            <a:r>
              <a:rPr lang="en-US" dirty="0" err="1" smtClean="0"/>
              <a:t>LiveScript</a:t>
            </a:r>
            <a:r>
              <a:rPr lang="en-US" dirty="0" smtClean="0"/>
              <a:t>”. But Java was very popular at that time, so it was decided that positioning a new language as a “younger brother” of Java would help.</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AJAX allows web pages to be updated asynchronously by exchanging data with a web server behind the scenes. This means that it is possible to update parts of a web page, without reloading the whole page.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NAGARAJU\Desktop\pic_ajax.gif"/>
          <p:cNvPicPr>
            <a:picLocks noChangeAspect="1" noChangeArrowheads="1"/>
          </p:cNvPicPr>
          <p:nvPr/>
        </p:nvPicPr>
        <p:blipFill>
          <a:blip r:embed="rId2" cstate="print"/>
          <a:srcRect/>
          <a:stretch>
            <a:fillRect/>
          </a:stretch>
        </p:blipFill>
        <p:spPr bwMode="auto">
          <a:xfrm>
            <a:off x="990600" y="762000"/>
            <a:ext cx="7393575" cy="5486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1. An event occurs in a web page (the page is loaded, a button is clicked)</a:t>
            </a:r>
          </a:p>
          <a:p>
            <a:r>
              <a:rPr lang="en-US" dirty="0" smtClean="0"/>
              <a:t>2. An </a:t>
            </a:r>
            <a:r>
              <a:rPr lang="en-US" dirty="0" err="1" smtClean="0"/>
              <a:t>XMLHttpRequest</a:t>
            </a:r>
            <a:r>
              <a:rPr lang="en-US" dirty="0" smtClean="0"/>
              <a:t> object is created by JavaScript</a:t>
            </a:r>
          </a:p>
          <a:p>
            <a:r>
              <a:rPr lang="en-US" dirty="0" smtClean="0"/>
              <a:t>3. The </a:t>
            </a:r>
            <a:r>
              <a:rPr lang="en-US" dirty="0" err="1" smtClean="0"/>
              <a:t>XMLHttpRequest</a:t>
            </a:r>
            <a:r>
              <a:rPr lang="en-US" dirty="0" smtClean="0"/>
              <a:t> object sends a request to a web server</a:t>
            </a:r>
          </a:p>
          <a:p>
            <a:r>
              <a:rPr lang="en-US" dirty="0" smtClean="0"/>
              <a:t>4. The server processes the request</a:t>
            </a:r>
          </a:p>
          <a:p>
            <a:r>
              <a:rPr lang="en-US" dirty="0" smtClean="0"/>
              <a:t>5. The server sends a response back to the web page</a:t>
            </a:r>
          </a:p>
          <a:p>
            <a:r>
              <a:rPr lang="en-US" dirty="0" smtClean="0"/>
              <a:t>6. The response is read by JavaScript</a:t>
            </a:r>
          </a:p>
          <a:p>
            <a:r>
              <a:rPr lang="en-US" dirty="0" smtClean="0"/>
              <a:t>7. </a:t>
            </a:r>
            <a:r>
              <a:rPr lang="en-US" smtClean="0"/>
              <a:t>Proper action (like page update) is performed by JavaScript</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t>jQuery</a:t>
            </a:r>
            <a:r>
              <a:rPr lang="en-US" dirty="0" smtClean="0"/>
              <a:t> is a lightweight, "write less, do more", JavaScript library.</a:t>
            </a:r>
          </a:p>
          <a:p>
            <a:r>
              <a:rPr lang="en-US" dirty="0" smtClean="0"/>
              <a:t>The purpose of </a:t>
            </a:r>
            <a:r>
              <a:rPr lang="en-US" dirty="0" err="1" smtClean="0"/>
              <a:t>jQuery</a:t>
            </a:r>
            <a:r>
              <a:rPr lang="en-US" dirty="0" smtClean="0"/>
              <a:t> is to make it much easier to use JavaScript on your website.</a:t>
            </a:r>
          </a:p>
          <a:p>
            <a:r>
              <a:rPr lang="en-US" dirty="0" err="1" smtClean="0"/>
              <a:t>jQuery</a:t>
            </a:r>
            <a:r>
              <a:rPr lang="en-US" dirty="0" smtClean="0"/>
              <a:t> takes a lot of common tasks that require many lines of JavaScript code to accomplish, and wraps them into methods that you can call with a single line of code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features: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HTML/DOM manipulation</a:t>
            </a:r>
          </a:p>
          <a:p>
            <a:r>
              <a:rPr lang="en-US" dirty="0" smtClean="0"/>
              <a:t>CSS manipulation</a:t>
            </a:r>
          </a:p>
          <a:p>
            <a:r>
              <a:rPr lang="en-US" dirty="0" smtClean="0"/>
              <a:t>HTML event methods</a:t>
            </a:r>
          </a:p>
          <a:p>
            <a:r>
              <a:rPr lang="en-US" dirty="0" smtClean="0"/>
              <a:t>Effects and animations</a:t>
            </a:r>
          </a:p>
          <a:p>
            <a:r>
              <a:rPr lang="en-US" dirty="0" smtClean="0"/>
              <a:t>AJAX</a:t>
            </a:r>
          </a:p>
          <a:p>
            <a:r>
              <a:rPr lang="en-US" dirty="0" smtClean="0"/>
              <a:t>Utilities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Adding </a:t>
            </a:r>
            <a:r>
              <a:rPr lang="en-US" dirty="0" err="1" smtClean="0">
                <a:solidFill>
                  <a:srgbClr val="FF0000"/>
                </a:solidFill>
              </a:rPr>
              <a:t>jQuery</a:t>
            </a:r>
            <a:r>
              <a:rPr lang="en-US" dirty="0" smtClean="0">
                <a:solidFill>
                  <a:srgbClr val="FF0000"/>
                </a:solidFill>
              </a:rPr>
              <a:t> to Your Web Pages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Download the </a:t>
            </a:r>
            <a:r>
              <a:rPr lang="en-US" dirty="0" err="1" smtClean="0"/>
              <a:t>jQuery</a:t>
            </a:r>
            <a:r>
              <a:rPr lang="en-US" dirty="0" smtClean="0"/>
              <a:t> library from jQuery.com</a:t>
            </a:r>
          </a:p>
          <a:p>
            <a:r>
              <a:rPr lang="en-US" dirty="0" smtClean="0"/>
              <a:t>Include </a:t>
            </a:r>
            <a:r>
              <a:rPr lang="en-US" dirty="0" err="1" smtClean="0"/>
              <a:t>jQuery</a:t>
            </a:r>
            <a:r>
              <a:rPr lang="en-US" dirty="0" smtClean="0"/>
              <a:t> from a CDN, like Google</a:t>
            </a:r>
          </a:p>
          <a:p>
            <a:pPr>
              <a:buNone/>
            </a:pPr>
            <a:r>
              <a:rPr lang="nl-NL" sz="2400" dirty="0" smtClean="0">
                <a:solidFill>
                  <a:srgbClr val="7030A0"/>
                </a:solidFill>
              </a:rPr>
              <a:t>Google CDN:</a:t>
            </a:r>
          </a:p>
          <a:p>
            <a:pPr>
              <a:buNone/>
            </a:pPr>
            <a:r>
              <a:rPr lang="nl-NL" sz="2400" dirty="0" smtClean="0">
                <a:solidFill>
                  <a:srgbClr val="7030A0"/>
                </a:solidFill>
              </a:rPr>
              <a:t>	&lt;head&gt;</a:t>
            </a:r>
            <a:br>
              <a:rPr lang="nl-NL" sz="2400" dirty="0" smtClean="0">
                <a:solidFill>
                  <a:srgbClr val="7030A0"/>
                </a:solidFill>
              </a:rPr>
            </a:br>
            <a:r>
              <a:rPr lang="nl-NL" sz="2400" dirty="0" smtClean="0">
                <a:solidFill>
                  <a:srgbClr val="7030A0"/>
                </a:solidFill>
              </a:rPr>
              <a:t>&lt;script src="https://ajax.googleapis.com/ajax/libs/jquery/3.5.1/jquery.min.js"&gt;&lt;/script&gt;</a:t>
            </a:r>
            <a:br>
              <a:rPr lang="nl-NL" sz="2400" dirty="0" smtClean="0">
                <a:solidFill>
                  <a:srgbClr val="7030A0"/>
                </a:solidFill>
              </a:rPr>
            </a:br>
            <a:r>
              <a:rPr lang="nl-NL" sz="2400" dirty="0" smtClean="0">
                <a:solidFill>
                  <a:srgbClr val="7030A0"/>
                </a:solidFill>
              </a:rPr>
              <a:t>&lt;/head&gt;</a:t>
            </a:r>
          </a:p>
          <a:p>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Syntax</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jQuery</a:t>
            </a:r>
            <a:r>
              <a:rPr lang="en-US" dirty="0" smtClean="0"/>
              <a:t> syntax is tailor-made for </a:t>
            </a:r>
            <a:r>
              <a:rPr lang="en-US" b="1" dirty="0" smtClean="0"/>
              <a:t>selecting</a:t>
            </a:r>
            <a:r>
              <a:rPr lang="en-US" dirty="0" smtClean="0"/>
              <a:t> HTML elements and performing some </a:t>
            </a:r>
            <a:r>
              <a:rPr lang="en-US" b="1" dirty="0" smtClean="0"/>
              <a:t>action</a:t>
            </a:r>
            <a:r>
              <a:rPr lang="en-US" dirty="0" smtClean="0"/>
              <a:t> on the element(s).</a:t>
            </a:r>
          </a:p>
          <a:p>
            <a:pPr>
              <a:buNone/>
            </a:pPr>
            <a:r>
              <a:rPr lang="en-US" dirty="0" smtClean="0"/>
              <a:t> </a:t>
            </a:r>
            <a:r>
              <a:rPr lang="en-US" dirty="0" smtClean="0">
                <a:solidFill>
                  <a:srgbClr val="FF0000"/>
                </a:solidFill>
              </a:rPr>
              <a:t>syntax :</a:t>
            </a:r>
            <a:r>
              <a:rPr lang="en-US" dirty="0" smtClean="0"/>
              <a:t> </a:t>
            </a:r>
            <a:r>
              <a:rPr lang="en-US" b="1" dirty="0" smtClean="0">
                <a:solidFill>
                  <a:srgbClr val="0070C0"/>
                </a:solidFill>
              </a:rPr>
              <a:t>$(</a:t>
            </a:r>
            <a:r>
              <a:rPr lang="en-US" b="1" i="1" dirty="0" smtClean="0">
                <a:solidFill>
                  <a:srgbClr val="0070C0"/>
                </a:solidFill>
              </a:rPr>
              <a:t>selector</a:t>
            </a:r>
            <a:r>
              <a:rPr lang="en-US" b="1" dirty="0" smtClean="0">
                <a:solidFill>
                  <a:srgbClr val="0070C0"/>
                </a:solidFill>
              </a:rPr>
              <a:t>).</a:t>
            </a:r>
            <a:r>
              <a:rPr lang="en-US" b="1" i="1" dirty="0" smtClean="0">
                <a:solidFill>
                  <a:srgbClr val="0070C0"/>
                </a:solidFill>
              </a:rPr>
              <a:t>action</a:t>
            </a:r>
            <a:r>
              <a:rPr lang="en-US" b="1" dirty="0" smtClean="0">
                <a:solidFill>
                  <a:srgbClr val="0070C0"/>
                </a:solidFill>
              </a:rPr>
              <a:t>()</a:t>
            </a:r>
            <a:endParaRPr lang="en-US" dirty="0" smtClean="0">
              <a:solidFill>
                <a:srgbClr val="0070C0"/>
              </a:solidFill>
            </a:endParaRPr>
          </a:p>
          <a:p>
            <a:r>
              <a:rPr lang="en-US" dirty="0" smtClean="0"/>
              <a:t>A $ sign to define/access </a:t>
            </a:r>
            <a:r>
              <a:rPr lang="en-US" dirty="0" err="1" smtClean="0"/>
              <a:t>jQuery</a:t>
            </a:r>
            <a:endParaRPr lang="en-US" dirty="0" smtClean="0"/>
          </a:p>
          <a:p>
            <a:r>
              <a:rPr lang="en-US" dirty="0" smtClean="0"/>
              <a:t>A (</a:t>
            </a:r>
            <a:r>
              <a:rPr lang="en-US" i="1" dirty="0" smtClean="0">
                <a:solidFill>
                  <a:srgbClr val="0070C0"/>
                </a:solidFill>
              </a:rPr>
              <a:t>selector</a:t>
            </a:r>
            <a:r>
              <a:rPr lang="en-US" dirty="0" smtClean="0"/>
              <a:t>) to "query (or find)" HTML elements</a:t>
            </a:r>
          </a:p>
          <a:p>
            <a:r>
              <a:rPr lang="en-US" dirty="0" smtClean="0"/>
              <a:t>A </a:t>
            </a:r>
            <a:r>
              <a:rPr lang="en-US" dirty="0" err="1" smtClean="0"/>
              <a:t>jQuery</a:t>
            </a:r>
            <a:r>
              <a:rPr lang="en-US" dirty="0" smtClean="0"/>
              <a:t> </a:t>
            </a:r>
            <a:r>
              <a:rPr lang="en-US" i="1" dirty="0" smtClean="0">
                <a:solidFill>
                  <a:srgbClr val="0070C0"/>
                </a:solidFill>
              </a:rPr>
              <a:t>action</a:t>
            </a:r>
            <a:r>
              <a:rPr lang="en-US" dirty="0" smtClean="0">
                <a:solidFill>
                  <a:srgbClr val="0070C0"/>
                </a:solidFill>
              </a:rPr>
              <a:t>()</a:t>
            </a:r>
            <a:r>
              <a:rPr lang="en-US" dirty="0" smtClean="0"/>
              <a:t> to be performed on the element(s)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$(this).hide() - hides the current element.</a:t>
            </a:r>
          </a:p>
          <a:p>
            <a:r>
              <a:rPr lang="en-US" sz="2400" dirty="0" smtClean="0"/>
              <a:t>$("p").hide() - hides all &lt;p&gt; elements.</a:t>
            </a:r>
          </a:p>
          <a:p>
            <a:r>
              <a:rPr lang="en-US" sz="2400" dirty="0" smtClean="0"/>
              <a:t>$(".test").hide() - hides all elements with class="test".</a:t>
            </a:r>
          </a:p>
          <a:p>
            <a:r>
              <a:rPr lang="en-US" sz="2400" dirty="0" smtClean="0"/>
              <a:t>$("#test").hide() - hides the element with id="test".</a:t>
            </a:r>
          </a:p>
          <a:p>
            <a:pPr>
              <a:buNone/>
            </a:pP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Selectors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err="1" smtClean="0"/>
              <a:t>jQuery</a:t>
            </a:r>
            <a:r>
              <a:rPr lang="en-US" dirty="0" smtClean="0"/>
              <a:t> selectors allow you to select and manipulate HTML element(s).</a:t>
            </a:r>
          </a:p>
          <a:p>
            <a:r>
              <a:rPr lang="en-US" dirty="0" err="1" smtClean="0"/>
              <a:t>jQuery</a:t>
            </a:r>
            <a:r>
              <a:rPr lang="en-US" dirty="0" smtClean="0"/>
              <a:t> selectors are used to "find" (or select) HTML elements based on their name, id, classes, types, attributes, values of attributes and much more. It's based on the existing </a:t>
            </a:r>
            <a:r>
              <a:rPr lang="en-US" dirty="0" smtClean="0">
                <a:hlinkClick r:id="rId2"/>
              </a:rPr>
              <a:t>CSS Selectors</a:t>
            </a:r>
            <a:r>
              <a:rPr lang="en-US" dirty="0" smtClean="0"/>
              <a:t>, and in addition, it has some own custom selectors.</a:t>
            </a:r>
          </a:p>
          <a:p>
            <a:r>
              <a:rPr lang="en-US" dirty="0" smtClean="0"/>
              <a:t>All selectors in </a:t>
            </a:r>
            <a:r>
              <a:rPr lang="en-US" dirty="0" err="1" smtClean="0"/>
              <a:t>jQuery</a:t>
            </a:r>
            <a:r>
              <a:rPr lang="en-US" dirty="0" smtClean="0"/>
              <a:t> start with the dollar sign and parentheses: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element Selector</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jQuery</a:t>
            </a:r>
            <a:r>
              <a:rPr lang="en-US" dirty="0" smtClean="0"/>
              <a:t> element selector selects elements based on the element name.</a:t>
            </a:r>
          </a:p>
          <a:p>
            <a:r>
              <a:rPr lang="en-US" dirty="0" smtClean="0"/>
              <a:t>You can select all &lt;p&gt; elements on a page like this:</a:t>
            </a:r>
          </a:p>
          <a:p>
            <a:r>
              <a:rPr lang="en-US" dirty="0" smtClean="0"/>
              <a:t>$("p")</a:t>
            </a:r>
          </a:p>
          <a:p>
            <a:pPr>
              <a:buNone/>
            </a:pPr>
            <a:r>
              <a:rPr lang="en-US" sz="2600" dirty="0" smtClean="0">
                <a:solidFill>
                  <a:srgbClr val="0070C0"/>
                </a:solidFill>
              </a:rPr>
              <a:t>Example</a:t>
            </a:r>
          </a:p>
          <a:p>
            <a:pPr>
              <a:buNone/>
            </a:pPr>
            <a:r>
              <a:rPr lang="en-US" sz="2600" dirty="0" smtClean="0">
                <a:solidFill>
                  <a:srgbClr val="0070C0"/>
                </a:solidFill>
              </a:rPr>
              <a:t>$(document).ready(function(){</a:t>
            </a:r>
            <a:br>
              <a:rPr lang="en-US" sz="2600" dirty="0" smtClean="0">
                <a:solidFill>
                  <a:srgbClr val="0070C0"/>
                </a:solidFill>
              </a:rPr>
            </a:br>
            <a:r>
              <a:rPr lang="en-US" sz="2600" dirty="0" smtClean="0">
                <a:solidFill>
                  <a:srgbClr val="0070C0"/>
                </a:solidFill>
              </a:rPr>
              <a:t>  $("button").click(function(){</a:t>
            </a:r>
            <a:br>
              <a:rPr lang="en-US" sz="2600" dirty="0" smtClean="0">
                <a:solidFill>
                  <a:srgbClr val="0070C0"/>
                </a:solidFill>
              </a:rPr>
            </a:br>
            <a:r>
              <a:rPr lang="en-US" sz="2600" dirty="0" smtClean="0">
                <a:solidFill>
                  <a:srgbClr val="0070C0"/>
                </a:solidFill>
              </a:rPr>
              <a:t>    $("p").hide();</a:t>
            </a:r>
            <a:br>
              <a:rPr lang="en-US" sz="2600" dirty="0" smtClean="0">
                <a:solidFill>
                  <a:srgbClr val="0070C0"/>
                </a:solidFill>
              </a:rPr>
            </a:br>
            <a:r>
              <a:rPr lang="en-US" sz="2600" dirty="0" smtClean="0">
                <a:solidFill>
                  <a:srgbClr val="0070C0"/>
                </a:solidFill>
              </a:rPr>
              <a:t>  });</a:t>
            </a:r>
            <a:br>
              <a:rPr lang="en-US" sz="2600" dirty="0" smtClean="0">
                <a:solidFill>
                  <a:srgbClr val="0070C0"/>
                </a:solidFill>
              </a:rPr>
            </a:br>
            <a:r>
              <a:rPr lang="en-US" sz="2600" dirty="0" smtClean="0">
                <a:solidFill>
                  <a:srgbClr val="0070C0"/>
                </a:solidFill>
              </a:rPr>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Today, JavaScript can execute not only in the browser, but also on the server, or actually on any device that has a special program called </a:t>
            </a:r>
            <a:r>
              <a:rPr lang="en-US" dirty="0" smtClean="0">
                <a:hlinkClick r:id="rId2"/>
              </a:rPr>
              <a:t>the JavaScript engine</a:t>
            </a:r>
            <a:r>
              <a:rPr lang="en-US" dirty="0" smtClean="0"/>
              <a:t>.</a:t>
            </a:r>
          </a:p>
          <a:p>
            <a:r>
              <a:rPr lang="en-US" dirty="0" smtClean="0"/>
              <a:t>The browser has an embedded engine sometimes called a “JavaScript virtual machine”.</a:t>
            </a:r>
          </a:p>
          <a:p>
            <a:r>
              <a:rPr lang="en-US" dirty="0" smtClean="0"/>
              <a:t>Different engines have different “codenames”. For example:</a:t>
            </a:r>
          </a:p>
          <a:p>
            <a:r>
              <a:rPr lang="en-US" dirty="0" smtClean="0">
                <a:hlinkClick r:id="rId3"/>
              </a:rPr>
              <a:t>V8</a:t>
            </a:r>
            <a:r>
              <a:rPr lang="en-US" dirty="0" smtClean="0"/>
              <a:t> – in Chrome and Opera.</a:t>
            </a:r>
          </a:p>
          <a:p>
            <a:r>
              <a:rPr lang="en-US" dirty="0" err="1" smtClean="0">
                <a:hlinkClick r:id="rId4"/>
              </a:rPr>
              <a:t>SpiderMonkey</a:t>
            </a:r>
            <a:r>
              <a:rPr lang="en-US" dirty="0" smtClean="0"/>
              <a:t> – in Firefox.</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#id Selector</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err="1" smtClean="0"/>
              <a:t>jQuery</a:t>
            </a:r>
            <a:r>
              <a:rPr lang="en-US" dirty="0" smtClean="0"/>
              <a:t> #</a:t>
            </a:r>
            <a:r>
              <a:rPr lang="en-US" i="1" dirty="0" smtClean="0"/>
              <a:t>id</a:t>
            </a:r>
            <a:r>
              <a:rPr lang="en-US" dirty="0" smtClean="0"/>
              <a:t> selector uses the id attribute of an HTML tag to find the specific element.</a:t>
            </a:r>
          </a:p>
          <a:p>
            <a:r>
              <a:rPr lang="en-US" dirty="0" smtClean="0"/>
              <a:t>An id should be unique within a page, so you should use the #id selector when you want to find a single, unique element.</a:t>
            </a:r>
          </a:p>
          <a:p>
            <a:r>
              <a:rPr lang="en-US" dirty="0" smtClean="0"/>
              <a:t>To find an element with a specific id, write a hash character, followed by the id of the HTML element:</a:t>
            </a:r>
          </a:p>
          <a:p>
            <a:r>
              <a:rPr lang="en-US" dirty="0" smtClean="0"/>
              <a:t>$("#test")</a:t>
            </a:r>
          </a:p>
          <a:p>
            <a:pPr>
              <a:buNone/>
            </a:pPr>
            <a:r>
              <a:rPr lang="en-US" sz="2900" dirty="0" smtClean="0">
                <a:solidFill>
                  <a:srgbClr val="00B0F0"/>
                </a:solidFill>
              </a:rPr>
              <a:t>Example</a:t>
            </a:r>
          </a:p>
          <a:p>
            <a:pPr>
              <a:buNone/>
            </a:pPr>
            <a:r>
              <a:rPr lang="en-US" sz="2900" dirty="0" smtClean="0">
                <a:solidFill>
                  <a:srgbClr val="00B0F0"/>
                </a:solidFill>
              </a:rPr>
              <a:t>$(document).ready(function(){</a:t>
            </a:r>
            <a:br>
              <a:rPr lang="en-US" sz="2900" dirty="0" smtClean="0">
                <a:solidFill>
                  <a:srgbClr val="00B0F0"/>
                </a:solidFill>
              </a:rPr>
            </a:br>
            <a:r>
              <a:rPr lang="en-US" sz="2900" dirty="0" smtClean="0">
                <a:solidFill>
                  <a:srgbClr val="00B0F0"/>
                </a:solidFill>
              </a:rPr>
              <a:t>  $("button").click(function(){</a:t>
            </a:r>
            <a:br>
              <a:rPr lang="en-US" sz="2900" dirty="0" smtClean="0">
                <a:solidFill>
                  <a:srgbClr val="00B0F0"/>
                </a:solidFill>
              </a:rPr>
            </a:br>
            <a:r>
              <a:rPr lang="en-US" sz="2900" dirty="0" smtClean="0">
                <a:solidFill>
                  <a:srgbClr val="00B0F0"/>
                </a:solidFill>
              </a:rPr>
              <a:t>    $("#test").hide();</a:t>
            </a:r>
            <a:br>
              <a:rPr lang="en-US" sz="2900" dirty="0" smtClean="0">
                <a:solidFill>
                  <a:srgbClr val="00B0F0"/>
                </a:solidFill>
              </a:rPr>
            </a:br>
            <a:r>
              <a:rPr lang="en-US" sz="2900" dirty="0" smtClean="0">
                <a:solidFill>
                  <a:srgbClr val="00B0F0"/>
                </a:solidFill>
              </a:rPr>
              <a:t>  });</a:t>
            </a:r>
            <a:br>
              <a:rPr lang="en-US" sz="2900" dirty="0" smtClean="0">
                <a:solidFill>
                  <a:srgbClr val="00B0F0"/>
                </a:solidFill>
              </a:rPr>
            </a:br>
            <a:r>
              <a:rPr lang="en-US" sz="2900" dirty="0" smtClean="0">
                <a:solidFill>
                  <a:srgbClr val="00B0F0"/>
                </a:solidFill>
              </a:rPr>
              <a: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.class Selector</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jQuery</a:t>
            </a:r>
            <a:r>
              <a:rPr lang="en-US" dirty="0" smtClean="0"/>
              <a:t> </a:t>
            </a:r>
            <a:r>
              <a:rPr lang="en-US" i="1" dirty="0" smtClean="0"/>
              <a:t>.class</a:t>
            </a:r>
            <a:r>
              <a:rPr lang="en-US" dirty="0" smtClean="0"/>
              <a:t> selector finds elements with a specific class.</a:t>
            </a:r>
          </a:p>
          <a:p>
            <a:r>
              <a:rPr lang="en-US" dirty="0" smtClean="0"/>
              <a:t>To find elements with a specific class, write a period character, followed by the name of the class:</a:t>
            </a:r>
          </a:p>
          <a:p>
            <a:r>
              <a:rPr lang="en-US" dirty="0" smtClean="0"/>
              <a:t>$(".test")</a:t>
            </a:r>
          </a:p>
          <a:p>
            <a:pPr>
              <a:buNone/>
            </a:pPr>
            <a:r>
              <a:rPr lang="en-US" sz="2400" dirty="0" smtClean="0">
                <a:solidFill>
                  <a:srgbClr val="00B0F0"/>
                </a:solidFill>
              </a:rPr>
              <a:t>Example</a:t>
            </a:r>
          </a:p>
          <a:p>
            <a:pPr>
              <a:buNone/>
            </a:pPr>
            <a:r>
              <a:rPr lang="en-US" sz="2400" dirty="0" smtClean="0">
                <a:solidFill>
                  <a:srgbClr val="00B0F0"/>
                </a:solidFill>
              </a:rPr>
              <a:t>$(document).ready(function(){</a:t>
            </a:r>
            <a:br>
              <a:rPr lang="en-US" sz="2400" dirty="0" smtClean="0">
                <a:solidFill>
                  <a:srgbClr val="00B0F0"/>
                </a:solidFill>
              </a:rPr>
            </a:br>
            <a:r>
              <a:rPr lang="en-US" sz="2400" dirty="0" smtClean="0">
                <a:solidFill>
                  <a:srgbClr val="00B0F0"/>
                </a:solidFill>
              </a:rPr>
              <a:t>  $("button").click(function(){</a:t>
            </a:r>
            <a:br>
              <a:rPr lang="en-US" sz="2400" dirty="0" smtClean="0">
                <a:solidFill>
                  <a:srgbClr val="00B0F0"/>
                </a:solidFill>
              </a:rPr>
            </a:br>
            <a:r>
              <a:rPr lang="en-US" sz="2400" dirty="0" smtClean="0">
                <a:solidFill>
                  <a:srgbClr val="00B0F0"/>
                </a:solidFill>
              </a:rPr>
              <a:t>    $(".test").hide();</a:t>
            </a:r>
            <a:br>
              <a:rPr lang="en-US" sz="2400" dirty="0" smtClean="0">
                <a:solidFill>
                  <a:srgbClr val="00B0F0"/>
                </a:solidFill>
              </a:rPr>
            </a:br>
            <a:r>
              <a:rPr lang="en-US" sz="2400" dirty="0" smtClean="0">
                <a:solidFill>
                  <a:srgbClr val="00B0F0"/>
                </a:solidFill>
              </a:rPr>
              <a:t>  });</a:t>
            </a:r>
            <a:br>
              <a:rPr lang="en-US" sz="2400" dirty="0" smtClean="0">
                <a:solidFill>
                  <a:srgbClr val="00B0F0"/>
                </a:solidFill>
              </a:rPr>
            </a:br>
            <a:r>
              <a:rPr lang="en-US" sz="2400" dirty="0" smtClean="0">
                <a:solidFill>
                  <a:srgbClr val="00B0F0"/>
                </a:solidFill>
              </a:rPr>
              <a:t>});</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0"/>
          <a:ext cx="9144000" cy="6858002"/>
        </p:xfrm>
        <a:graphic>
          <a:graphicData uri="http://schemas.openxmlformats.org/drawingml/2006/table">
            <a:tbl>
              <a:tblPr/>
              <a:tblGrid>
                <a:gridCol w="2541207"/>
                <a:gridCol w="6602793"/>
              </a:tblGrid>
              <a:tr h="723551">
                <a:tc>
                  <a:txBody>
                    <a:bodyPr/>
                    <a:lstStyle/>
                    <a:p>
                      <a:pPr algn="l" fontAlgn="t"/>
                      <a:r>
                        <a:rPr lang="en-US" sz="1800" dirty="0"/>
                        <a:t>Syntax</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Description</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0422">
                <a:tc>
                  <a:txBody>
                    <a:bodyPr/>
                    <a:lstStyle/>
                    <a:p>
                      <a:pPr algn="l" fontAlgn="t"/>
                      <a:r>
                        <a:rPr lang="en-US" sz="1800"/>
                        <a: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0422">
                <a:tc>
                  <a:txBody>
                    <a:bodyPr/>
                    <a:lstStyle/>
                    <a:p>
                      <a:pPr algn="l" fontAlgn="t"/>
                      <a:r>
                        <a:rPr lang="en-US" sz="1800"/>
                        <a:t>$(this)</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the current HTML element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0422">
                <a:tc>
                  <a:txBody>
                    <a:bodyPr/>
                    <a:lstStyle/>
                    <a:p>
                      <a:pPr algn="l" fontAlgn="t"/>
                      <a:r>
                        <a:rPr lang="en-US" sz="1800"/>
                        <a:t>$("p.intro")</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&lt;p&gt; elements with class="intro"</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0422">
                <a:tc>
                  <a:txBody>
                    <a:bodyPr/>
                    <a:lstStyle/>
                    <a:p>
                      <a:pPr algn="l" fontAlgn="t"/>
                      <a:r>
                        <a:rPr lang="en-US" sz="1800"/>
                        <a:t>$("p:first")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the first &lt;p&gt; element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0422">
                <a:tc>
                  <a:txBody>
                    <a:bodyPr/>
                    <a:lstStyle/>
                    <a:p>
                      <a:pPr algn="l" fontAlgn="t"/>
                      <a:r>
                        <a:rPr lang="en-US" sz="1800"/>
                        <a:t>$("ul li:first")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the first &lt;li&gt; element of the first &lt;ul&gt;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0422">
                <a:tc>
                  <a:txBody>
                    <a:bodyPr/>
                    <a:lstStyle/>
                    <a:p>
                      <a:pPr algn="l" fontAlgn="t"/>
                      <a:r>
                        <a:rPr lang="en-US" sz="1800"/>
                        <a:t>$("ul li:first-child")</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t>Selects the first &lt;</a:t>
                      </a:r>
                      <a:r>
                        <a:rPr lang="en-US" sz="1800" dirty="0" err="1"/>
                        <a:t>li</a:t>
                      </a:r>
                      <a:r>
                        <a:rPr lang="en-US" sz="1800" dirty="0"/>
                        <a:t>&gt; element of every &lt;</a:t>
                      </a:r>
                      <a:r>
                        <a:rPr lang="en-US" sz="1800" dirty="0" err="1"/>
                        <a:t>ul</a:t>
                      </a:r>
                      <a:r>
                        <a:rPr lang="en-US" sz="1800" dirty="0"/>
                        <a:t>&gt;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0422">
                <a:tc>
                  <a:txBody>
                    <a:bodyPr/>
                    <a:lstStyle/>
                    <a:p>
                      <a:pPr algn="l" fontAlgn="t"/>
                      <a:r>
                        <a:rPr lang="en-US" sz="1800"/>
                        <a:t>$("[href]")</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elements with an href attribute</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723551">
                <a:tc>
                  <a:txBody>
                    <a:bodyPr/>
                    <a:lstStyle/>
                    <a:p>
                      <a:pPr algn="l" fontAlgn="t"/>
                      <a:r>
                        <a:rPr lang="en-US" sz="1800"/>
                        <a:t>$("a[target='_blank']")</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all &lt;a&gt; elements with a target attribute value equal to "_blank"</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23551">
                <a:tc>
                  <a:txBody>
                    <a:bodyPr/>
                    <a:lstStyle/>
                    <a:p>
                      <a:pPr algn="l" fontAlgn="t"/>
                      <a:r>
                        <a:rPr lang="en-US" sz="1800"/>
                        <a:t>$("a[target!='_blank']")</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&lt;a&gt; elements with a target attribute value NOT equal to "_blank"</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723551">
                <a:tc>
                  <a:txBody>
                    <a:bodyPr/>
                    <a:lstStyle/>
                    <a:p>
                      <a:pPr algn="l" fontAlgn="t"/>
                      <a:r>
                        <a:rPr lang="en-US" sz="1800"/>
                        <a:t>$(":button")</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t>Selects all &lt;button&gt; elements and &lt;input&gt; elements of type="button"</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0422">
                <a:tc>
                  <a:txBody>
                    <a:bodyPr/>
                    <a:lstStyle/>
                    <a:p>
                      <a:pPr algn="l" fontAlgn="t"/>
                      <a:r>
                        <a:rPr lang="en-US" sz="1800"/>
                        <a:t>$("tr:even")</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even &lt;tr&gt;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0422">
                <a:tc>
                  <a:txBody>
                    <a:bodyPr/>
                    <a:lstStyle/>
                    <a:p>
                      <a:pPr algn="l" fontAlgn="t"/>
                      <a:r>
                        <a:rPr lang="en-US" sz="1800"/>
                        <a:t>$("tr:odd")</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t>Selects all odd &lt;</a:t>
                      </a:r>
                      <a:r>
                        <a:rPr lang="en-US" sz="1800" dirty="0" err="1"/>
                        <a:t>tr</a:t>
                      </a:r>
                      <a:r>
                        <a:rPr lang="en-US" sz="1800" dirty="0"/>
                        <a:t>&gt;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Event Methods</a:t>
            </a:r>
            <a:endParaRPr lang="en-US" dirty="0">
              <a:solidFill>
                <a:srgbClr val="FF0000"/>
              </a:solidFill>
            </a:endParaRPr>
          </a:p>
        </p:txBody>
      </p:sp>
      <p:graphicFrame>
        <p:nvGraphicFramePr>
          <p:cNvPr id="4" name="Content Placeholder 3"/>
          <p:cNvGraphicFramePr>
            <a:graphicFrameLocks noGrp="1"/>
          </p:cNvGraphicFramePr>
          <p:nvPr>
            <p:ph idx="1"/>
          </p:nvPr>
        </p:nvGraphicFramePr>
        <p:xfrm>
          <a:off x="457200" y="1828800"/>
          <a:ext cx="8229600" cy="2257110"/>
        </p:xfrm>
        <a:graphic>
          <a:graphicData uri="http://schemas.openxmlformats.org/drawingml/2006/table">
            <a:tbl>
              <a:tblPr/>
              <a:tblGrid>
                <a:gridCol w="1888329"/>
                <a:gridCol w="2055204"/>
                <a:gridCol w="1800499"/>
                <a:gridCol w="2485568"/>
              </a:tblGrid>
              <a:tr h="393475">
                <a:tc>
                  <a:txBody>
                    <a:bodyPr/>
                    <a:lstStyle/>
                    <a:p>
                      <a:pPr algn="l" fontAlgn="t"/>
                      <a:r>
                        <a:rPr lang="en-US" sz="1700"/>
                        <a:t>Mouse Events</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Keyboard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Form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Document/Window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3475">
                <a:tc>
                  <a:txBody>
                    <a:bodyPr/>
                    <a:lstStyle/>
                    <a:p>
                      <a:pPr algn="l" fontAlgn="t"/>
                      <a:r>
                        <a:rPr lang="en-US" sz="1700"/>
                        <a:t>click</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keypress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submit</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load</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93475">
                <a:tc>
                  <a:txBody>
                    <a:bodyPr/>
                    <a:lstStyle/>
                    <a:p>
                      <a:pPr algn="l" fontAlgn="t"/>
                      <a:r>
                        <a:rPr lang="en-US" sz="1700"/>
                        <a:t>dblclick</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keydown</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change</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resize</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3475">
                <a:tc>
                  <a:txBody>
                    <a:bodyPr/>
                    <a:lstStyle/>
                    <a:p>
                      <a:pPr algn="l" fontAlgn="t"/>
                      <a:r>
                        <a:rPr lang="en-US" sz="1700"/>
                        <a:t>mouseenter</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keyup</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focus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scroll</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93475">
                <a:tc>
                  <a:txBody>
                    <a:bodyPr/>
                    <a:lstStyle/>
                    <a:p>
                      <a:pPr algn="l" fontAlgn="t"/>
                      <a:r>
                        <a:rPr lang="en-US" sz="1700"/>
                        <a:t>mouseleave</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t> </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t>blur</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t>unload</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rgbClr val="FF0000"/>
                </a:solidFill>
              </a:rPr>
              <a:t>jQuery</a:t>
            </a:r>
            <a:r>
              <a:rPr lang="en-US" dirty="0" smtClean="0">
                <a:solidFill>
                  <a:srgbClr val="FF0000"/>
                </a:solidFill>
              </a:rPr>
              <a:t> Syntax For Event Methods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$("p").click(function(){</a:t>
            </a:r>
            <a:br>
              <a:rPr lang="en-US" dirty="0" smtClean="0"/>
            </a:br>
            <a:r>
              <a:rPr lang="en-US" dirty="0" smtClean="0"/>
              <a:t>  // action goes here!!</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DOM Manipulation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One very important part of </a:t>
            </a:r>
            <a:r>
              <a:rPr lang="en-US" dirty="0" err="1" smtClean="0"/>
              <a:t>jQuery</a:t>
            </a:r>
            <a:r>
              <a:rPr lang="en-US" dirty="0" smtClean="0"/>
              <a:t> is the possibility to manipulate the DOM.</a:t>
            </a:r>
          </a:p>
          <a:p>
            <a:r>
              <a:rPr lang="en-US" dirty="0" err="1" smtClean="0"/>
              <a:t>jQuery</a:t>
            </a:r>
            <a:r>
              <a:rPr lang="en-US" dirty="0" smtClean="0"/>
              <a:t> comes with a bunch of DOM related methods that make it easy to access and manipulate elements and attributes.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Get Content - text(), html(), and </a:t>
            </a:r>
            <a:r>
              <a:rPr lang="en-US" dirty="0" err="1" smtClean="0">
                <a:solidFill>
                  <a:srgbClr val="FF0000"/>
                </a:solidFill>
              </a:rPr>
              <a:t>val</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Three simple, but useful, </a:t>
            </a:r>
            <a:r>
              <a:rPr lang="en-US" dirty="0" err="1" smtClean="0"/>
              <a:t>jQuery</a:t>
            </a:r>
            <a:r>
              <a:rPr lang="en-US" dirty="0" smtClean="0"/>
              <a:t> methods for DOM manipulation are:</a:t>
            </a:r>
          </a:p>
          <a:p>
            <a:r>
              <a:rPr lang="en-US" dirty="0" smtClean="0"/>
              <a:t>text() - Sets or returns the text content of selected elements</a:t>
            </a:r>
          </a:p>
          <a:p>
            <a:r>
              <a:rPr lang="en-US" dirty="0" smtClean="0"/>
              <a:t>html() - Sets or returns the content of selected elements (including HTML markup)</a:t>
            </a:r>
          </a:p>
          <a:p>
            <a:r>
              <a:rPr lang="en-US" dirty="0" err="1" smtClean="0"/>
              <a:t>val</a:t>
            </a:r>
            <a:r>
              <a:rPr lang="en-US" dirty="0" smtClean="0"/>
              <a:t>() - Sets or returns the value of form fields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$("#btn1").click(function(){</a:t>
            </a:r>
            <a:br>
              <a:rPr lang="en-US" dirty="0" smtClean="0"/>
            </a:br>
            <a:r>
              <a:rPr lang="en-US" dirty="0" smtClean="0"/>
              <a:t>  alert("Text: " + $("#test").text());</a:t>
            </a:r>
            <a:br>
              <a:rPr lang="en-US" dirty="0" smtClean="0"/>
            </a:br>
            <a:r>
              <a:rPr lang="en-US" dirty="0" smtClean="0"/>
              <a:t>});</a:t>
            </a:r>
            <a:br>
              <a:rPr lang="en-US" dirty="0" smtClean="0"/>
            </a:br>
            <a:r>
              <a:rPr lang="en-US" dirty="0" smtClean="0"/>
              <a:t>$("#btn2").click(function(){</a:t>
            </a:r>
            <a:br>
              <a:rPr lang="en-US" dirty="0" smtClean="0"/>
            </a:br>
            <a:r>
              <a:rPr lang="en-US" dirty="0" smtClean="0"/>
              <a:t>  alert("HTML: " + $("#test").html());</a:t>
            </a:r>
            <a:br>
              <a:rPr lang="en-US" dirty="0" smtClean="0"/>
            </a:br>
            <a:r>
              <a:rPr lang="en-US" dirty="0" smtClean="0"/>
              <a: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$("#btn1").click(function(){</a:t>
            </a:r>
            <a:br>
              <a:rPr lang="en-US" dirty="0" smtClean="0"/>
            </a:br>
            <a:r>
              <a:rPr lang="en-US" dirty="0" smtClean="0"/>
              <a:t>  alert("Value: " + $("#test").</a:t>
            </a:r>
            <a:r>
              <a:rPr lang="en-US" dirty="0" err="1" smtClean="0"/>
              <a:t>val</a:t>
            </a:r>
            <a:r>
              <a:rPr lang="en-US" dirty="0" smtClean="0"/>
              <a:t>());</a:t>
            </a:r>
            <a:br>
              <a:rPr lang="en-US" dirty="0" smtClean="0"/>
            </a:br>
            <a:r>
              <a:rPr lang="en-US" dirty="0" smtClean="0"/>
              <a:t>});</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Get Attributes - </a:t>
            </a:r>
            <a:r>
              <a:rPr lang="en-US" dirty="0" err="1" smtClean="0">
                <a:solidFill>
                  <a:srgbClr val="FF0000"/>
                </a:solidFill>
              </a:rPr>
              <a:t>attr</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t>
            </a:r>
            <a:r>
              <a:rPr lang="en-US" dirty="0" err="1" smtClean="0"/>
              <a:t>jQuery</a:t>
            </a:r>
            <a:r>
              <a:rPr lang="en-US" dirty="0" smtClean="0"/>
              <a:t> </a:t>
            </a:r>
            <a:r>
              <a:rPr lang="en-US" dirty="0" err="1" smtClean="0"/>
              <a:t>attr</a:t>
            </a:r>
            <a:r>
              <a:rPr lang="en-US" dirty="0" smtClean="0"/>
              <a:t>() method is used to get attribute values</a:t>
            </a:r>
          </a:p>
          <a:p>
            <a:r>
              <a:rPr lang="en-US" dirty="0" smtClean="0">
                <a:solidFill>
                  <a:srgbClr val="FF0000"/>
                </a:solidFill>
              </a:rPr>
              <a:t>Example</a:t>
            </a:r>
          </a:p>
          <a:p>
            <a:r>
              <a:rPr lang="en-US" dirty="0" smtClean="0"/>
              <a:t>$("button").click(function(){</a:t>
            </a:r>
            <a:br>
              <a:rPr lang="en-US" dirty="0" smtClean="0"/>
            </a:br>
            <a:r>
              <a:rPr lang="en-US" dirty="0" smtClean="0"/>
              <a:t>  alert($("#w3s").</a:t>
            </a:r>
            <a:r>
              <a:rPr lang="en-US" dirty="0" err="1" smtClean="0"/>
              <a:t>attr</a:t>
            </a:r>
            <a:r>
              <a:rPr lang="en-US" dirty="0" smtClean="0"/>
              <a:t>("</a:t>
            </a:r>
            <a:r>
              <a:rPr lang="en-US" dirty="0" err="1" smtClean="0"/>
              <a:t>href</a:t>
            </a:r>
            <a:r>
              <a:rPr lang="en-US" dirty="0" smtClean="0"/>
              <a:t>"));</a:t>
            </a:r>
            <a:br>
              <a:rPr lang="en-US" dirty="0" smtClean="0"/>
            </a:br>
            <a:r>
              <a:rPr lang="en-US" dirty="0" smtClean="0"/>
              <a:t>});</a:t>
            </a:r>
          </a:p>
          <a:p>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do engines work?</a:t>
            </a:r>
            <a:endParaRPr lang="en-US" dirty="0"/>
          </a:p>
        </p:txBody>
      </p:sp>
      <p:sp>
        <p:nvSpPr>
          <p:cNvPr id="3" name="Content Placeholder 2"/>
          <p:cNvSpPr>
            <a:spLocks noGrp="1"/>
          </p:cNvSpPr>
          <p:nvPr>
            <p:ph idx="1"/>
          </p:nvPr>
        </p:nvSpPr>
        <p:spPr/>
        <p:txBody>
          <a:bodyPr/>
          <a:lstStyle/>
          <a:p>
            <a:r>
              <a:rPr lang="en-US" dirty="0" smtClean="0"/>
              <a:t>Engines are complicated. But the basics are easy.</a:t>
            </a:r>
          </a:p>
          <a:p>
            <a:r>
              <a:rPr lang="en-US" dirty="0" smtClean="0"/>
              <a:t>The engine (embedded if it’s a browser) reads (“parses”) the script.</a:t>
            </a:r>
          </a:p>
          <a:p>
            <a:r>
              <a:rPr lang="en-US" dirty="0" smtClean="0"/>
              <a:t>Then it converts (“compiles”) the script to the machine language.</a:t>
            </a:r>
          </a:p>
          <a:p>
            <a:r>
              <a:rPr lang="en-US" dirty="0" smtClean="0"/>
              <a:t>And then the machine code runs, pretty fast.</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Set Content - text(), html(), and </a:t>
            </a:r>
            <a:r>
              <a:rPr lang="en-US" dirty="0" err="1" smtClean="0">
                <a:solidFill>
                  <a:srgbClr val="FF0000"/>
                </a:solidFill>
              </a:rPr>
              <a:t>val</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We will use the same three methods from the previous page to </a:t>
            </a:r>
            <a:r>
              <a:rPr lang="en-US" b="1" dirty="0" smtClean="0"/>
              <a:t>set content</a:t>
            </a:r>
            <a:r>
              <a:rPr lang="en-US" dirty="0" smtClean="0"/>
              <a:t>:</a:t>
            </a:r>
          </a:p>
          <a:p>
            <a:r>
              <a:rPr lang="en-US" dirty="0" smtClean="0"/>
              <a:t>text() - Sets or returns the text content of selected elements</a:t>
            </a:r>
          </a:p>
          <a:p>
            <a:r>
              <a:rPr lang="en-US" dirty="0" smtClean="0"/>
              <a:t>html() - Sets or returns the content of selected elements (including HTML markup)</a:t>
            </a:r>
          </a:p>
          <a:p>
            <a:r>
              <a:rPr lang="en-US" dirty="0" err="1" smtClean="0"/>
              <a:t>val</a:t>
            </a:r>
            <a:r>
              <a:rPr lang="en-US" dirty="0" smtClean="0"/>
              <a:t>() - Sets or returns the value of form fields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$("#btn1").click(function(){</a:t>
            </a:r>
            <a:br>
              <a:rPr lang="en-US" dirty="0" smtClean="0"/>
            </a:br>
            <a:r>
              <a:rPr lang="en-US" dirty="0" smtClean="0"/>
              <a:t>  $("#test1").text("Hello world!");</a:t>
            </a:r>
            <a:br>
              <a:rPr lang="en-US" dirty="0" smtClean="0"/>
            </a:br>
            <a:r>
              <a:rPr lang="en-US" dirty="0" smtClean="0"/>
              <a:t>});</a:t>
            </a:r>
            <a:br>
              <a:rPr lang="en-US" dirty="0" smtClean="0"/>
            </a:br>
            <a:r>
              <a:rPr lang="en-US" dirty="0" smtClean="0"/>
              <a:t>$("#btn2").click(function(){</a:t>
            </a:r>
            <a:br>
              <a:rPr lang="en-US" dirty="0" smtClean="0"/>
            </a:br>
            <a:r>
              <a:rPr lang="en-US" dirty="0" smtClean="0"/>
              <a:t>  $("#test2").html("&lt;b&gt;Hello world!&lt;/b&gt;");</a:t>
            </a:r>
            <a:br>
              <a:rPr lang="en-US" dirty="0" smtClean="0"/>
            </a:br>
            <a:r>
              <a:rPr lang="en-US" dirty="0" smtClean="0"/>
              <a:t>});</a:t>
            </a:r>
            <a:br>
              <a:rPr lang="en-US" dirty="0" smtClean="0"/>
            </a:br>
            <a:r>
              <a:rPr lang="en-US" dirty="0" smtClean="0"/>
              <a:t>$("#btn3").click(function(){</a:t>
            </a:r>
            <a:br>
              <a:rPr lang="en-US" dirty="0" smtClean="0"/>
            </a:br>
            <a:r>
              <a:rPr lang="en-US" dirty="0" smtClean="0"/>
              <a:t>  $("#test3").</a:t>
            </a:r>
            <a:r>
              <a:rPr lang="en-US" dirty="0" err="1" smtClean="0"/>
              <a:t>val</a:t>
            </a:r>
            <a:r>
              <a:rPr lang="en-US" dirty="0" smtClean="0"/>
              <a:t>("Dolly Duck");</a:t>
            </a:r>
            <a:br>
              <a:rPr lang="en-US" dirty="0" smtClean="0"/>
            </a:br>
            <a:r>
              <a:rPr lang="en-US" dirty="0" smtClean="0"/>
              <a:t>});</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 Callback Function for text(), html(), and </a:t>
            </a:r>
            <a:r>
              <a:rPr lang="en-US" dirty="0" err="1" smtClean="0">
                <a:solidFill>
                  <a:srgbClr val="FF0000"/>
                </a:solidFill>
              </a:rPr>
              <a:t>val</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All of the three </a:t>
            </a:r>
            <a:r>
              <a:rPr lang="en-US" dirty="0" err="1" smtClean="0"/>
              <a:t>jQuery</a:t>
            </a:r>
            <a:r>
              <a:rPr lang="en-US" dirty="0" smtClean="0"/>
              <a:t> methods above: text(), html(), and </a:t>
            </a:r>
            <a:r>
              <a:rPr lang="en-US" dirty="0" err="1" smtClean="0"/>
              <a:t>val</a:t>
            </a:r>
            <a:r>
              <a:rPr lang="en-US" dirty="0" smtClean="0"/>
              <a:t>(), also come with a callback function. The callback function has two parameters: the index of the current element in the list of elements selected and the original (old) value. You then return the string you wish to use as the new value from the function.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$("#btn1").click(function(){</a:t>
            </a:r>
            <a:br>
              <a:rPr lang="en-US" dirty="0" smtClean="0"/>
            </a:br>
            <a:r>
              <a:rPr lang="en-US" dirty="0" smtClean="0"/>
              <a:t>  $("#test1").text(function(</a:t>
            </a:r>
            <a:r>
              <a:rPr lang="en-US" dirty="0" err="1" smtClean="0"/>
              <a:t>i</a:t>
            </a:r>
            <a:r>
              <a:rPr lang="en-US" dirty="0" smtClean="0"/>
              <a:t>, </a:t>
            </a:r>
            <a:r>
              <a:rPr lang="en-US" dirty="0" err="1" smtClean="0"/>
              <a:t>origText</a:t>
            </a:r>
            <a:r>
              <a:rPr lang="en-US" dirty="0" smtClean="0"/>
              <a:t>){</a:t>
            </a:r>
            <a:br>
              <a:rPr lang="en-US" dirty="0" smtClean="0"/>
            </a:br>
            <a:r>
              <a:rPr lang="en-US" dirty="0" smtClean="0"/>
              <a:t>    return "Old text: " + </a:t>
            </a:r>
            <a:r>
              <a:rPr lang="en-US" dirty="0" err="1" smtClean="0"/>
              <a:t>origText</a:t>
            </a:r>
            <a:r>
              <a:rPr lang="en-US" dirty="0" smtClean="0"/>
              <a:t> + " New text: Hello world!</a:t>
            </a:r>
            <a:br>
              <a:rPr lang="en-US" dirty="0" smtClean="0"/>
            </a:br>
            <a:r>
              <a:rPr lang="en-US" dirty="0" smtClean="0"/>
              <a:t>    (index: " + </a:t>
            </a:r>
            <a:r>
              <a:rPr lang="en-US" dirty="0" err="1" smtClean="0"/>
              <a:t>i</a:t>
            </a:r>
            <a:r>
              <a:rPr lang="en-US" dirty="0" smtClean="0"/>
              <a:t> + ")";</a:t>
            </a:r>
            <a:br>
              <a:rPr lang="en-US" dirty="0" smtClean="0"/>
            </a:br>
            <a:r>
              <a:rPr lang="en-US" dirty="0" smtClean="0"/>
              <a:t>  });</a:t>
            </a:r>
            <a:br>
              <a:rPr lang="en-US" dirty="0" smtClean="0"/>
            </a:br>
            <a:r>
              <a:rPr lang="en-US" dirty="0" smtClean="0"/>
              <a:t>});</a:t>
            </a:r>
            <a:br>
              <a:rPr lang="en-US" dirty="0" smtClean="0"/>
            </a:br>
            <a:r>
              <a:rPr lang="en-US" dirty="0" smtClean="0"/>
              <a:t/>
            </a:r>
            <a:br>
              <a:rPr lang="en-US" dirty="0" smtClean="0"/>
            </a:br>
            <a:r>
              <a:rPr lang="en-US" dirty="0" smtClean="0"/>
              <a:t>$("#btn2").click(function(){</a:t>
            </a:r>
            <a:br>
              <a:rPr lang="en-US" dirty="0" smtClean="0"/>
            </a:br>
            <a:r>
              <a:rPr lang="en-US" dirty="0" smtClean="0"/>
              <a:t>  $("#test2").html(function(</a:t>
            </a:r>
            <a:r>
              <a:rPr lang="en-US" dirty="0" err="1" smtClean="0"/>
              <a:t>i</a:t>
            </a:r>
            <a:r>
              <a:rPr lang="en-US" dirty="0" smtClean="0"/>
              <a:t>, </a:t>
            </a:r>
            <a:r>
              <a:rPr lang="en-US" dirty="0" err="1" smtClean="0"/>
              <a:t>origText</a:t>
            </a:r>
            <a:r>
              <a:rPr lang="en-US" dirty="0" smtClean="0"/>
              <a:t>){</a:t>
            </a:r>
            <a:br>
              <a:rPr lang="en-US" dirty="0" smtClean="0"/>
            </a:br>
            <a:r>
              <a:rPr lang="en-US" dirty="0" smtClean="0"/>
              <a:t>    return "Old html: " + </a:t>
            </a:r>
            <a:r>
              <a:rPr lang="en-US" dirty="0" err="1" smtClean="0"/>
              <a:t>origText</a:t>
            </a:r>
            <a:r>
              <a:rPr lang="en-US" dirty="0" smtClean="0"/>
              <a:t> + " New html: Hello &lt;b&gt;world!&lt;/b&gt;</a:t>
            </a:r>
            <a:br>
              <a:rPr lang="en-US" dirty="0" smtClean="0"/>
            </a:br>
            <a:r>
              <a:rPr lang="en-US" dirty="0" smtClean="0"/>
              <a:t>    (index: " + </a:t>
            </a:r>
            <a:r>
              <a:rPr lang="en-US" dirty="0" err="1" smtClean="0"/>
              <a:t>i</a:t>
            </a:r>
            <a:r>
              <a:rPr lang="en-US" dirty="0" smtClean="0"/>
              <a:t> + ")";</a:t>
            </a:r>
            <a:br>
              <a:rPr lang="en-US" dirty="0" smtClean="0"/>
            </a:br>
            <a:r>
              <a:rPr lang="en-US" dirty="0" smtClean="0"/>
              <a:t>  });</a:t>
            </a:r>
            <a:br>
              <a:rPr lang="en-US" dirty="0" smtClean="0"/>
            </a:br>
            <a:r>
              <a:rPr lang="en-US" dirty="0" smtClean="0"/>
              <a:t>});</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Set Attributes - </a:t>
            </a:r>
            <a:r>
              <a:rPr lang="en-US" dirty="0" err="1" smtClean="0">
                <a:solidFill>
                  <a:srgbClr val="FF0000"/>
                </a:solidFill>
              </a:rPr>
              <a:t>attr</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t>
            </a:r>
            <a:r>
              <a:rPr lang="en-US" dirty="0" err="1" smtClean="0"/>
              <a:t>jQuery</a:t>
            </a:r>
            <a:r>
              <a:rPr lang="en-US" dirty="0" smtClean="0"/>
              <a:t> </a:t>
            </a:r>
            <a:r>
              <a:rPr lang="en-US" dirty="0" err="1" smtClean="0"/>
              <a:t>attr</a:t>
            </a:r>
            <a:r>
              <a:rPr lang="en-US" dirty="0" smtClean="0"/>
              <a:t>() method is also used to set/change </a:t>
            </a:r>
          </a:p>
          <a:p>
            <a:r>
              <a:rPr lang="en-US" dirty="0" smtClean="0">
                <a:solidFill>
                  <a:srgbClr val="FF0000"/>
                </a:solidFill>
              </a:rPr>
              <a:t>Example</a:t>
            </a:r>
          </a:p>
          <a:p>
            <a:r>
              <a:rPr lang="en-US" dirty="0" smtClean="0"/>
              <a:t>$("button").click(function(){</a:t>
            </a:r>
            <a:br>
              <a:rPr lang="en-US" dirty="0" smtClean="0"/>
            </a:br>
            <a:r>
              <a:rPr lang="en-US" dirty="0" smtClean="0"/>
              <a:t>  $("#w3s").</a:t>
            </a:r>
            <a:r>
              <a:rPr lang="en-US" dirty="0" err="1" smtClean="0"/>
              <a:t>attr</a:t>
            </a:r>
            <a:r>
              <a:rPr lang="en-US" dirty="0" smtClean="0"/>
              <a:t>("</a:t>
            </a:r>
            <a:r>
              <a:rPr lang="en-US" dirty="0" err="1" smtClean="0"/>
              <a:t>href</a:t>
            </a:r>
            <a:r>
              <a:rPr lang="en-US" dirty="0" smtClean="0"/>
              <a:t>", "https://www.w3schools.com/jquery/");</a:t>
            </a:r>
            <a:br>
              <a:rPr lang="en-US" dirty="0" smtClean="0"/>
            </a:br>
            <a:r>
              <a:rPr lang="en-US" dirty="0" smtClean="0"/>
              <a:t>});</a:t>
            </a:r>
          </a:p>
          <a:p>
            <a:r>
              <a:rPr lang="en-US" dirty="0" smtClean="0"/>
              <a:t>attribute values.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A Callback Function for </a:t>
            </a:r>
            <a:r>
              <a:rPr lang="en-US" dirty="0" err="1" smtClean="0">
                <a:solidFill>
                  <a:srgbClr val="FF0000"/>
                </a:solidFill>
              </a:rPr>
              <a:t>attr</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t>
            </a:r>
            <a:r>
              <a:rPr lang="en-US" dirty="0" err="1" smtClean="0"/>
              <a:t>jQuery</a:t>
            </a:r>
            <a:r>
              <a:rPr lang="en-US" dirty="0" smtClean="0"/>
              <a:t> method </a:t>
            </a:r>
            <a:r>
              <a:rPr lang="en-US" dirty="0" err="1" smtClean="0"/>
              <a:t>attr</a:t>
            </a:r>
            <a:r>
              <a:rPr lang="en-US" dirty="0" smtClean="0"/>
              <a:t>(), also comes with a callback function. The callback function has two parameters: the index of the current element in the list of elements selected and the original (old) attribute value. You then return the string you wish to use as the new attribute value from the function.</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$("button").click(function(){</a:t>
            </a:r>
            <a:br>
              <a:rPr lang="en-US" dirty="0" smtClean="0"/>
            </a:br>
            <a:r>
              <a:rPr lang="en-US" dirty="0" smtClean="0"/>
              <a:t>  $("#w3s").</a:t>
            </a:r>
            <a:r>
              <a:rPr lang="en-US" dirty="0" err="1" smtClean="0"/>
              <a:t>attr</a:t>
            </a:r>
            <a:r>
              <a:rPr lang="en-US" dirty="0" smtClean="0"/>
              <a:t>("</a:t>
            </a:r>
            <a:r>
              <a:rPr lang="en-US" dirty="0" err="1" smtClean="0"/>
              <a:t>href</a:t>
            </a:r>
            <a:r>
              <a:rPr lang="en-US" dirty="0" smtClean="0"/>
              <a:t>", function(</a:t>
            </a:r>
            <a:r>
              <a:rPr lang="en-US" dirty="0" err="1" smtClean="0"/>
              <a:t>i</a:t>
            </a:r>
            <a:r>
              <a:rPr lang="en-US" dirty="0" smtClean="0"/>
              <a:t>, </a:t>
            </a:r>
            <a:r>
              <a:rPr lang="en-US" dirty="0" err="1" smtClean="0"/>
              <a:t>origValue</a:t>
            </a:r>
            <a:r>
              <a:rPr lang="en-US" dirty="0" smtClean="0"/>
              <a:t>){</a:t>
            </a:r>
            <a:br>
              <a:rPr lang="en-US" dirty="0" smtClean="0"/>
            </a:br>
            <a:r>
              <a:rPr lang="en-US" dirty="0" smtClean="0"/>
              <a:t>    return </a:t>
            </a:r>
            <a:r>
              <a:rPr lang="en-US" dirty="0" err="1" smtClean="0"/>
              <a:t>origValue</a:t>
            </a:r>
            <a:r>
              <a:rPr lang="en-US" dirty="0" smtClean="0"/>
              <a:t> + "/</a:t>
            </a:r>
            <a:r>
              <a:rPr lang="en-US" dirty="0" err="1" smtClean="0"/>
              <a:t>jquery</a:t>
            </a:r>
            <a:r>
              <a:rPr lang="en-US" dirty="0" smtClean="0"/>
              <a:t>/";</a:t>
            </a:r>
            <a:br>
              <a:rPr lang="en-US" dirty="0" smtClean="0"/>
            </a:br>
            <a:r>
              <a:rPr lang="en-US" dirty="0" smtClean="0"/>
              <a:t>  });</a:t>
            </a:r>
            <a:br>
              <a:rPr lang="en-US" dirty="0" smtClean="0"/>
            </a:br>
            <a:r>
              <a:rPr lang="en-US" dirty="0" smtClean="0"/>
              <a:t>});</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Add New HTML Content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append() - Inserts content at the end of the selected elements</a:t>
            </a:r>
          </a:p>
          <a:p>
            <a:r>
              <a:rPr lang="en-US" dirty="0" err="1" smtClean="0"/>
              <a:t>prepend</a:t>
            </a:r>
            <a:r>
              <a:rPr lang="en-US" dirty="0" smtClean="0"/>
              <a:t>() - Inserts content at the beginning of the selected elements</a:t>
            </a:r>
          </a:p>
          <a:p>
            <a:r>
              <a:rPr lang="en-US" dirty="0" smtClean="0"/>
              <a:t>after() - Inserts content after the selected elements</a:t>
            </a:r>
          </a:p>
          <a:p>
            <a:r>
              <a:rPr lang="en-US" dirty="0" smtClean="0"/>
              <a:t>before() - Inserts content before the selected elements</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append() Method</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t>
            </a:r>
            <a:r>
              <a:rPr lang="en-US" dirty="0" err="1" smtClean="0"/>
              <a:t>jQuery</a:t>
            </a:r>
            <a:r>
              <a:rPr lang="en-US" dirty="0" smtClean="0"/>
              <a:t> append() method inserts content AT THE END of the selected HTML elements.</a:t>
            </a:r>
          </a:p>
          <a:p>
            <a:r>
              <a:rPr lang="en-US" dirty="0" smtClean="0">
                <a:solidFill>
                  <a:srgbClr val="FF0000"/>
                </a:solidFill>
              </a:rPr>
              <a:t>Example</a:t>
            </a:r>
          </a:p>
          <a:p>
            <a:r>
              <a:rPr lang="en-US" dirty="0" smtClean="0"/>
              <a:t>$("p").append("Some appended text.");</a:t>
            </a:r>
          </a:p>
          <a:p>
            <a:endParaRPr lang="en-US"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a:t>
            </a:r>
            <a:r>
              <a:rPr lang="en-US" dirty="0" err="1" smtClean="0">
                <a:solidFill>
                  <a:srgbClr val="FF0000"/>
                </a:solidFill>
              </a:rPr>
              <a:t>prepend</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t>
            </a:r>
            <a:r>
              <a:rPr lang="en-US" dirty="0" err="1" smtClean="0"/>
              <a:t>jQuery</a:t>
            </a:r>
            <a:r>
              <a:rPr lang="en-US" dirty="0" smtClean="0"/>
              <a:t> </a:t>
            </a:r>
            <a:r>
              <a:rPr lang="en-US" dirty="0" err="1" smtClean="0"/>
              <a:t>prepend</a:t>
            </a:r>
            <a:r>
              <a:rPr lang="en-US" dirty="0" smtClean="0"/>
              <a:t>() method inserts content AT THE BEGINNING of the selected HTML elements.</a:t>
            </a:r>
          </a:p>
          <a:p>
            <a:r>
              <a:rPr lang="en-US" dirty="0" smtClean="0">
                <a:solidFill>
                  <a:srgbClr val="FF0000"/>
                </a:solidFill>
              </a:rPr>
              <a:t>Example</a:t>
            </a:r>
          </a:p>
          <a:p>
            <a:r>
              <a:rPr lang="en-US" dirty="0" smtClean="0"/>
              <a:t>$("p").</a:t>
            </a:r>
            <a:r>
              <a:rPr lang="en-US" dirty="0" err="1" smtClean="0"/>
              <a:t>prepend</a:t>
            </a:r>
            <a:r>
              <a:rPr lang="en-US" dirty="0" smtClean="0"/>
              <a:t>("Some </a:t>
            </a:r>
            <a:r>
              <a:rPr lang="en-US" dirty="0" err="1" smtClean="0"/>
              <a:t>prepended</a:t>
            </a:r>
            <a:r>
              <a:rPr lang="en-US" dirty="0" smtClean="0"/>
              <a:t> text.");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Debugging in Chrome</a:t>
            </a:r>
            <a:endParaRPr lang="en-US" dirty="0"/>
          </a:p>
        </p:txBody>
      </p:sp>
      <p:sp>
        <p:nvSpPr>
          <p:cNvPr id="3" name="Content Placeholder 2"/>
          <p:cNvSpPr>
            <a:spLocks noGrp="1"/>
          </p:cNvSpPr>
          <p:nvPr>
            <p:ph idx="1"/>
          </p:nvPr>
        </p:nvSpPr>
        <p:spPr/>
        <p:txBody>
          <a:bodyPr/>
          <a:lstStyle/>
          <a:p>
            <a:r>
              <a:rPr lang="en-US" dirty="0" smtClean="0">
                <a:hlinkClick r:id="rId2"/>
              </a:rPr>
              <a:t>Debugging</a:t>
            </a:r>
            <a:r>
              <a:rPr lang="en-US" dirty="0" smtClean="0"/>
              <a:t> is the process of finding and fixing errors within a script. All modern browsers and most other environments support debugging tools – a special UI in developer tools that makes debugging much easier. It also allows to trace the code step by step to see what exactly is going on.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rgbClr val="FF0000"/>
                </a:solidFill>
              </a:rPr>
              <a:t>jQuery</a:t>
            </a:r>
            <a:r>
              <a:rPr lang="en-US" dirty="0" smtClean="0">
                <a:solidFill>
                  <a:srgbClr val="FF0000"/>
                </a:solidFill>
              </a:rPr>
              <a:t> after() and before() Methods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jQuery</a:t>
            </a:r>
            <a:r>
              <a:rPr lang="en-US" dirty="0" smtClean="0"/>
              <a:t> after() method inserts content AFTER the selected HTML elements.</a:t>
            </a:r>
          </a:p>
          <a:p>
            <a:r>
              <a:rPr lang="en-US" dirty="0" smtClean="0"/>
              <a:t>The </a:t>
            </a:r>
            <a:r>
              <a:rPr lang="en-US" dirty="0" err="1" smtClean="0"/>
              <a:t>jQuery</a:t>
            </a:r>
            <a:r>
              <a:rPr lang="en-US" dirty="0" smtClean="0"/>
              <a:t> before() method inserts content BEFORE the selected HTML elements.</a:t>
            </a:r>
          </a:p>
          <a:p>
            <a:r>
              <a:rPr lang="en-US" dirty="0" smtClean="0">
                <a:solidFill>
                  <a:srgbClr val="FF0000"/>
                </a:solidFill>
              </a:rPr>
              <a:t>Example</a:t>
            </a:r>
          </a:p>
          <a:p>
            <a:r>
              <a:rPr lang="en-US" dirty="0" smtClean="0"/>
              <a:t>$("</a:t>
            </a:r>
            <a:r>
              <a:rPr lang="en-US" dirty="0" err="1" smtClean="0"/>
              <a:t>img</a:t>
            </a:r>
            <a:r>
              <a:rPr lang="en-US" dirty="0" smtClean="0"/>
              <a:t>").after("Some text after");</a:t>
            </a:r>
            <a:br>
              <a:rPr lang="en-US" dirty="0" smtClean="0"/>
            </a:br>
            <a:r>
              <a:rPr lang="en-US" dirty="0" smtClean="0"/>
              <a:t/>
            </a:r>
            <a:br>
              <a:rPr lang="en-US" dirty="0" smtClean="0"/>
            </a:br>
            <a:r>
              <a:rPr lang="en-US" dirty="0" smtClean="0"/>
              <a:t>$("</a:t>
            </a:r>
            <a:r>
              <a:rPr lang="en-US" dirty="0" err="1" smtClean="0"/>
              <a:t>img</a:t>
            </a:r>
            <a:r>
              <a:rPr lang="en-US" dirty="0" smtClean="0"/>
              <a:t>").before("Some text before");</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Remove Elements/Content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To remove elements and content, there are mainly two </a:t>
            </a:r>
            <a:r>
              <a:rPr lang="en-US" dirty="0" err="1" smtClean="0"/>
              <a:t>jQuery</a:t>
            </a:r>
            <a:r>
              <a:rPr lang="en-US" dirty="0" smtClean="0"/>
              <a:t> methods:</a:t>
            </a:r>
          </a:p>
          <a:p>
            <a:r>
              <a:rPr lang="en-US" dirty="0" smtClean="0"/>
              <a:t>remove() - Removes the selected element (and its child elements)</a:t>
            </a:r>
          </a:p>
          <a:p>
            <a:r>
              <a:rPr lang="en-US" dirty="0" smtClean="0"/>
              <a:t>empty() - Removes the child elements from the selected element</a:t>
            </a:r>
          </a:p>
          <a:p>
            <a:r>
              <a:rPr lang="en-US" dirty="0" smtClean="0"/>
              <a:t/>
            </a:r>
            <a:br>
              <a:rPr lang="en-US" dirty="0" smtClean="0"/>
            </a:b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remove() Method</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t>
            </a:r>
            <a:r>
              <a:rPr lang="en-US" dirty="0" err="1" smtClean="0"/>
              <a:t>jQuery</a:t>
            </a:r>
            <a:r>
              <a:rPr lang="en-US" dirty="0" smtClean="0"/>
              <a:t> remove() method removes the selected element(s) and its child elements.</a:t>
            </a:r>
          </a:p>
          <a:p>
            <a:r>
              <a:rPr lang="en-US" dirty="0" smtClean="0">
                <a:solidFill>
                  <a:srgbClr val="FF0000"/>
                </a:solidFill>
              </a:rPr>
              <a:t>Example</a:t>
            </a:r>
          </a:p>
          <a:p>
            <a:r>
              <a:rPr lang="en-US" dirty="0" smtClean="0"/>
              <a:t>$("#div1").remove();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empty() Method</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t>
            </a:r>
            <a:r>
              <a:rPr lang="en-US" dirty="0" err="1" smtClean="0"/>
              <a:t>jQuery</a:t>
            </a:r>
            <a:r>
              <a:rPr lang="en-US" dirty="0" smtClean="0"/>
              <a:t> empty() method removes the child elements of the selected element(s).</a:t>
            </a:r>
          </a:p>
          <a:p>
            <a:r>
              <a:rPr lang="en-US" dirty="0" smtClean="0"/>
              <a:t>Example</a:t>
            </a:r>
          </a:p>
          <a:p>
            <a:r>
              <a:rPr lang="en-US" dirty="0" smtClean="0"/>
              <a:t>$("#div1").empty();</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Manipulating CSS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err="1" smtClean="0"/>
              <a:t>jQuery</a:t>
            </a:r>
            <a:r>
              <a:rPr lang="en-US" dirty="0" smtClean="0"/>
              <a:t> has several methods for CSS manipulation. We will look at the following methods:</a:t>
            </a:r>
          </a:p>
          <a:p>
            <a:r>
              <a:rPr lang="en-US" dirty="0" err="1" smtClean="0"/>
              <a:t>addClass</a:t>
            </a:r>
            <a:r>
              <a:rPr lang="en-US" dirty="0" smtClean="0"/>
              <a:t>() - Adds one or more classes to the selected elements</a:t>
            </a:r>
          </a:p>
          <a:p>
            <a:r>
              <a:rPr lang="en-US" dirty="0" err="1" smtClean="0"/>
              <a:t>removeClass</a:t>
            </a:r>
            <a:r>
              <a:rPr lang="en-US" dirty="0" smtClean="0"/>
              <a:t>() - Removes one or more classes from the selected elements</a:t>
            </a:r>
          </a:p>
          <a:p>
            <a:r>
              <a:rPr lang="en-US" dirty="0" err="1" smtClean="0"/>
              <a:t>toggleClass</a:t>
            </a:r>
            <a:r>
              <a:rPr lang="en-US" dirty="0" smtClean="0"/>
              <a:t>() - Toggles between adding/removing classes from the selected elements</a:t>
            </a:r>
          </a:p>
          <a:p>
            <a:r>
              <a:rPr lang="en-US" dirty="0" err="1" smtClean="0"/>
              <a:t>css</a:t>
            </a:r>
            <a:r>
              <a:rPr lang="en-US" dirty="0" smtClean="0"/>
              <a:t>() - Sets or returns the style attribute</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Example </a:t>
            </a:r>
            <a:r>
              <a:rPr lang="en-US" dirty="0" err="1" smtClean="0">
                <a:solidFill>
                  <a:srgbClr val="FF0000"/>
                </a:solidFill>
              </a:rPr>
              <a:t>Stylesheet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following </a:t>
            </a:r>
            <a:r>
              <a:rPr lang="en-US" dirty="0" err="1" smtClean="0"/>
              <a:t>stylesheet</a:t>
            </a:r>
            <a:r>
              <a:rPr lang="en-US" dirty="0" smtClean="0"/>
              <a:t> will be used for all the examples on this page:</a:t>
            </a:r>
          </a:p>
          <a:p>
            <a:r>
              <a:rPr lang="en-US" dirty="0" smtClean="0"/>
              <a:t>.important {</a:t>
            </a:r>
            <a:br>
              <a:rPr lang="en-US" dirty="0" smtClean="0"/>
            </a:br>
            <a:r>
              <a:rPr lang="en-US" dirty="0" smtClean="0"/>
              <a:t>  font-weight: bold;</a:t>
            </a:r>
            <a:br>
              <a:rPr lang="en-US" dirty="0" smtClean="0"/>
            </a:br>
            <a:r>
              <a:rPr lang="en-US" dirty="0" smtClean="0"/>
              <a:t>  font-size: xx-large;</a:t>
            </a:r>
            <a:br>
              <a:rPr lang="en-US" dirty="0" smtClean="0"/>
            </a:br>
            <a:r>
              <a:rPr lang="en-US" dirty="0" smtClean="0"/>
              <a:t>}</a:t>
            </a:r>
            <a:br>
              <a:rPr lang="en-US" dirty="0" smtClean="0"/>
            </a:br>
            <a:r>
              <a:rPr lang="en-US" dirty="0" smtClean="0"/>
              <a:t/>
            </a:r>
            <a:br>
              <a:rPr lang="en-US" dirty="0" smtClean="0"/>
            </a:br>
            <a:r>
              <a:rPr lang="en-US" dirty="0" smtClean="0"/>
              <a:t>.blue {</a:t>
            </a:r>
            <a:br>
              <a:rPr lang="en-US" dirty="0" smtClean="0"/>
            </a:br>
            <a:r>
              <a:rPr lang="en-US" dirty="0" smtClean="0"/>
              <a:t>  color: blue;</a:t>
            </a:r>
            <a:br>
              <a:rPr lang="en-US" dirty="0" smtClean="0"/>
            </a:br>
            <a:r>
              <a:rPr lang="en-US" dirty="0" smtClean="0"/>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a:t>
            </a:r>
            <a:r>
              <a:rPr lang="en-US" dirty="0" err="1" smtClean="0">
                <a:solidFill>
                  <a:srgbClr val="FF0000"/>
                </a:solidFill>
              </a:rPr>
              <a:t>addClass</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following example shows how to add class attributes to different elements. Of course you can select multiple elements, when adding classes:</a:t>
            </a:r>
          </a:p>
          <a:p>
            <a:r>
              <a:rPr lang="en-US" dirty="0" smtClean="0">
                <a:solidFill>
                  <a:srgbClr val="FF0000"/>
                </a:solidFill>
              </a:rPr>
              <a:t>Example</a:t>
            </a:r>
          </a:p>
          <a:p>
            <a:r>
              <a:rPr lang="en-US" dirty="0" smtClean="0"/>
              <a:t>$("button").click(function(){</a:t>
            </a:r>
            <a:br>
              <a:rPr lang="en-US" dirty="0" smtClean="0"/>
            </a:br>
            <a:r>
              <a:rPr lang="en-US" dirty="0" smtClean="0"/>
              <a:t>  $("h1, h2, p").</a:t>
            </a:r>
            <a:r>
              <a:rPr lang="en-US" dirty="0" err="1" smtClean="0"/>
              <a:t>addClass</a:t>
            </a:r>
            <a:r>
              <a:rPr lang="en-US" dirty="0" smtClean="0"/>
              <a:t>("blue");</a:t>
            </a:r>
            <a:br>
              <a:rPr lang="en-US" dirty="0" smtClean="0"/>
            </a:br>
            <a:r>
              <a:rPr lang="en-US" dirty="0" smtClean="0"/>
              <a:t>  $("div").</a:t>
            </a:r>
            <a:r>
              <a:rPr lang="en-US" dirty="0" err="1" smtClean="0"/>
              <a:t>addClass</a:t>
            </a:r>
            <a:r>
              <a:rPr lang="en-US" dirty="0" smtClean="0"/>
              <a:t>("important");</a:t>
            </a:r>
            <a:br>
              <a:rPr lang="en-US" dirty="0" smtClean="0"/>
            </a:br>
            <a:r>
              <a:rPr lang="en-US" dirty="0" smtClean="0"/>
              <a: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a:t>
            </a:r>
            <a:r>
              <a:rPr lang="en-US" dirty="0" err="1" smtClean="0">
                <a:solidFill>
                  <a:srgbClr val="FF0000"/>
                </a:solidFill>
              </a:rPr>
              <a:t>removeClass</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following example shows how to remove a specific class attribute from different elements:</a:t>
            </a:r>
          </a:p>
          <a:p>
            <a:r>
              <a:rPr lang="en-US" dirty="0" smtClean="0">
                <a:solidFill>
                  <a:srgbClr val="FF0000"/>
                </a:solidFill>
              </a:rPr>
              <a:t>Example</a:t>
            </a:r>
          </a:p>
          <a:p>
            <a:r>
              <a:rPr lang="en-US" dirty="0" smtClean="0"/>
              <a:t>$("button").click(function(){</a:t>
            </a:r>
            <a:br>
              <a:rPr lang="en-US" dirty="0" smtClean="0"/>
            </a:br>
            <a:r>
              <a:rPr lang="en-US" dirty="0" smtClean="0"/>
              <a:t>  $("h1, h2, p").</a:t>
            </a:r>
            <a:r>
              <a:rPr lang="en-US" dirty="0" err="1" smtClean="0"/>
              <a:t>removeClass</a:t>
            </a:r>
            <a:r>
              <a:rPr lang="en-US" dirty="0" smtClean="0"/>
              <a:t>("blue");</a:t>
            </a:r>
            <a:br>
              <a:rPr lang="en-US" dirty="0" smtClean="0"/>
            </a:br>
            <a:r>
              <a:rPr lang="en-US" dirty="0" smtClean="0"/>
              <a:t>});</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Traversing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What is Traversing?</a:t>
            </a:r>
          </a:p>
          <a:p>
            <a:r>
              <a:rPr lang="en-US" dirty="0" err="1" smtClean="0"/>
              <a:t>jQuery</a:t>
            </a:r>
            <a:r>
              <a:rPr lang="en-US" dirty="0" smtClean="0"/>
              <a:t> traversing, which means "move through", are used to "find" (or select) HTML elements based on their relation to other elements. Start with one selection and move through that selection until you reach the elements you desire.</a:t>
            </a:r>
          </a:p>
          <a:p>
            <a:r>
              <a:rPr lang="en-US" dirty="0" smtClean="0"/>
              <a:t>The image below illustrates an HTML page as a tree (DOM tree). With </a:t>
            </a:r>
            <a:r>
              <a:rPr lang="en-US" dirty="0" err="1" smtClean="0"/>
              <a:t>jQuery</a:t>
            </a:r>
            <a:r>
              <a:rPr lang="en-US" dirty="0" smtClean="0"/>
              <a:t> traversing, you can easily move up (ancestors), down (descendants) and sideways (siblings) in the tree, starting from the selected (current) element. This movement is called traversing - or moving through - the DOM tree.</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descr="C:\Users\NAGARAJU\Desktop\img_travtree.png"/>
          <p:cNvPicPr>
            <a:picLocks noGrp="1" noChangeAspect="1" noChangeArrowheads="1"/>
          </p:cNvPicPr>
          <p:nvPr>
            <p:ph idx="1"/>
          </p:nvPr>
        </p:nvPicPr>
        <p:blipFill>
          <a:blip r:embed="rId2" cstate="print"/>
          <a:srcRect/>
          <a:stretch>
            <a:fillRect/>
          </a:stretch>
        </p:blipFill>
        <p:spPr bwMode="auto">
          <a:xfrm>
            <a:off x="901506" y="2133600"/>
            <a:ext cx="6788725" cy="32003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Your Chrome version may look a little bit different, but it still should be obvious what’s there.</a:t>
            </a:r>
          </a:p>
          <a:p>
            <a:r>
              <a:rPr lang="en-US" dirty="0" smtClean="0"/>
              <a:t>Open the </a:t>
            </a:r>
            <a:r>
              <a:rPr lang="en-US" dirty="0" smtClean="0">
                <a:hlinkClick r:id="rId2"/>
              </a:rPr>
              <a:t>example page</a:t>
            </a:r>
            <a:r>
              <a:rPr lang="en-US" dirty="0" smtClean="0"/>
              <a:t> in Chrome.</a:t>
            </a:r>
          </a:p>
          <a:p>
            <a:r>
              <a:rPr lang="en-US" dirty="0" smtClean="0"/>
              <a:t>Turn on developer tools with F12 (Mac: </a:t>
            </a:r>
            <a:r>
              <a:rPr lang="en-US" dirty="0" err="1" smtClean="0"/>
              <a:t>Cmd+Opt+I</a:t>
            </a:r>
            <a:r>
              <a:rPr lang="en-US" dirty="0" smtClean="0"/>
              <a:t>).</a:t>
            </a:r>
          </a:p>
          <a:p>
            <a:r>
              <a:rPr lang="en-US" dirty="0" smtClean="0"/>
              <a:t>Select the Sources panel.</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&lt;div&gt; element is the</a:t>
            </a:r>
            <a:r>
              <a:rPr lang="en-US" b="1" dirty="0" smtClean="0"/>
              <a:t> parent</a:t>
            </a:r>
            <a:r>
              <a:rPr lang="en-US" dirty="0" smtClean="0"/>
              <a:t> of &lt;</a:t>
            </a:r>
            <a:r>
              <a:rPr lang="en-US" dirty="0" err="1" smtClean="0"/>
              <a:t>ul</a:t>
            </a:r>
            <a:r>
              <a:rPr lang="en-US" dirty="0" smtClean="0"/>
              <a:t>&gt;, and an </a:t>
            </a:r>
            <a:r>
              <a:rPr lang="en-US" b="1" dirty="0" smtClean="0"/>
              <a:t>ancestor</a:t>
            </a:r>
            <a:r>
              <a:rPr lang="en-US" dirty="0" smtClean="0"/>
              <a:t> of everything inside of it</a:t>
            </a:r>
          </a:p>
          <a:p>
            <a:r>
              <a:rPr lang="en-US" dirty="0" smtClean="0"/>
              <a:t>The &lt;</a:t>
            </a:r>
            <a:r>
              <a:rPr lang="en-US" dirty="0" err="1" smtClean="0"/>
              <a:t>ul</a:t>
            </a:r>
            <a:r>
              <a:rPr lang="en-US" dirty="0" smtClean="0"/>
              <a:t>&gt; element is the </a:t>
            </a:r>
            <a:r>
              <a:rPr lang="en-US" b="1" dirty="0" smtClean="0"/>
              <a:t>parent</a:t>
            </a:r>
            <a:r>
              <a:rPr lang="en-US" dirty="0" smtClean="0"/>
              <a:t> of both &lt;</a:t>
            </a:r>
            <a:r>
              <a:rPr lang="en-US" dirty="0" err="1" smtClean="0"/>
              <a:t>li</a:t>
            </a:r>
            <a:r>
              <a:rPr lang="en-US" dirty="0" smtClean="0"/>
              <a:t>&gt; elements, and a </a:t>
            </a:r>
            <a:r>
              <a:rPr lang="en-US" b="1" dirty="0" smtClean="0"/>
              <a:t>child</a:t>
            </a:r>
            <a:r>
              <a:rPr lang="en-US" dirty="0" smtClean="0"/>
              <a:t> of &lt;div&gt;</a:t>
            </a:r>
          </a:p>
          <a:p>
            <a:r>
              <a:rPr lang="en-US" dirty="0" smtClean="0"/>
              <a:t>The left &lt;</a:t>
            </a:r>
            <a:r>
              <a:rPr lang="en-US" dirty="0" err="1" smtClean="0"/>
              <a:t>li</a:t>
            </a:r>
            <a:r>
              <a:rPr lang="en-US" dirty="0" smtClean="0"/>
              <a:t>&gt; element is the </a:t>
            </a:r>
            <a:r>
              <a:rPr lang="en-US" b="1" dirty="0" smtClean="0"/>
              <a:t>parent</a:t>
            </a:r>
            <a:r>
              <a:rPr lang="en-US" dirty="0" smtClean="0"/>
              <a:t> of &lt;span&gt;, </a:t>
            </a:r>
            <a:r>
              <a:rPr lang="en-US" b="1" dirty="0" smtClean="0"/>
              <a:t>child</a:t>
            </a:r>
            <a:r>
              <a:rPr lang="en-US" dirty="0" smtClean="0"/>
              <a:t> of &lt;</a:t>
            </a:r>
            <a:r>
              <a:rPr lang="en-US" dirty="0" err="1" smtClean="0"/>
              <a:t>ul</a:t>
            </a:r>
            <a:r>
              <a:rPr lang="en-US" dirty="0" smtClean="0"/>
              <a:t>&gt; and a </a:t>
            </a:r>
            <a:r>
              <a:rPr lang="en-US" b="1" dirty="0" smtClean="0"/>
              <a:t>descendant</a:t>
            </a:r>
            <a:r>
              <a:rPr lang="en-US" dirty="0" smtClean="0"/>
              <a:t> of &lt;div&gt;</a:t>
            </a:r>
          </a:p>
          <a:p>
            <a:r>
              <a:rPr lang="en-US" dirty="0" smtClean="0"/>
              <a:t>The &lt;span&gt; element is a </a:t>
            </a:r>
            <a:r>
              <a:rPr lang="en-US" b="1" dirty="0" smtClean="0"/>
              <a:t>child</a:t>
            </a:r>
            <a:r>
              <a:rPr lang="en-US" dirty="0" smtClean="0"/>
              <a:t> of the left &lt;</a:t>
            </a:r>
            <a:r>
              <a:rPr lang="en-US" dirty="0" err="1" smtClean="0"/>
              <a:t>li</a:t>
            </a:r>
            <a:r>
              <a:rPr lang="en-US" dirty="0" smtClean="0"/>
              <a:t>&gt; and a </a:t>
            </a:r>
            <a:r>
              <a:rPr lang="en-US" b="1" dirty="0" smtClean="0"/>
              <a:t>descendant</a:t>
            </a:r>
            <a:r>
              <a:rPr lang="en-US" dirty="0" smtClean="0"/>
              <a:t> of &lt;</a:t>
            </a:r>
            <a:r>
              <a:rPr lang="en-US" dirty="0" err="1" smtClean="0"/>
              <a:t>ul</a:t>
            </a:r>
            <a:r>
              <a:rPr lang="en-US" dirty="0" smtClean="0"/>
              <a:t>&gt; and &lt;div&gt;</a:t>
            </a:r>
          </a:p>
          <a:p>
            <a:r>
              <a:rPr lang="en-US" dirty="0" smtClean="0"/>
              <a:t>The two &lt;</a:t>
            </a:r>
            <a:r>
              <a:rPr lang="en-US" dirty="0" err="1" smtClean="0"/>
              <a:t>li</a:t>
            </a:r>
            <a:r>
              <a:rPr lang="en-US" dirty="0" smtClean="0"/>
              <a:t>&gt; elements are </a:t>
            </a:r>
            <a:r>
              <a:rPr lang="en-US" b="1" dirty="0" smtClean="0"/>
              <a:t>siblings</a:t>
            </a:r>
            <a:r>
              <a:rPr lang="en-US" dirty="0" smtClean="0"/>
              <a:t> (they share the same parent)</a:t>
            </a:r>
          </a:p>
          <a:p>
            <a:r>
              <a:rPr lang="en-US" dirty="0" smtClean="0"/>
              <a:t>The right &lt;</a:t>
            </a:r>
            <a:r>
              <a:rPr lang="en-US" dirty="0" err="1" smtClean="0"/>
              <a:t>li</a:t>
            </a:r>
            <a:r>
              <a:rPr lang="en-US" dirty="0" smtClean="0"/>
              <a:t>&gt; element is the </a:t>
            </a:r>
            <a:r>
              <a:rPr lang="en-US" b="1" dirty="0" smtClean="0"/>
              <a:t>parent</a:t>
            </a:r>
            <a:r>
              <a:rPr lang="en-US" dirty="0" smtClean="0"/>
              <a:t> of &lt;b&gt;, </a:t>
            </a:r>
            <a:r>
              <a:rPr lang="en-US" b="1" dirty="0" smtClean="0"/>
              <a:t>child</a:t>
            </a:r>
            <a:r>
              <a:rPr lang="en-US" dirty="0" smtClean="0"/>
              <a:t> of &lt;</a:t>
            </a:r>
            <a:r>
              <a:rPr lang="en-US" dirty="0" err="1" smtClean="0"/>
              <a:t>ul</a:t>
            </a:r>
            <a:r>
              <a:rPr lang="en-US" dirty="0" smtClean="0"/>
              <a:t>&gt; and a </a:t>
            </a:r>
            <a:r>
              <a:rPr lang="en-US" b="1" dirty="0" smtClean="0"/>
              <a:t>descendant</a:t>
            </a:r>
            <a:r>
              <a:rPr lang="en-US" dirty="0" smtClean="0"/>
              <a:t> of &lt;div&gt;</a:t>
            </a:r>
          </a:p>
          <a:p>
            <a:r>
              <a:rPr lang="en-US" dirty="0" smtClean="0"/>
              <a:t>The &lt;b&gt; element is a </a:t>
            </a:r>
            <a:r>
              <a:rPr lang="en-US" b="1" dirty="0" smtClean="0"/>
              <a:t>child</a:t>
            </a:r>
            <a:r>
              <a:rPr lang="en-US" dirty="0" smtClean="0"/>
              <a:t> of the right &lt;</a:t>
            </a:r>
            <a:r>
              <a:rPr lang="en-US" dirty="0" err="1" smtClean="0"/>
              <a:t>li</a:t>
            </a:r>
            <a:r>
              <a:rPr lang="en-US" dirty="0" smtClean="0"/>
              <a:t>&gt; and a </a:t>
            </a:r>
            <a:r>
              <a:rPr lang="en-US" b="1" dirty="0" smtClean="0"/>
              <a:t>descendant</a:t>
            </a:r>
            <a:r>
              <a:rPr lang="en-US" dirty="0" smtClean="0"/>
              <a:t> of &lt;</a:t>
            </a:r>
            <a:r>
              <a:rPr lang="en-US" dirty="0" err="1" smtClean="0"/>
              <a:t>ul</a:t>
            </a:r>
            <a:r>
              <a:rPr lang="en-US" dirty="0" smtClean="0"/>
              <a:t>&gt; and &lt;div&gt;</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jQuery</a:t>
            </a:r>
            <a:r>
              <a:rPr lang="en-US" dirty="0" smtClean="0">
                <a:solidFill>
                  <a:srgbClr val="FF0000"/>
                </a:solidFill>
              </a:rPr>
              <a:t> Traversing - Ancestors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With </a:t>
            </a:r>
            <a:r>
              <a:rPr lang="en-US" dirty="0" err="1" smtClean="0"/>
              <a:t>jQuery</a:t>
            </a:r>
            <a:r>
              <a:rPr lang="en-US" dirty="0" smtClean="0"/>
              <a:t> you can traverse up the DOM tree to find ancestors of an element.</a:t>
            </a:r>
          </a:p>
          <a:p>
            <a:r>
              <a:rPr lang="en-US" dirty="0" smtClean="0"/>
              <a:t>An ancestor is a parent, grandparent, great-grandparent, and so on.</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Up the DOM Tree</a:t>
            </a:r>
            <a:endParaRPr lang="en-US" dirty="0"/>
          </a:p>
        </p:txBody>
      </p:sp>
      <p:sp>
        <p:nvSpPr>
          <p:cNvPr id="3" name="Content Placeholder 2"/>
          <p:cNvSpPr>
            <a:spLocks noGrp="1"/>
          </p:cNvSpPr>
          <p:nvPr>
            <p:ph idx="1"/>
          </p:nvPr>
        </p:nvSpPr>
        <p:spPr/>
        <p:txBody>
          <a:bodyPr/>
          <a:lstStyle/>
          <a:p>
            <a:r>
              <a:rPr lang="en-US" dirty="0" smtClean="0"/>
              <a:t>Three useful </a:t>
            </a:r>
            <a:r>
              <a:rPr lang="en-US" dirty="0" err="1" smtClean="0"/>
              <a:t>jQuery</a:t>
            </a:r>
            <a:r>
              <a:rPr lang="en-US" dirty="0" smtClean="0"/>
              <a:t> methods for traversing up the DOM tree are:</a:t>
            </a:r>
          </a:p>
          <a:p>
            <a:r>
              <a:rPr lang="en-US" dirty="0" smtClean="0"/>
              <a:t>parent()</a:t>
            </a:r>
          </a:p>
          <a:p>
            <a:r>
              <a:rPr lang="en-US" dirty="0" smtClean="0"/>
              <a:t>parents()</a:t>
            </a:r>
          </a:p>
          <a:p>
            <a:r>
              <a:rPr lang="en-US" dirty="0" err="1" smtClean="0"/>
              <a:t>parentsUntil</a:t>
            </a:r>
            <a:r>
              <a:rPr lang="en-US" dirty="0" smtClean="0"/>
              <a:t>()</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the DOM</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err="1" smtClean="0"/>
              <a:t>jQuery</a:t>
            </a:r>
            <a:r>
              <a:rPr lang="en-US" dirty="0" smtClean="0"/>
              <a:t> provides a variety of methods that allow us to traverse the DOM.</a:t>
            </a:r>
          </a:p>
          <a:p>
            <a:r>
              <a:rPr lang="en-US" dirty="0" smtClean="0"/>
              <a:t>The largest category of traversal methods are tree-traversal.</a:t>
            </a:r>
          </a:p>
          <a:p>
            <a:pPr>
              <a:buNone/>
            </a:pPr>
            <a:endParaRPr lang="en-US" dirty="0" smtClean="0"/>
          </a:p>
          <a:p>
            <a:pPr>
              <a:buNone/>
            </a:pPr>
            <a:r>
              <a:rPr lang="en-US" dirty="0" smtClean="0"/>
              <a:t/>
            </a:r>
            <a:br>
              <a:rPr lang="en-US" dirty="0" smtClean="0"/>
            </a:b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parent()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parent() method returns the direct parent element of the selected element.</a:t>
            </a:r>
          </a:p>
          <a:p>
            <a:r>
              <a:rPr lang="en-US" dirty="0" smtClean="0"/>
              <a:t>This method only traverse a single level up the DOM tree.</a:t>
            </a:r>
          </a:p>
          <a:p>
            <a:r>
              <a:rPr lang="en-US" dirty="0" smtClean="0"/>
              <a:t>The following example returns the direct parent element of each &lt;span&gt; elements:</a:t>
            </a:r>
          </a:p>
          <a:p>
            <a:pPr>
              <a:buNone/>
            </a:pPr>
            <a:r>
              <a:rPr lang="en-US" dirty="0" smtClean="0">
                <a:solidFill>
                  <a:srgbClr val="FF0000"/>
                </a:solidFill>
              </a:rPr>
              <a:t>Example</a:t>
            </a:r>
          </a:p>
          <a:p>
            <a:pPr>
              <a:buNone/>
            </a:pPr>
            <a:r>
              <a:rPr lang="en-US" dirty="0" smtClean="0"/>
              <a:t>	$(document).ready(function(){</a:t>
            </a:r>
            <a:br>
              <a:rPr lang="en-US" dirty="0" smtClean="0"/>
            </a:br>
            <a:r>
              <a:rPr lang="en-US" dirty="0" smtClean="0"/>
              <a:t>  $("span").parent();</a:t>
            </a:r>
            <a:br>
              <a:rPr lang="en-US" dirty="0" smtClean="0"/>
            </a:br>
            <a:r>
              <a:rPr lang="en-US" dirty="0" smtClean="0"/>
              <a:t>});</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parents()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parents() method returns all ancestor elements of the selected element, all the way up to the document's root element (&lt;html&gt;).</a:t>
            </a:r>
          </a:p>
          <a:p>
            <a:r>
              <a:rPr lang="en-US" dirty="0" smtClean="0"/>
              <a:t>The following example returns all ancestors of all &lt;span&gt; elements:</a:t>
            </a:r>
          </a:p>
          <a:p>
            <a:pPr>
              <a:buNone/>
            </a:pPr>
            <a:r>
              <a:rPr lang="en-US" dirty="0" smtClean="0">
                <a:solidFill>
                  <a:srgbClr val="FF0000"/>
                </a:solidFill>
              </a:rPr>
              <a:t>Example</a:t>
            </a:r>
          </a:p>
          <a:p>
            <a:pPr>
              <a:buNone/>
            </a:pPr>
            <a:r>
              <a:rPr lang="en-US" dirty="0" smtClean="0"/>
              <a:t>	$(document).ready(function(){</a:t>
            </a:r>
            <a:br>
              <a:rPr lang="en-US" dirty="0" smtClean="0"/>
            </a:br>
            <a:r>
              <a:rPr lang="en-US" dirty="0" smtClean="0"/>
              <a:t>  $("span").parents();</a:t>
            </a:r>
            <a:br>
              <a:rPr lang="en-US" dirty="0" smtClean="0"/>
            </a:br>
            <a:r>
              <a:rPr lang="en-US" dirty="0" smtClean="0"/>
              <a:t>});</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a:t>
            </a:r>
            <a:r>
              <a:rPr lang="en-US" dirty="0" err="1" smtClean="0">
                <a:solidFill>
                  <a:srgbClr val="FF0000"/>
                </a:solidFill>
              </a:rPr>
              <a:t>parentsUntil</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parentsUntil</a:t>
            </a:r>
            <a:r>
              <a:rPr lang="en-US" dirty="0" smtClean="0"/>
              <a:t>() method returns all ancestor elements between two given arguments.</a:t>
            </a:r>
          </a:p>
          <a:p>
            <a:r>
              <a:rPr lang="en-US" dirty="0" smtClean="0"/>
              <a:t>The following example returns all ancestor elements between a &lt;span&gt; and a &lt;div&gt; element:</a:t>
            </a:r>
          </a:p>
          <a:p>
            <a:pPr>
              <a:buNone/>
            </a:pPr>
            <a:r>
              <a:rPr lang="en-US" dirty="0" smtClean="0">
                <a:solidFill>
                  <a:srgbClr val="FF0000"/>
                </a:solidFill>
              </a:rPr>
              <a:t>Example</a:t>
            </a:r>
          </a:p>
          <a:p>
            <a:pPr>
              <a:buNone/>
            </a:pPr>
            <a:r>
              <a:rPr lang="en-US" dirty="0" smtClean="0"/>
              <a:t>	$(document).ready(function(){</a:t>
            </a:r>
            <a:br>
              <a:rPr lang="en-US" dirty="0" smtClean="0"/>
            </a:br>
            <a:r>
              <a:rPr lang="en-US" dirty="0" smtClean="0"/>
              <a:t>  $("span").</a:t>
            </a:r>
            <a:r>
              <a:rPr lang="en-US" dirty="0" err="1" smtClean="0"/>
              <a:t>parentsUntil</a:t>
            </a:r>
            <a:r>
              <a:rPr lang="en-US" dirty="0" smtClean="0"/>
              <a:t>("div");</a:t>
            </a:r>
            <a:br>
              <a:rPr lang="en-US" dirty="0" smtClean="0"/>
            </a:br>
            <a:r>
              <a:rPr lang="en-US" dirty="0" smtClean="0"/>
              <a:t>});</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Down the DOM Tree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Two useful </a:t>
            </a:r>
            <a:r>
              <a:rPr lang="en-US" dirty="0" err="1" smtClean="0"/>
              <a:t>jQuery</a:t>
            </a:r>
            <a:r>
              <a:rPr lang="en-US" dirty="0" smtClean="0"/>
              <a:t> methods for traversing down the DOM tree are:</a:t>
            </a:r>
          </a:p>
          <a:p>
            <a:r>
              <a:rPr lang="en-US" dirty="0" smtClean="0"/>
              <a:t>children()</a:t>
            </a:r>
          </a:p>
          <a:p>
            <a:r>
              <a:rPr lang="en-US" dirty="0" smtClean="0"/>
              <a:t>find()</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children()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children() method returns all direct children of the selected element.</a:t>
            </a:r>
          </a:p>
          <a:p>
            <a:r>
              <a:rPr lang="en-US" dirty="0" smtClean="0"/>
              <a:t>This method only traverses a single level down the DOM tree.</a:t>
            </a:r>
          </a:p>
          <a:p>
            <a:r>
              <a:rPr lang="en-US" dirty="0" smtClean="0"/>
              <a:t>The following example returns all elements that are direct children of each &lt;div&gt; elements:</a:t>
            </a:r>
          </a:p>
          <a:p>
            <a:pPr>
              <a:buNone/>
            </a:pPr>
            <a:r>
              <a:rPr lang="en-US" dirty="0" smtClean="0">
                <a:solidFill>
                  <a:srgbClr val="FF0000"/>
                </a:solidFill>
              </a:rPr>
              <a:t>Example</a:t>
            </a:r>
          </a:p>
          <a:p>
            <a:pPr>
              <a:buNone/>
            </a:pPr>
            <a:r>
              <a:rPr lang="en-US" dirty="0" smtClean="0"/>
              <a:t>	$(document).ready(function(){</a:t>
            </a:r>
            <a:br>
              <a:rPr lang="en-US" dirty="0" smtClean="0"/>
            </a:br>
            <a:r>
              <a:rPr lang="en-US" dirty="0" smtClean="0"/>
              <a:t>  $("div").children();</a:t>
            </a:r>
            <a:br>
              <a:rPr lang="en-US" dirty="0" smtClean="0"/>
            </a:br>
            <a:r>
              <a:rPr lang="en-US" dirty="0" smtClean="0"/>
              <a:t>});</a:t>
            </a:r>
          </a:p>
          <a:p>
            <a:endParaRPr lang="en-US"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find()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find() method returns descendant elements of the selected element, all the way down to the last descendant.</a:t>
            </a:r>
          </a:p>
          <a:p>
            <a:r>
              <a:rPr lang="en-US" dirty="0" smtClean="0"/>
              <a:t>The following example returns all &lt;span&gt; elements that are descendants of &lt;div&gt;:</a:t>
            </a:r>
          </a:p>
          <a:p>
            <a:pPr>
              <a:buNone/>
            </a:pPr>
            <a:r>
              <a:rPr lang="en-US" dirty="0" smtClean="0">
                <a:solidFill>
                  <a:srgbClr val="FF0000"/>
                </a:solidFill>
              </a:rPr>
              <a:t>Example</a:t>
            </a:r>
          </a:p>
          <a:p>
            <a:pPr>
              <a:buNone/>
            </a:pPr>
            <a:r>
              <a:rPr lang="en-US" dirty="0" smtClean="0"/>
              <a:t>	$(document).ready(function(){</a:t>
            </a:r>
            <a:br>
              <a:rPr lang="en-US" dirty="0" smtClean="0"/>
            </a:br>
            <a:r>
              <a:rPr lang="en-US" dirty="0" smtClean="0"/>
              <a:t>  $("div").find("span");</a:t>
            </a:r>
            <a:br>
              <a:rPr lang="en-US" dirty="0" smtClean="0"/>
            </a:br>
            <a:r>
              <a:rPr lang="en-US" dirty="0" smtClean="0"/>
              <a: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Variables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Most of the time, a JavaScript application needs to work with information.</a:t>
            </a:r>
          </a:p>
          <a:p>
            <a:pPr>
              <a:buNone/>
            </a:pPr>
            <a:r>
              <a:rPr lang="en-US" dirty="0" smtClean="0"/>
              <a:t>			</a:t>
            </a:r>
            <a:r>
              <a:rPr lang="en-US" dirty="0" smtClean="0">
                <a:solidFill>
                  <a:srgbClr val="FF0000"/>
                </a:solidFill>
              </a:rPr>
              <a:t> Here are two examples:</a:t>
            </a:r>
          </a:p>
          <a:p>
            <a:r>
              <a:rPr lang="en-US" dirty="0" smtClean="0"/>
              <a:t>An online shop – the information might include goods being sold and a shopping cart.</a:t>
            </a:r>
          </a:p>
          <a:p>
            <a:r>
              <a:rPr lang="en-US" dirty="0" smtClean="0"/>
              <a:t>A chat application – the information might include users, messages, and much more.</a:t>
            </a:r>
          </a:p>
          <a:p>
            <a:pPr>
              <a:buNone/>
            </a:pPr>
            <a:r>
              <a:rPr lang="en-US" dirty="0" smtClean="0"/>
              <a:t>	</a:t>
            </a:r>
            <a:r>
              <a:rPr lang="en-US" dirty="0" smtClean="0">
                <a:solidFill>
                  <a:srgbClr val="FF0000"/>
                </a:solidFill>
              </a:rPr>
              <a:t>Variables are used to store this information.</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Traversing Sideways in The DOM Tree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many useful </a:t>
            </a:r>
            <a:r>
              <a:rPr lang="en-US" dirty="0" err="1" smtClean="0"/>
              <a:t>jQuery</a:t>
            </a:r>
            <a:r>
              <a:rPr lang="en-US" dirty="0" smtClean="0"/>
              <a:t> methods for traversing sideways in the DOM tree:</a:t>
            </a:r>
          </a:p>
          <a:p>
            <a:r>
              <a:rPr lang="en-US" dirty="0" smtClean="0"/>
              <a:t>siblings()</a:t>
            </a:r>
          </a:p>
          <a:p>
            <a:r>
              <a:rPr lang="en-US" dirty="0" smtClean="0"/>
              <a:t>next()</a:t>
            </a:r>
          </a:p>
          <a:p>
            <a:r>
              <a:rPr lang="en-US" dirty="0" err="1" smtClean="0"/>
              <a:t>nextAll</a:t>
            </a:r>
            <a:r>
              <a:rPr lang="en-US" dirty="0" smtClean="0"/>
              <a:t>()</a:t>
            </a:r>
          </a:p>
          <a:p>
            <a:r>
              <a:rPr lang="en-US" dirty="0" err="1" smtClean="0"/>
              <a:t>nextUntil</a:t>
            </a:r>
            <a:r>
              <a:rPr lang="en-US" dirty="0" smtClean="0"/>
              <a:t>()</a:t>
            </a:r>
          </a:p>
          <a:p>
            <a:r>
              <a:rPr lang="en-US" dirty="0" err="1" smtClean="0"/>
              <a:t>prev</a:t>
            </a:r>
            <a:r>
              <a:rPr lang="en-US" dirty="0" smtClean="0"/>
              <a:t>()</a:t>
            </a:r>
          </a:p>
          <a:p>
            <a:r>
              <a:rPr lang="en-US" dirty="0" err="1" smtClean="0"/>
              <a:t>prevAll</a:t>
            </a:r>
            <a:r>
              <a:rPr lang="en-US" dirty="0" smtClean="0"/>
              <a:t>()</a:t>
            </a:r>
          </a:p>
          <a:p>
            <a:r>
              <a:rPr lang="en-US" dirty="0" err="1" smtClean="0"/>
              <a:t>prevUntil</a:t>
            </a:r>
            <a:r>
              <a:rPr lang="en-US" dirty="0" smtClean="0"/>
              <a:t>()</a:t>
            </a:r>
          </a:p>
          <a:p>
            <a:pPr>
              <a:buNone/>
            </a:pPr>
            <a:r>
              <a:rPr lang="en-US" dirty="0" smtClean="0"/>
              <a:t/>
            </a:r>
            <a:br>
              <a:rPr lang="en-US" dirty="0" smtClean="0"/>
            </a:b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siblings()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siblings() method returns all sibling elements of the selected element.</a:t>
            </a:r>
          </a:p>
          <a:p>
            <a:r>
              <a:rPr lang="en-US" dirty="0" smtClean="0"/>
              <a:t>The following example returns all sibling elements of &lt;h2&gt;:</a:t>
            </a:r>
          </a:p>
          <a:p>
            <a:r>
              <a:rPr lang="en-US" dirty="0" smtClean="0"/>
              <a:t>Example</a:t>
            </a:r>
          </a:p>
          <a:p>
            <a:r>
              <a:rPr lang="en-US" dirty="0" smtClean="0"/>
              <a:t>$(document).ready(function(){</a:t>
            </a:r>
            <a:br>
              <a:rPr lang="en-US" dirty="0" smtClean="0"/>
            </a:br>
            <a:r>
              <a:rPr lang="en-US" dirty="0" smtClean="0"/>
              <a:t>  $("h2").siblings();</a:t>
            </a:r>
            <a:br>
              <a:rPr lang="en-US" dirty="0" smtClean="0"/>
            </a:br>
            <a:r>
              <a:rPr lang="en-US" dirty="0" smtClean="0"/>
              <a:t>});</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next()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next() method returns the next sibling element of the selected element.</a:t>
            </a:r>
          </a:p>
          <a:p>
            <a:r>
              <a:rPr lang="en-US" dirty="0" smtClean="0"/>
              <a:t>The following example returns the next sibling of &lt;h2&gt;:</a:t>
            </a:r>
          </a:p>
          <a:p>
            <a:r>
              <a:rPr lang="en-US" dirty="0" smtClean="0"/>
              <a:t>Example</a:t>
            </a:r>
          </a:p>
          <a:p>
            <a:r>
              <a:rPr lang="en-US" dirty="0" smtClean="0"/>
              <a:t>$(document).ready(function(){</a:t>
            </a:r>
            <a:br>
              <a:rPr lang="en-US" dirty="0" smtClean="0"/>
            </a:br>
            <a:r>
              <a:rPr lang="en-US" dirty="0" smtClean="0"/>
              <a:t>  $("h2").next();</a:t>
            </a:r>
            <a:br>
              <a:rPr lang="en-US" dirty="0" smtClean="0"/>
            </a:br>
            <a:r>
              <a:rPr lang="en-US" dirty="0" smtClean="0"/>
              <a:t>});</a:t>
            </a:r>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jQuery</a:t>
            </a:r>
            <a:r>
              <a:rPr lang="en-US" dirty="0" smtClean="0">
                <a:solidFill>
                  <a:srgbClr val="FF0000"/>
                </a:solidFill>
              </a:rPr>
              <a:t> </a:t>
            </a:r>
            <a:r>
              <a:rPr lang="en-US" dirty="0" err="1" smtClean="0">
                <a:solidFill>
                  <a:srgbClr val="FF0000"/>
                </a:solidFill>
              </a:rPr>
              <a:t>nextAll</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nextAll</a:t>
            </a:r>
            <a:r>
              <a:rPr lang="en-US" dirty="0" smtClean="0"/>
              <a:t>() method returns all next sibling elements of the selected element.</a:t>
            </a:r>
          </a:p>
          <a:p>
            <a:r>
              <a:rPr lang="en-US" dirty="0" smtClean="0"/>
              <a:t>The following example returns all next sibling elements of &lt;h2&gt;:</a:t>
            </a:r>
          </a:p>
          <a:p>
            <a:r>
              <a:rPr lang="en-US" dirty="0" smtClean="0"/>
              <a:t>Example</a:t>
            </a:r>
          </a:p>
          <a:p>
            <a:r>
              <a:rPr lang="en-US" dirty="0" smtClean="0"/>
              <a:t>$(document).ready(function(){</a:t>
            </a:r>
            <a:br>
              <a:rPr lang="en-US" dirty="0" smtClean="0"/>
            </a:br>
            <a:r>
              <a:rPr lang="en-US" dirty="0" smtClean="0"/>
              <a:t>  $("h2").</a:t>
            </a:r>
            <a:r>
              <a:rPr lang="en-US" dirty="0" err="1" smtClean="0"/>
              <a:t>nextAll</a:t>
            </a:r>
            <a:r>
              <a:rPr lang="en-US" dirty="0" smtClean="0"/>
              <a:t>();</a:t>
            </a:r>
            <a:br>
              <a:rPr lang="en-US" dirty="0" smtClean="0"/>
            </a:br>
            <a:r>
              <a:rPr lang="en-US" dirty="0" smtClean="0"/>
              <a:t>});</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a:t>
            </a:r>
            <a:r>
              <a:rPr lang="en-US" dirty="0" err="1" smtClean="0">
                <a:solidFill>
                  <a:srgbClr val="FF0000"/>
                </a:solidFill>
              </a:rPr>
              <a:t>nextUntil</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nextUntil</a:t>
            </a:r>
            <a:r>
              <a:rPr lang="en-US" dirty="0" smtClean="0"/>
              <a:t>() method returns all next sibling elements between two given arguments.</a:t>
            </a:r>
          </a:p>
          <a:p>
            <a:r>
              <a:rPr lang="en-US" dirty="0" smtClean="0"/>
              <a:t>The following example returns all sibling elements between a &lt;h2&gt; and a &lt;h6&gt; element:</a:t>
            </a:r>
          </a:p>
          <a:p>
            <a:r>
              <a:rPr lang="en-US" dirty="0" smtClean="0">
                <a:solidFill>
                  <a:srgbClr val="FF0000"/>
                </a:solidFill>
              </a:rPr>
              <a:t>Example</a:t>
            </a:r>
          </a:p>
          <a:p>
            <a:r>
              <a:rPr lang="en-US" dirty="0" smtClean="0"/>
              <a:t>$(document).ready(function(){</a:t>
            </a:r>
            <a:br>
              <a:rPr lang="en-US" dirty="0" smtClean="0"/>
            </a:br>
            <a:r>
              <a:rPr lang="en-US" dirty="0" smtClean="0"/>
              <a:t>  $("h2").</a:t>
            </a:r>
            <a:r>
              <a:rPr lang="en-US" dirty="0" err="1" smtClean="0"/>
              <a:t>nextUntil</a:t>
            </a:r>
            <a:r>
              <a:rPr lang="en-US" dirty="0" smtClean="0"/>
              <a:t>("h6");</a:t>
            </a:r>
            <a:br>
              <a:rPr lang="en-US" dirty="0" smtClean="0"/>
            </a:br>
            <a:r>
              <a:rPr lang="en-US" dirty="0" smtClean="0"/>
              <a:t>});</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066800"/>
            <a:ext cx="8382000" cy="4524315"/>
          </a:xfrm>
          <a:prstGeom prst="rect">
            <a:avLst/>
          </a:prstGeom>
        </p:spPr>
        <p:txBody>
          <a:bodyPr wrap="square">
            <a:spAutoFit/>
          </a:bodyPr>
          <a:lstStyle/>
          <a:p>
            <a:pPr marL="12700" algn="just">
              <a:lnSpc>
                <a:spcPct val="100000"/>
              </a:lnSpc>
            </a:pPr>
            <a:r>
              <a:rPr lang="en-US" sz="3200" dirty="0" smtClean="0">
                <a:solidFill>
                  <a:srgbClr val="7030A0"/>
                </a:solidFill>
                <a:latin typeface="Times New Roman"/>
                <a:cs typeface="Times New Roman"/>
              </a:rPr>
              <a:t>Dear Students, </a:t>
            </a:r>
          </a:p>
          <a:p>
            <a:pPr marL="12700" algn="just">
              <a:lnSpc>
                <a:spcPct val="100000"/>
              </a:lnSpc>
            </a:pPr>
            <a:endParaRPr lang="en-US" sz="3200" dirty="0" smtClean="0">
              <a:solidFill>
                <a:srgbClr val="7030A0"/>
              </a:solidFill>
              <a:latin typeface="Times New Roman"/>
              <a:cs typeface="Times New Roman"/>
            </a:endParaRPr>
          </a:p>
          <a:p>
            <a:pPr marL="12700" algn="just">
              <a:lnSpc>
                <a:spcPct val="100000"/>
              </a:lnSpc>
            </a:pPr>
            <a:r>
              <a:rPr lang="en-US" sz="3200" dirty="0" smtClean="0">
                <a:solidFill>
                  <a:srgbClr val="7030A0"/>
                </a:solidFill>
                <a:latin typeface="Times New Roman"/>
                <a:cs typeface="Times New Roman"/>
              </a:rPr>
              <a:t>Take this </a:t>
            </a:r>
            <a:r>
              <a:rPr lang="en-US" sz="3200" dirty="0" err="1" smtClean="0">
                <a:solidFill>
                  <a:srgbClr val="7030A0"/>
                </a:solidFill>
                <a:latin typeface="Times New Roman"/>
                <a:cs typeface="Times New Roman"/>
              </a:rPr>
              <a:t>ppt</a:t>
            </a:r>
            <a:r>
              <a:rPr lang="en-US" sz="3200" dirty="0" smtClean="0">
                <a:solidFill>
                  <a:srgbClr val="7030A0"/>
                </a:solidFill>
                <a:latin typeface="Times New Roman"/>
                <a:cs typeface="Times New Roman"/>
              </a:rPr>
              <a:t> as reference, go through syllabus copy and prepare accordingly. Code of remaining concepts are shared in our group as zip file with the name </a:t>
            </a:r>
            <a:r>
              <a:rPr lang="en-US" sz="3200" dirty="0" err="1" smtClean="0">
                <a:solidFill>
                  <a:srgbClr val="7030A0"/>
                </a:solidFill>
                <a:latin typeface="Times New Roman"/>
                <a:cs typeface="Times New Roman"/>
              </a:rPr>
              <a:t>FSWD_Example_Programs</a:t>
            </a:r>
            <a:r>
              <a:rPr lang="en-US" sz="3200" dirty="0" smtClean="0">
                <a:solidFill>
                  <a:srgbClr val="7030A0"/>
                </a:solidFill>
                <a:latin typeface="Times New Roman"/>
                <a:cs typeface="Times New Roman"/>
              </a:rPr>
              <a:t> Practice codes and Lab experiments.</a:t>
            </a:r>
          </a:p>
          <a:p>
            <a:pPr marL="12700" algn="just">
              <a:lnSpc>
                <a:spcPct val="100000"/>
              </a:lnSpc>
            </a:pPr>
            <a:endParaRPr lang="en-US" sz="3200" dirty="0" smtClean="0">
              <a:solidFill>
                <a:srgbClr val="7030A0"/>
              </a:solidFill>
              <a:latin typeface="Times New Roman"/>
              <a:cs typeface="Times New Roman"/>
            </a:endParaRPr>
          </a:p>
          <a:p>
            <a:pPr marL="12700" algn="ctr">
              <a:lnSpc>
                <a:spcPct val="100000"/>
              </a:lnSpc>
            </a:pPr>
            <a:r>
              <a:rPr lang="en-US" sz="3200" dirty="0" smtClean="0">
                <a:solidFill>
                  <a:srgbClr val="7030A0"/>
                </a:solidFill>
                <a:latin typeface="Times New Roman"/>
                <a:cs typeface="Times New Roman"/>
              </a:rPr>
              <a:t>All the best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dirty="0" smtClean="0">
                <a:hlinkClick r:id="rId2"/>
              </a:rPr>
              <a:t>variable</a:t>
            </a:r>
            <a:r>
              <a:rPr lang="en-US" dirty="0" smtClean="0"/>
              <a:t> is a “named storage” for data. We can use variables to store goodies, visitors, and other data.</a:t>
            </a:r>
          </a:p>
          <a:p>
            <a:r>
              <a:rPr lang="en-US" dirty="0" smtClean="0"/>
              <a:t>To create a variable in JavaScript, use the let keyword.</a:t>
            </a:r>
          </a:p>
          <a:p>
            <a:pPr>
              <a:buNone/>
            </a:pPr>
            <a:endParaRPr lang="en-US" dirty="0" smtClean="0"/>
          </a:p>
          <a:p>
            <a:pPr>
              <a:buNone/>
            </a:pPr>
            <a:r>
              <a:rPr lang="en-US" sz="2000" dirty="0" smtClean="0"/>
              <a:t>let message;</a:t>
            </a:r>
          </a:p>
          <a:p>
            <a:pPr>
              <a:buNone/>
            </a:pPr>
            <a:r>
              <a:rPr lang="da-DK" sz="2000" dirty="0" smtClean="0"/>
              <a:t>let message; message = 'Hello'; // store the string</a:t>
            </a:r>
          </a:p>
          <a:p>
            <a:pPr>
              <a:buNone/>
            </a:pPr>
            <a:r>
              <a:rPr lang="en-US" sz="2000" dirty="0" smtClean="0"/>
              <a:t>alert(message);</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var</a:t>
            </a:r>
            <a:r>
              <a:rPr lang="en-US" b="1" dirty="0" smtClean="0">
                <a:solidFill>
                  <a:srgbClr val="FF0000"/>
                </a:solidFill>
              </a:rPr>
              <a:t> instead of </a:t>
            </a:r>
            <a:r>
              <a:rPr lang="en-US" dirty="0" smtClean="0">
                <a:solidFill>
                  <a:srgbClr val="FF0000"/>
                </a:solidFill>
              </a:rPr>
              <a:t>let</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err="1" smtClean="0">
                <a:solidFill>
                  <a:srgbClr val="FF0000"/>
                </a:solidFill>
              </a:rPr>
              <a:t>var</a:t>
            </a:r>
            <a:r>
              <a:rPr lang="en-US" dirty="0" smtClean="0">
                <a:solidFill>
                  <a:srgbClr val="FF0000"/>
                </a:solidFill>
              </a:rPr>
              <a:t> message = 'Hello';</a:t>
            </a:r>
          </a:p>
          <a:p>
            <a:r>
              <a:rPr lang="en-US" dirty="0" smtClean="0"/>
              <a:t>The </a:t>
            </a:r>
            <a:r>
              <a:rPr lang="en-US" dirty="0" err="1" smtClean="0"/>
              <a:t>var</a:t>
            </a:r>
            <a:r>
              <a:rPr lang="en-US" dirty="0" smtClean="0"/>
              <a:t> keyword is </a:t>
            </a:r>
            <a:r>
              <a:rPr lang="en-US" i="1" dirty="0" smtClean="0"/>
              <a:t>almost</a:t>
            </a:r>
            <a:r>
              <a:rPr lang="en-US" dirty="0" smtClean="0"/>
              <a:t> the same as let. It also declares a variable, but in a slightly different, “old-school” way.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220</TotalTime>
  <Words>1451</Words>
  <Application>Microsoft Office PowerPoint</Application>
  <PresentationFormat>On-screen Show (4:3)</PresentationFormat>
  <Paragraphs>351</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Flow</vt:lpstr>
      <vt:lpstr>Unit -2  High level programming &amp; jQuery</vt:lpstr>
      <vt:lpstr>Slide 2</vt:lpstr>
      <vt:lpstr>Slide 3</vt:lpstr>
      <vt:lpstr>How do engines work?</vt:lpstr>
      <vt:lpstr>Debugging in Chrome</vt:lpstr>
      <vt:lpstr>Slide 6</vt:lpstr>
      <vt:lpstr>Variables</vt:lpstr>
      <vt:lpstr>Slide 8</vt:lpstr>
      <vt:lpstr>var instead of let</vt:lpstr>
      <vt:lpstr>Constants</vt:lpstr>
      <vt:lpstr>Summary</vt:lpstr>
      <vt:lpstr>Data types</vt:lpstr>
      <vt:lpstr>JavaScript Events</vt:lpstr>
      <vt:lpstr>Slide 14</vt:lpstr>
      <vt:lpstr>Slide 15</vt:lpstr>
      <vt:lpstr>JavaScript Form Validation </vt:lpstr>
      <vt:lpstr>Slide 17</vt:lpstr>
      <vt:lpstr>Slide 18</vt:lpstr>
      <vt:lpstr>AJAX Introduction</vt:lpstr>
      <vt:lpstr>Slide 20</vt:lpstr>
      <vt:lpstr>Slide 21</vt:lpstr>
      <vt:lpstr>Slide 22</vt:lpstr>
      <vt:lpstr>jQuery</vt:lpstr>
      <vt:lpstr>features:</vt:lpstr>
      <vt:lpstr>Adding jQuery to Your Web Pages</vt:lpstr>
      <vt:lpstr>jQuery Syntax</vt:lpstr>
      <vt:lpstr>Examples</vt:lpstr>
      <vt:lpstr>jQuery Selectors</vt:lpstr>
      <vt:lpstr>The element Selector</vt:lpstr>
      <vt:lpstr>The #id Selector</vt:lpstr>
      <vt:lpstr>The .class Selector</vt:lpstr>
      <vt:lpstr>Slide 32</vt:lpstr>
      <vt:lpstr>jQuery Event Methods</vt:lpstr>
      <vt:lpstr>jQuery Syntax For Event Methods</vt:lpstr>
      <vt:lpstr>jQuery DOM Manipulation</vt:lpstr>
      <vt:lpstr>Get Content - text(), html(), and val()</vt:lpstr>
      <vt:lpstr>Example</vt:lpstr>
      <vt:lpstr>Example</vt:lpstr>
      <vt:lpstr>Get Attributes - attr()</vt:lpstr>
      <vt:lpstr>Set Content - text(), html(), and val()</vt:lpstr>
      <vt:lpstr>Example</vt:lpstr>
      <vt:lpstr>A Callback Function for text(), html(), and val()</vt:lpstr>
      <vt:lpstr>Example</vt:lpstr>
      <vt:lpstr>Set Attributes - attr()</vt:lpstr>
      <vt:lpstr>A Callback Function for attr()</vt:lpstr>
      <vt:lpstr>Example</vt:lpstr>
      <vt:lpstr>Add New HTML Content</vt:lpstr>
      <vt:lpstr>jQuery append() Method</vt:lpstr>
      <vt:lpstr>jQuery prepend() Method</vt:lpstr>
      <vt:lpstr>jQuery after() and before() Methods</vt:lpstr>
      <vt:lpstr>Remove Elements/Content</vt:lpstr>
      <vt:lpstr>jQuery remove() Method</vt:lpstr>
      <vt:lpstr>jQuery empty() Method</vt:lpstr>
      <vt:lpstr>jQuery Manipulating CSS</vt:lpstr>
      <vt:lpstr>Example Stylesheet</vt:lpstr>
      <vt:lpstr>jQuery addClass() Method</vt:lpstr>
      <vt:lpstr>jQuery removeClass() Method</vt:lpstr>
      <vt:lpstr>jQuery Traversing</vt:lpstr>
      <vt:lpstr>Slide 59</vt:lpstr>
      <vt:lpstr>Slide 60</vt:lpstr>
      <vt:lpstr>jQuery Traversing - Ancestors</vt:lpstr>
      <vt:lpstr>Traversing Up the DOM Tree</vt:lpstr>
      <vt:lpstr>Traversing the DOM</vt:lpstr>
      <vt:lpstr>jQuery parent() Method</vt:lpstr>
      <vt:lpstr>jQuery parents() Method</vt:lpstr>
      <vt:lpstr>jQuery parentsUntil() Method</vt:lpstr>
      <vt:lpstr>Traversing Down the DOM Tree</vt:lpstr>
      <vt:lpstr>jQuery children() Method</vt:lpstr>
      <vt:lpstr>jQuery find() Method</vt:lpstr>
      <vt:lpstr>Traversing Sideways in The DOM Tree</vt:lpstr>
      <vt:lpstr>jQuery siblings() Method</vt:lpstr>
      <vt:lpstr>jQuery next() Method</vt:lpstr>
      <vt:lpstr>jQuery nextAll() Method</vt:lpstr>
      <vt:lpstr>jQuery nextUntil() Method</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programming:</dc:title>
  <dc:creator>NAGARAJU</dc:creator>
  <cp:lastModifiedBy>student</cp:lastModifiedBy>
  <cp:revision>44</cp:revision>
  <dcterms:created xsi:type="dcterms:W3CDTF">2006-08-16T00:00:00Z</dcterms:created>
  <dcterms:modified xsi:type="dcterms:W3CDTF">2022-11-16T05:14:15Z</dcterms:modified>
</cp:coreProperties>
</file>