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6"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09-Jul-21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09-Jul-21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09-Jul-21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09-Jul-21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09-Jul-21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09-Jul-21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ugjs.org/api/getting-started.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41148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STACK WEB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UNIT – 3</a:t>
            </a:r>
            <a:r>
              <a:rPr lang="en-US" dirty="0" smtClean="0"/>
              <a:t/>
            </a:r>
            <a:br>
              <a:rPr lang="en-US" dirty="0" smtClean="0"/>
            </a:br>
            <a:r>
              <a:rPr lang="en-US" dirty="0" smtClean="0"/>
              <a:t>Node.js, Express.js and Mongo DB</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b="1" dirty="0" smtClean="0"/>
              <a:t>Hello world example (</a:t>
            </a:r>
            <a:r>
              <a:rPr lang="en-US" dirty="0" smtClean="0"/>
              <a:t>app.js)</a:t>
            </a:r>
            <a:endParaRPr lang="en-US" dirty="0"/>
          </a:p>
        </p:txBody>
      </p:sp>
      <p:sp>
        <p:nvSpPr>
          <p:cNvPr id="3" name="Content Placeholder 2"/>
          <p:cNvSpPr>
            <a:spLocks noGrp="1"/>
          </p:cNvSpPr>
          <p:nvPr>
            <p:ph idx="1"/>
          </p:nvPr>
        </p:nvSpPr>
        <p:spPr>
          <a:xfrm>
            <a:off x="457200" y="1722437"/>
            <a:ext cx="8229600" cy="4754563"/>
          </a:xfrm>
        </p:spPr>
        <p:txBody>
          <a:bodyPr>
            <a:normAutofit fontScale="77500" lnSpcReduction="20000"/>
          </a:bodyPr>
          <a:lstStyle/>
          <a:p>
            <a:pPr>
              <a:buNone/>
            </a:pPr>
            <a:r>
              <a:rPr lang="en-US" dirty="0" smtClean="0"/>
              <a:t>const express = require('express')</a:t>
            </a:r>
          </a:p>
          <a:p>
            <a:pPr>
              <a:buNone/>
            </a:pPr>
            <a:r>
              <a:rPr lang="en-US" dirty="0" smtClean="0"/>
              <a:t>const app = express()</a:t>
            </a:r>
          </a:p>
          <a:p>
            <a:pPr>
              <a:buNone/>
            </a:pPr>
            <a:r>
              <a:rPr lang="en-US" dirty="0" smtClean="0"/>
              <a:t>const port = 3000</a:t>
            </a:r>
          </a:p>
          <a:p>
            <a:pPr>
              <a:buNone/>
            </a:pPr>
            <a:endParaRPr lang="en-US" dirty="0" smtClean="0"/>
          </a:p>
          <a:p>
            <a:pPr>
              <a:buNone/>
            </a:pPr>
            <a:r>
              <a:rPr lang="en-US" dirty="0" err="1" smtClean="0"/>
              <a:t>app.get</a:t>
            </a:r>
            <a:r>
              <a:rPr lang="en-US" dirty="0" smtClean="0"/>
              <a:t>('/', (</a:t>
            </a:r>
            <a:r>
              <a:rPr lang="en-US" dirty="0" err="1" smtClean="0"/>
              <a:t>req</a:t>
            </a:r>
            <a:r>
              <a:rPr lang="en-US" dirty="0" smtClean="0"/>
              <a:t>, res) =&gt; {</a:t>
            </a:r>
          </a:p>
          <a:p>
            <a:pPr>
              <a:buNone/>
            </a:pPr>
            <a:r>
              <a:rPr lang="en-US" dirty="0" smtClean="0"/>
              <a:t>  </a:t>
            </a:r>
            <a:r>
              <a:rPr lang="en-US" dirty="0" err="1" smtClean="0"/>
              <a:t>res.send</a:t>
            </a:r>
            <a:r>
              <a:rPr lang="en-US" dirty="0" smtClean="0"/>
              <a:t>('Hello World!')</a:t>
            </a:r>
          </a:p>
          <a:p>
            <a:pPr>
              <a:buNone/>
            </a:pPr>
            <a:r>
              <a:rPr lang="en-US" dirty="0" smtClean="0"/>
              <a:t>})</a:t>
            </a:r>
          </a:p>
          <a:p>
            <a:pPr>
              <a:buNone/>
            </a:pPr>
            <a:endParaRPr lang="en-US" dirty="0" smtClean="0"/>
          </a:p>
          <a:p>
            <a:pPr>
              <a:buNone/>
            </a:pPr>
            <a:r>
              <a:rPr lang="en-US" dirty="0" err="1" smtClean="0"/>
              <a:t>app.listen</a:t>
            </a:r>
            <a:r>
              <a:rPr lang="en-US" dirty="0" smtClean="0"/>
              <a:t>(port, () =&gt; {</a:t>
            </a:r>
          </a:p>
          <a:p>
            <a:pPr>
              <a:buNone/>
            </a:pPr>
            <a:r>
              <a:rPr lang="en-US" dirty="0" smtClean="0"/>
              <a:t>  console.log(`Example app listening at http://localhost:${port}`)</a:t>
            </a:r>
          </a:p>
          <a:p>
            <a:pPr>
              <a:buNone/>
            </a:pPr>
            <a:r>
              <a:rPr lang="en-US" dirty="0" smtClean="0"/>
              <a:t>})</a:t>
            </a:r>
          </a:p>
          <a:p>
            <a:pPr>
              <a:buNone/>
            </a:pPr>
            <a:endParaRPr lang="en-US" dirty="0" smtClean="0"/>
          </a:p>
          <a:p>
            <a:r>
              <a:rPr lang="en-US" dirty="0" smtClean="0">
                <a:solidFill>
                  <a:srgbClr val="FF0000"/>
                </a:solidFill>
              </a:rPr>
              <a:t>Run the app with the following command:</a:t>
            </a:r>
          </a:p>
          <a:p>
            <a:r>
              <a:rPr lang="en-US" dirty="0" smtClean="0">
                <a:solidFill>
                  <a:srgbClr val="FF0000"/>
                </a:solidFill>
              </a:rPr>
              <a:t>$ node app.js</a:t>
            </a:r>
          </a:p>
          <a:p>
            <a:r>
              <a:rPr lang="en-US" dirty="0" smtClean="0"/>
              <a:t>Then, load http://localhost:3000/ in a browser to see the output.</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routing</a:t>
            </a:r>
            <a:endParaRPr lang="en-US" dirty="0"/>
          </a:p>
        </p:txBody>
      </p:sp>
      <p:sp>
        <p:nvSpPr>
          <p:cNvPr id="3" name="Content Placeholder 2"/>
          <p:cNvSpPr>
            <a:spLocks noGrp="1"/>
          </p:cNvSpPr>
          <p:nvPr>
            <p:ph idx="1"/>
          </p:nvPr>
        </p:nvSpPr>
        <p:spPr/>
        <p:txBody>
          <a:bodyPr>
            <a:normAutofit/>
          </a:bodyPr>
          <a:lstStyle/>
          <a:p>
            <a:r>
              <a:rPr lang="en-US" b="1" i="1" dirty="0" smtClean="0"/>
              <a:t>Routing</a:t>
            </a:r>
            <a:r>
              <a:rPr lang="en-US" dirty="0" smtClean="0"/>
              <a:t> refers to determining how an application responds to a client request to a particular endpoint, which is a URI (or path) and a specific HTTP request method (GET, POST, and so on).</a:t>
            </a:r>
          </a:p>
          <a:p>
            <a:r>
              <a:rPr lang="en-US" dirty="0" smtClean="0"/>
              <a:t>Each route can have one or more handler functions, which are executed when the route is matched.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Route definition takes the following structure:</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t>app.METHOD</a:t>
            </a:r>
            <a:r>
              <a:rPr lang="en-US" dirty="0" smtClean="0"/>
              <a:t>(PATH, HANDLER) Where:</a:t>
            </a:r>
          </a:p>
          <a:p>
            <a:r>
              <a:rPr lang="en-US" dirty="0" smtClean="0"/>
              <a:t>app is an instance of express.</a:t>
            </a:r>
          </a:p>
          <a:p>
            <a:r>
              <a:rPr lang="en-US" dirty="0" smtClean="0"/>
              <a:t>METHOD is an </a:t>
            </a:r>
            <a:r>
              <a:rPr lang="en-US" dirty="0" smtClean="0">
                <a:hlinkClick r:id="rId2"/>
              </a:rPr>
              <a:t>HTTP request method</a:t>
            </a:r>
            <a:r>
              <a:rPr lang="en-US" dirty="0" smtClean="0"/>
              <a:t>, in lowercase.</a:t>
            </a:r>
          </a:p>
          <a:p>
            <a:r>
              <a:rPr lang="en-US" dirty="0" smtClean="0"/>
              <a:t>PATH is a path on the server.</a:t>
            </a:r>
          </a:p>
          <a:p>
            <a:r>
              <a:rPr lang="en-US" dirty="0" smtClean="0"/>
              <a:t>HANDLER is the function executed when the route is matched.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following examples illustrate defining simple routes.</a:t>
            </a:r>
          </a:p>
          <a:p>
            <a:r>
              <a:rPr lang="en-US" dirty="0" smtClean="0"/>
              <a:t>Respond with Hello World! on the homepage:</a:t>
            </a:r>
          </a:p>
          <a:p>
            <a:pPr>
              <a:buNone/>
            </a:pPr>
            <a:r>
              <a:rPr lang="en-US" sz="2400" i="1" dirty="0" err="1" smtClean="0"/>
              <a:t>app.get</a:t>
            </a:r>
            <a:r>
              <a:rPr lang="en-US" sz="2400" i="1" dirty="0" smtClean="0"/>
              <a:t>('/', function (</a:t>
            </a:r>
            <a:r>
              <a:rPr lang="en-US" sz="2400" i="1" dirty="0" err="1" smtClean="0"/>
              <a:t>req</a:t>
            </a:r>
            <a:r>
              <a:rPr lang="en-US" sz="2400" i="1" dirty="0" smtClean="0"/>
              <a:t>, res) </a:t>
            </a:r>
          </a:p>
          <a:p>
            <a:pPr>
              <a:buNone/>
            </a:pPr>
            <a:r>
              <a:rPr lang="en-US" sz="2400" i="1" dirty="0" smtClean="0"/>
              <a:t>{</a:t>
            </a:r>
          </a:p>
          <a:p>
            <a:pPr>
              <a:buNone/>
            </a:pPr>
            <a:r>
              <a:rPr lang="en-US" sz="2400" i="1" dirty="0" smtClean="0"/>
              <a:t> </a:t>
            </a:r>
            <a:r>
              <a:rPr lang="en-US" sz="2400" i="1" dirty="0" err="1" smtClean="0"/>
              <a:t>res.send</a:t>
            </a:r>
            <a:r>
              <a:rPr lang="en-US" sz="2400" i="1" dirty="0" smtClean="0"/>
              <a:t>('Hello World!')</a:t>
            </a:r>
          </a:p>
          <a:p>
            <a:pPr>
              <a:buNone/>
            </a:pPr>
            <a:r>
              <a:rPr lang="en-US" sz="2400" i="1" dirty="0" smtClean="0"/>
              <a:t> })</a:t>
            </a:r>
            <a:endParaRPr lang="en-US" sz="2400"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Respond to POST request on the root route (/), the application’s home page:</a:t>
            </a:r>
          </a:p>
          <a:p>
            <a:pPr>
              <a:buNone/>
            </a:pPr>
            <a:r>
              <a:rPr lang="en-US" dirty="0" smtClean="0"/>
              <a:t>app.post('/', function (</a:t>
            </a:r>
            <a:r>
              <a:rPr lang="en-US" dirty="0" err="1" smtClean="0"/>
              <a:t>req</a:t>
            </a:r>
            <a:r>
              <a:rPr lang="en-US" dirty="0" smtClean="0"/>
              <a:t>, res)</a:t>
            </a:r>
          </a:p>
          <a:p>
            <a:pPr>
              <a:buNone/>
            </a:pPr>
            <a:r>
              <a:rPr lang="en-US" dirty="0" smtClean="0"/>
              <a:t> {</a:t>
            </a:r>
          </a:p>
          <a:p>
            <a:pPr>
              <a:buNone/>
            </a:pPr>
            <a:r>
              <a:rPr lang="en-US" dirty="0" smtClean="0"/>
              <a:t> </a:t>
            </a:r>
            <a:r>
              <a:rPr lang="en-US" dirty="0" err="1" smtClean="0"/>
              <a:t>res.send</a:t>
            </a:r>
            <a:r>
              <a:rPr lang="en-US" dirty="0" smtClean="0"/>
              <a:t>('Got a POST request')</a:t>
            </a:r>
          </a:p>
          <a:p>
            <a:pPr>
              <a:buNone/>
            </a:pP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Respond to a PUT request to the /user route:</a:t>
            </a:r>
          </a:p>
          <a:p>
            <a:pPr>
              <a:buNone/>
            </a:pPr>
            <a:r>
              <a:rPr lang="en-US" dirty="0" err="1" smtClean="0"/>
              <a:t>app.put</a:t>
            </a:r>
            <a:r>
              <a:rPr lang="en-US" dirty="0" smtClean="0"/>
              <a:t>('/user', function (</a:t>
            </a:r>
            <a:r>
              <a:rPr lang="en-US" dirty="0" err="1" smtClean="0"/>
              <a:t>req</a:t>
            </a:r>
            <a:r>
              <a:rPr lang="en-US" dirty="0" smtClean="0"/>
              <a:t>, res)</a:t>
            </a:r>
          </a:p>
          <a:p>
            <a:pPr>
              <a:buNone/>
            </a:pPr>
            <a:r>
              <a:rPr lang="en-US" dirty="0" smtClean="0"/>
              <a:t> {</a:t>
            </a:r>
          </a:p>
          <a:p>
            <a:pPr>
              <a:buNone/>
            </a:pPr>
            <a:r>
              <a:rPr lang="en-US" dirty="0" smtClean="0"/>
              <a:t> </a:t>
            </a:r>
            <a:r>
              <a:rPr lang="en-US" dirty="0" err="1" smtClean="0"/>
              <a:t>res.send</a:t>
            </a:r>
            <a:r>
              <a:rPr lang="en-US" dirty="0" smtClean="0"/>
              <a:t>('Got a PUT request at /user')</a:t>
            </a:r>
          </a:p>
          <a:p>
            <a:pPr>
              <a:buNone/>
            </a:pPr>
            <a:r>
              <a:rPr lang="en-US"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Developing template engines for Express</a:t>
            </a:r>
            <a:endParaRPr lang="en-US" dirty="0"/>
          </a:p>
        </p:txBody>
      </p:sp>
      <p:sp>
        <p:nvSpPr>
          <p:cNvPr id="3" name="Content Placeholder 2"/>
          <p:cNvSpPr>
            <a:spLocks noGrp="1"/>
          </p:cNvSpPr>
          <p:nvPr>
            <p:ph idx="1"/>
          </p:nvPr>
        </p:nvSpPr>
        <p:spPr/>
        <p:txBody>
          <a:bodyPr>
            <a:normAutofit/>
          </a:bodyPr>
          <a:lstStyle/>
          <a:p>
            <a:r>
              <a:rPr lang="en-US" dirty="0" smtClean="0"/>
              <a:t>Use the </a:t>
            </a:r>
            <a:r>
              <a:rPr lang="en-US" dirty="0" err="1" smtClean="0"/>
              <a:t>app.engine</a:t>
            </a:r>
            <a:r>
              <a:rPr lang="en-US" dirty="0" smtClean="0"/>
              <a:t>(ext, callback) method to create your own template engine. ext refers to the file extension, and callback is the template engine function, which accepts the following items as parameters: the location of the file, the options object, and the callback function.</a:t>
            </a:r>
          </a:p>
          <a:p>
            <a:r>
              <a:rPr lang="en-US" dirty="0" smtClean="0"/>
              <a:t>The following code is an example of implementing a very simple template engine for rendering .</a:t>
            </a:r>
            <a:r>
              <a:rPr lang="en-US" dirty="0" err="1" smtClean="0"/>
              <a:t>ntl</a:t>
            </a:r>
            <a:r>
              <a:rPr lang="en-US" dirty="0" smtClean="0"/>
              <a:t> files.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85421"/>
            <a:ext cx="8534400" cy="5262979"/>
          </a:xfrm>
          <a:prstGeom prst="rect">
            <a:avLst/>
          </a:prstGeom>
        </p:spPr>
        <p:txBody>
          <a:bodyPr wrap="square">
            <a:spAutoFit/>
          </a:bodyPr>
          <a:lstStyle/>
          <a:p>
            <a:r>
              <a:rPr lang="en-US" sz="2400" dirty="0" err="1" smtClean="0"/>
              <a:t>var</a:t>
            </a:r>
            <a:r>
              <a:rPr lang="en-US" sz="2400" dirty="0" smtClean="0"/>
              <a:t> </a:t>
            </a:r>
            <a:r>
              <a:rPr lang="en-US" sz="2400" dirty="0" err="1" smtClean="0"/>
              <a:t>fs</a:t>
            </a:r>
            <a:r>
              <a:rPr lang="en-US" sz="2400" dirty="0" smtClean="0"/>
              <a:t> = require('</a:t>
            </a:r>
            <a:r>
              <a:rPr lang="en-US" sz="2400" dirty="0" err="1" smtClean="0"/>
              <a:t>fs'</a:t>
            </a:r>
            <a:r>
              <a:rPr lang="en-US" sz="2400" dirty="0" smtClean="0"/>
              <a:t>) // this engine requires the </a:t>
            </a:r>
            <a:r>
              <a:rPr lang="en-US" sz="2400" dirty="0" err="1" smtClean="0"/>
              <a:t>fs</a:t>
            </a:r>
            <a:r>
              <a:rPr lang="en-US" sz="2400" dirty="0" smtClean="0"/>
              <a:t> module</a:t>
            </a:r>
          </a:p>
          <a:p>
            <a:r>
              <a:rPr lang="en-US" sz="2400" dirty="0" err="1" smtClean="0"/>
              <a:t>app.engine</a:t>
            </a:r>
            <a:r>
              <a:rPr lang="en-US" sz="2400" dirty="0" smtClean="0"/>
              <a:t>('</a:t>
            </a:r>
            <a:r>
              <a:rPr lang="en-US" sz="2400" dirty="0" err="1" smtClean="0"/>
              <a:t>ntl</a:t>
            </a:r>
            <a:r>
              <a:rPr lang="en-US" sz="2400" dirty="0" smtClean="0"/>
              <a:t>', function (</a:t>
            </a:r>
            <a:r>
              <a:rPr lang="en-US" sz="2400" dirty="0" err="1" smtClean="0"/>
              <a:t>filePath</a:t>
            </a:r>
            <a:r>
              <a:rPr lang="en-US" sz="2400" dirty="0" smtClean="0"/>
              <a:t>, options, callback) { // define the template engine</a:t>
            </a:r>
          </a:p>
          <a:p>
            <a:r>
              <a:rPr lang="en-US" sz="2400" dirty="0" smtClean="0"/>
              <a:t>  </a:t>
            </a:r>
            <a:r>
              <a:rPr lang="en-US" sz="2400" dirty="0" err="1" smtClean="0"/>
              <a:t>fs.readFile</a:t>
            </a:r>
            <a:r>
              <a:rPr lang="en-US" sz="2400" dirty="0" smtClean="0"/>
              <a:t>(</a:t>
            </a:r>
            <a:r>
              <a:rPr lang="en-US" sz="2400" dirty="0" err="1" smtClean="0"/>
              <a:t>filePath</a:t>
            </a:r>
            <a:r>
              <a:rPr lang="en-US" sz="2400" dirty="0" smtClean="0"/>
              <a:t>, function (err, content) {</a:t>
            </a:r>
          </a:p>
          <a:p>
            <a:r>
              <a:rPr lang="en-US" sz="2400" dirty="0" smtClean="0"/>
              <a:t>    if (err) return callback(err)</a:t>
            </a:r>
          </a:p>
          <a:p>
            <a:r>
              <a:rPr lang="en-US" sz="2400" dirty="0" smtClean="0"/>
              <a:t>    // this is an extremely simple template engine</a:t>
            </a:r>
          </a:p>
          <a:p>
            <a:r>
              <a:rPr lang="en-US" sz="2400" dirty="0" smtClean="0"/>
              <a:t>    </a:t>
            </a:r>
            <a:r>
              <a:rPr lang="en-US" sz="2400" dirty="0" err="1" smtClean="0"/>
              <a:t>var</a:t>
            </a:r>
            <a:r>
              <a:rPr lang="en-US" sz="2400" dirty="0" smtClean="0"/>
              <a:t> rendered = </a:t>
            </a:r>
            <a:r>
              <a:rPr lang="en-US" sz="2400" dirty="0" err="1" smtClean="0"/>
              <a:t>content.toString</a:t>
            </a:r>
            <a:r>
              <a:rPr lang="en-US" sz="2400" dirty="0" smtClean="0"/>
              <a:t>()</a:t>
            </a:r>
          </a:p>
          <a:p>
            <a:r>
              <a:rPr lang="en-US" sz="2400" dirty="0" smtClean="0"/>
              <a:t>      .replace('#title#', '&lt;title&gt;' + </a:t>
            </a:r>
            <a:r>
              <a:rPr lang="en-US" sz="2400" dirty="0" err="1" smtClean="0"/>
              <a:t>options.title</a:t>
            </a:r>
            <a:r>
              <a:rPr lang="en-US" sz="2400" dirty="0" smtClean="0"/>
              <a:t> + '&lt;/title&gt;')</a:t>
            </a:r>
          </a:p>
          <a:p>
            <a:r>
              <a:rPr lang="en-US" sz="2400" dirty="0" smtClean="0"/>
              <a:t>      .replace('#message#', '&lt;h1&gt;' + </a:t>
            </a:r>
            <a:r>
              <a:rPr lang="en-US" sz="2400" dirty="0" err="1" smtClean="0"/>
              <a:t>options.message</a:t>
            </a:r>
            <a:r>
              <a:rPr lang="en-US" sz="2400" dirty="0" smtClean="0"/>
              <a:t> + '&lt;/h1&gt;')</a:t>
            </a:r>
          </a:p>
          <a:p>
            <a:r>
              <a:rPr lang="en-US" sz="2400" dirty="0" smtClean="0"/>
              <a:t>    return callback(null, rendered)</a:t>
            </a:r>
          </a:p>
          <a:p>
            <a:r>
              <a:rPr lang="en-US" sz="2400" dirty="0" smtClean="0"/>
              <a:t>  })</a:t>
            </a:r>
          </a:p>
          <a:p>
            <a:r>
              <a:rPr lang="en-US" sz="2400" dirty="0" smtClean="0"/>
              <a:t>})</a:t>
            </a:r>
          </a:p>
          <a:p>
            <a:r>
              <a:rPr lang="en-US" sz="2400" dirty="0" err="1" smtClean="0"/>
              <a:t>app.set</a:t>
            </a:r>
            <a:r>
              <a:rPr lang="en-US" sz="2400" dirty="0" smtClean="0"/>
              <a:t>('views', './views') // specify the views directory</a:t>
            </a:r>
          </a:p>
          <a:p>
            <a:r>
              <a:rPr lang="en-US" sz="2400" dirty="0" err="1" smtClean="0"/>
              <a:t>app.set</a:t>
            </a:r>
            <a:r>
              <a:rPr lang="en-US" sz="2400" dirty="0" smtClean="0"/>
              <a:t>('view engine', '</a:t>
            </a:r>
            <a:r>
              <a:rPr lang="en-US" sz="2400" dirty="0" err="1" smtClean="0"/>
              <a:t>ntl</a:t>
            </a:r>
            <a:r>
              <a:rPr lang="en-US" sz="2400" dirty="0" smtClean="0"/>
              <a:t>') // register the template engine</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Your app will now be able to render .</a:t>
            </a:r>
            <a:r>
              <a:rPr lang="en-US" dirty="0" err="1" smtClean="0"/>
              <a:t>ntl</a:t>
            </a:r>
            <a:r>
              <a:rPr lang="en-US" dirty="0" smtClean="0"/>
              <a:t> files. Create a file named index.ntl in the views directory with the following content.</a:t>
            </a:r>
          </a:p>
          <a:p>
            <a:r>
              <a:rPr lang="en-US" dirty="0" smtClean="0"/>
              <a:t>#title# #message# Then, create the following route in your app.</a:t>
            </a:r>
          </a:p>
          <a:p>
            <a:r>
              <a:rPr lang="en-US" dirty="0" err="1" smtClean="0"/>
              <a:t>app.get</a:t>
            </a:r>
            <a:r>
              <a:rPr lang="en-US" dirty="0" smtClean="0"/>
              <a:t>('/', function (</a:t>
            </a:r>
            <a:r>
              <a:rPr lang="en-US" dirty="0" err="1" smtClean="0"/>
              <a:t>req</a:t>
            </a:r>
            <a:r>
              <a:rPr lang="en-US" dirty="0" smtClean="0"/>
              <a:t>, res) { </a:t>
            </a:r>
            <a:r>
              <a:rPr lang="en-US" dirty="0" err="1" smtClean="0"/>
              <a:t>res.render</a:t>
            </a:r>
            <a:r>
              <a:rPr lang="en-US" dirty="0" smtClean="0"/>
              <a:t>('index', { title: 'Hey', message: 'Hello there!' }) }) When you make a request to the home page, index.ntl will be rendered as HTML.</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template engines with Express</a:t>
            </a:r>
            <a:endParaRPr lang="en-US" dirty="0"/>
          </a:p>
        </p:txBody>
      </p:sp>
      <p:sp>
        <p:nvSpPr>
          <p:cNvPr id="3" name="Content Placeholder 2"/>
          <p:cNvSpPr>
            <a:spLocks noGrp="1"/>
          </p:cNvSpPr>
          <p:nvPr>
            <p:ph idx="1"/>
          </p:nvPr>
        </p:nvSpPr>
        <p:spPr/>
        <p:txBody>
          <a:bodyPr/>
          <a:lstStyle/>
          <a:p>
            <a:r>
              <a:rPr lang="en-US" dirty="0" smtClean="0"/>
              <a:t>A </a:t>
            </a:r>
            <a:r>
              <a:rPr lang="en-US" b="1" i="1" dirty="0" smtClean="0"/>
              <a:t>template engine</a:t>
            </a:r>
            <a:r>
              <a:rPr lang="en-US" dirty="0" smtClean="0"/>
              <a:t> enables you to use static template files in your application.</a:t>
            </a:r>
          </a:p>
          <a:p>
            <a:r>
              <a:rPr lang="en-US" dirty="0" smtClean="0"/>
              <a:t>At runtime, the template engine replaces variables in a template file with actual values, and transforms the template into an HTML file sent to the client. </a:t>
            </a:r>
          </a:p>
          <a:p>
            <a:r>
              <a:rPr lang="en-US" dirty="0" smtClean="0"/>
              <a:t>This approach makes it easier to design an HTML page.</a:t>
            </a:r>
          </a:p>
          <a:p>
            <a:r>
              <a:rPr lang="en-US" smtClean="0"/>
              <a:t>Most popular template engines that work with Express is </a:t>
            </a:r>
            <a:r>
              <a:rPr lang="en-US" smtClean="0">
                <a:hlinkClick r:id="rId2"/>
              </a:rPr>
              <a:t>Pug</a:t>
            </a:r>
            <a:r>
              <a:rPr lang="en-US"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Express?</a:t>
            </a:r>
            <a:endParaRPr lang="en-US" dirty="0"/>
          </a:p>
        </p:txBody>
      </p:sp>
      <p:sp>
        <p:nvSpPr>
          <p:cNvPr id="3" name="Content Placeholder 2"/>
          <p:cNvSpPr>
            <a:spLocks noGrp="1"/>
          </p:cNvSpPr>
          <p:nvPr>
            <p:ph idx="1"/>
          </p:nvPr>
        </p:nvSpPr>
        <p:spPr/>
        <p:txBody>
          <a:bodyPr/>
          <a:lstStyle/>
          <a:p>
            <a:r>
              <a:rPr lang="en-US" dirty="0" smtClean="0"/>
              <a:t>Express provides a minimal interface to build our applications. It provides us the tools that are required to build our app. It is flexible as there are numerous modules available on </a:t>
            </a:r>
            <a:r>
              <a:rPr lang="en-US" b="1" dirty="0" err="1" smtClean="0"/>
              <a:t>npm</a:t>
            </a:r>
            <a:r>
              <a:rPr lang="en-US" dirty="0" smtClean="0"/>
              <a:t>, which can be directly plugged into Express.</a:t>
            </a:r>
          </a:p>
          <a:p>
            <a:r>
              <a:rPr lang="en-US" dirty="0" smtClean="0"/>
              <a:t>Express was developed by </a:t>
            </a:r>
            <a:r>
              <a:rPr lang="en-US" b="1" dirty="0" smtClean="0"/>
              <a:t>TJ </a:t>
            </a:r>
            <a:r>
              <a:rPr lang="en-US" b="1" dirty="0" err="1" smtClean="0"/>
              <a:t>Holowaychuk</a:t>
            </a:r>
            <a:r>
              <a:rPr lang="en-US" dirty="0" smtClean="0"/>
              <a:t> and is maintained by the </a:t>
            </a:r>
            <a:r>
              <a:rPr lang="en-US" dirty="0" smtClean="0">
                <a:hlinkClick r:id="rId2"/>
              </a:rPr>
              <a:t>Node.js</a:t>
            </a:r>
            <a:r>
              <a:rPr lang="en-US" dirty="0" smtClean="0"/>
              <a:t> foundation and numerous open source contributors.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Pug</a:t>
            </a:r>
            <a:endParaRPr lang="en-US" dirty="0"/>
          </a:p>
        </p:txBody>
      </p:sp>
      <p:sp>
        <p:nvSpPr>
          <p:cNvPr id="3" name="Content Placeholder 2"/>
          <p:cNvSpPr>
            <a:spLocks noGrp="1"/>
          </p:cNvSpPr>
          <p:nvPr>
            <p:ph idx="1"/>
          </p:nvPr>
        </p:nvSpPr>
        <p:spPr/>
        <p:txBody>
          <a:bodyPr/>
          <a:lstStyle/>
          <a:p>
            <a:pPr>
              <a:buNone/>
            </a:pPr>
            <a:r>
              <a:rPr lang="en-US" dirty="0" smtClean="0"/>
              <a:t/>
            </a:r>
            <a:br>
              <a:rPr lang="en-US" dirty="0" smtClean="0"/>
            </a:br>
            <a:r>
              <a:rPr lang="en-US" dirty="0" smtClean="0"/>
              <a:t>Pug (earlier known as Jade) is a terse language for writing HTML templates. It −</a:t>
            </a:r>
          </a:p>
          <a:p>
            <a:r>
              <a:rPr lang="en-US" dirty="0" smtClean="0"/>
              <a:t>Produces HTML</a:t>
            </a:r>
          </a:p>
          <a:p>
            <a:r>
              <a:rPr lang="en-US" dirty="0" smtClean="0"/>
              <a:t>Supports dynamic code</a:t>
            </a:r>
          </a:p>
          <a:p>
            <a:r>
              <a:rPr lang="en-US" dirty="0" smtClean="0"/>
              <a:t>Supports reusability (DRY)</a:t>
            </a:r>
          </a:p>
          <a:p>
            <a:pPr>
              <a:buNone/>
            </a:pPr>
            <a:r>
              <a:rPr lang="en-US" dirty="0" smtClean="0"/>
              <a:t>It is one of the most popular template language used with Express.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a:t>
            </a:r>
            <a:r>
              <a:rPr lang="en-US" dirty="0" err="1" smtClean="0"/>
              <a:t>validator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Validation in node.js can be easily done by using the express-</a:t>
            </a:r>
            <a:r>
              <a:rPr lang="en-US" dirty="0" err="1" smtClean="0"/>
              <a:t>validator</a:t>
            </a:r>
            <a:r>
              <a:rPr lang="en-US" dirty="0" smtClean="0"/>
              <a:t> module. This module is popular for data validation. There are other modules available in market like </a:t>
            </a:r>
            <a:r>
              <a:rPr lang="en-US" dirty="0" err="1" smtClean="0"/>
              <a:t>hapi</a:t>
            </a:r>
            <a:r>
              <a:rPr lang="en-US" dirty="0" smtClean="0"/>
              <a:t>/</a:t>
            </a:r>
            <a:r>
              <a:rPr lang="en-US" dirty="0" err="1" smtClean="0"/>
              <a:t>joi</a:t>
            </a:r>
            <a:r>
              <a:rPr lang="en-US" dirty="0" smtClean="0"/>
              <a:t>, etc but express-</a:t>
            </a:r>
            <a:r>
              <a:rPr lang="en-US" dirty="0" err="1" smtClean="0"/>
              <a:t>validator</a:t>
            </a:r>
            <a:r>
              <a:rPr lang="en-US" dirty="0" smtClean="0"/>
              <a:t> is widely used and popular among them.</a:t>
            </a:r>
          </a:p>
          <a:p>
            <a:pPr fontAlgn="base"/>
            <a:r>
              <a:rPr lang="en-US" dirty="0" smtClean="0"/>
              <a:t>You can install this package by using the following command. </a:t>
            </a:r>
            <a:br>
              <a:rPr lang="en-US" dirty="0" smtClean="0"/>
            </a:br>
            <a:r>
              <a:rPr lang="en-US" dirty="0" smtClean="0"/>
              <a:t> </a:t>
            </a:r>
          </a:p>
          <a:p>
            <a:pPr lvl="1" fontAlgn="base"/>
            <a:r>
              <a:rPr lang="en-US" dirty="0" err="1" smtClean="0"/>
              <a:t>npm</a:t>
            </a:r>
            <a:r>
              <a:rPr lang="en-US" dirty="0" smtClean="0"/>
              <a:t> install express-</a:t>
            </a:r>
            <a:r>
              <a:rPr lang="en-US" dirty="0" err="1" smtClean="0"/>
              <a:t>validator</a:t>
            </a:r>
            <a:endParaRPr lang="en-US" dirty="0" smtClean="0"/>
          </a:p>
          <a:p>
            <a:pPr lvl="1" fontAlgn="base"/>
            <a:r>
              <a:rPr lang="en-US" dirty="0" smtClean="0"/>
              <a:t>After installation, you can check your express-</a:t>
            </a:r>
            <a:r>
              <a:rPr lang="en-US" dirty="0" err="1" smtClean="0"/>
              <a:t>validator</a:t>
            </a:r>
            <a:r>
              <a:rPr lang="en-US" dirty="0" smtClean="0"/>
              <a:t> module version in command prompt using the following command. </a:t>
            </a:r>
            <a:br>
              <a:rPr lang="en-US" dirty="0" smtClean="0"/>
            </a:br>
            <a:r>
              <a:rPr lang="en-US" dirty="0" smtClean="0"/>
              <a:t> </a:t>
            </a:r>
          </a:p>
          <a:p>
            <a:pPr lvl="1"/>
            <a:r>
              <a:rPr lang="en-US" dirty="0" err="1" smtClean="0"/>
              <a:t>npm</a:t>
            </a:r>
            <a:r>
              <a:rPr lang="en-US" dirty="0" smtClean="0"/>
              <a:t> version express-</a:t>
            </a:r>
            <a:r>
              <a:rPr lang="en-US" dirty="0" err="1" smtClean="0"/>
              <a:t>validator</a:t>
            </a:r>
            <a:r>
              <a:rPr lang="en-US" dirty="0" smtClean="0"/>
              <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066800"/>
            <a:ext cx="8382000" cy="4524315"/>
          </a:xfrm>
          <a:prstGeom prst="rect">
            <a:avLst/>
          </a:prstGeom>
        </p:spPr>
        <p:txBody>
          <a:bodyPr wrap="square">
            <a:spAutoFit/>
          </a:bodyPr>
          <a:lstStyle/>
          <a:p>
            <a:pPr marL="12700" algn="just">
              <a:lnSpc>
                <a:spcPct val="100000"/>
              </a:lnSpc>
            </a:pPr>
            <a:r>
              <a:rPr lang="en-US" sz="3200" dirty="0" smtClean="0">
                <a:solidFill>
                  <a:srgbClr val="7030A0"/>
                </a:solidFill>
                <a:latin typeface="Times New Roman"/>
                <a:cs typeface="Times New Roman"/>
              </a:rPr>
              <a:t>Dear Students, </a:t>
            </a:r>
          </a:p>
          <a:p>
            <a:pPr marL="12700" algn="just">
              <a:lnSpc>
                <a:spcPct val="100000"/>
              </a:lnSpc>
            </a:pPr>
            <a:endParaRPr lang="en-US" sz="3200" dirty="0" smtClean="0">
              <a:solidFill>
                <a:srgbClr val="7030A0"/>
              </a:solidFill>
              <a:latin typeface="Times New Roman"/>
              <a:cs typeface="Times New Roman"/>
            </a:endParaRPr>
          </a:p>
          <a:p>
            <a:pPr marL="12700" algn="just">
              <a:lnSpc>
                <a:spcPct val="100000"/>
              </a:lnSpc>
            </a:pPr>
            <a:r>
              <a:rPr lang="en-US" sz="3200" dirty="0" smtClean="0">
                <a:solidFill>
                  <a:srgbClr val="7030A0"/>
                </a:solidFill>
                <a:latin typeface="Times New Roman"/>
                <a:cs typeface="Times New Roman"/>
              </a:rPr>
              <a:t>Take this </a:t>
            </a:r>
            <a:r>
              <a:rPr lang="en-US" sz="3200" dirty="0" err="1" smtClean="0">
                <a:solidFill>
                  <a:srgbClr val="7030A0"/>
                </a:solidFill>
                <a:latin typeface="Times New Roman"/>
                <a:cs typeface="Times New Roman"/>
              </a:rPr>
              <a:t>ppt</a:t>
            </a:r>
            <a:r>
              <a:rPr lang="en-US" sz="3200" dirty="0" smtClean="0">
                <a:solidFill>
                  <a:srgbClr val="7030A0"/>
                </a:solidFill>
                <a:latin typeface="Times New Roman"/>
                <a:cs typeface="Times New Roman"/>
              </a:rPr>
              <a:t> as reference, go through syllabus copy and prepare accordingly. Code of remaining concepts are shared in our group as zip file with the name </a:t>
            </a:r>
            <a:r>
              <a:rPr lang="en-US" sz="3200" dirty="0" err="1" smtClean="0">
                <a:solidFill>
                  <a:srgbClr val="7030A0"/>
                </a:solidFill>
                <a:latin typeface="Times New Roman"/>
                <a:cs typeface="Times New Roman"/>
              </a:rPr>
              <a:t>FSWD_Example_Programs</a:t>
            </a:r>
            <a:r>
              <a:rPr lang="en-US" sz="3200" dirty="0" smtClean="0">
                <a:solidFill>
                  <a:srgbClr val="7030A0"/>
                </a:solidFill>
                <a:latin typeface="Times New Roman"/>
                <a:cs typeface="Times New Roman"/>
              </a:rPr>
              <a:t> Practice codes and Lab experiments.</a:t>
            </a:r>
          </a:p>
          <a:p>
            <a:pPr marL="12700" algn="just">
              <a:lnSpc>
                <a:spcPct val="100000"/>
              </a:lnSpc>
            </a:pPr>
            <a:endParaRPr lang="en-US" sz="3200" dirty="0" smtClean="0">
              <a:solidFill>
                <a:srgbClr val="7030A0"/>
              </a:solidFill>
              <a:latin typeface="Times New Roman"/>
              <a:cs typeface="Times New Roman"/>
            </a:endParaRPr>
          </a:p>
          <a:p>
            <a:pPr marL="12700" algn="ctr">
              <a:lnSpc>
                <a:spcPct val="100000"/>
              </a:lnSpc>
            </a:pPr>
            <a:r>
              <a:rPr lang="en-US" sz="3200" dirty="0" smtClean="0">
                <a:solidFill>
                  <a:srgbClr val="7030A0"/>
                </a:solidFill>
                <a:latin typeface="Times New Roman"/>
                <a:cs typeface="Times New Roman"/>
              </a:rPr>
              <a:t>All the best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a:t>
            </a:r>
            <a:endParaRPr lang="en-US" dirty="0"/>
          </a:p>
        </p:txBody>
      </p:sp>
      <p:sp>
        <p:nvSpPr>
          <p:cNvPr id="3" name="Content Placeholder 2"/>
          <p:cNvSpPr>
            <a:spLocks noGrp="1"/>
          </p:cNvSpPr>
          <p:nvPr>
            <p:ph idx="1"/>
          </p:nvPr>
        </p:nvSpPr>
        <p:spPr/>
        <p:txBody>
          <a:bodyPr/>
          <a:lstStyle/>
          <a:p>
            <a:r>
              <a:rPr lang="en-US" dirty="0" smtClean="0"/>
              <a:t>Unlike its competitors like Rails and </a:t>
            </a:r>
            <a:r>
              <a:rPr lang="en-US" dirty="0" err="1" smtClean="0"/>
              <a:t>Django</a:t>
            </a:r>
            <a:r>
              <a:rPr lang="en-US" dirty="0" smtClean="0"/>
              <a:t>, which have an opinionated way of building applications, Express has no "best way" to do something. It is very flexible and pluggable.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Express is a minimal and flexible Node.js web application framework that provides a robust set of features for web and mobile applications. It is an open source framework developed and maintained by the Node.js foundation.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ExpressJS</a:t>
            </a:r>
            <a:r>
              <a:rPr lang="en-US" dirty="0" smtClean="0"/>
              <a:t> is a web application framework that provides you with a simple API to build websites, web apps and back ends. With </a:t>
            </a:r>
            <a:r>
              <a:rPr lang="en-US" dirty="0" err="1" smtClean="0"/>
              <a:t>ExpressJS</a:t>
            </a:r>
            <a:r>
              <a:rPr lang="en-US" dirty="0" smtClean="0"/>
              <a:t>, you need not worry about low level protocols, processes, etc.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Installing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Assuming you’ve already installed </a:t>
            </a:r>
            <a:r>
              <a:rPr lang="en-US" dirty="0" smtClean="0">
                <a:hlinkClick r:id="rId2"/>
              </a:rPr>
              <a:t>Node.js</a:t>
            </a:r>
            <a:r>
              <a:rPr lang="en-US" dirty="0" smtClean="0"/>
              <a:t>, create a directory to hold your application, and make that your working directory.</a:t>
            </a:r>
          </a:p>
          <a:p>
            <a:r>
              <a:rPr lang="en-US" dirty="0" smtClean="0"/>
              <a:t>$ </a:t>
            </a:r>
            <a:r>
              <a:rPr lang="en-US" dirty="0" err="1" smtClean="0"/>
              <a:t>mkdir</a:t>
            </a:r>
            <a:r>
              <a:rPr lang="en-US" dirty="0" smtClean="0"/>
              <a:t> </a:t>
            </a:r>
            <a:r>
              <a:rPr lang="en-US" dirty="0" err="1" smtClean="0"/>
              <a:t>myapp</a:t>
            </a:r>
            <a:endParaRPr lang="en-US" dirty="0" smtClean="0"/>
          </a:p>
          <a:p>
            <a:r>
              <a:rPr lang="en-US" dirty="0" smtClean="0"/>
              <a:t> $ </a:t>
            </a:r>
            <a:r>
              <a:rPr lang="en-US" dirty="0" err="1" smtClean="0"/>
              <a:t>cd</a:t>
            </a:r>
            <a:r>
              <a:rPr lang="en-US" dirty="0" smtClean="0"/>
              <a:t> </a:t>
            </a:r>
            <a:r>
              <a:rPr lang="en-US" dirty="0" err="1" smtClean="0"/>
              <a:t>myapp</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Use the </a:t>
            </a:r>
            <a:r>
              <a:rPr lang="en-US" dirty="0" err="1" smtClean="0"/>
              <a:t>npm</a:t>
            </a:r>
            <a:r>
              <a:rPr lang="en-US" dirty="0" smtClean="0"/>
              <a:t> init command to create a </a:t>
            </a:r>
            <a:r>
              <a:rPr lang="en-US" dirty="0" err="1" smtClean="0"/>
              <a:t>package.json</a:t>
            </a:r>
            <a:r>
              <a:rPr lang="en-US" dirty="0" smtClean="0"/>
              <a:t> file for your application. For more information on how </a:t>
            </a:r>
            <a:r>
              <a:rPr lang="en-US" dirty="0" err="1" smtClean="0"/>
              <a:t>package.json</a:t>
            </a:r>
            <a:r>
              <a:rPr lang="en-US" dirty="0" smtClean="0"/>
              <a:t> works</a:t>
            </a:r>
          </a:p>
          <a:p>
            <a:r>
              <a:rPr lang="en-US" dirty="0" smtClean="0">
                <a:solidFill>
                  <a:srgbClr val="FF0000"/>
                </a:solidFill>
              </a:rPr>
              <a:t>$ </a:t>
            </a:r>
            <a:r>
              <a:rPr lang="en-US" dirty="0" err="1" smtClean="0">
                <a:solidFill>
                  <a:srgbClr val="FF0000"/>
                </a:solidFill>
              </a:rPr>
              <a:t>npm</a:t>
            </a:r>
            <a:r>
              <a:rPr lang="en-US" dirty="0" smtClean="0">
                <a:solidFill>
                  <a:srgbClr val="FF0000"/>
                </a:solidFill>
              </a:rPr>
              <a:t> init</a:t>
            </a:r>
          </a:p>
          <a:p>
            <a:r>
              <a:rPr lang="en-US" dirty="0" smtClean="0"/>
              <a:t>This command prompts you for a number of things, such as the name and version of your application. For now, you can simply hit RETURN to accept the defaults for most of them, with the following exception: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entry point: (index.js)</a:t>
            </a:r>
          </a:p>
          <a:p>
            <a:r>
              <a:rPr lang="en-US" dirty="0" smtClean="0"/>
              <a:t>Enter app.js, or whatever you want the name of the main file to be. If you want it to be index.js, hit RETURN to accept the suggested default file name.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install Express in the </a:t>
            </a:r>
            <a:r>
              <a:rPr lang="en-US" dirty="0" err="1" smtClean="0"/>
              <a:t>myapp</a:t>
            </a:r>
            <a:r>
              <a:rPr lang="en-US" dirty="0" smtClean="0"/>
              <a:t> directory and save it in the dependencies list. For example:</a:t>
            </a:r>
          </a:p>
          <a:p>
            <a:r>
              <a:rPr lang="en-US" dirty="0" smtClean="0">
                <a:solidFill>
                  <a:srgbClr val="FF0000"/>
                </a:solidFill>
              </a:rPr>
              <a:t>$ </a:t>
            </a:r>
            <a:r>
              <a:rPr lang="en-US" dirty="0" err="1" smtClean="0">
                <a:solidFill>
                  <a:srgbClr val="FF0000"/>
                </a:solidFill>
              </a:rPr>
              <a:t>npm</a:t>
            </a:r>
            <a:r>
              <a:rPr lang="en-US" dirty="0" smtClean="0">
                <a:solidFill>
                  <a:srgbClr val="FF0000"/>
                </a:solidFill>
              </a:rPr>
              <a:t> install express --save</a:t>
            </a:r>
            <a:endParaRPr lang="en-US"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TotalTime>
  <Words>556</Words>
  <Application>Microsoft Office PowerPoint</Application>
  <PresentationFormat>On-screen Show (4:3)</PresentationFormat>
  <Paragraphs>101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 FULL STACK WEB DEVELOPMENT UNIT – 3 Node.js, Express.js and Mongo DB</vt:lpstr>
      <vt:lpstr>What is Express?</vt:lpstr>
      <vt:lpstr>Why Express?</vt:lpstr>
      <vt:lpstr>Slide 4</vt:lpstr>
      <vt:lpstr>Slide 5</vt:lpstr>
      <vt:lpstr>Installing</vt:lpstr>
      <vt:lpstr>Slide 7</vt:lpstr>
      <vt:lpstr>Slide 8</vt:lpstr>
      <vt:lpstr>Slide 9</vt:lpstr>
      <vt:lpstr>Hello world example (app.js)</vt:lpstr>
      <vt:lpstr>Basic routing</vt:lpstr>
      <vt:lpstr>Route definition takes the following structure:</vt:lpstr>
      <vt:lpstr>Slide 13</vt:lpstr>
      <vt:lpstr>Slide 14</vt:lpstr>
      <vt:lpstr>Slide 15</vt:lpstr>
      <vt:lpstr>Developing template engines for Express</vt:lpstr>
      <vt:lpstr>Slide 17</vt:lpstr>
      <vt:lpstr>Slide 18</vt:lpstr>
      <vt:lpstr>Using template engines with Express</vt:lpstr>
      <vt:lpstr>Pug</vt:lpstr>
      <vt:lpstr>Express validator</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 JS</dc:title>
  <dc:creator>Bharadwaj VY</dc:creator>
  <cp:lastModifiedBy>Bharadwaj VY</cp:lastModifiedBy>
  <cp:revision>11</cp:revision>
  <dcterms:created xsi:type="dcterms:W3CDTF">2006-08-16T00:00:00Z</dcterms:created>
  <dcterms:modified xsi:type="dcterms:W3CDTF">2021-07-09T08:44:19Z</dcterms:modified>
</cp:coreProperties>
</file>