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82" r:id="rId3"/>
    <p:sldId id="738" r:id="rId4"/>
    <p:sldId id="739" r:id="rId5"/>
    <p:sldId id="740" r:id="rId6"/>
    <p:sldId id="741" r:id="rId7"/>
    <p:sldId id="744" r:id="rId8"/>
    <p:sldId id="745" r:id="rId9"/>
    <p:sldId id="746" r:id="rId10"/>
    <p:sldId id="747" r:id="rId11"/>
    <p:sldId id="748" r:id="rId12"/>
    <p:sldId id="749" r:id="rId13"/>
    <p:sldId id="750" r:id="rId14"/>
    <p:sldId id="751" r:id="rId15"/>
    <p:sldId id="266" r:id="rId16"/>
    <p:sldId id="267" r:id="rId17"/>
    <p:sldId id="705" r:id="rId18"/>
    <p:sldId id="706" r:id="rId19"/>
    <p:sldId id="707" r:id="rId20"/>
    <p:sldId id="708" r:id="rId21"/>
    <p:sldId id="709" r:id="rId22"/>
    <p:sldId id="710" r:id="rId23"/>
    <p:sldId id="712" r:id="rId24"/>
    <p:sldId id="711" r:id="rId25"/>
    <p:sldId id="713" r:id="rId26"/>
    <p:sldId id="714" r:id="rId27"/>
    <p:sldId id="715" r:id="rId28"/>
    <p:sldId id="716" r:id="rId29"/>
    <p:sldId id="717" r:id="rId30"/>
    <p:sldId id="736" r:id="rId31"/>
    <p:sldId id="718" r:id="rId32"/>
    <p:sldId id="719" r:id="rId33"/>
    <p:sldId id="720" r:id="rId34"/>
    <p:sldId id="721" r:id="rId35"/>
    <p:sldId id="722" r:id="rId36"/>
    <p:sldId id="723" r:id="rId37"/>
    <p:sldId id="731" r:id="rId38"/>
    <p:sldId id="732" r:id="rId39"/>
    <p:sldId id="733" r:id="rId40"/>
    <p:sldId id="734" r:id="rId41"/>
    <p:sldId id="724" r:id="rId42"/>
    <p:sldId id="728" r:id="rId43"/>
    <p:sldId id="727" r:id="rId44"/>
    <p:sldId id="735" r:id="rId45"/>
    <p:sldId id="729" r:id="rId46"/>
    <p:sldId id="730" r:id="rId47"/>
    <p:sldId id="75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94660"/>
  </p:normalViewPr>
  <p:slideViewPr>
    <p:cSldViewPr>
      <p:cViewPr varScale="1">
        <p:scale>
          <a:sx n="67" d="100"/>
          <a:sy n="67" d="100"/>
        </p:scale>
        <p:origin x="-73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pPr/>
              <a:t>11/16/2022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pPr/>
              <a:t>‹#›</a:t>
            </a:fld>
            <a:endParaRPr lang="en-US"/>
          </a:p>
        </p:txBody>
      </p:sp>
    </p:spTree>
    <p:extLst>
      <p:ext uri="{BB962C8B-B14F-4D97-AF65-F5344CB8AC3E}">
        <p14:creationId xmlns:p14="http://schemas.microsoft.com/office/powerpoint/2010/main" xmlns="" val="2581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297182E5-F40D-4650-BED9-40632AFD3D69}" type="slidenum">
              <a:rPr lang="en-US" smtClean="0"/>
              <a:pPr/>
              <a:t>26</a:t>
            </a:fld>
            <a:endParaRPr lang="en-US"/>
          </a:p>
        </p:txBody>
      </p:sp>
    </p:spTree>
    <p:extLst>
      <p:ext uri="{BB962C8B-B14F-4D97-AF65-F5344CB8AC3E}">
        <p14:creationId xmlns:p14="http://schemas.microsoft.com/office/powerpoint/2010/main" xmlns="" val="191104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11/16/2022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ngular.io/guide/glossar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edureka.co/blog/typescript-tutorial/" TargetMode="External"/><Relationship Id="rId2" Type="http://schemas.openxmlformats.org/officeDocument/2006/relationships/hyperlink" Target="https://www.edureka.co/blog/html-dom" TargetMode="External"/><Relationship Id="rId1" Type="http://schemas.openxmlformats.org/officeDocument/2006/relationships/slideLayout" Target="../slideLayouts/slideLayout2.xml"/><Relationship Id="rId4" Type="http://schemas.openxmlformats.org/officeDocument/2006/relationships/hyperlink" Target="https://www.edureka.co/blog/what-is-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699248" cy="5257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APP  Development Using Angular</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app.component.spec.ts</a:t>
            </a:r>
            <a:r>
              <a:rPr lang="en-US" b="1" dirty="0" smtClean="0"/>
              <a:t>:</a:t>
            </a:r>
            <a:endParaRPr lang="en-US" dirty="0"/>
          </a:p>
        </p:txBody>
      </p:sp>
      <p:sp>
        <p:nvSpPr>
          <p:cNvPr id="3" name="Content Placeholder 2"/>
          <p:cNvSpPr>
            <a:spLocks noGrp="1"/>
          </p:cNvSpPr>
          <p:nvPr>
            <p:ph idx="1"/>
          </p:nvPr>
        </p:nvSpPr>
        <p:spPr/>
        <p:txBody>
          <a:bodyPr/>
          <a:lstStyle/>
          <a:p>
            <a:r>
              <a:rPr lang="en-US" dirty="0" smtClean="0"/>
              <a:t>This file is used for testing purpose only.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app.component.ts</a:t>
            </a:r>
            <a:endParaRPr lang="en-US" dirty="0"/>
          </a:p>
        </p:txBody>
      </p:sp>
      <p:sp>
        <p:nvSpPr>
          <p:cNvPr id="3" name="Content Placeholder 2"/>
          <p:cNvSpPr>
            <a:spLocks noGrp="1"/>
          </p:cNvSpPr>
          <p:nvPr>
            <p:ph idx="1"/>
          </p:nvPr>
        </p:nvSpPr>
        <p:spPr/>
        <p:txBody>
          <a:bodyPr/>
          <a:lstStyle/>
          <a:p>
            <a:r>
              <a:rPr lang="en-US" dirty="0" smtClean="0"/>
              <a:t>The class for the component is defined over here. You can do the processing of the html structure in the .</a:t>
            </a:r>
            <a:r>
              <a:rPr lang="en-US" dirty="0" err="1" smtClean="0"/>
              <a:t>ts</a:t>
            </a:r>
            <a:r>
              <a:rPr lang="en-US" dirty="0" smtClean="0"/>
              <a:t> file. The processing will include activities such as connecting to the database, interacting with other components, routing, services, etc.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r>
              <a:rPr lang="en-US" dirty="0" err="1" smtClean="0"/>
              <a:t>routing.module.ts</a:t>
            </a:r>
            <a:endParaRPr lang="en-US" dirty="0"/>
          </a:p>
        </p:txBody>
      </p:sp>
      <p:sp>
        <p:nvSpPr>
          <p:cNvPr id="3" name="Content Placeholder 2"/>
          <p:cNvSpPr>
            <a:spLocks noGrp="1"/>
          </p:cNvSpPr>
          <p:nvPr>
            <p:ph idx="1"/>
          </p:nvPr>
        </p:nvSpPr>
        <p:spPr/>
        <p:txBody>
          <a:bodyPr/>
          <a:lstStyle/>
          <a:p>
            <a:r>
              <a:rPr lang="en-US" dirty="0" smtClean="0"/>
              <a:t>This file will deal with the routing required for your project. It is connected with the main module, i.e., </a:t>
            </a:r>
            <a:r>
              <a:rPr lang="en-US" dirty="0" err="1" smtClean="0"/>
              <a:t>app.module.ts</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Assets</a:t>
            </a:r>
            <a:endParaRPr lang="en-US" dirty="0"/>
          </a:p>
        </p:txBody>
      </p:sp>
      <p:sp>
        <p:nvSpPr>
          <p:cNvPr id="3" name="Content Placeholder 2"/>
          <p:cNvSpPr>
            <a:spLocks noGrp="1"/>
          </p:cNvSpPr>
          <p:nvPr>
            <p:ph idx="1"/>
          </p:nvPr>
        </p:nvSpPr>
        <p:spPr/>
        <p:txBody>
          <a:bodyPr/>
          <a:lstStyle/>
          <a:p>
            <a:r>
              <a:rPr lang="en-US" dirty="0" smtClean="0"/>
              <a:t>You can save your images, </a:t>
            </a:r>
            <a:r>
              <a:rPr lang="en-US" dirty="0" err="1" smtClean="0"/>
              <a:t>js</a:t>
            </a:r>
            <a:r>
              <a:rPr lang="en-US" dirty="0" smtClean="0"/>
              <a:t> files in this folder.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index.html</a:t>
            </a:r>
            <a:endParaRPr lang="en-US" dirty="0"/>
          </a:p>
        </p:txBody>
      </p:sp>
      <p:sp>
        <p:nvSpPr>
          <p:cNvPr id="3" name="Content Placeholder 2"/>
          <p:cNvSpPr>
            <a:spLocks noGrp="1"/>
          </p:cNvSpPr>
          <p:nvPr>
            <p:ph idx="1"/>
          </p:nvPr>
        </p:nvSpPr>
        <p:spPr/>
        <p:txBody>
          <a:bodyPr/>
          <a:lstStyle/>
          <a:p>
            <a:r>
              <a:rPr lang="en-US" dirty="0" smtClean="0"/>
              <a:t>The body has </a:t>
            </a:r>
            <a:r>
              <a:rPr lang="en-US" b="1" dirty="0" smtClean="0"/>
              <a:t>&lt;app-root&gt;&lt;/app-root&gt;</a:t>
            </a:r>
            <a:r>
              <a:rPr lang="en-US" dirty="0" smtClean="0"/>
              <a:t>. This is the selector which is used in </a:t>
            </a:r>
            <a:r>
              <a:rPr lang="en-US" b="1" dirty="0" err="1" smtClean="0"/>
              <a:t>app.component.ts</a:t>
            </a:r>
            <a:r>
              <a:rPr lang="en-US" dirty="0" smtClean="0"/>
              <a:t> file and will display the details from </a:t>
            </a:r>
            <a:r>
              <a:rPr lang="en-US" b="1" dirty="0" err="1" smtClean="0"/>
              <a:t>app.component.html</a:t>
            </a:r>
            <a:r>
              <a:rPr lang="en-US" dirty="0" smtClean="0"/>
              <a:t> file.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What is Single Page Application(SPA)?</a:t>
            </a:r>
          </a:p>
          <a:p>
            <a:pPr marL="0" indent="0">
              <a:buNone/>
            </a:pPr>
            <a:r>
              <a:rPr lang="en-US" sz="2000" dirty="0"/>
              <a:t>Single-page applications are web applications or a special type of website that provide users with a very intuitive, responsive, and fast user experience. It is enriched with menus, multiple blocks, tiles, and interactive buttons on one page, helping users easily navigate the application. This helps to dynamically load a portion of the current page instead of reloading the entire page from the server. This is why angular based applications are called reactive fast speed loading pages</a:t>
            </a:r>
            <a:r>
              <a:rPr lang="en-US" sz="2000" dirty="0" smtClean="0"/>
              <a:t>.</a:t>
            </a:r>
            <a:endParaRPr lang="en-US" sz="2000" b="1" dirty="0">
              <a:latin typeface="Times New Roman" panose="02020603050405020304" pitchFamily="18" charset="0"/>
              <a:cs typeface="Times New Roman" panose="02020603050405020304" pitchFamily="18" charset="0"/>
            </a:endParaRPr>
          </a:p>
          <a:p>
            <a:pPr marL="0" indent="0">
              <a:buNone/>
            </a:pPr>
            <a:endParaRPr lang="en-US" sz="2800" b="1" dirty="0" smtClean="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What is Angular CLI?</a:t>
            </a:r>
          </a:p>
          <a:p>
            <a:pPr marL="0" indent="0">
              <a:buNone/>
            </a:pPr>
            <a:r>
              <a:rPr lang="en-US" sz="2000" dirty="0"/>
              <a:t>Angular CLI is basically a command-line interface tool that automates the application development process by initializing new Angular applications and maintaining </a:t>
            </a:r>
            <a:r>
              <a:rPr lang="en-US" sz="2000" dirty="0" smtClean="0"/>
              <a:t>them </a:t>
            </a:r>
            <a:r>
              <a:rPr lang="en-US" sz="2000" dirty="0"/>
              <a:t>directly from a command shell</a:t>
            </a:r>
            <a:r>
              <a:rPr lang="en-US" sz="2800" dirty="0" smtClean="0"/>
              <a:t>.</a:t>
            </a:r>
          </a:p>
          <a:p>
            <a:pPr marL="0" indent="0">
              <a:buNone/>
            </a:pPr>
            <a:endParaRPr lang="en-US" sz="2800" dirty="0" smtClean="0"/>
          </a:p>
          <a:p>
            <a:pPr marL="0" indent="0">
              <a:buNone/>
            </a:pP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5943600"/>
          </a:xfrm>
        </p:spPr>
        <p:txBody>
          <a:bodyPr>
            <a:normAutofit lnSpcReduction="10000"/>
          </a:bodyPr>
          <a:lstStyle/>
          <a:p>
            <a:pPr marL="0" indent="0" algn="ctr">
              <a:buNone/>
            </a:pPr>
            <a:r>
              <a:rPr lang="en-US" sz="2800" b="1" dirty="0"/>
              <a:t>Angular </a:t>
            </a:r>
            <a:r>
              <a:rPr lang="en-US" sz="2800" b="1" dirty="0" smtClean="0"/>
              <a:t>Features</a:t>
            </a:r>
          </a:p>
          <a:p>
            <a:pPr marL="0" indent="0">
              <a:buNone/>
            </a:pPr>
            <a:r>
              <a:rPr lang="en-US" sz="2000" b="1" dirty="0" smtClean="0"/>
              <a:t>1)Angular </a:t>
            </a:r>
            <a:r>
              <a:rPr lang="en-US" sz="2000" b="1" dirty="0"/>
              <a:t>supports multiple </a:t>
            </a:r>
            <a:r>
              <a:rPr lang="en-US" sz="2000" b="1" dirty="0" smtClean="0"/>
              <a:t>platforms:</a:t>
            </a:r>
          </a:p>
          <a:p>
            <a:pPr>
              <a:buFont typeface="Wingdings" panose="05000000000000000000" pitchFamily="2" charset="2"/>
              <a:buChar char="§"/>
            </a:pPr>
            <a:r>
              <a:rPr lang="en-US" sz="2000" dirty="0" smtClean="0"/>
              <a:t>Desktop applications</a:t>
            </a:r>
          </a:p>
          <a:p>
            <a:pPr>
              <a:buFont typeface="Wingdings" panose="05000000000000000000" pitchFamily="2" charset="2"/>
              <a:buChar char="§"/>
            </a:pPr>
            <a:r>
              <a:rPr lang="en-US" sz="2000" dirty="0" smtClean="0"/>
              <a:t>Native applications</a:t>
            </a:r>
          </a:p>
          <a:p>
            <a:pPr>
              <a:buFont typeface="Wingdings" panose="05000000000000000000" pitchFamily="2" charset="2"/>
              <a:buChar char="§"/>
            </a:pPr>
            <a:r>
              <a:rPr lang="en-US" sz="2000" dirty="0" smtClean="0"/>
              <a:t>Progressive </a:t>
            </a:r>
            <a:r>
              <a:rPr lang="en-US" sz="2000" dirty="0"/>
              <a:t>web </a:t>
            </a:r>
            <a:r>
              <a:rPr lang="en-US" sz="2000" dirty="0" smtClean="0"/>
              <a:t>applications</a:t>
            </a:r>
          </a:p>
          <a:p>
            <a:pPr marL="0" indent="0">
              <a:buNone/>
            </a:pPr>
            <a:r>
              <a:rPr lang="en-US" sz="2000" b="1" dirty="0" smtClean="0"/>
              <a:t>2)High </a:t>
            </a:r>
            <a:r>
              <a:rPr lang="en-US" sz="2000" b="1" dirty="0"/>
              <a:t>Speed, Ultimate </a:t>
            </a:r>
            <a:r>
              <a:rPr lang="en-US" sz="2000" b="1" dirty="0" smtClean="0"/>
              <a:t>Performance:</a:t>
            </a:r>
          </a:p>
          <a:p>
            <a:pPr>
              <a:buFont typeface="Wingdings" panose="05000000000000000000" pitchFamily="2" charset="2"/>
              <a:buChar char="§"/>
            </a:pPr>
            <a:r>
              <a:rPr lang="en-US" sz="2000" dirty="0" smtClean="0"/>
              <a:t>Universal support</a:t>
            </a:r>
          </a:p>
          <a:p>
            <a:pPr>
              <a:buFont typeface="Wingdings" panose="05000000000000000000" pitchFamily="2" charset="2"/>
              <a:buChar char="§"/>
            </a:pPr>
            <a:r>
              <a:rPr lang="en-US" sz="2000" dirty="0" smtClean="0"/>
              <a:t>Code splitting</a:t>
            </a:r>
          </a:p>
          <a:p>
            <a:pPr>
              <a:buFont typeface="Wingdings" panose="05000000000000000000" pitchFamily="2" charset="2"/>
              <a:buChar char="§"/>
            </a:pPr>
            <a:r>
              <a:rPr lang="en-US" sz="2000" dirty="0" smtClean="0"/>
              <a:t> Code generation</a:t>
            </a:r>
          </a:p>
          <a:p>
            <a:pPr marL="0" indent="0">
              <a:buNone/>
            </a:pPr>
            <a:r>
              <a:rPr lang="en-US" sz="2000" b="1" dirty="0" smtClean="0"/>
              <a:t>3)Productivity:</a:t>
            </a:r>
          </a:p>
          <a:p>
            <a:pPr>
              <a:buFont typeface="Wingdings" panose="05000000000000000000" pitchFamily="2" charset="2"/>
              <a:buChar char="§"/>
            </a:pPr>
            <a:r>
              <a:rPr lang="en-US" sz="2000" dirty="0"/>
              <a:t>Powerful </a:t>
            </a:r>
            <a:r>
              <a:rPr lang="en-US" sz="2000" dirty="0" smtClean="0"/>
              <a:t>templates</a:t>
            </a:r>
          </a:p>
          <a:p>
            <a:pPr>
              <a:buFont typeface="Wingdings" panose="05000000000000000000" pitchFamily="2" charset="2"/>
              <a:buChar char="§"/>
            </a:pPr>
            <a:r>
              <a:rPr lang="en-US" sz="2000" dirty="0" smtClean="0"/>
              <a:t>IDEs</a:t>
            </a:r>
          </a:p>
          <a:p>
            <a:pPr>
              <a:buFont typeface="Wingdings" panose="05000000000000000000" pitchFamily="2" charset="2"/>
              <a:buChar char="§"/>
            </a:pPr>
            <a:r>
              <a:rPr lang="en-US" sz="2000" dirty="0"/>
              <a:t>Angular CLI</a:t>
            </a:r>
          </a:p>
          <a:p>
            <a:pPr marL="0" indent="0">
              <a:buNone/>
            </a:pPr>
            <a:r>
              <a:rPr lang="en-US" sz="2000" b="1" dirty="0" smtClean="0"/>
              <a:t>4) Full </a:t>
            </a:r>
            <a:r>
              <a:rPr lang="en-US" sz="2000" b="1" dirty="0"/>
              <a:t>Stack </a:t>
            </a:r>
            <a:r>
              <a:rPr lang="en-US" sz="2000" b="1" dirty="0" smtClean="0"/>
              <a:t>Development:</a:t>
            </a:r>
          </a:p>
          <a:p>
            <a:pPr>
              <a:buFont typeface="Wingdings" panose="05000000000000000000" pitchFamily="2" charset="2"/>
              <a:buChar char="§"/>
            </a:pPr>
            <a:r>
              <a:rPr lang="en-US" sz="2000" dirty="0" smtClean="0"/>
              <a:t>Testing</a:t>
            </a:r>
          </a:p>
          <a:p>
            <a:pPr>
              <a:buFont typeface="Wingdings" panose="05000000000000000000" pitchFamily="2" charset="2"/>
              <a:buChar char="§"/>
            </a:pPr>
            <a:r>
              <a:rPr lang="en-US" sz="2000" dirty="0"/>
              <a:t>Animation </a:t>
            </a:r>
            <a:r>
              <a:rPr lang="en-US" sz="2000" dirty="0" smtClean="0"/>
              <a:t>Support</a:t>
            </a:r>
          </a:p>
          <a:p>
            <a:pPr>
              <a:buFont typeface="Wingdings" panose="05000000000000000000" pitchFamily="2" charset="2"/>
              <a:buChar char="§"/>
            </a:pPr>
            <a:r>
              <a:rPr lang="en-US" sz="2000" dirty="0"/>
              <a:t>Accessibility</a:t>
            </a:r>
          </a:p>
          <a:p>
            <a:pPr marL="0" indent="0">
              <a:buNone/>
            </a:pPr>
            <a:endParaRPr lang="en-US" sz="2000" dirty="0"/>
          </a:p>
          <a:p>
            <a:pPr marL="0" indent="0">
              <a:buNone/>
            </a:pPr>
            <a:endParaRPr lang="en-US" sz="2000" dirty="0"/>
          </a:p>
          <a:p>
            <a:pPr marL="0" indent="0">
              <a:buNone/>
            </a:pPr>
            <a:endParaRPr lang="en-US" sz="2400" b="1" dirty="0"/>
          </a:p>
          <a:p>
            <a:pPr marL="0" indent="0">
              <a:buNone/>
            </a:pPr>
            <a:endParaRPr lang="en-US" sz="2400" b="1" dirty="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200" b="1" dirty="0"/>
              <a:t>Difference between AngularJS and Angular</a:t>
            </a:r>
            <a:r>
              <a:rPr lang="en-US" sz="3200" dirty="0"/>
              <a:t/>
            </a:r>
            <a:br>
              <a:rPr lang="en-US" sz="3200" dirty="0"/>
            </a:b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64697755"/>
              </p:ext>
            </p:extLst>
          </p:nvPr>
        </p:nvGraphicFramePr>
        <p:xfrm>
          <a:off x="477078" y="1391478"/>
          <a:ext cx="7924800" cy="5366501"/>
        </p:xfrm>
        <a:graphic>
          <a:graphicData uri="http://schemas.openxmlformats.org/drawingml/2006/table">
            <a:tbl>
              <a:tblPr/>
              <a:tblGrid>
                <a:gridCol w="3962400"/>
                <a:gridCol w="3962400"/>
              </a:tblGrid>
              <a:tr h="325518">
                <a:tc>
                  <a:txBody>
                    <a:bodyPr/>
                    <a:lstStyle/>
                    <a:p>
                      <a:pPr algn="l" fontAlgn="t"/>
                      <a:r>
                        <a:rPr lang="en-US" sz="1400" dirty="0">
                          <a:solidFill>
                            <a:srgbClr val="000000"/>
                          </a:solidFill>
                          <a:effectLst/>
                          <a:latin typeface="times new roman" panose="02020603050405020304" pitchFamily="18" charset="0"/>
                        </a:rPr>
                        <a:t>AngularJS</a:t>
                      </a:r>
                    </a:p>
                  </a:txBody>
                  <a:tcPr marL="72329" marR="72329" marT="72329" marB="72329">
                    <a:lnL w="9525" cap="flat" cmpd="sng" algn="ctr">
                      <a:solidFill>
                        <a:srgbClr val="A0A26B"/>
                      </a:solidFill>
                      <a:prstDash val="solid"/>
                      <a:round/>
                      <a:headEnd type="none" w="med" len="med"/>
                      <a:tailEnd type="none" w="med" len="med"/>
                    </a:lnL>
                    <a:lnR w="9525" cap="flat" cmpd="sng" algn="ctr">
                      <a:solidFill>
                        <a:srgbClr val="A0A26B"/>
                      </a:solidFill>
                      <a:prstDash val="solid"/>
                      <a:round/>
                      <a:headEnd type="none" w="med" len="med"/>
                      <a:tailEnd type="none" w="med" len="med"/>
                    </a:lnR>
                    <a:lnT w="9525" cap="flat" cmpd="sng" algn="ctr">
                      <a:solidFill>
                        <a:srgbClr val="A0A2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Angular</a:t>
                      </a:r>
                    </a:p>
                  </a:txBody>
                  <a:tcPr marL="72329" marR="72329" marT="72329" marB="72329">
                    <a:lnL w="9525" cap="flat" cmpd="sng" algn="ctr">
                      <a:solidFill>
                        <a:srgbClr val="A0A26B"/>
                      </a:solidFill>
                      <a:prstDash val="solid"/>
                      <a:round/>
                      <a:headEnd type="none" w="med" len="med"/>
                      <a:tailEnd type="none" w="med" len="med"/>
                    </a:lnL>
                    <a:lnR w="9525" cap="flat" cmpd="sng" algn="ctr">
                      <a:solidFill>
                        <a:srgbClr val="A0A26B"/>
                      </a:solidFill>
                      <a:prstDash val="solid"/>
                      <a:round/>
                      <a:headEnd type="none" w="med" len="med"/>
                      <a:tailEnd type="none" w="med" len="med"/>
                    </a:lnR>
                    <a:lnT w="9525" cap="flat" cmpd="sng" algn="ctr">
                      <a:solidFill>
                        <a:srgbClr val="A0A2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07089">
                <a:tc>
                  <a:txBody>
                    <a:bodyPr/>
                    <a:lstStyle/>
                    <a:p>
                      <a:pPr algn="l" fontAlgn="t"/>
                      <a:r>
                        <a:rPr lang="en-US" sz="1400" dirty="0">
                          <a:solidFill>
                            <a:srgbClr val="000000"/>
                          </a:solidFill>
                          <a:effectLst/>
                          <a:latin typeface="verdana" panose="020B0604030504040204" pitchFamily="34" charset="0"/>
                        </a:rPr>
                        <a:t>AngularJS is common and popular name of the first version of Angular1.0.</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Angular is common and popular name of the </a:t>
                      </a:r>
                      <a:r>
                        <a:rPr lang="en-US" sz="1400" dirty="0" err="1">
                          <a:solidFill>
                            <a:srgbClr val="000000"/>
                          </a:solidFill>
                          <a:effectLst/>
                          <a:latin typeface="verdana" panose="020B0604030504040204" pitchFamily="34" charset="0"/>
                        </a:rPr>
                        <a:t>Angular's</a:t>
                      </a:r>
                      <a:r>
                        <a:rPr lang="en-US" sz="1400" dirty="0">
                          <a:solidFill>
                            <a:srgbClr val="000000"/>
                          </a:solidFill>
                          <a:effectLst/>
                          <a:latin typeface="verdana" panose="020B0604030504040204" pitchFamily="34" charset="0"/>
                        </a:rPr>
                        <a:t> version beyond 2+</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07089">
                <a:tc>
                  <a:txBody>
                    <a:bodyPr/>
                    <a:lstStyle/>
                    <a:p>
                      <a:pPr algn="l" fontAlgn="t"/>
                      <a:r>
                        <a:rPr lang="en-US" sz="1400" dirty="0">
                          <a:solidFill>
                            <a:srgbClr val="000000"/>
                          </a:solidFill>
                          <a:effectLst/>
                          <a:latin typeface="verdana" panose="020B0604030504040204" pitchFamily="34" charset="0"/>
                        </a:rPr>
                        <a:t>AngularJS is a JavaScript-based open-source front-end web framework.</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is a </a:t>
                      </a:r>
                      <a:r>
                        <a:rPr lang="en-US" sz="1400" dirty="0" err="1">
                          <a:solidFill>
                            <a:srgbClr val="000000"/>
                          </a:solidFill>
                          <a:effectLst/>
                          <a:latin typeface="verdana" panose="020B0604030504040204" pitchFamily="34" charset="0"/>
                        </a:rPr>
                        <a:t>TypeScript</a:t>
                      </a:r>
                      <a:r>
                        <a:rPr lang="en-US" sz="1400" dirty="0">
                          <a:solidFill>
                            <a:srgbClr val="000000"/>
                          </a:solidFill>
                          <a:effectLst/>
                          <a:latin typeface="verdana" panose="020B0604030504040204" pitchFamily="34" charset="0"/>
                        </a:rPr>
                        <a:t>-based open-source full-stack web application framework.</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48576">
                <a:tc>
                  <a:txBody>
                    <a:bodyPr/>
                    <a:lstStyle/>
                    <a:p>
                      <a:pPr algn="l" fontAlgn="t"/>
                      <a:r>
                        <a:rPr lang="en-US" sz="1400" dirty="0">
                          <a:solidFill>
                            <a:srgbClr val="000000"/>
                          </a:solidFill>
                          <a:effectLst/>
                          <a:latin typeface="verdana" panose="020B0604030504040204" pitchFamily="34" charset="0"/>
                        </a:rPr>
                        <a:t>AngularJS uses the concept of scope or controller.</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Instead of scope and controller, Angular uses hierarchy of components as its primary architectural characteristic.</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77833">
                <a:tc>
                  <a:txBody>
                    <a:bodyPr/>
                    <a:lstStyle/>
                    <a:p>
                      <a:pPr algn="l" fontAlgn="t"/>
                      <a:r>
                        <a:rPr lang="en-US" sz="1400" dirty="0">
                          <a:solidFill>
                            <a:srgbClr val="000000"/>
                          </a:solidFill>
                          <a:effectLst/>
                          <a:latin typeface="verdana" panose="020B0604030504040204" pitchFamily="34" charset="0"/>
                        </a:rPr>
                        <a:t>AngularJS has a simple syntax and used on HTML pages along with the source location.</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uses the different expression syntax. It uses "[ ]" for property binding, and "( )" for event binding.</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60807">
                <a:tc>
                  <a:txBody>
                    <a:bodyPr/>
                    <a:lstStyle/>
                    <a:p>
                      <a:pPr algn="l" fontAlgn="t"/>
                      <a:r>
                        <a:rPr lang="en-US" sz="1400" dirty="0">
                          <a:solidFill>
                            <a:srgbClr val="000000"/>
                          </a:solidFill>
                          <a:effectLst/>
                          <a:latin typeface="verdana" panose="020B0604030504040204" pitchFamily="34" charset="0"/>
                        </a:rPr>
                        <a:t>AngularJS is a simple JavaScript file which is used with HTML pages and doesn't support the features of a server-side programming language.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Angular uses of Microsoft's TypeScript language, which provides Class-based Object Oriented Programming, Static Typing, Generics etc. which are the features of a server-side programming language.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07089">
                <a:tc>
                  <a:txBody>
                    <a:bodyPr/>
                    <a:lstStyle/>
                    <a:p>
                      <a:pPr algn="l" fontAlgn="t"/>
                      <a:r>
                        <a:rPr lang="en-US" sz="1400" dirty="0">
                          <a:solidFill>
                            <a:srgbClr val="000000"/>
                          </a:solidFill>
                          <a:effectLst/>
                          <a:latin typeface="verdana" panose="020B0604030504040204" pitchFamily="34" charset="0"/>
                        </a:rPr>
                        <a:t>AngularJS doesn't support dynamic loading of the page.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supports dynamic loading of the page.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xmlns="" val="3386098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a:t>Setting up the local </a:t>
            </a:r>
            <a:r>
              <a:rPr lang="en-US" sz="3200" b="1" dirty="0" smtClean="0"/>
              <a:t>environment and </a:t>
            </a:r>
            <a:r>
              <a:rPr lang="en-US" sz="3200" b="1" dirty="0"/>
              <a:t>workspace</a:t>
            </a:r>
          </a:p>
        </p:txBody>
      </p:sp>
      <p:sp>
        <p:nvSpPr>
          <p:cNvPr id="3" name="Content Placeholder 2"/>
          <p:cNvSpPr>
            <a:spLocks noGrp="1"/>
          </p:cNvSpPr>
          <p:nvPr>
            <p:ph idx="1"/>
          </p:nvPr>
        </p:nvSpPr>
        <p:spPr>
          <a:xfrm>
            <a:off x="457200" y="1371600"/>
            <a:ext cx="8229600" cy="5486400"/>
          </a:xfrm>
        </p:spPr>
        <p:txBody>
          <a:bodyPr>
            <a:normAutofit lnSpcReduction="10000"/>
          </a:bodyPr>
          <a:lstStyle/>
          <a:p>
            <a:pPr marL="0" indent="0">
              <a:buNone/>
            </a:pPr>
            <a:r>
              <a:rPr lang="en-US" b="1" dirty="0"/>
              <a:t>Install the Angular </a:t>
            </a:r>
            <a:r>
              <a:rPr lang="en-US" b="1" dirty="0" smtClean="0"/>
              <a:t>CLI</a:t>
            </a:r>
          </a:p>
          <a:p>
            <a:r>
              <a:rPr lang="en-US" sz="2000" dirty="0" smtClean="0"/>
              <a:t>Initially Install node.js</a:t>
            </a:r>
          </a:p>
          <a:p>
            <a:r>
              <a:rPr lang="en-US" sz="2000" dirty="0" smtClean="0"/>
              <a:t>we </a:t>
            </a:r>
            <a:r>
              <a:rPr lang="en-US" sz="2000" dirty="0"/>
              <a:t>use the Angular CLI to create projects, generate application and library code, and perform a variety of ongoing development tasks such as testing, bundling, and deployment.</a:t>
            </a:r>
          </a:p>
          <a:p>
            <a:r>
              <a:rPr lang="en-US" sz="2000" dirty="0"/>
              <a:t>To install the Angular CLI, open a terminal window and run the following command:</a:t>
            </a:r>
          </a:p>
          <a:p>
            <a:pPr marL="0" indent="0">
              <a:buNone/>
            </a:pPr>
            <a:r>
              <a:rPr lang="en-US" dirty="0" smtClean="0"/>
              <a:t>   </a:t>
            </a:r>
            <a:r>
              <a:rPr lang="en-US" sz="2000" b="1" dirty="0" err="1" smtClean="0">
                <a:solidFill>
                  <a:srgbClr val="FF0000"/>
                </a:solidFill>
              </a:rPr>
              <a:t>npm</a:t>
            </a:r>
            <a:r>
              <a:rPr lang="en-US" sz="2000" b="1" dirty="0" smtClean="0">
                <a:solidFill>
                  <a:srgbClr val="FF0000"/>
                </a:solidFill>
              </a:rPr>
              <a:t> </a:t>
            </a:r>
            <a:r>
              <a:rPr lang="en-US" sz="2000" b="1" dirty="0">
                <a:solidFill>
                  <a:srgbClr val="FF0000"/>
                </a:solidFill>
              </a:rPr>
              <a:t>install -g @</a:t>
            </a:r>
            <a:r>
              <a:rPr lang="en-US" sz="2000" b="1" dirty="0" smtClean="0">
                <a:solidFill>
                  <a:srgbClr val="FF0000"/>
                </a:solidFill>
              </a:rPr>
              <a:t>angular/cli</a:t>
            </a:r>
          </a:p>
          <a:p>
            <a:pPr marL="0" indent="0">
              <a:buNone/>
            </a:pPr>
            <a:r>
              <a:rPr lang="en-US" b="1" dirty="0" smtClean="0"/>
              <a:t>Create </a:t>
            </a:r>
            <a:r>
              <a:rPr lang="en-US" b="1" dirty="0"/>
              <a:t>a workspace and initial </a:t>
            </a:r>
            <a:r>
              <a:rPr lang="en-US" b="1" dirty="0" smtClean="0"/>
              <a:t>application</a:t>
            </a:r>
          </a:p>
          <a:p>
            <a:r>
              <a:rPr lang="en-US" dirty="0" smtClean="0"/>
              <a:t>We develop </a:t>
            </a:r>
            <a:r>
              <a:rPr lang="en-US" dirty="0"/>
              <a:t>apps in the context of an Angular </a:t>
            </a:r>
            <a:r>
              <a:rPr lang="en-US" dirty="0">
                <a:hlinkClick r:id="rId2"/>
              </a:rPr>
              <a:t>workspace</a:t>
            </a:r>
            <a:r>
              <a:rPr lang="en-US" dirty="0"/>
              <a:t>.</a:t>
            </a:r>
          </a:p>
          <a:p>
            <a:r>
              <a:rPr lang="en-US" dirty="0"/>
              <a:t>To create a new workspace and initial starter app</a:t>
            </a:r>
            <a:r>
              <a:rPr lang="en-US" dirty="0" smtClean="0"/>
              <a:t>:</a:t>
            </a:r>
            <a:r>
              <a:rPr lang="en-US" dirty="0"/>
              <a:t/>
            </a:r>
            <a:br>
              <a:rPr lang="en-US" dirty="0"/>
            </a:br>
            <a:r>
              <a:rPr lang="en-US" sz="2200" dirty="0">
                <a:solidFill>
                  <a:srgbClr val="444444"/>
                </a:solidFill>
                <a:latin typeface="Roboto"/>
              </a:rPr>
              <a:t>Run the CLI command </a:t>
            </a:r>
            <a:r>
              <a:rPr lang="en-US" sz="2200" dirty="0" err="1">
                <a:solidFill>
                  <a:srgbClr val="444444"/>
                </a:solidFill>
                <a:latin typeface="Roboto Mono"/>
              </a:rPr>
              <a:t>ng</a:t>
            </a:r>
            <a:r>
              <a:rPr lang="en-US" sz="2200" dirty="0">
                <a:solidFill>
                  <a:srgbClr val="444444"/>
                </a:solidFill>
                <a:latin typeface="Roboto Mono"/>
              </a:rPr>
              <a:t> new</a:t>
            </a:r>
            <a:r>
              <a:rPr lang="en-US" sz="2200" dirty="0">
                <a:solidFill>
                  <a:srgbClr val="444444"/>
                </a:solidFill>
                <a:latin typeface="Roboto"/>
              </a:rPr>
              <a:t> and provide the name </a:t>
            </a:r>
            <a:r>
              <a:rPr lang="en-US" sz="2200" dirty="0">
                <a:solidFill>
                  <a:srgbClr val="444444"/>
                </a:solidFill>
                <a:latin typeface="Roboto Mono"/>
              </a:rPr>
              <a:t>my-app</a:t>
            </a:r>
            <a:r>
              <a:rPr lang="en-US" sz="2200" dirty="0">
                <a:solidFill>
                  <a:srgbClr val="444444"/>
                </a:solidFill>
                <a:latin typeface="Roboto"/>
              </a:rPr>
              <a:t>, as shown here:</a:t>
            </a:r>
            <a:r>
              <a:rPr lang="en-US" sz="2200" dirty="0"/>
              <a:t> </a:t>
            </a:r>
            <a:r>
              <a:rPr lang="en-US" sz="2400" b="1" dirty="0" err="1">
                <a:solidFill>
                  <a:srgbClr val="FF0000"/>
                </a:solidFill>
              </a:rPr>
              <a:t>ng</a:t>
            </a:r>
            <a:r>
              <a:rPr lang="en-US" sz="2400" b="1" dirty="0">
                <a:solidFill>
                  <a:srgbClr val="FF0000"/>
                </a:solidFill>
              </a:rPr>
              <a:t> new my-app</a:t>
            </a:r>
            <a:endParaRPr lang="en-US" sz="2200" b="1" dirty="0" smtClean="0">
              <a:solidFill>
                <a:srgbClr val="FF0000"/>
              </a:solidFill>
            </a:endParaRPr>
          </a:p>
          <a:p>
            <a:endParaRPr lang="en-US" sz="2200" dirty="0">
              <a:latin typeface="Arial" panose="020B0604020202020204" pitchFamily="34" charset="0"/>
            </a:endParaRPr>
          </a:p>
          <a:p>
            <a:pPr marL="0" indent="0">
              <a:buNone/>
            </a:pPr>
            <a:endParaRPr lang="en-US" b="1"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235076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t> The </a:t>
            </a:r>
            <a:r>
              <a:rPr lang="en-US" b="1" dirty="0" err="1" smtClean="0"/>
              <a:t>ng</a:t>
            </a:r>
            <a:r>
              <a:rPr lang="en-US" b="1" dirty="0" smtClean="0"/>
              <a:t> new </a:t>
            </a:r>
            <a:r>
              <a:rPr lang="en-US" dirty="0" smtClean="0"/>
              <a:t>command </a:t>
            </a:r>
            <a:r>
              <a:rPr lang="en-US" dirty="0"/>
              <a:t>prompts you for information about features to include in the initial app. Accept the defaults </a:t>
            </a:r>
            <a:r>
              <a:rPr lang="en-US" dirty="0" smtClean="0"/>
              <a:t>by </a:t>
            </a:r>
            <a:r>
              <a:rPr lang="en-US" dirty="0"/>
              <a:t>pressing the Enter or Return key</a:t>
            </a:r>
            <a:r>
              <a:rPr lang="en-US" dirty="0" smtClean="0"/>
              <a:t>.</a:t>
            </a:r>
          </a:p>
          <a:p>
            <a:r>
              <a:rPr lang="en-US" dirty="0"/>
              <a:t>The Angular CLI installs the necessary Angular </a:t>
            </a:r>
            <a:r>
              <a:rPr lang="en-US" dirty="0" err="1"/>
              <a:t>npm</a:t>
            </a:r>
            <a:r>
              <a:rPr lang="en-US" dirty="0"/>
              <a:t> packages and other dependencies. This can take a few minutes.</a:t>
            </a:r>
          </a:p>
          <a:p>
            <a:r>
              <a:rPr lang="en-US" dirty="0"/>
              <a:t>The CLI creates a new workspace and a simple Welcome app, ready to run.</a:t>
            </a:r>
          </a:p>
          <a:p>
            <a:endParaRPr lang="en-US" dirty="0"/>
          </a:p>
        </p:txBody>
      </p:sp>
    </p:spTree>
    <p:extLst>
      <p:ext uri="{BB962C8B-B14F-4D97-AF65-F5344CB8AC3E}">
        <p14:creationId xmlns:p14="http://schemas.microsoft.com/office/powerpoint/2010/main" xmlns="" val="920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713" y="76200"/>
            <a:ext cx="6930887" cy="977348"/>
          </a:xfrm>
        </p:spPr>
        <p:txBody>
          <a:bodyPr>
            <a:noAutofit/>
          </a:bodyPr>
          <a:lstStyle/>
          <a:p>
            <a:pPr algn="ctr"/>
            <a:r>
              <a:rPr lang="en-US" sz="4000" b="1" dirty="0" smtClean="0"/>
              <a:t>Angular</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791200"/>
          </a:xfrm>
        </p:spPr>
        <p:txBody>
          <a:bodyPr>
            <a:normAutofit/>
          </a:bodyPr>
          <a:lstStyle/>
          <a:p>
            <a:pPr marL="0" indent="0">
              <a:buNone/>
            </a:pPr>
            <a:r>
              <a:rPr lang="en-US" sz="2000" dirty="0"/>
              <a:t>Angular (formerly called Angular JS) is a typescript based web application framework that supports full-stack development for building all types of web applications</a:t>
            </a:r>
            <a:r>
              <a:rPr lang="en-US" sz="2000" dirty="0" smtClean="0"/>
              <a:t>.</a:t>
            </a:r>
          </a:p>
          <a:p>
            <a:pPr marL="0" indent="0">
              <a:buNone/>
            </a:pPr>
            <a:r>
              <a:rPr lang="en-US" sz="2000" dirty="0"/>
              <a:t> </a:t>
            </a:r>
            <a:r>
              <a:rPr lang="en-US" sz="2000" b="1" dirty="0"/>
              <a:t>Angular is owned by Google</a:t>
            </a:r>
            <a:r>
              <a:rPr lang="en-US" sz="2000" dirty="0"/>
              <a:t>, and its stable version was released on </a:t>
            </a:r>
            <a:r>
              <a:rPr lang="en-US" sz="2000" b="1" dirty="0"/>
              <a:t>September 14, 2016</a:t>
            </a:r>
            <a:r>
              <a:rPr lang="en-US" sz="2000" dirty="0"/>
              <a:t>. </a:t>
            </a:r>
            <a:r>
              <a:rPr lang="en-US" sz="2000" dirty="0" err="1"/>
              <a:t>Angular's</a:t>
            </a:r>
            <a:r>
              <a:rPr lang="en-US" sz="2000" dirty="0"/>
              <a:t> official website is </a:t>
            </a:r>
            <a:r>
              <a:rPr lang="en-US" sz="2000" dirty="0">
                <a:hlinkClick r:id="rId2"/>
              </a:rPr>
              <a:t>https://angular.io/</a:t>
            </a:r>
            <a:r>
              <a:rPr lang="en-US" sz="2000" dirty="0"/>
              <a:t>. Google makes sure that they release a major version of Angular every 6 months</a:t>
            </a:r>
            <a:r>
              <a:rPr lang="en-US" sz="2000" dirty="0" smtClean="0"/>
              <a:t>.</a:t>
            </a:r>
          </a:p>
          <a:p>
            <a:pPr marL="0" indent="0">
              <a:buNone/>
            </a:pPr>
            <a:r>
              <a:rPr lang="en-US" sz="2000" dirty="0"/>
              <a:t>It helps in creating reactive </a:t>
            </a:r>
            <a:r>
              <a:rPr lang="en-US" sz="2000" b="1" dirty="0"/>
              <a:t>single page application (SPA)</a:t>
            </a:r>
            <a:r>
              <a:rPr lang="en-US" sz="2000" dirty="0"/>
              <a:t> and is completely based on the concept of components</a:t>
            </a:r>
            <a:endParaRPr lang="en-US" sz="2000" dirty="0" smtClean="0"/>
          </a:p>
          <a:p>
            <a:pPr marL="0" indent="0">
              <a:buNone/>
            </a:pPr>
            <a:r>
              <a:rPr lang="en-US" sz="2000" dirty="0" smtClean="0"/>
              <a:t>  </a:t>
            </a:r>
            <a:r>
              <a:rPr lang="en-US" sz="2000" b="1" dirty="0" smtClean="0"/>
              <a:t>As </a:t>
            </a:r>
            <a:r>
              <a:rPr lang="en-US" sz="2000" b="1" dirty="0"/>
              <a:t>a platform, Angular includes</a:t>
            </a:r>
            <a:r>
              <a:rPr lang="en-US" sz="2000" dirty="0"/>
              <a:t>:</a:t>
            </a:r>
          </a:p>
          <a:p>
            <a:r>
              <a:rPr lang="en-US" sz="2000" dirty="0"/>
              <a:t>A component-based framework for building scalable web applications</a:t>
            </a:r>
          </a:p>
          <a:p>
            <a:r>
              <a:rPr lang="en-US" sz="2000" dirty="0"/>
              <a:t>A collection of well-integrated libraries that cover a wide variety of features, including routing, forms management, client-server communication, and more</a:t>
            </a:r>
          </a:p>
          <a:p>
            <a:r>
              <a:rPr lang="en-US" sz="2000" dirty="0"/>
              <a:t>A suite of developer tools to help you develop, build, test, and update your code</a:t>
            </a: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0" indent="0">
              <a:buNone/>
            </a:pPr>
            <a:r>
              <a:rPr lang="en-US" dirty="0" smtClean="0"/>
              <a:t> </a:t>
            </a:r>
            <a:r>
              <a:rPr lang="en-US" b="1" dirty="0" smtClean="0"/>
              <a:t>Run </a:t>
            </a:r>
            <a:r>
              <a:rPr lang="en-US" b="1" dirty="0"/>
              <a:t>the </a:t>
            </a:r>
            <a:r>
              <a:rPr lang="en-US" b="1" dirty="0" smtClean="0"/>
              <a:t>application:</a:t>
            </a:r>
          </a:p>
          <a:p>
            <a:r>
              <a:rPr lang="en-US" dirty="0"/>
              <a:t>The Angular CLI includes a server, so that you can build and serve your app locally.</a:t>
            </a:r>
          </a:p>
          <a:p>
            <a:r>
              <a:rPr lang="en-US" dirty="0"/>
              <a:t>Navigate to the workspace folder, such </a:t>
            </a:r>
            <a:r>
              <a:rPr lang="en-US" dirty="0" smtClean="0"/>
              <a:t>as </a:t>
            </a:r>
            <a:r>
              <a:rPr lang="en-US" b="1" dirty="0" smtClean="0"/>
              <a:t>my-app</a:t>
            </a:r>
          </a:p>
          <a:p>
            <a:pPr marL="0" indent="0">
              <a:buNone/>
            </a:pPr>
            <a:r>
              <a:rPr lang="en-US" dirty="0" smtClean="0"/>
              <a:t>   Run </a:t>
            </a:r>
            <a:r>
              <a:rPr lang="en-US" dirty="0"/>
              <a:t>the following command:</a:t>
            </a:r>
          </a:p>
          <a:p>
            <a:pPr marL="0" indent="0">
              <a:buNone/>
            </a:pPr>
            <a:r>
              <a:rPr lang="en-US" b="1" dirty="0" smtClean="0"/>
              <a:t>   </a:t>
            </a:r>
            <a:r>
              <a:rPr lang="en-US" b="1" dirty="0" smtClean="0">
                <a:solidFill>
                  <a:srgbClr val="FF0000"/>
                </a:solidFill>
              </a:rPr>
              <a:t>cd my-app</a:t>
            </a:r>
          </a:p>
          <a:p>
            <a:pPr marL="0" indent="0">
              <a:buNone/>
            </a:pPr>
            <a:r>
              <a:rPr lang="en-US" b="1" dirty="0" smtClean="0">
                <a:solidFill>
                  <a:srgbClr val="FF0000"/>
                </a:solidFill>
              </a:rPr>
              <a:t>   </a:t>
            </a:r>
            <a:r>
              <a:rPr lang="en-US" b="1" dirty="0" err="1">
                <a:solidFill>
                  <a:srgbClr val="FF0000"/>
                </a:solidFill>
              </a:rPr>
              <a:t>ng</a:t>
            </a:r>
            <a:r>
              <a:rPr lang="en-US" b="1" dirty="0">
                <a:solidFill>
                  <a:srgbClr val="FF0000"/>
                </a:solidFill>
              </a:rPr>
              <a:t> serve </a:t>
            </a:r>
            <a:r>
              <a:rPr lang="en-US" b="1" dirty="0" smtClean="0">
                <a:solidFill>
                  <a:srgbClr val="FF0000"/>
                </a:solidFill>
              </a:rPr>
              <a:t>--open</a:t>
            </a:r>
          </a:p>
          <a:p>
            <a:pPr marL="0" indent="0">
              <a:buNone/>
            </a:pPr>
            <a:r>
              <a:rPr lang="en-US" dirty="0" smtClean="0"/>
              <a:t>The </a:t>
            </a:r>
            <a:r>
              <a:rPr lang="en-US" b="1" dirty="0" err="1" smtClean="0"/>
              <a:t>ng</a:t>
            </a:r>
            <a:r>
              <a:rPr lang="en-US" b="1" dirty="0" smtClean="0"/>
              <a:t> serve </a:t>
            </a:r>
            <a:r>
              <a:rPr lang="en-US" dirty="0" smtClean="0"/>
              <a:t>command </a:t>
            </a:r>
            <a:r>
              <a:rPr lang="en-US" dirty="0"/>
              <a:t>launches the server, watches your files, and rebuilds the app as you make changes to those </a:t>
            </a:r>
            <a:r>
              <a:rPr lang="en-US" dirty="0" smtClean="0"/>
              <a:t>files.</a:t>
            </a:r>
          </a:p>
          <a:p>
            <a:pPr marL="0" indent="0">
              <a:buNone/>
            </a:pPr>
            <a:r>
              <a:rPr lang="en-US" b="1" dirty="0" smtClean="0"/>
              <a:t>The –open or –o </a:t>
            </a:r>
            <a:r>
              <a:rPr lang="en-US" dirty="0"/>
              <a:t>option automatically opens your browser </a:t>
            </a:r>
            <a:r>
              <a:rPr lang="en-US" dirty="0" smtClean="0"/>
              <a:t>to </a:t>
            </a:r>
            <a:r>
              <a:rPr lang="en-US" b="1" dirty="0">
                <a:solidFill>
                  <a:srgbClr val="FF0000"/>
                </a:solidFill>
              </a:rPr>
              <a:t>http://localhost:4200/</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384035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elcome to my-app!"/>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990600"/>
            <a:ext cx="7086600" cy="5486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8614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pPr algn="ctr"/>
            <a:r>
              <a:rPr lang="en-US" b="1" dirty="0"/>
              <a:t>Components</a:t>
            </a:r>
            <a:br>
              <a:rPr lang="en-US" b="1" dirty="0"/>
            </a:br>
            <a:endParaRPr lang="en-US" b="1"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a:t>Components are the building blocks that compose an application. A component includes a TypeScript class with </a:t>
            </a:r>
            <a:r>
              <a:rPr lang="en-US" dirty="0" smtClean="0"/>
              <a:t>a </a:t>
            </a:r>
            <a:r>
              <a:rPr lang="en-US" b="1" dirty="0" smtClean="0"/>
              <a:t>@component() </a:t>
            </a:r>
            <a:r>
              <a:rPr lang="en-US" dirty="0"/>
              <a:t>decorator, an HTML template, and styles</a:t>
            </a:r>
            <a:r>
              <a:rPr lang="en-US" dirty="0" smtClean="0"/>
              <a:t>.</a:t>
            </a:r>
          </a:p>
          <a:p>
            <a:pPr marL="0" indent="0">
              <a:buNone/>
            </a:pPr>
            <a:r>
              <a:rPr lang="en-US" dirty="0" smtClean="0"/>
              <a:t> The </a:t>
            </a:r>
            <a:r>
              <a:rPr lang="en-US" b="1" dirty="0"/>
              <a:t>@component() </a:t>
            </a:r>
            <a:r>
              <a:rPr lang="en-US" dirty="0" smtClean="0"/>
              <a:t>decorator </a:t>
            </a:r>
            <a:r>
              <a:rPr lang="en-US" dirty="0"/>
              <a:t>specifies the following Angular-specific information</a:t>
            </a:r>
            <a:r>
              <a:rPr lang="en-US" dirty="0" smtClean="0"/>
              <a:t>:</a:t>
            </a:r>
          </a:p>
          <a:p>
            <a:r>
              <a:rPr lang="en-US" dirty="0"/>
              <a:t>A CSS selector that defines how the component is used in a template. HTML elements in your template that match this selector become instances of the component.</a:t>
            </a:r>
          </a:p>
          <a:p>
            <a:r>
              <a:rPr lang="en-US" dirty="0"/>
              <a:t>An HTML template that instructs Angular how to render the component.</a:t>
            </a:r>
          </a:p>
          <a:p>
            <a:r>
              <a:rPr lang="en-US" dirty="0"/>
              <a:t>An optional set of CSS styles that define the appearance of the template's HTML elements.</a:t>
            </a:r>
          </a:p>
          <a:p>
            <a:endParaRPr lang="en-US" dirty="0" smtClean="0"/>
          </a:p>
          <a:p>
            <a:endParaRPr lang="en-US" dirty="0"/>
          </a:p>
        </p:txBody>
      </p:sp>
    </p:spTree>
    <p:extLst>
      <p:ext uri="{BB962C8B-B14F-4D97-AF65-F5344CB8AC3E}">
        <p14:creationId xmlns:p14="http://schemas.microsoft.com/office/powerpoint/2010/main" xmlns="" val="3431381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 y="1152525"/>
            <a:ext cx="8229600" cy="4629150"/>
          </a:xfrm>
        </p:spPr>
      </p:pic>
    </p:spTree>
    <p:extLst>
      <p:ext uri="{BB962C8B-B14F-4D97-AF65-F5344CB8AC3E}">
        <p14:creationId xmlns:p14="http://schemas.microsoft.com/office/powerpoint/2010/main" xmlns="" val="101647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b="1" dirty="0"/>
              <a:t>Creating component with CLI</a:t>
            </a:r>
            <a:br>
              <a:rPr lang="en-US" b="1" dirty="0"/>
            </a:br>
            <a:endParaRPr lang="en-US" b="1" dirty="0"/>
          </a:p>
        </p:txBody>
      </p:sp>
      <p:sp>
        <p:nvSpPr>
          <p:cNvPr id="3" name="Content Placeholder 2"/>
          <p:cNvSpPr>
            <a:spLocks noGrp="1"/>
          </p:cNvSpPr>
          <p:nvPr>
            <p:ph idx="1"/>
          </p:nvPr>
        </p:nvSpPr>
        <p:spPr>
          <a:xfrm>
            <a:off x="685800" y="1143000"/>
            <a:ext cx="8229600" cy="5105400"/>
          </a:xfrm>
        </p:spPr>
        <p:txBody>
          <a:bodyPr/>
          <a:lstStyle/>
          <a:p>
            <a:pPr marL="0" indent="0">
              <a:buNone/>
            </a:pPr>
            <a:r>
              <a:rPr lang="en-US" b="1" dirty="0" smtClean="0"/>
              <a:t>Syntax:</a:t>
            </a:r>
          </a:p>
          <a:p>
            <a:pPr marL="0" indent="0">
              <a:buNone/>
            </a:pPr>
            <a:r>
              <a:rPr lang="en-US" dirty="0" err="1"/>
              <a:t>ng</a:t>
            </a:r>
            <a:r>
              <a:rPr lang="en-US" dirty="0"/>
              <a:t> generate component </a:t>
            </a:r>
            <a:r>
              <a:rPr lang="en-US" dirty="0" err="1"/>
              <a:t>component_name</a:t>
            </a:r>
            <a:r>
              <a:rPr lang="en-US" dirty="0"/>
              <a:t>  </a:t>
            </a:r>
          </a:p>
          <a:p>
            <a:pPr marL="0" indent="0">
              <a:buNone/>
            </a:pPr>
            <a:r>
              <a:rPr lang="en-US" dirty="0"/>
              <a:t>Or  </a:t>
            </a:r>
          </a:p>
          <a:p>
            <a:pPr marL="0" indent="0">
              <a:buNone/>
            </a:pPr>
            <a:r>
              <a:rPr lang="en-US" dirty="0" err="1"/>
              <a:t>ng</a:t>
            </a:r>
            <a:r>
              <a:rPr lang="en-US" dirty="0"/>
              <a:t> g c </a:t>
            </a:r>
            <a:r>
              <a:rPr lang="en-US" dirty="0" err="1"/>
              <a:t>component_name</a:t>
            </a:r>
            <a:r>
              <a:rPr lang="en-US" dirty="0"/>
              <a:t>  </a:t>
            </a:r>
            <a:endParaRPr lang="en-US" dirty="0" smtClean="0"/>
          </a:p>
          <a:p>
            <a:pPr marL="0" indent="0">
              <a:buNone/>
            </a:pPr>
            <a:endParaRPr lang="en-US" dirty="0" smtClean="0"/>
          </a:p>
          <a:p>
            <a:pPr marL="0" lvl="0" indent="0" eaLnBrk="0" fontAlgn="base" hangingPunct="0">
              <a:spcBef>
                <a:spcPct val="0"/>
              </a:spcBef>
              <a:spcAft>
                <a:spcPct val="0"/>
              </a:spcAft>
              <a:buClrTx/>
              <a:buSzTx/>
              <a:buNone/>
            </a:pPr>
            <a:r>
              <a:rPr lang="en-US" sz="2000" b="1" dirty="0">
                <a:solidFill>
                  <a:srgbClr val="444444"/>
                </a:solidFill>
              </a:rPr>
              <a:t>By default, this command creates the following:</a:t>
            </a:r>
            <a:endParaRPr lang="en-US" sz="2000" b="1" dirty="0"/>
          </a:p>
          <a:p>
            <a:pPr marL="0" lvl="0" indent="0" eaLnBrk="0" fontAlgn="base" hangingPunct="0">
              <a:spcBef>
                <a:spcPct val="0"/>
              </a:spcBef>
              <a:spcAft>
                <a:spcPct val="0"/>
              </a:spcAft>
              <a:buClrTx/>
              <a:buSzTx/>
              <a:buFontTx/>
              <a:buChar char="•"/>
            </a:pPr>
            <a:r>
              <a:rPr lang="en-US" sz="2000" dirty="0">
                <a:solidFill>
                  <a:srgbClr val="444444"/>
                </a:solidFill>
              </a:rPr>
              <a:t>A folder named after the component</a:t>
            </a:r>
          </a:p>
          <a:p>
            <a:pPr marL="0" lvl="0" indent="0" eaLnBrk="0" fontAlgn="base" hangingPunct="0">
              <a:spcBef>
                <a:spcPct val="0"/>
              </a:spcBef>
              <a:spcAft>
                <a:spcPct val="0"/>
              </a:spcAft>
              <a:buClrTx/>
              <a:buSzTx/>
              <a:buFontTx/>
              <a:buChar char="•"/>
            </a:pPr>
            <a:r>
              <a:rPr lang="en-US" sz="2000" dirty="0">
                <a:solidFill>
                  <a:srgbClr val="444444"/>
                </a:solidFill>
              </a:rPr>
              <a:t>A component file, &lt;component-name&gt;.</a:t>
            </a:r>
            <a:r>
              <a:rPr lang="en-US" sz="2000" dirty="0" err="1">
                <a:solidFill>
                  <a:srgbClr val="444444"/>
                </a:solidFill>
              </a:rPr>
              <a:t>component.ts</a:t>
            </a:r>
            <a:endParaRPr lang="en-US" sz="2000" dirty="0">
              <a:solidFill>
                <a:srgbClr val="444444"/>
              </a:solidFill>
            </a:endParaRPr>
          </a:p>
          <a:p>
            <a:pPr marL="0" lvl="0" indent="0" eaLnBrk="0" fontAlgn="base" hangingPunct="0">
              <a:spcBef>
                <a:spcPct val="0"/>
              </a:spcBef>
              <a:spcAft>
                <a:spcPct val="0"/>
              </a:spcAft>
              <a:buClrTx/>
              <a:buSzTx/>
              <a:buFontTx/>
              <a:buChar char="•"/>
            </a:pPr>
            <a:r>
              <a:rPr lang="en-US" sz="2000" dirty="0">
                <a:solidFill>
                  <a:srgbClr val="444444"/>
                </a:solidFill>
              </a:rPr>
              <a:t>A template file, &lt;component-name&gt;.component.html</a:t>
            </a:r>
          </a:p>
          <a:p>
            <a:pPr marL="0" lvl="0" indent="0" eaLnBrk="0" fontAlgn="base" hangingPunct="0">
              <a:spcBef>
                <a:spcPct val="0"/>
              </a:spcBef>
              <a:spcAft>
                <a:spcPct val="0"/>
              </a:spcAft>
              <a:buClrTx/>
              <a:buSzTx/>
              <a:buFontTx/>
              <a:buChar char="•"/>
            </a:pPr>
            <a:r>
              <a:rPr lang="en-US" sz="2000" dirty="0">
                <a:solidFill>
                  <a:srgbClr val="444444"/>
                </a:solidFill>
              </a:rPr>
              <a:t>A CSS file, &lt;component-name&gt;.component.css</a:t>
            </a:r>
          </a:p>
          <a:p>
            <a:pPr marL="0" lvl="0" indent="0" eaLnBrk="0" fontAlgn="base" hangingPunct="0">
              <a:spcBef>
                <a:spcPct val="0"/>
              </a:spcBef>
              <a:spcAft>
                <a:spcPct val="0"/>
              </a:spcAft>
              <a:buClrTx/>
              <a:buSzTx/>
              <a:buFontTx/>
              <a:buChar char="•"/>
            </a:pPr>
            <a:r>
              <a:rPr lang="en-US" sz="2000" dirty="0">
                <a:solidFill>
                  <a:srgbClr val="444444"/>
                </a:solidFill>
              </a:rPr>
              <a:t>A testing specification file, &lt;component-name&gt;.</a:t>
            </a:r>
            <a:r>
              <a:rPr lang="en-US" sz="2000" dirty="0" err="1">
                <a:solidFill>
                  <a:srgbClr val="444444"/>
                </a:solidFill>
              </a:rPr>
              <a:t>component.spec.ts</a:t>
            </a:r>
            <a:endParaRPr lang="en-US" sz="2000" dirty="0">
              <a:solidFill>
                <a:srgbClr val="444444"/>
              </a:solidFill>
            </a:endParaRPr>
          </a:p>
          <a:p>
            <a:pPr marL="0"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xmlns="" val="75305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smtClean="0"/>
              <a:t>Events and Binding with </a:t>
            </a:r>
            <a:r>
              <a:rPr lang="en-US" b="1" dirty="0" err="1" smtClean="0"/>
              <a:t>ngModel</a:t>
            </a:r>
            <a:endParaRPr lang="en-US" b="1" dirty="0"/>
          </a:p>
        </p:txBody>
      </p:sp>
      <p:sp>
        <p:nvSpPr>
          <p:cNvPr id="3" name="Content Placeholder 2"/>
          <p:cNvSpPr>
            <a:spLocks noGrp="1"/>
          </p:cNvSpPr>
          <p:nvPr>
            <p:ph idx="1"/>
          </p:nvPr>
        </p:nvSpPr>
        <p:spPr>
          <a:xfrm>
            <a:off x="457200" y="1600200"/>
            <a:ext cx="8229600" cy="5105400"/>
          </a:xfrm>
        </p:spPr>
        <p:txBody>
          <a:bodyPr/>
          <a:lstStyle/>
          <a:p>
            <a:pPr marL="0" indent="0">
              <a:buNone/>
            </a:pPr>
            <a:r>
              <a:rPr lang="en-US" sz="2000" b="1" dirty="0"/>
              <a:t>What is Data Binding?</a:t>
            </a:r>
            <a:endParaRPr lang="en-US" sz="2000" dirty="0"/>
          </a:p>
          <a:p>
            <a:r>
              <a:rPr lang="en-US" sz="2000" dirty="0"/>
              <a:t>Data Binding is the mechanism that binds the applications UI or User Interface to the models. Using Data Binding, the user will be able to manipulate the elements present on the website using the browser. Therefore, whenever some variable has been changed, that particular change must be reflected in the Document Object Model or the </a:t>
            </a:r>
            <a:r>
              <a:rPr lang="en-US" sz="2000" dirty="0">
                <a:hlinkClick r:id="rId2"/>
              </a:rPr>
              <a:t>DOM</a:t>
            </a:r>
            <a:r>
              <a:rPr lang="en-US" sz="2000" dirty="0"/>
              <a:t>.</a:t>
            </a:r>
          </a:p>
          <a:p>
            <a:pPr marL="0" indent="0">
              <a:buNone/>
            </a:pPr>
            <a:r>
              <a:rPr lang="en-US" b="1" dirty="0"/>
              <a:t>Types of Data Binding in </a:t>
            </a:r>
            <a:r>
              <a:rPr lang="en-US" b="1" dirty="0" smtClean="0"/>
              <a:t>Angular:</a:t>
            </a:r>
          </a:p>
          <a:p>
            <a:pPr marL="0" indent="0">
              <a:buNone/>
            </a:pPr>
            <a:r>
              <a:rPr lang="en-US" sz="2000" dirty="0"/>
              <a:t>Angular allows both One-way and Two-way Data Binding.</a:t>
            </a:r>
            <a:r>
              <a:rPr lang="en-US" sz="2000" b="1" dirty="0"/>
              <a:t> One-way data binding</a:t>
            </a:r>
            <a:r>
              <a:rPr lang="en-US" sz="2000" dirty="0"/>
              <a:t> is a simple type of data binding where you re allowed to manipulate the views through the models. This implies, making changes to the </a:t>
            </a:r>
            <a:r>
              <a:rPr lang="en-US" sz="2000" dirty="0">
                <a:hlinkClick r:id="rId3"/>
              </a:rPr>
              <a:t>Typescript</a:t>
            </a:r>
            <a:r>
              <a:rPr lang="en-US" sz="2000" dirty="0"/>
              <a:t> code will be reflected in the corresponding </a:t>
            </a:r>
            <a:r>
              <a:rPr lang="en-US" sz="2000" dirty="0">
                <a:hlinkClick r:id="rId4"/>
              </a:rPr>
              <a:t>HTML</a:t>
            </a:r>
            <a:r>
              <a:rPr lang="en-US" sz="2000" dirty="0"/>
              <a:t>.</a:t>
            </a:r>
          </a:p>
          <a:p>
            <a:pPr marL="0" indent="0">
              <a:buNone/>
            </a:pPr>
            <a:r>
              <a:rPr lang="en-US" dirty="0" smtClean="0"/>
              <a:t>1.</a:t>
            </a:r>
            <a:r>
              <a:rPr lang="en-US" b="1" dirty="0"/>
              <a:t> One-way Data Binding</a:t>
            </a:r>
            <a:endParaRPr lang="en-US" dirty="0"/>
          </a:p>
          <a:p>
            <a:pPr marL="0" indent="0">
              <a:buNone/>
            </a:pPr>
            <a:r>
              <a:rPr lang="en-US" dirty="0" smtClean="0"/>
              <a:t>2.</a:t>
            </a:r>
            <a:r>
              <a:rPr lang="en-US" sz="2800" dirty="0"/>
              <a:t> </a:t>
            </a:r>
            <a:r>
              <a:rPr lang="en-US" sz="2800" b="1" dirty="0"/>
              <a:t>Two-way Data </a:t>
            </a:r>
            <a:r>
              <a:rPr lang="en-US" sz="2800" b="1" dirty="0" smtClean="0"/>
              <a:t>Binding</a:t>
            </a:r>
            <a:endParaRPr lang="en-US" b="1" dirty="0"/>
          </a:p>
        </p:txBody>
      </p:sp>
    </p:spTree>
    <p:extLst>
      <p:ext uri="{BB962C8B-B14F-4D97-AF65-F5344CB8AC3E}">
        <p14:creationId xmlns:p14="http://schemas.microsoft.com/office/powerpoint/2010/main" xmlns="" val="1738819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8888"/>
            <a:ext cx="8229600" cy="1048512"/>
          </a:xfrm>
        </p:spPr>
        <p:txBody>
          <a:bodyPr>
            <a:normAutofit fontScale="90000"/>
          </a:bodyPr>
          <a:lstStyle/>
          <a:p>
            <a:pPr algn="ctr"/>
            <a:r>
              <a:rPr lang="en-US" b="1" dirty="0"/>
              <a:t>One-way Data Binding</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sz="2000" b="1" dirty="0" smtClean="0"/>
              <a:t>  Definition</a:t>
            </a:r>
            <a:r>
              <a:rPr lang="en-US" sz="2000" dirty="0" smtClean="0"/>
              <a:t>: In </a:t>
            </a:r>
            <a:r>
              <a:rPr lang="en-US" sz="2000" dirty="0"/>
              <a:t>one-way data binding, data flows only in one direction </a:t>
            </a:r>
            <a:r>
              <a:rPr lang="en-US" sz="2000" dirty="0" err="1"/>
              <a:t>i.e</a:t>
            </a:r>
            <a:r>
              <a:rPr lang="en-US" sz="2000" dirty="0"/>
              <a:t> from the models to the views. As mentioned earlier, one-way data binding in Angular </a:t>
            </a:r>
            <a:r>
              <a:rPr lang="en-US" sz="2000" dirty="0" smtClean="0"/>
              <a:t>can be divided into many  </a:t>
            </a:r>
            <a:r>
              <a:rPr lang="en-US" sz="2000" dirty="0"/>
              <a:t>types </a:t>
            </a:r>
            <a:endParaRPr lang="en-US" sz="2000" dirty="0" smtClean="0"/>
          </a:p>
          <a:p>
            <a:pPr>
              <a:buFont typeface="Wingdings" panose="05000000000000000000" pitchFamily="2" charset="2"/>
              <a:buChar char="§"/>
            </a:pPr>
            <a:r>
              <a:rPr lang="en-US" sz="2000" dirty="0" smtClean="0"/>
              <a:t>Interpolation </a:t>
            </a:r>
            <a:r>
              <a:rPr lang="en-US" sz="2000" dirty="0"/>
              <a:t>or String Interpolation</a:t>
            </a:r>
          </a:p>
          <a:p>
            <a:pPr>
              <a:buFont typeface="Wingdings" panose="05000000000000000000" pitchFamily="2" charset="2"/>
              <a:buChar char="§"/>
            </a:pPr>
            <a:r>
              <a:rPr lang="en-US" sz="2000" dirty="0"/>
              <a:t>Property binding</a:t>
            </a:r>
          </a:p>
          <a:p>
            <a:pPr>
              <a:buFont typeface="Wingdings" panose="05000000000000000000" pitchFamily="2" charset="2"/>
              <a:buChar char="§"/>
            </a:pPr>
            <a:r>
              <a:rPr lang="en-US" sz="2000" dirty="0"/>
              <a:t>Event </a:t>
            </a:r>
            <a:r>
              <a:rPr lang="en-US" sz="2000" dirty="0" smtClean="0"/>
              <a:t>binding</a:t>
            </a:r>
          </a:p>
          <a:p>
            <a:pPr>
              <a:buFont typeface="Wingdings" panose="05000000000000000000" pitchFamily="2" charset="2"/>
              <a:buChar char="§"/>
            </a:pPr>
            <a:r>
              <a:rPr lang="en-US" sz="2000" dirty="0" smtClean="0"/>
              <a:t>Class binding</a:t>
            </a:r>
          </a:p>
          <a:p>
            <a:pPr>
              <a:buFont typeface="Wingdings" panose="05000000000000000000" pitchFamily="2" charset="2"/>
              <a:buChar char="§"/>
            </a:pPr>
            <a:r>
              <a:rPr lang="en-US" sz="2000" dirty="0" smtClean="0"/>
              <a:t>Style binding</a:t>
            </a:r>
          </a:p>
          <a:p>
            <a:pPr marL="0" indent="0">
              <a:buNone/>
            </a:pPr>
            <a:r>
              <a:rPr lang="en-US" sz="2000" dirty="0"/>
              <a:t> </a:t>
            </a:r>
          </a:p>
          <a:p>
            <a:endParaRPr lang="en-US" sz="2000" dirty="0"/>
          </a:p>
        </p:txBody>
      </p:sp>
    </p:spTree>
    <p:extLst>
      <p:ext uri="{BB962C8B-B14F-4D97-AF65-F5344CB8AC3E}">
        <p14:creationId xmlns:p14="http://schemas.microsoft.com/office/powerpoint/2010/main" xmlns="" val="3384360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lgn="ctr"/>
            <a:r>
              <a:rPr lang="en-US" dirty="0"/>
              <a:t>Interpolation Binding</a:t>
            </a:r>
            <a:br>
              <a:rPr lang="en-US" dirty="0"/>
            </a:br>
            <a:endParaRPr lang="en-US" dirty="0"/>
          </a:p>
        </p:txBody>
      </p:sp>
      <p:sp>
        <p:nvSpPr>
          <p:cNvPr id="3" name="Content Placeholder 2"/>
          <p:cNvSpPr>
            <a:spLocks noGrp="1"/>
          </p:cNvSpPr>
          <p:nvPr>
            <p:ph idx="1"/>
          </p:nvPr>
        </p:nvSpPr>
        <p:spPr>
          <a:xfrm>
            <a:off x="374528" y="1371600"/>
            <a:ext cx="8259263" cy="5219700"/>
          </a:xfrm>
        </p:spPr>
        <p:txBody>
          <a:bodyPr>
            <a:noAutofit/>
          </a:bodyPr>
          <a:lstStyle/>
          <a:p>
            <a:pPr marL="0" indent="0">
              <a:buNone/>
            </a:pPr>
            <a:r>
              <a:rPr lang="en-US" sz="1400" b="1" dirty="0" err="1" smtClean="0"/>
              <a:t>Definition:</a:t>
            </a:r>
            <a:r>
              <a:rPr lang="en-US" sz="1400" dirty="0" err="1" smtClean="0"/>
              <a:t>Interpolation</a:t>
            </a:r>
            <a:r>
              <a:rPr lang="en-US" sz="1400" dirty="0" smtClean="0"/>
              <a:t> </a:t>
            </a:r>
            <a:r>
              <a:rPr lang="en-US" sz="1400" dirty="0"/>
              <a:t>is a procedure that allows the user to bind a value to the user interface element. Interpolation binds the data one-way, which means that data moves in one direction from the components to HTML elements. </a:t>
            </a:r>
            <a:endParaRPr lang="en-US" sz="1400" dirty="0" smtClean="0"/>
          </a:p>
          <a:p>
            <a:pPr marL="0" indent="0">
              <a:buNone/>
            </a:pPr>
            <a:r>
              <a:rPr lang="en-US" sz="1400" b="1" dirty="0" smtClean="0"/>
              <a:t>Syntax:</a:t>
            </a:r>
          </a:p>
          <a:p>
            <a:pPr marL="0" indent="0">
              <a:buNone/>
            </a:pPr>
            <a:r>
              <a:rPr lang="en-US" sz="1800" b="1" dirty="0"/>
              <a:t>{{ </a:t>
            </a:r>
            <a:r>
              <a:rPr lang="en-US" sz="1800" b="1" dirty="0" err="1"/>
              <a:t>templateExpression</a:t>
            </a:r>
            <a:r>
              <a:rPr lang="en-US" sz="1800" b="1" dirty="0"/>
              <a:t> }}</a:t>
            </a:r>
            <a:endParaRPr lang="en-US" sz="1800" b="1" dirty="0" smtClean="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lvl="0" indent="0" eaLnBrk="0" fontAlgn="base" hangingPunct="0">
              <a:spcBef>
                <a:spcPct val="0"/>
              </a:spcBef>
              <a:spcAft>
                <a:spcPct val="0"/>
              </a:spcAft>
              <a:buClrTx/>
              <a:buSzTx/>
              <a:buNone/>
            </a:pPr>
            <a:endParaRPr lang="en-US" sz="1200" dirty="0" smtClean="0">
              <a:solidFill>
                <a:srgbClr val="000000"/>
              </a:solidFill>
              <a:latin typeface="Monaco"/>
            </a:endParaRPr>
          </a:p>
          <a:p>
            <a:pPr marL="0" lvl="0" indent="0" eaLnBrk="0" fontAlgn="base" hangingPunct="0">
              <a:spcBef>
                <a:spcPct val="0"/>
              </a:spcBef>
              <a:spcAft>
                <a:spcPct val="0"/>
              </a:spcAft>
              <a:buClrTx/>
              <a:buSzTx/>
              <a:buNone/>
            </a:pPr>
            <a:endParaRPr lang="en-US" sz="1200" dirty="0">
              <a:solidFill>
                <a:srgbClr val="000000"/>
              </a:solidFill>
              <a:latin typeface="Monaco"/>
            </a:endParaRPr>
          </a:p>
          <a:p>
            <a:pPr marL="0" lvl="0" indent="0" eaLnBrk="0" fontAlgn="base" hangingPunct="0">
              <a:spcBef>
                <a:spcPct val="0"/>
              </a:spcBef>
              <a:spcAft>
                <a:spcPct val="0"/>
              </a:spcAft>
              <a:buClrTx/>
              <a:buSzTx/>
              <a:buNone/>
            </a:pPr>
            <a:endParaRPr lang="en-US" sz="1200" dirty="0" smtClean="0">
              <a:solidFill>
                <a:srgbClr val="000000"/>
              </a:solidFill>
              <a:latin typeface="Monaco"/>
            </a:endParaRPr>
          </a:p>
          <a:p>
            <a:pPr marL="0" lvl="0" indent="0" eaLnBrk="0" fontAlgn="base" hangingPunct="0">
              <a:spcBef>
                <a:spcPct val="0"/>
              </a:spcBef>
              <a:spcAft>
                <a:spcPct val="0"/>
              </a:spcAft>
              <a:buClrTx/>
              <a:buSzTx/>
              <a:buNone/>
            </a:pPr>
            <a:endParaRPr lang="en-US" sz="1200" dirty="0">
              <a:solidFill>
                <a:srgbClr val="000000"/>
              </a:solidFill>
              <a:latin typeface="Monaco"/>
            </a:endParaRPr>
          </a:p>
          <a:p>
            <a:pPr marL="0" lvl="0" indent="0" eaLnBrk="0" fontAlgn="base" hangingPunct="0">
              <a:spcBef>
                <a:spcPct val="0"/>
              </a:spcBef>
              <a:spcAft>
                <a:spcPct val="0"/>
              </a:spcAft>
              <a:buClrTx/>
              <a:buSzTx/>
              <a:buNone/>
            </a:pPr>
            <a:r>
              <a:rPr lang="en-US" sz="2000" b="1" dirty="0" smtClean="0">
                <a:solidFill>
                  <a:srgbClr val="000000"/>
                </a:solidFill>
                <a:latin typeface="Monaco"/>
              </a:rPr>
              <a:t>Example:</a:t>
            </a:r>
          </a:p>
          <a:p>
            <a:pPr marL="0" lvl="0" indent="0" eaLnBrk="0" fontAlgn="base" hangingPunct="0">
              <a:spcBef>
                <a:spcPct val="0"/>
              </a:spcBef>
              <a:spcAft>
                <a:spcPct val="0"/>
              </a:spcAft>
              <a:buClrTx/>
              <a:buSzTx/>
              <a:buNone/>
            </a:pPr>
            <a:endParaRPr lang="en-US" sz="1200" dirty="0" smtClean="0">
              <a:solidFill>
                <a:srgbClr val="000000"/>
              </a:solidFill>
              <a:latin typeface="Monaco"/>
            </a:endParaRPr>
          </a:p>
          <a:p>
            <a:pPr marL="0" lvl="0" indent="0" eaLnBrk="0" fontAlgn="base" hangingPunct="0">
              <a:spcBef>
                <a:spcPct val="0"/>
              </a:spcBef>
              <a:spcAft>
                <a:spcPct val="0"/>
              </a:spcAft>
              <a:buClrTx/>
              <a:buSzTx/>
              <a:buNone/>
            </a:pPr>
            <a:r>
              <a:rPr lang="en-US" sz="1200" dirty="0" smtClean="0">
                <a:solidFill>
                  <a:srgbClr val="000000"/>
                </a:solidFill>
                <a:latin typeface="Monaco"/>
              </a:rPr>
              <a:t>&lt;</a:t>
            </a:r>
            <a:r>
              <a:rPr lang="en-US" sz="1200" b="1" dirty="0">
                <a:solidFill>
                  <a:srgbClr val="006699"/>
                </a:solidFill>
                <a:latin typeface="Monaco"/>
              </a:rPr>
              <a:t>h1</a:t>
            </a:r>
            <a:r>
              <a:rPr lang="en-US" sz="1200" dirty="0">
                <a:solidFill>
                  <a:srgbClr val="000000"/>
                </a:solidFill>
                <a:latin typeface="Monaco"/>
              </a:rPr>
              <a:t>&gt;{{title}}&lt;/</a:t>
            </a:r>
            <a:r>
              <a:rPr lang="en-US" sz="1200" b="1" dirty="0">
                <a:solidFill>
                  <a:srgbClr val="006699"/>
                </a:solidFill>
                <a:latin typeface="Monaco"/>
              </a:rPr>
              <a:t>h1</a:t>
            </a:r>
            <a:r>
              <a:rPr lang="en-US" sz="1200" dirty="0">
                <a:solidFill>
                  <a:srgbClr val="000000"/>
                </a:solidFill>
                <a:latin typeface="Monaco"/>
              </a:rPr>
              <a:t>&gt;</a:t>
            </a:r>
            <a:endParaRPr lang="en-US" sz="1050" dirty="0"/>
          </a:p>
          <a:p>
            <a:pPr marL="0" lvl="0" indent="0" eaLnBrk="0" fontAlgn="base" hangingPunct="0">
              <a:spcBef>
                <a:spcPct val="0"/>
              </a:spcBef>
              <a:spcAft>
                <a:spcPct val="0"/>
              </a:spcAft>
              <a:buClrTx/>
              <a:buSzTx/>
              <a:buNone/>
            </a:pPr>
            <a:r>
              <a:rPr lang="en-US" sz="2000" dirty="0">
                <a:solidFill>
                  <a:srgbClr val="FFFFFF"/>
                </a:solidFill>
                <a:latin typeface="Monaco"/>
              </a:rPr>
              <a:t> </a:t>
            </a:r>
            <a:endParaRPr lang="en-US" sz="1050" dirty="0"/>
          </a:p>
          <a:p>
            <a:pPr marL="0" lvl="0" indent="0" eaLnBrk="0" fontAlgn="base" hangingPunct="0">
              <a:spcBef>
                <a:spcPct val="0"/>
              </a:spcBef>
              <a:spcAft>
                <a:spcPct val="0"/>
              </a:spcAft>
              <a:buClrTx/>
              <a:buSzTx/>
              <a:buNone/>
            </a:pPr>
            <a:r>
              <a:rPr lang="en-US" sz="2000" dirty="0">
                <a:solidFill>
                  <a:srgbClr val="FFFFFF"/>
                </a:solidFill>
                <a:latin typeface="Monaco"/>
              </a:rPr>
              <a:t> </a:t>
            </a:r>
            <a:endParaRPr lang="en-US" sz="1050" dirty="0"/>
          </a:p>
          <a:p>
            <a:pPr marL="0" lvl="0" indent="0" eaLnBrk="0" fontAlgn="base" hangingPunct="0">
              <a:spcBef>
                <a:spcPct val="0"/>
              </a:spcBef>
              <a:spcAft>
                <a:spcPct val="0"/>
              </a:spcAft>
              <a:buClrTx/>
              <a:buSzTx/>
              <a:buNone/>
            </a:pPr>
            <a:r>
              <a:rPr lang="en-US" sz="1200" dirty="0">
                <a:solidFill>
                  <a:srgbClr val="000000"/>
                </a:solidFill>
                <a:latin typeface="Monaco"/>
              </a:rPr>
              <a:t>Learn &lt;</a:t>
            </a:r>
            <a:r>
              <a:rPr lang="en-US" sz="1200" b="1" dirty="0">
                <a:solidFill>
                  <a:srgbClr val="006699"/>
                </a:solidFill>
                <a:latin typeface="Monaco"/>
              </a:rPr>
              <a:t>b</a:t>
            </a:r>
            <a:r>
              <a:rPr lang="en-US" sz="1200" dirty="0">
                <a:solidFill>
                  <a:srgbClr val="000000"/>
                </a:solidFill>
                <a:latin typeface="Monaco"/>
              </a:rPr>
              <a:t>&gt; {{course}}</a:t>
            </a:r>
            <a:endParaRPr lang="en-US" sz="1050" dirty="0"/>
          </a:p>
          <a:p>
            <a:pPr marL="0" lvl="0" indent="0" eaLnBrk="0" fontAlgn="base" hangingPunct="0">
              <a:spcBef>
                <a:spcPct val="0"/>
              </a:spcBef>
              <a:spcAft>
                <a:spcPct val="0"/>
              </a:spcAft>
              <a:buClrTx/>
              <a:buSzTx/>
              <a:buNone/>
            </a:pPr>
            <a:r>
              <a:rPr lang="en-US" sz="1200" dirty="0">
                <a:solidFill>
                  <a:srgbClr val="000000"/>
                </a:solidFill>
                <a:latin typeface="Monaco"/>
              </a:rPr>
              <a:t>&lt;/</a:t>
            </a:r>
            <a:r>
              <a:rPr lang="en-US" sz="1200" b="1" dirty="0">
                <a:solidFill>
                  <a:srgbClr val="006699"/>
                </a:solidFill>
                <a:latin typeface="Monaco"/>
              </a:rPr>
              <a:t>b</a:t>
            </a:r>
            <a:r>
              <a:rPr lang="en-US" sz="1200" dirty="0">
                <a:solidFill>
                  <a:srgbClr val="000000"/>
                </a:solidFill>
                <a:latin typeface="Monaco"/>
              </a:rPr>
              <a:t>&gt; with </a:t>
            </a:r>
            <a:r>
              <a:rPr lang="en-US" sz="1200" dirty="0" smtClean="0">
                <a:solidFill>
                  <a:srgbClr val="000000"/>
                </a:solidFill>
                <a:latin typeface="Monaco"/>
              </a:rPr>
              <a:t>CMRIT</a:t>
            </a:r>
            <a:endParaRPr lang="en-US" sz="1050" dirty="0"/>
          </a:p>
          <a:p>
            <a:pPr marL="0" lvl="0" indent="0" eaLnBrk="0" fontAlgn="base" hangingPunct="0">
              <a:spcBef>
                <a:spcPct val="0"/>
              </a:spcBef>
              <a:spcAft>
                <a:spcPct val="0"/>
              </a:spcAft>
              <a:buClrTx/>
              <a:buSzTx/>
              <a:buNone/>
            </a:pPr>
            <a:r>
              <a:rPr lang="en-US" sz="2000" dirty="0">
                <a:solidFill>
                  <a:srgbClr val="FFFFFF"/>
                </a:solidFill>
                <a:latin typeface="Monaco"/>
              </a:rPr>
              <a:t> </a:t>
            </a:r>
            <a:endParaRPr lang="en-US" sz="1050" dirty="0"/>
          </a:p>
          <a:p>
            <a:pPr marL="0" lvl="0" indent="0" eaLnBrk="0" fontAlgn="base" hangingPunct="0">
              <a:spcBef>
                <a:spcPct val="0"/>
              </a:spcBef>
              <a:spcAft>
                <a:spcPct val="0"/>
              </a:spcAft>
              <a:buClrTx/>
              <a:buSzTx/>
              <a:buNone/>
            </a:pPr>
            <a:r>
              <a:rPr lang="en-US" sz="1200" dirty="0">
                <a:solidFill>
                  <a:srgbClr val="000000"/>
                </a:solidFill>
                <a:latin typeface="Monaco"/>
              </a:rPr>
              <a:t>2 * 2 = {{2 * 2}}</a:t>
            </a:r>
            <a:endParaRPr lang="en-US" sz="1050" dirty="0"/>
          </a:p>
          <a:p>
            <a:pPr marL="0" lvl="0" indent="0" eaLnBrk="0" fontAlgn="base" hangingPunct="0">
              <a:spcBef>
                <a:spcPct val="0"/>
              </a:spcBef>
              <a:spcAft>
                <a:spcPct val="0"/>
              </a:spcAft>
              <a:buClrTx/>
              <a:buSzTx/>
              <a:buNone/>
            </a:pPr>
            <a:r>
              <a:rPr lang="en-US" sz="2000" dirty="0">
                <a:solidFill>
                  <a:srgbClr val="FFFFFF"/>
                </a:solidFill>
                <a:latin typeface="Monaco"/>
              </a:rPr>
              <a:t> </a:t>
            </a:r>
            <a:endParaRPr lang="en-US" sz="1050" dirty="0"/>
          </a:p>
          <a:p>
            <a:pPr marL="0" lvl="0" indent="0" eaLnBrk="0" fontAlgn="base" hangingPunct="0">
              <a:spcBef>
                <a:spcPct val="0"/>
              </a:spcBef>
              <a:spcAft>
                <a:spcPct val="0"/>
              </a:spcAft>
              <a:buClrTx/>
              <a:buSzTx/>
              <a:buNone/>
            </a:pPr>
            <a:r>
              <a:rPr lang="en-US" sz="2000" dirty="0">
                <a:solidFill>
                  <a:srgbClr val="FFFFFF"/>
                </a:solidFill>
                <a:latin typeface="Monaco"/>
              </a:rPr>
              <a:t> </a:t>
            </a:r>
            <a:endParaRPr lang="en-US" sz="1050" dirty="0"/>
          </a:p>
          <a:p>
            <a:pPr marL="0" lvl="0" indent="0" eaLnBrk="0" fontAlgn="base" hangingPunct="0">
              <a:spcBef>
                <a:spcPct val="0"/>
              </a:spcBef>
              <a:spcAft>
                <a:spcPct val="0"/>
              </a:spcAft>
              <a:buClrTx/>
              <a:buSzTx/>
              <a:buNone/>
            </a:pPr>
            <a:r>
              <a:rPr lang="en-US" sz="2000" dirty="0">
                <a:solidFill>
                  <a:srgbClr val="FFFFFF"/>
                </a:solidFill>
                <a:latin typeface="Monaco"/>
              </a:rPr>
              <a:t> </a:t>
            </a:r>
            <a:endParaRPr lang="en-US" sz="1050" dirty="0"/>
          </a:p>
          <a:p>
            <a:pPr marL="0" indent="0">
              <a:buNone/>
            </a:pPr>
            <a:endParaRPr lang="en-US" sz="1200" dirty="0"/>
          </a:p>
        </p:txBody>
      </p:sp>
      <p:pic>
        <p:nvPicPr>
          <p:cNvPr id="1026" name="Picture 2" descr="components-angula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2819400"/>
            <a:ext cx="5534853" cy="76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6228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75570529"/>
              </p:ext>
            </p:extLst>
          </p:nvPr>
        </p:nvGraphicFramePr>
        <p:xfrm>
          <a:off x="1676400" y="1663988"/>
          <a:ext cx="6443662" cy="2069812"/>
        </p:xfrm>
        <a:graphic>
          <a:graphicData uri="http://schemas.openxmlformats.org/drawingml/2006/table">
            <a:tbl>
              <a:tblPr/>
              <a:tblGrid>
                <a:gridCol w="309615"/>
                <a:gridCol w="6134047"/>
              </a:tblGrid>
              <a:tr h="2069812">
                <a:tc>
                  <a:txBody>
                    <a:bodyPr/>
                    <a:lstStyle/>
                    <a:p>
                      <a:pPr algn="r" rtl="0" fontAlgn="base"/>
                      <a:r>
                        <a:rPr lang="en-US" b="0" i="0" dirty="0">
                          <a:solidFill>
                            <a:srgbClr val="AFAFAF"/>
                          </a:solidFill>
                          <a:effectLst/>
                          <a:latin typeface="Monaco"/>
                        </a:rPr>
                        <a:t>1</a:t>
                      </a:r>
                    </a:p>
                    <a:p>
                      <a:pPr algn="r" rtl="0" fontAlgn="base"/>
                      <a:r>
                        <a:rPr lang="en-US" b="0" i="0" dirty="0">
                          <a:solidFill>
                            <a:srgbClr val="AFAFAF"/>
                          </a:solidFill>
                          <a:effectLst/>
                          <a:latin typeface="Monaco"/>
                        </a:rPr>
                        <a:t>2</a:t>
                      </a:r>
                    </a:p>
                    <a:p>
                      <a:pPr algn="r" rtl="0" fontAlgn="base"/>
                      <a:r>
                        <a:rPr lang="en-US" b="0" i="0" dirty="0">
                          <a:solidFill>
                            <a:srgbClr val="AFAFAF"/>
                          </a:solidFill>
                          <a:effectLst/>
                          <a:latin typeface="Monaco"/>
                        </a:rPr>
                        <a:t>3</a:t>
                      </a:r>
                    </a:p>
                    <a:p>
                      <a:pPr algn="r" rtl="0" fontAlgn="base"/>
                      <a:r>
                        <a:rPr lang="en-US" b="0" i="0" dirty="0">
                          <a:solidFill>
                            <a:srgbClr val="AFAFAF"/>
                          </a:solidFill>
                          <a:effectLst/>
                          <a:latin typeface="Monaco"/>
                        </a:rPr>
                        <a:t>4</a:t>
                      </a:r>
                    </a:p>
                    <a:p>
                      <a:pPr algn="r" rtl="0" fontAlgn="base"/>
                      <a:r>
                        <a:rPr lang="en-US" b="0" i="0" dirty="0">
                          <a:solidFill>
                            <a:srgbClr val="AFAFAF"/>
                          </a:solidFill>
                          <a:effectLst/>
                          <a:latin typeface="Monaco"/>
                        </a:rPr>
                        <a:t>5</a:t>
                      </a:r>
                    </a:p>
                  </a:txBody>
                  <a:tcPr marL="0" marR="0" marT="0" marB="0" anchor="ctr">
                    <a:lnL>
                      <a:noFill/>
                    </a:lnL>
                    <a:lnR>
                      <a:noFill/>
                    </a:lnR>
                    <a:lnT>
                      <a:noFill/>
                    </a:lnT>
                    <a:lnB>
                      <a:noFill/>
                    </a:lnB>
                    <a:solidFill>
                      <a:srgbClr val="008DD9"/>
                    </a:solidFill>
                  </a:tcPr>
                </a:tc>
                <a:tc>
                  <a:txBody>
                    <a:bodyPr/>
                    <a:lstStyle/>
                    <a:p>
                      <a:pPr algn="l" rtl="0" fontAlgn="base"/>
                      <a:r>
                        <a:rPr lang="en-US" b="0" i="0" dirty="0">
                          <a:effectLst/>
                          <a:latin typeface="Monaco"/>
                        </a:rPr>
                        <a:t>export class </a:t>
                      </a:r>
                      <a:r>
                        <a:rPr lang="en-US" b="0" i="0" dirty="0" err="1">
                          <a:effectLst/>
                          <a:latin typeface="Monaco"/>
                        </a:rPr>
                        <a:t>AppComponent</a:t>
                      </a:r>
                      <a:r>
                        <a:rPr lang="en-US" b="0" i="0" dirty="0">
                          <a:effectLst/>
                          <a:latin typeface="Monaco"/>
                        </a:rPr>
                        <a:t> {</a:t>
                      </a:r>
                    </a:p>
                    <a:p>
                      <a:pPr algn="l" rtl="0" fontAlgn="base"/>
                      <a:r>
                        <a:rPr lang="en-US" b="0" i="0" dirty="0">
                          <a:effectLst/>
                          <a:latin typeface="Monaco"/>
                        </a:rPr>
                        <a:t>  title = '</a:t>
                      </a:r>
                      <a:r>
                        <a:rPr lang="en-US" b="0" i="0" dirty="0" err="1">
                          <a:effectLst/>
                          <a:latin typeface="Monaco"/>
                        </a:rPr>
                        <a:t>Databinding</a:t>
                      </a:r>
                      <a:r>
                        <a:rPr lang="en-US" b="0" i="0" dirty="0">
                          <a:effectLst/>
                          <a:latin typeface="Monaco"/>
                        </a:rPr>
                        <a:t>';</a:t>
                      </a:r>
                    </a:p>
                    <a:p>
                      <a:pPr algn="l" rtl="0" fontAlgn="base"/>
                      <a:r>
                        <a:rPr lang="en-US" b="0" i="0" dirty="0">
                          <a:effectLst/>
                          <a:latin typeface="Monaco"/>
                        </a:rPr>
                        <a:t>  course ='Angular';</a:t>
                      </a:r>
                    </a:p>
                    <a:p>
                      <a:pPr algn="l" rtl="0" fontAlgn="base"/>
                      <a:r>
                        <a:rPr lang="en-US" b="0" i="0" dirty="0">
                          <a:effectLst/>
                          <a:latin typeface="Monaco"/>
                        </a:rPr>
                        <a:t>  </a:t>
                      </a:r>
                      <a:r>
                        <a:rPr lang="en-US" b="0" i="0" dirty="0" smtClean="0">
                          <a:effectLst/>
                          <a:latin typeface="Monaco"/>
                        </a:rPr>
                        <a:t>}</a:t>
                      </a:r>
                      <a:endParaRPr lang="en-US" b="0" i="0" dirty="0">
                        <a:effectLst/>
                        <a:latin typeface="Monaco"/>
                      </a:endParaRPr>
                    </a:p>
                  </a:txBody>
                  <a:tcPr marL="0" marR="0" marT="0" marB="0" anchor="ctr">
                    <a:lnL>
                      <a:noFill/>
                    </a:lnL>
                    <a:lnR>
                      <a:noFill/>
                    </a:lnR>
                    <a:lnT>
                      <a:noFill/>
                    </a:lnT>
                    <a:lnB>
                      <a:noFill/>
                    </a:lnB>
                    <a:solidFill>
                      <a:srgbClr val="008DD9"/>
                    </a:solidFill>
                  </a:tcPr>
                </a:tc>
              </a:tr>
            </a:tbl>
          </a:graphicData>
        </a:graphic>
      </p:graphicFrame>
      <p:sp>
        <p:nvSpPr>
          <p:cNvPr id="6" name="Rectangle 2"/>
          <p:cNvSpPr>
            <a:spLocks noChangeArrowheads="1"/>
          </p:cNvSpPr>
          <p:nvPr/>
        </p:nvSpPr>
        <p:spPr bwMode="auto">
          <a:xfrm>
            <a:off x="1600200" y="1079213"/>
            <a:ext cx="509318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A4A4A"/>
                </a:solidFill>
                <a:effectLst/>
                <a:latin typeface="Open Sans"/>
              </a:rPr>
              <a:t>The Typescript part of this code is as follows: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239597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a:t>Property Binding</a:t>
            </a: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sz="2000" dirty="0"/>
              <a:t>Property binding is a one-way data binding mechanism that allows you to set the properties for HTML elements. It involves updating a property value in the component and binding the value to an HTML element in the same view. We use property binding for toggle functionality and sharing data between components. It uses the "[]" syntax for data binding. </a:t>
            </a:r>
            <a:endParaRPr lang="en-US" sz="2000" dirty="0" smtClean="0"/>
          </a:p>
          <a:p>
            <a:pPr marL="0" indent="0">
              <a:buNone/>
            </a:pPr>
            <a:r>
              <a:rPr lang="en-US" sz="2000" b="1" dirty="0" smtClean="0"/>
              <a:t>Syntax:</a:t>
            </a:r>
          </a:p>
          <a:p>
            <a:r>
              <a:rPr lang="en-US" sz="2000" b="1" dirty="0"/>
              <a:t>[binding-target]=”binding-source”</a:t>
            </a:r>
            <a:endParaRPr lang="en-US" sz="2000" b="1" dirty="0" smtClean="0"/>
          </a:p>
          <a:p>
            <a:pPr marL="0" indent="0">
              <a:buNone/>
            </a:pPr>
            <a:r>
              <a:rPr lang="en-US" sz="2000" b="1" dirty="0" smtClean="0"/>
              <a:t>Example1): app.component.html</a:t>
            </a:r>
          </a:p>
          <a:p>
            <a:r>
              <a:rPr lang="en-US" sz="2000" dirty="0"/>
              <a:t>&lt;input type="text" [disabled]="</a:t>
            </a:r>
            <a:r>
              <a:rPr lang="en-US" sz="2000" dirty="0" err="1"/>
              <a:t>isDisabled</a:t>
            </a:r>
            <a:r>
              <a:rPr lang="en-US" sz="2000" dirty="0" smtClean="0"/>
              <a:t>"&gt;</a:t>
            </a:r>
          </a:p>
          <a:p>
            <a:pPr marL="0" indent="0">
              <a:buNone/>
            </a:pPr>
            <a:r>
              <a:rPr lang="en-US" sz="2000" b="1" dirty="0" err="1" smtClean="0"/>
              <a:t>App.component.ts</a:t>
            </a:r>
            <a:endParaRPr lang="en-US" sz="2000" b="1" dirty="0"/>
          </a:p>
          <a:p>
            <a:pPr marL="0" indent="0">
              <a:buNone/>
            </a:pPr>
            <a:r>
              <a:rPr lang="en-US" sz="2000" dirty="0" smtClean="0"/>
              <a:t>  </a:t>
            </a:r>
            <a:r>
              <a:rPr lang="en-US" sz="2000" dirty="0" err="1" smtClean="0"/>
              <a:t>isDisabled</a:t>
            </a:r>
            <a:r>
              <a:rPr lang="en-US" sz="2000" dirty="0" smtClean="0"/>
              <a:t>=true;</a:t>
            </a:r>
          </a:p>
          <a:p>
            <a:pPr marL="0" indent="0">
              <a:buNone/>
            </a:pPr>
            <a:r>
              <a:rPr lang="en-US" sz="2000" b="1" dirty="0" smtClean="0"/>
              <a:t>Example 2): app.component.html</a:t>
            </a:r>
          </a:p>
          <a:p>
            <a:pPr marL="0" indent="0">
              <a:buNone/>
            </a:pPr>
            <a:r>
              <a:rPr lang="en-US" sz="2000" dirty="0"/>
              <a:t>&lt;input type="text"  [value]= "name" [disabled]="</a:t>
            </a:r>
            <a:r>
              <a:rPr lang="en-US" sz="2000" dirty="0" err="1"/>
              <a:t>isDisabled</a:t>
            </a:r>
            <a:r>
              <a:rPr lang="en-US" sz="2000" dirty="0"/>
              <a:t>"&gt;</a:t>
            </a:r>
          </a:p>
          <a:p>
            <a:pPr marL="0" indent="0">
              <a:buNone/>
            </a:pPr>
            <a:r>
              <a:rPr lang="en-US" sz="2000" b="1" dirty="0" err="1" smtClean="0"/>
              <a:t>App.component.ts</a:t>
            </a:r>
            <a:endParaRPr lang="en-US" sz="2000" b="1" dirty="0" smtClean="0"/>
          </a:p>
          <a:p>
            <a:pPr marL="0" indent="0">
              <a:buNone/>
            </a:pPr>
            <a:r>
              <a:rPr lang="en-US" sz="2000" dirty="0"/>
              <a:t>name</a:t>
            </a:r>
            <a:r>
              <a:rPr lang="en-US" sz="2000" dirty="0" smtClean="0"/>
              <a:t>=“</a:t>
            </a:r>
            <a:r>
              <a:rPr lang="en-US" sz="2000" dirty="0" err="1" smtClean="0"/>
              <a:t>cmrit</a:t>
            </a:r>
            <a:r>
              <a:rPr lang="en-US" sz="2000" dirty="0" smtClean="0"/>
              <a:t>";</a:t>
            </a:r>
          </a:p>
          <a:p>
            <a:pPr marL="0" indent="0">
              <a:buNone/>
            </a:pPr>
            <a:r>
              <a:rPr lang="en-US" sz="2000" dirty="0" err="1"/>
              <a:t>isDisabled</a:t>
            </a:r>
            <a:r>
              <a:rPr lang="en-US" sz="2000" dirty="0"/>
              <a:t>=true;</a:t>
            </a:r>
            <a:endParaRPr lang="en-US" sz="2000" dirty="0" smtClean="0"/>
          </a:p>
          <a:p>
            <a:pPr marL="0" indent="0">
              <a:buNone/>
            </a:pPr>
            <a:endParaRPr lang="en-US" sz="2000" dirty="0" smtClean="0"/>
          </a:p>
          <a:p>
            <a:pPr marL="0" indent="0">
              <a:buNone/>
            </a:pPr>
            <a:endParaRPr lang="en-US" sz="2000" dirty="0"/>
          </a:p>
          <a:p>
            <a:pPr marL="0" indent="0">
              <a:buNone/>
            </a:pPr>
            <a:endParaRPr lang="en-US" sz="2000" b="1" dirty="0"/>
          </a:p>
          <a:p>
            <a:pPr marL="0" indent="0">
              <a:buNone/>
            </a:pPr>
            <a:endParaRPr lang="en-US" sz="2000" dirty="0"/>
          </a:p>
        </p:txBody>
      </p:sp>
    </p:spTree>
    <p:extLst>
      <p:ext uri="{BB962C8B-B14F-4D97-AF65-F5344CB8AC3E}">
        <p14:creationId xmlns:p14="http://schemas.microsoft.com/office/powerpoint/2010/main" xmlns="" val="2516835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Angular is a JavaScript framework which makes you able to create reactive </a:t>
            </a:r>
            <a:r>
              <a:rPr lang="en-US" b="1" dirty="0" smtClean="0"/>
              <a:t>Single Page Applications</a:t>
            </a:r>
            <a:r>
              <a:rPr lang="en-US" dirty="0" smtClean="0"/>
              <a:t> (SPAs). This is a leading front-end development framework which is regularly updated by Angular team of Google. Angular 7 is completely based on components. It consists of several components forming a tree structure with parent and child components.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1694688"/>
          </a:xfrm>
        </p:spPr>
        <p:txBody>
          <a:bodyPr>
            <a:normAutofit fontScale="90000"/>
          </a:bodyPr>
          <a:lstStyle/>
          <a:p>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What </a:t>
            </a:r>
            <a:r>
              <a:rPr lang="en-US" sz="3100" b="1" dirty="0"/>
              <a:t>is the difference between interpolation and property binding</a:t>
            </a:r>
            <a:r>
              <a:rPr lang="en-US" sz="3100" b="1"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120747799"/>
              </p:ext>
            </p:extLst>
          </p:nvPr>
        </p:nvGraphicFramePr>
        <p:xfrm>
          <a:off x="762000" y="1847088"/>
          <a:ext cx="6953250" cy="4553712"/>
        </p:xfrm>
        <a:graphic>
          <a:graphicData uri="http://schemas.openxmlformats.org/drawingml/2006/table">
            <a:tbl>
              <a:tblPr/>
              <a:tblGrid>
                <a:gridCol w="3505200"/>
                <a:gridCol w="3448050"/>
              </a:tblGrid>
              <a:tr h="728594">
                <a:tc>
                  <a:txBody>
                    <a:bodyPr/>
                    <a:lstStyle/>
                    <a:p>
                      <a:pPr algn="ctr" fontAlgn="b"/>
                      <a:r>
                        <a:rPr lang="en-US" dirty="0">
                          <a:effectLst/>
                        </a:rPr>
                        <a:t>Interpolation</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EEEEEE"/>
                    </a:solidFill>
                  </a:tcPr>
                </a:tc>
                <a:tc>
                  <a:txBody>
                    <a:bodyPr/>
                    <a:lstStyle/>
                    <a:p>
                      <a:pPr algn="ctr" fontAlgn="b"/>
                      <a:r>
                        <a:rPr lang="en-US">
                          <a:effectLst/>
                        </a:rPr>
                        <a:t>Property Binding</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EEEEEE"/>
                    </a:solidFill>
                  </a:tcPr>
                </a:tc>
              </a:tr>
              <a:tr h="728594">
                <a:tc>
                  <a:txBody>
                    <a:bodyPr/>
                    <a:lstStyle/>
                    <a:p>
                      <a:pPr fontAlgn="t"/>
                      <a:r>
                        <a:rPr lang="en-US">
                          <a:effectLst/>
                        </a:rPr>
                        <a:t>It can be implemented using {}.</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c>
                  <a:txBody>
                    <a:bodyPr/>
                    <a:lstStyle/>
                    <a:p>
                      <a:pPr fontAlgn="t"/>
                      <a:r>
                        <a:rPr lang="en-US">
                          <a:effectLst/>
                        </a:rPr>
                        <a:t>It can be implemented with [].</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r>
              <a:tr h="1821485">
                <a:tc>
                  <a:txBody>
                    <a:bodyPr/>
                    <a:lstStyle/>
                    <a:p>
                      <a:pPr fontAlgn="t"/>
                      <a:r>
                        <a:rPr lang="en-US">
                          <a:effectLst/>
                        </a:rPr>
                        <a:t>It supports the concatenation of string inside a variable.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c>
                  <a:txBody>
                    <a:bodyPr/>
                    <a:lstStyle/>
                    <a:p>
                      <a:pPr fontAlgn="t"/>
                      <a:r>
                        <a:rPr lang="en-US">
                          <a:effectLst/>
                        </a:rPr>
                        <a:t>Property Binding does not support the concatenation of String.</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r>
              <a:tr h="1275039">
                <a:tc>
                  <a:txBody>
                    <a:bodyPr/>
                    <a:lstStyle/>
                    <a:p>
                      <a:pPr fontAlgn="t"/>
                      <a:r>
                        <a:rPr lang="en-US" dirty="0">
                          <a:effectLst/>
                        </a:rPr>
                        <a:t>Interpolation does not support working with a </a:t>
                      </a:r>
                      <a:r>
                        <a:rPr lang="en-US" dirty="0" err="1">
                          <a:effectLst/>
                        </a:rPr>
                        <a:t>boolean</a:t>
                      </a:r>
                      <a:r>
                        <a:rPr lang="en-US" dirty="0">
                          <a:effectLst/>
                        </a:rPr>
                        <a:t> type.</a:t>
                      </a:r>
                    </a:p>
                  </a:txBody>
                  <a:tcPr>
                    <a:lnL>
                      <a:noFill/>
                    </a:lnL>
                    <a:lnR>
                      <a:noFill/>
                    </a:lnR>
                    <a:lnT w="9525" cap="flat" cmpd="sng" algn="ctr">
                      <a:solidFill>
                        <a:srgbClr val="DEE2E6"/>
                      </a:solidFill>
                      <a:prstDash val="solid"/>
                      <a:round/>
                      <a:headEnd type="none" w="med" len="med"/>
                      <a:tailEnd type="none" w="med" len="med"/>
                    </a:lnT>
                    <a:lnB>
                      <a:noFill/>
                    </a:lnB>
                    <a:solidFill>
                      <a:srgbClr val="F9F9FF"/>
                    </a:solidFill>
                  </a:tcPr>
                </a:tc>
                <a:tc>
                  <a:txBody>
                    <a:bodyPr/>
                    <a:lstStyle/>
                    <a:p>
                      <a:pPr fontAlgn="t"/>
                      <a:r>
                        <a:rPr lang="en-US" dirty="0">
                          <a:effectLst/>
                        </a:rPr>
                        <a:t>Property Binding supports working with all </a:t>
                      </a:r>
                      <a:r>
                        <a:rPr lang="en-US" dirty="0" err="1">
                          <a:effectLst/>
                        </a:rPr>
                        <a:t>boolean</a:t>
                      </a:r>
                      <a:r>
                        <a:rPr lang="en-US" dirty="0">
                          <a:effectLst/>
                        </a:rPr>
                        <a:t> types.</a:t>
                      </a:r>
                    </a:p>
                  </a:txBody>
                  <a:tcPr>
                    <a:lnL>
                      <a:noFill/>
                    </a:lnL>
                    <a:lnR>
                      <a:noFill/>
                    </a:lnR>
                    <a:lnT w="9525" cap="flat" cmpd="sng" algn="ctr">
                      <a:solidFill>
                        <a:srgbClr val="DEE2E6"/>
                      </a:solidFill>
                      <a:prstDash val="solid"/>
                      <a:round/>
                      <a:headEnd type="none" w="med" len="med"/>
                      <a:tailEnd type="none" w="med" len="med"/>
                    </a:lnT>
                    <a:lnB>
                      <a:noFill/>
                    </a:lnB>
                    <a:solidFill>
                      <a:srgbClr val="F9F9FF"/>
                    </a:solidFill>
                  </a:tcPr>
                </a:tc>
              </a:tr>
            </a:tbl>
          </a:graphicData>
        </a:graphic>
      </p:graphicFrame>
    </p:spTree>
    <p:extLst>
      <p:ext uri="{BB962C8B-B14F-4D97-AF65-F5344CB8AC3E}">
        <p14:creationId xmlns:p14="http://schemas.microsoft.com/office/powerpoint/2010/main" xmlns="" val="3891021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lgn="ctr"/>
            <a:r>
              <a:rPr lang="en-US" dirty="0"/>
              <a:t>Event Binding</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a:t>Events are actions like mouse click, double click, hover or any keyboard and mouse actions. If a user interacts with an application and performs some actions, then event will be raised. It is denoted by either parenthesis </a:t>
            </a:r>
            <a:r>
              <a:rPr lang="en-US" sz="2000" b="1" dirty="0"/>
              <a:t>()</a:t>
            </a:r>
            <a:r>
              <a:rPr lang="en-US" sz="2000" dirty="0"/>
              <a:t> or </a:t>
            </a:r>
            <a:r>
              <a:rPr lang="en-US" sz="2000" b="1" dirty="0"/>
              <a:t>on-</a:t>
            </a:r>
            <a:r>
              <a:rPr lang="en-US" sz="2000" dirty="0"/>
              <a:t>. We have different ways to bind an event to DOM element. </a:t>
            </a:r>
            <a:endParaRPr lang="en-US" sz="2000" dirty="0" smtClean="0"/>
          </a:p>
          <a:p>
            <a:r>
              <a:rPr lang="en-US" sz="2000" dirty="0"/>
              <a:t>The Event binding feature lets you listen to certain events such as mouse movements, keystrokes, clicks, etc. In Angular, event binding can be achieved by specifying the target event name within regular brackets on the left of an equal to ( = ) sign, and the template statement </a:t>
            </a:r>
            <a:r>
              <a:rPr lang="en-US" sz="2000" dirty="0" smtClean="0"/>
              <a:t>on </a:t>
            </a:r>
            <a:r>
              <a:rPr lang="en-US" sz="2000" dirty="0"/>
              <a:t>the right side within quotes (” </a:t>
            </a:r>
            <a:r>
              <a:rPr lang="en-US" sz="2000" dirty="0" smtClean="0"/>
              <a:t>“).</a:t>
            </a:r>
          </a:p>
          <a:p>
            <a:r>
              <a:rPr lang="en-US" sz="2000" dirty="0"/>
              <a:t>Events are handled in Angular using the following special </a:t>
            </a:r>
            <a:r>
              <a:rPr lang="en-US" sz="2000" dirty="0" smtClean="0"/>
              <a:t>syntax:</a:t>
            </a:r>
          </a:p>
          <a:p>
            <a:pPr marL="0" lvl="0" indent="0">
              <a:buNone/>
            </a:pPr>
            <a:r>
              <a:rPr lang="en-US" sz="2000" b="1" dirty="0" smtClean="0">
                <a:solidFill>
                  <a:srgbClr val="000000"/>
                </a:solidFill>
                <a:latin typeface="Consolas" panose="020B0609020204030204" pitchFamily="49" charset="0"/>
              </a:rPr>
              <a:t>    (target </a:t>
            </a:r>
            <a:r>
              <a:rPr lang="en-US" sz="2000" b="1" dirty="0">
                <a:solidFill>
                  <a:srgbClr val="000000"/>
                </a:solidFill>
                <a:latin typeface="Consolas" panose="020B0609020204030204" pitchFamily="49" charset="0"/>
              </a:rPr>
              <a:t>event name) = </a:t>
            </a:r>
            <a:r>
              <a:rPr lang="en-US" sz="2000" b="1" dirty="0">
                <a:solidFill>
                  <a:srgbClr val="A31515"/>
                </a:solidFill>
                <a:latin typeface="Consolas" panose="020B0609020204030204" pitchFamily="49" charset="0"/>
              </a:rPr>
              <a:t>"template statement"</a:t>
            </a:r>
            <a:r>
              <a:rPr lang="en-US" sz="1600" b="1" dirty="0"/>
              <a:t> </a:t>
            </a:r>
            <a:endParaRPr lang="en-US" sz="4400" b="1" dirty="0">
              <a:latin typeface="Arial" panose="020B0604020202020204" pitchFamily="34" charset="0"/>
            </a:endParaRPr>
          </a:p>
          <a:p>
            <a:pPr marL="0" indent="0">
              <a:buNone/>
            </a:pPr>
            <a:r>
              <a:rPr lang="en-US" sz="2000" dirty="0"/>
              <a:t>Bind the target event name within parentheses on the left of an equal sign, and event handler method or statement on the right.</a:t>
            </a:r>
          </a:p>
        </p:txBody>
      </p:sp>
    </p:spTree>
    <p:extLst>
      <p:ext uri="{BB962C8B-B14F-4D97-AF65-F5344CB8AC3E}">
        <p14:creationId xmlns:p14="http://schemas.microsoft.com/office/powerpoint/2010/main" xmlns="" val="2046827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334000"/>
          </a:xfrm>
        </p:spPr>
        <p:txBody>
          <a:bodyPr>
            <a:normAutofit fontScale="85000" lnSpcReduction="20000"/>
          </a:bodyPr>
          <a:lstStyle/>
          <a:p>
            <a:pPr marL="0" indent="0">
              <a:buNone/>
            </a:pPr>
            <a:r>
              <a:rPr lang="en-US" dirty="0" smtClean="0"/>
              <a:t> 1) </a:t>
            </a:r>
            <a:r>
              <a:rPr lang="en-US" b="1" dirty="0" smtClean="0"/>
              <a:t>Example</a:t>
            </a:r>
            <a:r>
              <a:rPr lang="en-US" b="1" dirty="0"/>
              <a:t>: Binding Button Click </a:t>
            </a:r>
            <a:r>
              <a:rPr lang="en-US" b="1" dirty="0" smtClean="0"/>
              <a:t>Event</a:t>
            </a:r>
          </a:p>
          <a:p>
            <a:pPr lvl="0"/>
            <a:r>
              <a:rPr lang="en-US" sz="2400" dirty="0" smtClean="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t> </a:t>
            </a:r>
            <a:endParaRPr lang="en-US" sz="2400" dirty="0" smtClean="0"/>
          </a:p>
          <a:p>
            <a:pPr marL="0" indent="0">
              <a:buNone/>
            </a:pPr>
            <a:r>
              <a:rPr lang="en-US" sz="2000" dirty="0">
                <a:solidFill>
                  <a:srgbClr val="181717"/>
                </a:solidFill>
                <a:latin typeface="Verdana" panose="020B0604030504040204" pitchFamily="34" charset="0"/>
              </a:rPr>
              <a:t>Above, </a:t>
            </a:r>
            <a:r>
              <a:rPr lang="en-US" sz="2000" dirty="0">
                <a:solidFill>
                  <a:srgbClr val="000000"/>
                </a:solidFill>
                <a:latin typeface="SFMono-Regular"/>
              </a:rPr>
              <a:t>(click)</a:t>
            </a:r>
            <a:r>
              <a:rPr lang="en-US" sz="2000" dirty="0">
                <a:solidFill>
                  <a:srgbClr val="181717"/>
                </a:solidFill>
                <a:latin typeface="Verdana" panose="020B0604030504040204" pitchFamily="34" charset="0"/>
              </a:rPr>
              <a:t> binds the button click event and </a:t>
            </a:r>
            <a:r>
              <a:rPr lang="en-US" sz="2000" b="1" dirty="0" err="1">
                <a:solidFill>
                  <a:srgbClr val="000000"/>
                </a:solidFill>
                <a:latin typeface="SFMono-Regular"/>
              </a:rPr>
              <a:t>onShow</a:t>
            </a:r>
            <a:r>
              <a:rPr lang="en-US" sz="2000" b="1" dirty="0">
                <a:solidFill>
                  <a:srgbClr val="000000"/>
                </a:solidFill>
                <a:latin typeface="SFMono-Regular"/>
              </a:rPr>
              <a:t>(</a:t>
            </a:r>
            <a:r>
              <a:rPr lang="en-US" sz="2000" dirty="0">
                <a:solidFill>
                  <a:srgbClr val="000000"/>
                </a:solidFill>
                <a:latin typeface="SFMono-Regular"/>
              </a:rPr>
              <a:t>)</a:t>
            </a:r>
            <a:r>
              <a:rPr lang="en-US" sz="2000" dirty="0">
                <a:solidFill>
                  <a:srgbClr val="181717"/>
                </a:solidFill>
                <a:latin typeface="Verdana" panose="020B0604030504040204" pitchFamily="34" charset="0"/>
              </a:rPr>
              <a:t> statement calls the </a:t>
            </a:r>
            <a:endParaRPr lang="en-US" sz="2000" dirty="0" smtClean="0">
              <a:solidFill>
                <a:srgbClr val="181717"/>
              </a:solidFill>
              <a:latin typeface="Verdana" panose="020B0604030504040204" pitchFamily="34" charset="0"/>
            </a:endParaRPr>
          </a:p>
          <a:p>
            <a:pPr marL="0" indent="0">
              <a:buNone/>
            </a:pPr>
            <a:r>
              <a:rPr lang="en-US" sz="2000" b="1" dirty="0" err="1" smtClean="0">
                <a:solidFill>
                  <a:srgbClr val="000000"/>
                </a:solidFill>
                <a:latin typeface="SFMono-Regular"/>
              </a:rPr>
              <a:t>onShow</a:t>
            </a:r>
            <a:r>
              <a:rPr lang="en-US" sz="2000" b="1" dirty="0">
                <a:solidFill>
                  <a:srgbClr val="000000"/>
                </a:solidFill>
                <a:latin typeface="SFMono-Regular"/>
              </a:rPr>
              <a:t>()</a:t>
            </a:r>
            <a:r>
              <a:rPr lang="en-US" sz="2000" b="1" dirty="0">
                <a:solidFill>
                  <a:srgbClr val="181717"/>
                </a:solidFill>
                <a:latin typeface="Verdana" panose="020B0604030504040204" pitchFamily="34" charset="0"/>
              </a:rPr>
              <a:t> </a:t>
            </a:r>
            <a:r>
              <a:rPr lang="en-US" sz="2000" dirty="0">
                <a:solidFill>
                  <a:srgbClr val="181717"/>
                </a:solidFill>
                <a:latin typeface="Verdana" panose="020B0604030504040204" pitchFamily="34" charset="0"/>
              </a:rPr>
              <a:t>method of a component.</a:t>
            </a:r>
            <a:r>
              <a:rPr lang="en-US" sz="2000" dirty="0"/>
              <a:t> </a:t>
            </a:r>
            <a:endParaRPr lang="en-US" sz="2000" dirty="0">
              <a:latin typeface="Arial" panose="020B0604020202020204" pitchFamily="34" charset="0"/>
            </a:endParaRPr>
          </a:p>
          <a:p>
            <a:pPr marL="0" lvl="0" indent="0">
              <a:buNone/>
            </a:pPr>
            <a:r>
              <a:rPr lang="en-US" sz="2400" b="1" dirty="0" smtClean="0"/>
              <a:t>Example</a:t>
            </a:r>
            <a:r>
              <a:rPr lang="en-US" sz="2400" b="1" dirty="0"/>
              <a:t>: Handle Button Click Event </a:t>
            </a:r>
            <a:r>
              <a:rPr lang="en-US" sz="2400" b="1" dirty="0" smtClean="0"/>
              <a:t>In Component</a:t>
            </a:r>
          </a:p>
          <a:p>
            <a:pPr marL="0" indent="0">
              <a:buNone/>
            </a:pPr>
            <a:r>
              <a:rPr lang="en-US" sz="2400" dirty="0" smtClean="0">
                <a:solidFill>
                  <a:srgbClr val="000000"/>
                </a:solidFill>
                <a:latin typeface="Consolas" panose="020B0609020204030204" pitchFamily="49" charset="0"/>
              </a:rPr>
              <a:t>@Component({ </a:t>
            </a:r>
          </a:p>
          <a:p>
            <a:pPr marL="0" indent="0">
              <a:buNone/>
            </a:pPr>
            <a:r>
              <a:rPr lang="en-US" sz="2400" dirty="0" smtClean="0">
                <a:solidFill>
                  <a:srgbClr val="000000"/>
                </a:solidFill>
                <a:latin typeface="Consolas" panose="020B0609020204030204" pitchFamily="49" charset="0"/>
              </a:rPr>
              <a:t>selector</a:t>
            </a:r>
            <a:r>
              <a:rPr lang="en-US" sz="2400" dirty="0">
                <a:solidFill>
                  <a:srgbClr val="000000"/>
                </a:solidFill>
                <a:latin typeface="Consolas" panose="020B0609020204030204" pitchFamily="49" charset="0"/>
              </a:rPr>
              <a:t>: 'event-demo, </a:t>
            </a:r>
            <a:endParaRPr lang="en-US" sz="2400" dirty="0" smtClean="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template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'&lt;button (click)="</a:t>
            </a:r>
            <a:r>
              <a:rPr lang="en-US" sz="2400" dirty="0" err="1">
                <a:solidFill>
                  <a:srgbClr val="A31515"/>
                </a:solidFill>
                <a:latin typeface="Consolas" panose="020B0609020204030204" pitchFamily="49" charset="0"/>
              </a:rPr>
              <a:t>onShow</a:t>
            </a:r>
            <a:r>
              <a:rPr lang="en-US" sz="2400" dirty="0">
                <a:solidFill>
                  <a:srgbClr val="A31515"/>
                </a:solidFill>
                <a:latin typeface="Consolas" panose="020B0609020204030204" pitchFamily="49" charset="0"/>
              </a:rPr>
              <a:t>()" &gt;Show&lt;/button&gt;'</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p>
          <a:p>
            <a:pPr marL="0" indent="0">
              <a:buNone/>
            </a:pPr>
            <a:r>
              <a:rPr lang="en-US" sz="2400" dirty="0" smtClean="0">
                <a:solidFill>
                  <a:srgbClr val="0000FF"/>
                </a:solidFill>
                <a:latin typeface="Consolas" panose="020B0609020204030204" pitchFamily="49" charset="0"/>
              </a:rPr>
              <a:t>export</a:t>
            </a:r>
            <a:r>
              <a:rPr lang="en-US" sz="2400" dirty="0" smtClean="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EventBindingDemoComponent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implements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OnInit</a:t>
            </a: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a:t>
            </a:r>
          </a:p>
          <a:p>
            <a:pPr marL="0" indent="0">
              <a:buNone/>
            </a:pPr>
            <a:r>
              <a:rPr lang="en-US" sz="2400" dirty="0" smtClean="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constructor</a:t>
            </a:r>
            <a:r>
              <a:rPr lang="en-US" sz="2400" dirty="0">
                <a:solidFill>
                  <a:srgbClr val="000000"/>
                </a:solidFill>
                <a:latin typeface="Consolas" panose="020B0609020204030204" pitchFamily="49" charset="0"/>
              </a:rPr>
              <a:t>() { </a:t>
            </a:r>
            <a:r>
              <a:rPr lang="en-US" sz="2400" dirty="0" smtClean="0">
                <a:solidFill>
                  <a:srgbClr val="000000"/>
                </a:solidFill>
                <a:latin typeface="Consolas" panose="020B0609020204030204" pitchFamily="49" charset="0"/>
              </a:rPr>
              <a:t>}</a:t>
            </a:r>
          </a:p>
          <a:p>
            <a:pPr marL="0" indent="0">
              <a:buNone/>
            </a:pPr>
            <a:r>
              <a:rPr lang="en-US" sz="2400" dirty="0" smtClean="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ngOnInit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 </a:t>
            </a:r>
            <a:endParaRPr lang="en-US" sz="2400" dirty="0" smtClean="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p>
          <a:p>
            <a:pPr marL="0" indent="0">
              <a:buNone/>
            </a:pPr>
            <a:r>
              <a:rPr lang="en-US" sz="2400" dirty="0" err="1" smtClean="0">
                <a:solidFill>
                  <a:srgbClr val="000000"/>
                </a:solidFill>
                <a:latin typeface="Consolas" panose="020B0609020204030204" pitchFamily="49" charset="0"/>
              </a:rPr>
              <a:t>onShow</a:t>
            </a:r>
            <a:r>
              <a:rPr lang="en-US" sz="2400" dirty="0" smtClean="0">
                <a:solidFill>
                  <a:srgbClr val="000000"/>
                </a:solidFill>
                <a:latin typeface="Consolas" panose="020B0609020204030204" pitchFamily="49" charset="0"/>
              </a:rPr>
              <a:t>()</a:t>
            </a:r>
          </a:p>
          <a:p>
            <a:pPr marL="0" indent="0">
              <a:buNone/>
            </a:pPr>
            <a:r>
              <a:rPr lang="en-US" sz="2400" dirty="0" smtClean="0">
                <a:solidFill>
                  <a:srgbClr val="000000"/>
                </a:solidFill>
                <a:latin typeface="Consolas" panose="020B0609020204030204" pitchFamily="49" charset="0"/>
              </a:rPr>
              <a:t> {</a:t>
            </a:r>
          </a:p>
          <a:p>
            <a:pPr marL="0" indent="0">
              <a:buNone/>
            </a:pP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alert(</a:t>
            </a:r>
            <a:r>
              <a:rPr lang="en-US" sz="2400" dirty="0">
                <a:solidFill>
                  <a:srgbClr val="A31515"/>
                </a:solidFill>
                <a:latin typeface="Consolas" panose="020B0609020204030204" pitchFamily="49" charset="0"/>
              </a:rPr>
              <a:t>'Show button clicked!'</a:t>
            </a:r>
            <a:r>
              <a:rPr lang="en-US" sz="2400" dirty="0">
                <a:solidFill>
                  <a:srgbClr val="000000"/>
                </a:solidFill>
                <a:latin typeface="Consolas" panose="020B0609020204030204" pitchFamily="49" charset="0"/>
              </a:rPr>
              <a:t>); } }</a:t>
            </a:r>
            <a:r>
              <a:rPr lang="en-US" sz="1800" dirty="0"/>
              <a:t> </a:t>
            </a:r>
            <a:endParaRPr lang="en-US" sz="4800" dirty="0">
              <a:latin typeface="Arial" panose="020B0604020202020204" pitchFamily="34" charset="0"/>
            </a:endParaRPr>
          </a:p>
          <a:p>
            <a:pPr marL="0" lvl="0" indent="0">
              <a:buNone/>
            </a:pPr>
            <a:endParaRPr lang="en-US" sz="2400" b="1" dirty="0" smtClean="0"/>
          </a:p>
          <a:p>
            <a:pPr marL="0" lvl="0" indent="0">
              <a:buNone/>
            </a:pPr>
            <a:endParaRPr lang="en-US" sz="2400" b="1" dirty="0"/>
          </a:p>
        </p:txBody>
      </p:sp>
    </p:spTree>
    <p:extLst>
      <p:ext uri="{BB962C8B-B14F-4D97-AF65-F5344CB8AC3E}">
        <p14:creationId xmlns:p14="http://schemas.microsoft.com/office/powerpoint/2010/main" xmlns="" val="2820005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867400"/>
          </a:xfrm>
        </p:spPr>
        <p:txBody>
          <a:bodyPr/>
          <a:lstStyle/>
          <a:p>
            <a:r>
              <a:rPr lang="en-US" dirty="0"/>
              <a:t>Alternatively, use the on- prefix, known as the canonical form</a:t>
            </a:r>
            <a:r>
              <a:rPr lang="en-US" dirty="0" smtClean="0"/>
              <a:t>:</a:t>
            </a:r>
          </a:p>
          <a:p>
            <a:pPr marL="0" indent="0">
              <a:buNone/>
            </a:pPr>
            <a:r>
              <a:rPr lang="en-US" b="1" dirty="0"/>
              <a:t>Example: </a:t>
            </a:r>
            <a:r>
              <a:rPr lang="en-US" b="1" dirty="0" smtClean="0"/>
              <a:t>on-event</a:t>
            </a:r>
          </a:p>
          <a:p>
            <a:pPr marL="0" lvl="0" indent="0">
              <a:buNone/>
            </a:pPr>
            <a:r>
              <a:rPr lang="en-US" sz="2400" dirty="0" smtClean="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on-click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 &gt;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t> </a:t>
            </a:r>
            <a:endParaRPr lang="en-US" sz="2400" dirty="0" smtClean="0"/>
          </a:p>
          <a:p>
            <a:pPr marL="0" lvl="0" indent="0">
              <a:buNone/>
            </a:pPr>
            <a:r>
              <a:rPr lang="en-US" sz="2400" dirty="0"/>
              <a:t>By default, an event propagates up to the parent container event. In the following example, click event propagates to click of div and will call both </a:t>
            </a:r>
            <a:r>
              <a:rPr lang="en-US" sz="2400" dirty="0" smtClean="0"/>
              <a:t>the </a:t>
            </a:r>
            <a:r>
              <a:rPr lang="en-US" sz="2400" dirty="0" err="1" smtClean="0"/>
              <a:t>onShow</a:t>
            </a:r>
            <a:r>
              <a:rPr lang="en-US" sz="2400" dirty="0" smtClean="0"/>
              <a:t>(),</a:t>
            </a:r>
            <a:r>
              <a:rPr lang="en-US" sz="2400" dirty="0" err="1" smtClean="0"/>
              <a:t>onDivClick</a:t>
            </a:r>
            <a:r>
              <a:rPr lang="en-US" sz="2400" dirty="0" smtClean="0"/>
              <a:t>() methods.</a:t>
            </a:r>
          </a:p>
          <a:p>
            <a:pPr marL="0" lvl="0" indent="0">
              <a:buNone/>
            </a:pPr>
            <a:r>
              <a:rPr lang="en-US" sz="2400" b="1" dirty="0"/>
              <a:t>Example: Event Bubbling</a:t>
            </a:r>
            <a:endParaRPr lang="en-US" sz="2400" b="1" dirty="0">
              <a:latin typeface="Arial" panose="020B0604020202020204" pitchFamily="34" charset="0"/>
            </a:endParaRPr>
          </a:p>
          <a:p>
            <a:pPr marL="0" lvl="0" indent="0">
              <a:buNone/>
            </a:pPr>
            <a:r>
              <a:rPr lang="en-US" sz="2400" dirty="0" smtClean="0">
                <a:solidFill>
                  <a:srgbClr val="A31515"/>
                </a:solidFill>
                <a:latin typeface="Consolas" panose="020B0609020204030204" pitchFamily="49" charset="0"/>
              </a:rPr>
              <a:t>&lt;div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onDivClick</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pPr marL="0" lvl="0" indent="0">
              <a:buNone/>
            </a:pPr>
            <a:r>
              <a:rPr lang="en-US" sz="2400" dirty="0" smtClean="0">
                <a:solidFill>
                  <a:srgbClr val="A31515"/>
                </a:solidFill>
                <a:latin typeface="Consolas" panose="020B0609020204030204" pitchFamily="49" charset="0"/>
              </a:rPr>
              <a:t>&lt;</a:t>
            </a:r>
            <a:r>
              <a:rPr lang="en-US" sz="2400" dirty="0">
                <a:solidFill>
                  <a:srgbClr val="A31515"/>
                </a:solidFill>
                <a:latin typeface="Consolas" panose="020B0609020204030204" pitchFamily="49" charset="0"/>
              </a:rPr>
              <a: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 &gt;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&lt;/div&gt;</a:t>
            </a:r>
            <a:r>
              <a:rPr lang="en-US" sz="1800" dirty="0"/>
              <a:t> </a:t>
            </a:r>
            <a:endParaRPr lang="en-US" sz="1800" dirty="0" smtClean="0"/>
          </a:p>
          <a:p>
            <a:pPr marL="0" lvl="0" indent="0">
              <a:buNone/>
            </a:pPr>
            <a:endParaRPr lang="en-US" sz="4800" dirty="0">
              <a:latin typeface="Arial" panose="020B0604020202020204" pitchFamily="34" charset="0"/>
            </a:endParaRPr>
          </a:p>
          <a:p>
            <a:pPr marL="0" indent="0">
              <a:buNone/>
            </a:pPr>
            <a:endParaRPr lang="en-US" sz="2400" b="1" dirty="0" smtClean="0"/>
          </a:p>
          <a:p>
            <a:pPr marL="0" indent="0">
              <a:buNone/>
            </a:pPr>
            <a:endParaRPr lang="en-US" b="1" dirty="0"/>
          </a:p>
        </p:txBody>
      </p:sp>
    </p:spTree>
    <p:extLst>
      <p:ext uri="{BB962C8B-B14F-4D97-AF65-F5344CB8AC3E}">
        <p14:creationId xmlns:p14="http://schemas.microsoft.com/office/powerpoint/2010/main" xmlns="" val="2109122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791200"/>
          </a:xfrm>
        </p:spPr>
        <p:txBody>
          <a:bodyPr>
            <a:normAutofit lnSpcReduction="10000"/>
          </a:bodyPr>
          <a:lstStyle/>
          <a:p>
            <a:pPr marL="0" indent="0">
              <a:buNone/>
            </a:pPr>
            <a:r>
              <a:rPr lang="en-US" dirty="0" smtClean="0"/>
              <a:t> </a:t>
            </a:r>
            <a:r>
              <a:rPr lang="en-US" b="1" dirty="0" smtClean="0"/>
              <a:t>$event:</a:t>
            </a:r>
          </a:p>
          <a:p>
            <a:r>
              <a:rPr lang="en-US" sz="2000" dirty="0"/>
              <a:t>Mostly, when an event is raised, you may need to pass some value to the event handler function. This value can be number, string, or an object that contains information about an event.</a:t>
            </a:r>
          </a:p>
          <a:p>
            <a:r>
              <a:rPr lang="en-US" sz="2000" dirty="0" smtClean="0"/>
              <a:t>We  </a:t>
            </a:r>
            <a:r>
              <a:rPr lang="en-US" sz="2000" dirty="0"/>
              <a:t>can pass the number or string value to the event handler function, as shown below.</a:t>
            </a:r>
          </a:p>
          <a:p>
            <a:pPr marL="0" indent="0">
              <a:buNone/>
            </a:pPr>
            <a:r>
              <a:rPr lang="en-US" sz="2000" b="1" dirty="0"/>
              <a:t>Example: Passing Event </a:t>
            </a:r>
            <a:r>
              <a:rPr lang="en-US" sz="2000" b="1" dirty="0" smtClean="0"/>
              <a:t>Data</a:t>
            </a:r>
            <a:r>
              <a:rPr lang="en-US" sz="2000" b="1" dirty="0"/>
              <a:t/>
            </a:r>
            <a:br>
              <a:rPr lang="en-US" sz="2000" b="1" dirty="0"/>
            </a:br>
            <a:r>
              <a:rPr lang="en-US" sz="2000" b="1" dirty="0" smtClean="0"/>
              <a:t>&lt;</a:t>
            </a:r>
            <a:r>
              <a:rPr lang="en-US" sz="2000" dirty="0" smtClean="0">
                <a:solidFill>
                  <a:srgbClr val="A31515"/>
                </a:solidFill>
                <a:latin typeface="Consolas" panose="020B0609020204030204" pitchFamily="49" charset="0"/>
              </a:rPr>
              <a:t>button </a:t>
            </a:r>
            <a:r>
              <a:rPr lang="en-US" sz="2000" dirty="0">
                <a:solidFill>
                  <a:srgbClr val="EF3030"/>
                </a:solidFill>
                <a:latin typeface="Consolas" panose="020B0609020204030204" pitchFamily="49" charset="0"/>
              </a:rPr>
              <a:t>(click)</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onShow</a:t>
            </a:r>
            <a:r>
              <a:rPr lang="en-US" sz="2000" dirty="0">
                <a:solidFill>
                  <a:srgbClr val="4848D3"/>
                </a:solidFill>
                <a:latin typeface="Consolas" panose="020B0609020204030204" pitchFamily="49" charset="0"/>
              </a:rPr>
              <a:t>(20)"</a:t>
            </a:r>
            <a:r>
              <a:rPr lang="en-US" sz="2000" dirty="0">
                <a:solidFill>
                  <a:srgbClr val="A31515"/>
                </a:solidFill>
                <a:latin typeface="Consolas" panose="020B0609020204030204" pitchFamily="49" charset="0"/>
              </a:rPr>
              <a:t>&gt;</a:t>
            </a:r>
            <a:r>
              <a:rPr lang="en-US" sz="2000" dirty="0">
                <a:solidFill>
                  <a:srgbClr val="000000"/>
                </a:solidFill>
                <a:latin typeface="Consolas" panose="020B0609020204030204" pitchFamily="49" charset="0"/>
              </a:rPr>
              <a:t>Show</a:t>
            </a:r>
            <a:r>
              <a:rPr lang="en-US" sz="2000" dirty="0">
                <a:solidFill>
                  <a:srgbClr val="A31515"/>
                </a:solidFill>
                <a:latin typeface="Consolas" panose="020B0609020204030204" pitchFamily="49" charset="0"/>
              </a:rPr>
              <a:t>&lt;/button&gt;</a:t>
            </a:r>
            <a:r>
              <a:rPr lang="en-US" sz="1600" dirty="0"/>
              <a:t> </a:t>
            </a:r>
            <a:endParaRPr lang="en-US" sz="1600" dirty="0" smtClean="0"/>
          </a:p>
          <a:p>
            <a:pPr marL="0" indent="0">
              <a:buNone/>
            </a:pPr>
            <a:r>
              <a:rPr lang="en-US" sz="1600" dirty="0">
                <a:solidFill>
                  <a:srgbClr val="181717"/>
                </a:solidFill>
                <a:latin typeface="Verdana" panose="020B0604030504040204" pitchFamily="34" charset="0"/>
              </a:rPr>
              <a:t>Angular includes </a:t>
            </a:r>
            <a:r>
              <a:rPr lang="en-US" sz="1600" dirty="0">
                <a:solidFill>
                  <a:srgbClr val="000000"/>
                </a:solidFill>
                <a:latin typeface="SFMono-Regular"/>
              </a:rPr>
              <a:t>$event</a:t>
            </a:r>
            <a:r>
              <a:rPr lang="en-US" sz="1600" dirty="0">
                <a:solidFill>
                  <a:srgbClr val="181717"/>
                </a:solidFill>
                <a:latin typeface="Verdana" panose="020B0604030504040204" pitchFamily="34" charset="0"/>
              </a:rPr>
              <a:t> that contains the information about an event. The type of $event depends on the target event, e.g., if the target event is a native DOM element event, then it is an </a:t>
            </a:r>
            <a:r>
              <a:rPr lang="en-US" sz="1600" dirty="0" smtClean="0">
                <a:solidFill>
                  <a:srgbClr val="181717"/>
                </a:solidFill>
                <a:latin typeface="Verdana" panose="020B0604030504040204" pitchFamily="34" charset="0"/>
              </a:rPr>
              <a:t>object.</a:t>
            </a:r>
          </a:p>
          <a:p>
            <a:pPr marL="0" indent="0">
              <a:buNone/>
            </a:pPr>
            <a:r>
              <a:rPr lang="en-US" sz="2000" b="1" dirty="0"/>
              <a:t>Example: $</a:t>
            </a:r>
            <a:r>
              <a:rPr lang="en-US" sz="2000" b="1" dirty="0" smtClean="0"/>
              <a:t>event</a:t>
            </a:r>
          </a:p>
          <a:p>
            <a:pPr marL="0" indent="0">
              <a:buNone/>
            </a:pPr>
            <a:r>
              <a:rPr lang="en-US" sz="2200" dirty="0" smtClean="0">
                <a:solidFill>
                  <a:srgbClr val="A31515"/>
                </a:solidFill>
                <a:latin typeface="Consolas" panose="020B0609020204030204" pitchFamily="49" charset="0"/>
              </a:rPr>
              <a:t>&lt;button </a:t>
            </a:r>
            <a:r>
              <a:rPr lang="en-US" sz="2200" dirty="0">
                <a:solidFill>
                  <a:srgbClr val="EF3030"/>
                </a:solidFill>
                <a:latin typeface="Consolas" panose="020B0609020204030204" pitchFamily="49" charset="0"/>
              </a:rPr>
              <a:t>(click)</a:t>
            </a:r>
            <a:r>
              <a:rPr lang="en-US" sz="2200" dirty="0">
                <a:solidFill>
                  <a:srgbClr val="4848D3"/>
                </a:solidFill>
                <a:latin typeface="Consolas" panose="020B0609020204030204" pitchFamily="49" charset="0"/>
              </a:rPr>
              <a:t>="</a:t>
            </a:r>
            <a:r>
              <a:rPr lang="en-US" sz="2200" dirty="0" err="1">
                <a:solidFill>
                  <a:srgbClr val="4848D3"/>
                </a:solidFill>
                <a:latin typeface="Consolas" panose="020B0609020204030204" pitchFamily="49" charset="0"/>
              </a:rPr>
              <a:t>onShow</a:t>
            </a:r>
            <a:r>
              <a:rPr lang="en-US" sz="2200" dirty="0">
                <a:solidFill>
                  <a:srgbClr val="4848D3"/>
                </a:solidFill>
                <a:latin typeface="Consolas" panose="020B0609020204030204" pitchFamily="49" charset="0"/>
              </a:rPr>
              <a:t>($event)"</a:t>
            </a:r>
            <a:r>
              <a:rPr lang="en-US" sz="2200" dirty="0">
                <a:solidFill>
                  <a:srgbClr val="A31515"/>
                </a:solidFill>
                <a:latin typeface="Consolas" panose="020B0609020204030204" pitchFamily="49" charset="0"/>
              </a:rPr>
              <a:t>&gt;</a:t>
            </a:r>
            <a:r>
              <a:rPr lang="en-US" sz="2200" dirty="0">
                <a:solidFill>
                  <a:srgbClr val="000000"/>
                </a:solidFill>
                <a:latin typeface="Consolas" panose="020B0609020204030204" pitchFamily="49" charset="0"/>
              </a:rPr>
              <a:t>Show</a:t>
            </a:r>
            <a:r>
              <a:rPr lang="en-US" sz="2200" dirty="0">
                <a:solidFill>
                  <a:srgbClr val="A31515"/>
                </a:solidFill>
                <a:latin typeface="Consolas" panose="020B0609020204030204" pitchFamily="49" charset="0"/>
              </a:rPr>
              <a:t>&lt;/button&gt;</a:t>
            </a:r>
            <a:r>
              <a:rPr lang="en-US" sz="2200" dirty="0"/>
              <a:t> </a:t>
            </a:r>
            <a:endParaRPr lang="en-US" sz="2200" dirty="0" smtClean="0"/>
          </a:p>
          <a:p>
            <a:pPr marL="0" indent="0">
              <a:buNone/>
            </a:pPr>
            <a:r>
              <a:rPr lang="en-US" sz="2400" dirty="0"/>
              <a:t>A component should define </a:t>
            </a:r>
            <a:r>
              <a:rPr lang="en-US" sz="2400" dirty="0" smtClean="0"/>
              <a:t>the </a:t>
            </a:r>
            <a:r>
              <a:rPr lang="en-US" sz="2400" b="1" dirty="0" err="1" smtClean="0"/>
              <a:t>onShow</a:t>
            </a:r>
            <a:r>
              <a:rPr lang="en-US" sz="2400" b="1" dirty="0" smtClean="0"/>
              <a:t>(event)</a:t>
            </a:r>
            <a:r>
              <a:rPr lang="en-US" sz="2400" dirty="0"/>
              <a:t> method where the type of the parameter can be </a:t>
            </a:r>
            <a:r>
              <a:rPr lang="en-US" sz="2400" dirty="0" err="1"/>
              <a:t>KeyboardEvent</a:t>
            </a:r>
            <a:r>
              <a:rPr lang="en-US" sz="2400" dirty="0"/>
              <a:t>, </a:t>
            </a:r>
            <a:r>
              <a:rPr lang="en-US" sz="2400" dirty="0" err="1"/>
              <a:t>MouseEvent</a:t>
            </a:r>
            <a:r>
              <a:rPr lang="en-US" sz="2400" dirty="0"/>
              <a:t>, etc. If you don't know the exact event type, they use “any” type, as shown below</a:t>
            </a:r>
            <a:r>
              <a:rPr lang="en-US" sz="2400" dirty="0" smtClean="0"/>
              <a:t>.</a:t>
            </a:r>
          </a:p>
          <a:p>
            <a:pPr marL="0" indent="0">
              <a:buNone/>
            </a:pPr>
            <a:endParaRPr lang="en-US" sz="2200" b="1" dirty="0">
              <a:latin typeface="Arial" panose="020B0604020202020204" pitchFamily="34" charset="0"/>
            </a:endParaRPr>
          </a:p>
          <a:p>
            <a:pPr marL="0" lvl="0" indent="0">
              <a:buNone/>
            </a:pPr>
            <a:endParaRPr lang="en-US" sz="4400" dirty="0">
              <a:latin typeface="Arial" panose="020B0604020202020204" pitchFamily="34" charset="0"/>
            </a:endParaRPr>
          </a:p>
          <a:p>
            <a:pPr marL="0" indent="0">
              <a:buNone/>
            </a:pPr>
            <a:endParaRPr lang="en-US" sz="2000" b="1" dirty="0"/>
          </a:p>
          <a:p>
            <a:pPr marL="0" indent="0">
              <a:buNone/>
            </a:pPr>
            <a:endParaRPr lang="en-US" dirty="0"/>
          </a:p>
        </p:txBody>
      </p:sp>
    </p:spTree>
    <p:extLst>
      <p:ext uri="{BB962C8B-B14F-4D97-AF65-F5344CB8AC3E}">
        <p14:creationId xmlns:p14="http://schemas.microsoft.com/office/powerpoint/2010/main" xmlns="" val="3727682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533400"/>
            <a:ext cx="8077200" cy="6553200"/>
          </a:xfrm>
        </p:spPr>
        <p:txBody>
          <a:bodyPr/>
          <a:lstStyle/>
          <a:p>
            <a:pPr marL="0" indent="0">
              <a:buNone/>
            </a:pPr>
            <a:r>
              <a:rPr lang="en-US" b="1" dirty="0"/>
              <a:t>Example: event </a:t>
            </a:r>
            <a:r>
              <a:rPr lang="en-US" b="1" dirty="0" smtClean="0"/>
              <a:t>Parameter</a:t>
            </a:r>
            <a:endParaRPr lang="en-US" b="1" dirty="0"/>
          </a:p>
          <a:p>
            <a:pPr marL="0" lvl="0" indent="0">
              <a:buNone/>
            </a:pPr>
            <a:r>
              <a:rPr lang="en-US" sz="2800" dirty="0" err="1">
                <a:solidFill>
                  <a:srgbClr val="000000"/>
                </a:solidFill>
                <a:latin typeface="Consolas" panose="020B0609020204030204" pitchFamily="49" charset="0"/>
              </a:rPr>
              <a:t>onShow</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event:</a:t>
            </a:r>
            <a:r>
              <a:rPr lang="en-US" sz="2800" dirty="0" err="1">
                <a:solidFill>
                  <a:srgbClr val="0000FF"/>
                </a:solidFill>
                <a:latin typeface="Consolas" panose="020B0609020204030204" pitchFamily="49" charset="0"/>
              </a:rPr>
              <a:t>any</a:t>
            </a:r>
            <a:r>
              <a:rPr lang="en-US" sz="2800" dirty="0">
                <a:solidFill>
                  <a:srgbClr val="000000"/>
                </a:solidFill>
                <a:latin typeface="Consolas" panose="020B0609020204030204" pitchFamily="49" charset="0"/>
              </a:rPr>
              <a:t>) { </a:t>
            </a:r>
            <a:endParaRPr lang="en-US" sz="2800" dirty="0" smtClean="0">
              <a:solidFill>
                <a:srgbClr val="000000"/>
              </a:solidFill>
              <a:latin typeface="Consolas" panose="020B0609020204030204" pitchFamily="49" charset="0"/>
            </a:endParaRPr>
          </a:p>
          <a:p>
            <a:pPr marL="0" lvl="0" indent="0">
              <a:buNone/>
            </a:pPr>
            <a:r>
              <a:rPr lang="en-US" sz="2800" dirty="0" smtClean="0">
                <a:solidFill>
                  <a:srgbClr val="0000FF"/>
                </a:solidFill>
                <a:latin typeface="Consolas" panose="020B0609020204030204" pitchFamily="49" charset="0"/>
              </a:rPr>
              <a:t>console</a:t>
            </a:r>
            <a:r>
              <a:rPr lang="en-US" sz="2800" dirty="0" smtClean="0">
                <a:solidFill>
                  <a:srgbClr val="000000"/>
                </a:solidFill>
                <a:latin typeface="Consolas" panose="020B0609020204030204" pitchFamily="49" charset="0"/>
              </a:rPr>
              <a:t>.log(event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marL="0" lvl="0" indent="0">
              <a:buNone/>
            </a:pPr>
            <a:r>
              <a:rPr lang="en-US" sz="2800" dirty="0" smtClean="0">
                <a:solidFill>
                  <a:srgbClr val="000000"/>
                </a:solidFill>
                <a:latin typeface="Consolas" panose="020B0609020204030204" pitchFamily="49" charset="0"/>
              </a:rPr>
              <a:t>}</a:t>
            </a:r>
            <a:r>
              <a:rPr lang="en-US" sz="2000" dirty="0" smtClean="0"/>
              <a:t> </a:t>
            </a:r>
          </a:p>
          <a:p>
            <a:pPr marL="0" indent="0">
              <a:buNone/>
            </a:pPr>
            <a:r>
              <a:rPr lang="en-US" sz="2000" dirty="0">
                <a:solidFill>
                  <a:srgbClr val="181717"/>
                </a:solidFill>
                <a:latin typeface="Verdana" panose="020B0604030504040204" pitchFamily="34" charset="0"/>
              </a:rPr>
              <a:t>If event is a native DOM element event then </a:t>
            </a:r>
            <a:r>
              <a:rPr lang="en-US" sz="2000" dirty="0">
                <a:solidFill>
                  <a:srgbClr val="000000"/>
                </a:solidFill>
                <a:latin typeface="SFMono-Regular"/>
              </a:rPr>
              <a:t>$</a:t>
            </a:r>
            <a:r>
              <a:rPr lang="en-US" sz="2000" dirty="0" err="1">
                <a:solidFill>
                  <a:srgbClr val="000000"/>
                </a:solidFill>
                <a:latin typeface="SFMono-Regular"/>
              </a:rPr>
              <a:t>event.target</a:t>
            </a:r>
            <a:r>
              <a:rPr lang="en-US" sz="2000" dirty="0">
                <a:solidFill>
                  <a:srgbClr val="181717"/>
                </a:solidFill>
                <a:latin typeface="Verdana" panose="020B0604030504040204" pitchFamily="34" charset="0"/>
              </a:rPr>
              <a:t> get DOM element reference using which you can access element's property e.g. </a:t>
            </a:r>
            <a:r>
              <a:rPr lang="en-US" sz="2000" dirty="0">
                <a:solidFill>
                  <a:srgbClr val="000000"/>
                </a:solidFill>
                <a:latin typeface="SFMono-Regular"/>
              </a:rPr>
              <a:t>$</a:t>
            </a:r>
            <a:r>
              <a:rPr lang="en-US" sz="2000" dirty="0" err="1">
                <a:solidFill>
                  <a:srgbClr val="000000"/>
                </a:solidFill>
                <a:latin typeface="SFMono-Regular"/>
              </a:rPr>
              <a:t>event.target.innerHTML</a:t>
            </a:r>
            <a:r>
              <a:rPr lang="en-US" sz="2000" dirty="0">
                <a:solidFill>
                  <a:srgbClr val="181717"/>
                </a:solidFill>
                <a:latin typeface="Verdana" panose="020B0604030504040204" pitchFamily="34" charset="0"/>
              </a:rPr>
              <a:t> returns the value of </a:t>
            </a:r>
            <a:r>
              <a:rPr lang="en-US" sz="2000" dirty="0" err="1">
                <a:solidFill>
                  <a:srgbClr val="181717"/>
                </a:solidFill>
                <a:latin typeface="Verdana" panose="020B0604030504040204" pitchFamily="34" charset="0"/>
              </a:rPr>
              <a:t>innerHTML</a:t>
            </a:r>
            <a:r>
              <a:rPr lang="en-US" sz="2000" dirty="0">
                <a:solidFill>
                  <a:srgbClr val="181717"/>
                </a:solidFill>
                <a:latin typeface="Verdana" panose="020B0604030504040204" pitchFamily="34" charset="0"/>
              </a:rPr>
              <a:t> property of a DOM element.</a:t>
            </a:r>
            <a:r>
              <a:rPr lang="en-US" sz="1100" dirty="0"/>
              <a:t> </a:t>
            </a:r>
            <a:endParaRPr lang="en-US" sz="3200" dirty="0">
              <a:latin typeface="Arial" panose="020B0604020202020204" pitchFamily="34" charset="0"/>
            </a:endParaRPr>
          </a:p>
          <a:p>
            <a:pPr marL="0" lvl="0" indent="0">
              <a:buNone/>
            </a:pPr>
            <a:r>
              <a:rPr lang="en-US" sz="2400" b="1" dirty="0"/>
              <a:t>Example: Event </a:t>
            </a:r>
            <a:r>
              <a:rPr lang="en-US" sz="2400" b="1" dirty="0" smtClean="0"/>
              <a:t>Handling</a:t>
            </a:r>
          </a:p>
          <a:p>
            <a:pPr marL="0" indent="0">
              <a:buNone/>
            </a:pPr>
            <a:r>
              <a:rPr lang="en-US" sz="2400" dirty="0" smtClean="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($event)"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solidFill>
                  <a:srgbClr val="000000"/>
                </a:solidFill>
                <a:latin typeface="Consolas" panose="020B0609020204030204" pitchFamily="49" charset="0"/>
              </a:rPr>
              <a:t> //component </a:t>
            </a:r>
            <a:r>
              <a:rPr lang="en-US" sz="2400" dirty="0" smtClean="0">
                <a:solidFill>
                  <a:srgbClr val="000000"/>
                </a:solidFill>
                <a:latin typeface="Consolas" panose="020B0609020204030204" pitchFamily="49" charset="0"/>
              </a:rPr>
              <a:t>method</a:t>
            </a:r>
          </a:p>
          <a:p>
            <a:pPr marL="0" indent="0">
              <a:buNone/>
            </a:pPr>
            <a:r>
              <a:rPr lang="en-US" sz="2400" dirty="0" smtClean="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onShow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event:any</a:t>
            </a:r>
            <a:r>
              <a:rPr lang="en-US" sz="2400" dirty="0">
                <a:solidFill>
                  <a:srgbClr val="000000"/>
                </a:solidFill>
                <a:latin typeface="Consolas" panose="020B0609020204030204" pitchFamily="49" charset="0"/>
              </a:rPr>
              <a:t>) { alert(</a:t>
            </a:r>
            <a:r>
              <a:rPr lang="en-US" sz="2400" dirty="0" err="1">
                <a:solidFill>
                  <a:srgbClr val="000000"/>
                </a:solidFill>
                <a:latin typeface="Consolas" panose="020B0609020204030204" pitchFamily="49" charset="0"/>
              </a:rPr>
              <a:t>event.target.innerHTML</a:t>
            </a:r>
            <a:r>
              <a:rPr lang="en-US" sz="2400" dirty="0">
                <a:solidFill>
                  <a:srgbClr val="000000"/>
                </a:solidFill>
                <a:latin typeface="Consolas" panose="020B0609020204030204" pitchFamily="49" charset="0"/>
              </a:rPr>
              <a:t>); // returns Show }</a:t>
            </a:r>
            <a:r>
              <a:rPr lang="en-US" sz="1800" dirty="0"/>
              <a:t> </a:t>
            </a:r>
            <a:endParaRPr lang="en-US" sz="4800" dirty="0">
              <a:latin typeface="Arial" panose="020B0604020202020204" pitchFamily="34" charset="0"/>
            </a:endParaRPr>
          </a:p>
          <a:p>
            <a:pPr marL="0" lvl="0" indent="0">
              <a:buNone/>
            </a:pPr>
            <a:endParaRPr lang="en-US" sz="2400" b="1" dirty="0" smtClean="0"/>
          </a:p>
          <a:p>
            <a:pPr marL="0" lvl="0" indent="0">
              <a:buNone/>
            </a:pPr>
            <a:endParaRPr lang="en-US" sz="5400" dirty="0">
              <a:latin typeface="Arial" panose="020B0604020202020204" pitchFamily="34" charset="0"/>
            </a:endParaRPr>
          </a:p>
          <a:p>
            <a:pPr marL="0" indent="0">
              <a:buNone/>
            </a:pPr>
            <a:endParaRPr lang="en-US" b="1" dirty="0"/>
          </a:p>
        </p:txBody>
      </p:sp>
    </p:spTree>
    <p:extLst>
      <p:ext uri="{BB962C8B-B14F-4D97-AF65-F5344CB8AC3E}">
        <p14:creationId xmlns:p14="http://schemas.microsoft.com/office/powerpoint/2010/main" xmlns="" val="3954522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838200"/>
            <a:ext cx="8229600" cy="6172200"/>
          </a:xfrm>
        </p:spPr>
        <p:txBody>
          <a:bodyPr>
            <a:normAutofit fontScale="92500" lnSpcReduction="10000"/>
          </a:bodyPr>
          <a:lstStyle/>
          <a:p>
            <a:r>
              <a:rPr lang="en-US" sz="2000" dirty="0" smtClean="0"/>
              <a:t>We  </a:t>
            </a:r>
            <a:r>
              <a:rPr lang="en-US" sz="2000" dirty="0"/>
              <a:t>can </a:t>
            </a:r>
            <a:r>
              <a:rPr lang="en-US" sz="2000" dirty="0" smtClean="0"/>
              <a:t>use </a:t>
            </a:r>
            <a:r>
              <a:rPr lang="en-US" sz="2000" b="1" dirty="0"/>
              <a:t>$</a:t>
            </a:r>
            <a:r>
              <a:rPr lang="en-US" sz="2000" b="1" dirty="0" err="1" smtClean="0"/>
              <a:t>event.target</a:t>
            </a:r>
            <a:r>
              <a:rPr lang="en-US" sz="2000" b="1" dirty="0" smtClean="0"/>
              <a:t> </a:t>
            </a:r>
            <a:r>
              <a:rPr lang="en-US" sz="2000" dirty="0"/>
              <a:t>in the template statement. </a:t>
            </a:r>
            <a:r>
              <a:rPr lang="en-US" sz="2000" dirty="0" smtClean="0"/>
              <a:t>The </a:t>
            </a:r>
            <a:r>
              <a:rPr lang="en-US" sz="2000" dirty="0"/>
              <a:t>following example binds a component property </a:t>
            </a:r>
            <a:r>
              <a:rPr lang="en-US" sz="2000" dirty="0" smtClean="0"/>
              <a:t>to</a:t>
            </a:r>
          </a:p>
          <a:p>
            <a:pPr marL="0" indent="0">
              <a:buNone/>
            </a:pPr>
            <a:r>
              <a:rPr lang="en-US" sz="2000" b="1" dirty="0"/>
              <a:t>$</a:t>
            </a:r>
            <a:r>
              <a:rPr lang="en-US" sz="2000" b="1" dirty="0" err="1"/>
              <a:t>event.target.value</a:t>
            </a:r>
            <a:r>
              <a:rPr lang="en-US" sz="2000" dirty="0"/>
              <a:t> of the input box on the input event without </a:t>
            </a:r>
            <a:r>
              <a:rPr lang="en-US" sz="2000" dirty="0" smtClean="0"/>
              <a:t>using </a:t>
            </a:r>
            <a:r>
              <a:rPr lang="en-US" sz="2000" b="1" dirty="0" err="1" smtClean="0"/>
              <a:t>ngModel</a:t>
            </a:r>
            <a:endParaRPr lang="en-US" sz="2000" b="1" dirty="0" smtClean="0"/>
          </a:p>
          <a:p>
            <a:pPr marL="0" indent="0">
              <a:buNone/>
            </a:pPr>
            <a:r>
              <a:rPr lang="en-US" sz="2000" b="1" dirty="0"/>
              <a:t>Example: Bind Event without </a:t>
            </a:r>
            <a:r>
              <a:rPr lang="en-US" sz="2000" b="1" dirty="0" err="1" smtClean="0"/>
              <a:t>ngModel</a:t>
            </a:r>
            <a:endParaRPr lang="en-US" sz="2000" b="1" dirty="0" smtClean="0"/>
          </a:p>
          <a:p>
            <a:pPr marL="0" lvl="0" indent="0">
              <a:buNone/>
            </a:pPr>
            <a:r>
              <a:rPr lang="en-US" sz="2000" dirty="0" smtClean="0">
                <a:solidFill>
                  <a:srgbClr val="A31515"/>
                </a:solidFill>
                <a:latin typeface="Consolas" panose="020B0609020204030204" pitchFamily="49" charset="0"/>
              </a:rPr>
              <a:t>&lt;input </a:t>
            </a:r>
            <a:r>
              <a:rPr lang="en-US" sz="2000" dirty="0">
                <a:solidFill>
                  <a:srgbClr val="EF3030"/>
                </a:solidFill>
                <a:latin typeface="Consolas" panose="020B0609020204030204" pitchFamily="49" charset="0"/>
              </a:rPr>
              <a:t>type</a:t>
            </a:r>
            <a:r>
              <a:rPr lang="en-US" sz="2000" dirty="0">
                <a:solidFill>
                  <a:srgbClr val="4848D3"/>
                </a:solidFill>
                <a:latin typeface="Consolas" panose="020B0609020204030204" pitchFamily="49" charset="0"/>
              </a:rPr>
              <a:t>="text"</a:t>
            </a:r>
            <a:r>
              <a:rPr lang="en-US" sz="2000" dirty="0">
                <a:solidFill>
                  <a:srgbClr val="A31515"/>
                </a:solidFill>
                <a:latin typeface="Consolas" panose="020B0609020204030204" pitchFamily="49" charset="0"/>
              </a:rPr>
              <a:t> </a:t>
            </a:r>
            <a:r>
              <a:rPr lang="en-US" sz="2000" dirty="0">
                <a:solidFill>
                  <a:srgbClr val="EF3030"/>
                </a:solidFill>
                <a:latin typeface="Consolas" panose="020B0609020204030204" pitchFamily="49" charset="0"/>
              </a:rPr>
              <a:t>(input)</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userName</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event.target.value</a:t>
            </a:r>
            <a:r>
              <a:rPr lang="en-US" sz="2000" dirty="0">
                <a:solidFill>
                  <a:srgbClr val="4848D3"/>
                </a:solidFill>
                <a:latin typeface="Consolas" panose="020B0609020204030204" pitchFamily="49" charset="0"/>
              </a:rPr>
              <a:t>"</a:t>
            </a:r>
            <a:r>
              <a:rPr lang="en-US" sz="2000" dirty="0">
                <a:solidFill>
                  <a:srgbClr val="A31515"/>
                </a:solidFill>
                <a:latin typeface="Consolas" panose="020B0609020204030204" pitchFamily="49" charset="0"/>
              </a:rPr>
              <a:t>&gt;&lt;</a:t>
            </a:r>
            <a:r>
              <a:rPr lang="en-US" sz="2000" dirty="0" err="1">
                <a:solidFill>
                  <a:srgbClr val="A31515"/>
                </a:solidFill>
                <a:latin typeface="Consolas" panose="020B0609020204030204" pitchFamily="49" charset="0"/>
              </a:rPr>
              <a:t>br</a:t>
            </a:r>
            <a:r>
              <a:rPr lang="en-US" sz="2000" dirty="0">
                <a:solidFill>
                  <a:srgbClr val="A31515"/>
                </a:solidFill>
                <a:latin typeface="Consolas" panose="020B0609020204030204" pitchFamily="49" charset="0"/>
              </a:rPr>
              <a:t>/&gt;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userName</a:t>
            </a:r>
            <a:r>
              <a:rPr lang="en-US" sz="2000" dirty="0">
                <a:solidFill>
                  <a:srgbClr val="000000"/>
                </a:solidFill>
                <a:latin typeface="Consolas" panose="020B0609020204030204" pitchFamily="49" charset="0"/>
              </a:rPr>
              <a:t>}} </a:t>
            </a:r>
            <a:endParaRPr lang="en-US" sz="2000" dirty="0">
              <a:latin typeface="Arial" panose="020B0604020202020204" pitchFamily="34" charset="0"/>
            </a:endParaRPr>
          </a:p>
          <a:p>
            <a:pPr marL="0" indent="0">
              <a:buNone/>
            </a:pPr>
            <a:endParaRPr lang="en-US" sz="2000" b="1" dirty="0" smtClean="0"/>
          </a:p>
          <a:p>
            <a:pPr marL="0" indent="0">
              <a:buNone/>
            </a:pPr>
            <a:r>
              <a:rPr lang="en-US" sz="2000" b="1" dirty="0" smtClean="0"/>
              <a:t>Event binding  another Example:</a:t>
            </a:r>
          </a:p>
          <a:p>
            <a:pPr marL="0" indent="0">
              <a:buNone/>
            </a:pPr>
            <a:r>
              <a:rPr lang="en-US" sz="2000" dirty="0"/>
              <a:t>We have created a Subscribe button that displays a “Thank you” message when clicked on. </a:t>
            </a:r>
            <a:endParaRPr lang="en-US" sz="2000" dirty="0" smtClean="0"/>
          </a:p>
          <a:p>
            <a:pPr marL="0" indent="0">
              <a:buNone/>
            </a:pPr>
            <a:r>
              <a:rPr lang="en-US" sz="2000" b="1" dirty="0"/>
              <a:t>&lt;</a:t>
            </a:r>
            <a:r>
              <a:rPr lang="en-US" sz="2000" b="1" dirty="0" err="1"/>
              <a:t>br</a:t>
            </a:r>
            <a:r>
              <a:rPr lang="en-US" sz="2000" b="1" dirty="0"/>
              <a:t>&gt;&lt;button (click)="</a:t>
            </a:r>
            <a:r>
              <a:rPr lang="en-US" sz="2000" b="1" dirty="0" err="1"/>
              <a:t>onClick</a:t>
            </a:r>
            <a:r>
              <a:rPr lang="en-US" sz="2000" b="1" dirty="0"/>
              <a:t>()"&gt;Subscribe to </a:t>
            </a:r>
            <a:r>
              <a:rPr lang="en-US" sz="2000" b="1" dirty="0" smtClean="0"/>
              <a:t>Angular &lt;/</a:t>
            </a:r>
            <a:r>
              <a:rPr lang="en-US" sz="2000" b="1" dirty="0"/>
              <a:t>button&gt;&lt;/div</a:t>
            </a:r>
            <a:r>
              <a:rPr lang="en-US" sz="2000" b="1" dirty="0" smtClean="0"/>
              <a:t>&gt;</a:t>
            </a:r>
          </a:p>
          <a:p>
            <a:r>
              <a:rPr lang="en-US" sz="2000" dirty="0"/>
              <a:t>To display the message on the console, we’ve created a function called </a:t>
            </a:r>
            <a:r>
              <a:rPr lang="en-US" sz="2000" dirty="0" err="1"/>
              <a:t>onClick</a:t>
            </a:r>
            <a:r>
              <a:rPr lang="en-US" sz="2000" dirty="0"/>
              <a:t>() in the </a:t>
            </a:r>
            <a:r>
              <a:rPr lang="en-US" sz="2000" dirty="0" err="1"/>
              <a:t>app.component.ts</a:t>
            </a:r>
            <a:r>
              <a:rPr lang="en-US" sz="2000" dirty="0"/>
              <a:t> file. </a:t>
            </a:r>
          </a:p>
          <a:p>
            <a:pPr marL="0" indent="0">
              <a:buNone/>
            </a:pPr>
            <a:r>
              <a:rPr lang="en-US" sz="2000" b="1" dirty="0" err="1"/>
              <a:t>onClick</a:t>
            </a:r>
            <a:r>
              <a:rPr lang="en-US" sz="2000" b="1" dirty="0"/>
              <a:t>(){</a:t>
            </a:r>
          </a:p>
          <a:p>
            <a:pPr marL="0" indent="0">
              <a:buNone/>
            </a:pPr>
            <a:r>
              <a:rPr lang="en-US" sz="2000" b="1" dirty="0"/>
              <a:t>    console.log("Thanks for subscribing")</a:t>
            </a:r>
          </a:p>
          <a:p>
            <a:pPr marL="0" indent="0">
              <a:buNone/>
            </a:pPr>
            <a:r>
              <a:rPr lang="en-US" sz="2000" b="1" dirty="0"/>
              <a:t>  }</a:t>
            </a:r>
          </a:p>
          <a:p>
            <a:r>
              <a:rPr lang="en-US" sz="2000" dirty="0"/>
              <a:t>Every time the user clicks on the button, the message is displayed on the console. </a:t>
            </a:r>
          </a:p>
          <a:p>
            <a:pPr marL="0" indent="0">
              <a:buNone/>
            </a:pPr>
            <a:endParaRPr lang="en-US" sz="2000" b="1" dirty="0"/>
          </a:p>
        </p:txBody>
      </p:sp>
    </p:spTree>
    <p:extLst>
      <p:ext uri="{BB962C8B-B14F-4D97-AF65-F5344CB8AC3E}">
        <p14:creationId xmlns:p14="http://schemas.microsoft.com/office/powerpoint/2010/main" xmlns="" val="87962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a:t>Style Binding</a:t>
            </a:r>
            <a:endParaRPr lang="en-US" dirty="0"/>
          </a:p>
        </p:txBody>
      </p:sp>
      <p:sp>
        <p:nvSpPr>
          <p:cNvPr id="3" name="Content Placeholder 2"/>
          <p:cNvSpPr>
            <a:spLocks noGrp="1"/>
          </p:cNvSpPr>
          <p:nvPr>
            <p:ph idx="1"/>
          </p:nvPr>
        </p:nvSpPr>
        <p:spPr>
          <a:xfrm>
            <a:off x="457200" y="1447800"/>
            <a:ext cx="8229600" cy="4724400"/>
          </a:xfrm>
        </p:spPr>
        <p:txBody>
          <a:bodyPr/>
          <a:lstStyle/>
          <a:p>
            <a:r>
              <a:rPr lang="en-US" sz="2000" dirty="0"/>
              <a:t>It is very easy to give the CSS styles to HTML elements using style binding in Angular 8. Style binding is used to set a style of a view element. We can set the inline styles of an HTML element using the style binding in angular. You can also add styles conditionally to an element, hence creating a dynamically styled </a:t>
            </a:r>
            <a:r>
              <a:rPr lang="en-US" sz="2000" dirty="0" smtClean="0"/>
              <a:t>element</a:t>
            </a:r>
            <a:r>
              <a:rPr lang="en-US" dirty="0" smtClean="0"/>
              <a:t>.</a:t>
            </a:r>
          </a:p>
          <a:p>
            <a:pPr marL="0" lvl="0" indent="0">
              <a:buNone/>
            </a:pPr>
            <a:r>
              <a:rPr lang="en-US" b="1" dirty="0"/>
              <a:t>Syntax</a:t>
            </a:r>
            <a:r>
              <a:rPr lang="en-US" b="1" dirty="0" smtClean="0"/>
              <a:t>:   </a:t>
            </a:r>
            <a:r>
              <a:rPr lang="en-US" sz="1600" b="1" dirty="0" smtClean="0">
                <a:solidFill>
                  <a:srgbClr val="273239"/>
                </a:solidFill>
                <a:latin typeface="Consolas" panose="020B0609020204030204" pitchFamily="49" charset="0"/>
              </a:rPr>
              <a:t>&lt;</a:t>
            </a:r>
            <a:r>
              <a:rPr lang="en-US" sz="1600" b="1" dirty="0">
                <a:solidFill>
                  <a:srgbClr val="273239"/>
                </a:solidFill>
                <a:latin typeface="Consolas" panose="020B0609020204030204" pitchFamily="49" charset="0"/>
              </a:rPr>
              <a:t>element [</a:t>
            </a:r>
            <a:r>
              <a:rPr lang="en-US" sz="1600" b="1" dirty="0" err="1">
                <a:solidFill>
                  <a:srgbClr val="273239"/>
                </a:solidFill>
                <a:latin typeface="Consolas" panose="020B0609020204030204" pitchFamily="49" charset="0"/>
              </a:rPr>
              <a:t>style.style</a:t>
            </a:r>
            <a:r>
              <a:rPr lang="en-US" sz="1600" b="1" dirty="0">
                <a:solidFill>
                  <a:srgbClr val="273239"/>
                </a:solidFill>
                <a:latin typeface="Consolas" panose="020B0609020204030204" pitchFamily="49" charset="0"/>
              </a:rPr>
              <a:t>-property] = "'style-value'"&gt;</a:t>
            </a:r>
            <a:r>
              <a:rPr lang="en-US" sz="1600" b="1" dirty="0"/>
              <a:t> </a:t>
            </a:r>
            <a:endParaRPr lang="en-US" sz="1600" b="1" dirty="0" smtClean="0"/>
          </a:p>
          <a:p>
            <a:pPr fontAlgn="base"/>
            <a:r>
              <a:rPr lang="en-US" sz="2000" b="1" dirty="0"/>
              <a:t>Example 1:</a:t>
            </a:r>
            <a:endParaRPr lang="en-US" sz="2000" dirty="0"/>
          </a:p>
          <a:p>
            <a:pPr marL="0" indent="0" fontAlgn="base">
              <a:buNone/>
            </a:pPr>
            <a:r>
              <a:rPr lang="en-US" sz="2000" b="1" dirty="0" smtClean="0"/>
              <a:t> app.component.html:</a:t>
            </a:r>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12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style.color</a:t>
            </a:r>
            <a:r>
              <a:rPr lang="en-US" sz="2000" dirty="0">
                <a:solidFill>
                  <a:srgbClr val="000000"/>
                </a:solidFill>
                <a:latin typeface="Consolas" panose="020B0609020204030204" pitchFamily="49" charset="0"/>
              </a:rPr>
              <a:t>] = "'green'" </a:t>
            </a:r>
            <a:endParaRPr lang="en-US" sz="12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style.text</a:t>
            </a:r>
            <a:r>
              <a:rPr lang="en-US" sz="2000" dirty="0">
                <a:solidFill>
                  <a:srgbClr val="000000"/>
                </a:solidFill>
                <a:latin typeface="Consolas" panose="020B0609020204030204" pitchFamily="49" charset="0"/>
              </a:rPr>
              <a:t>-align] = "'center'" &gt;</a:t>
            </a:r>
            <a:endParaRPr lang="en-US" sz="12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smtClean="0">
                <a:solidFill>
                  <a:srgbClr val="273239"/>
                </a:solidFill>
                <a:latin typeface="Consolas" panose="020B0609020204030204" pitchFamily="49" charset="0"/>
              </a:rPr>
              <a:t>  </a:t>
            </a:r>
            <a:r>
              <a:rPr lang="en-US" sz="2000" dirty="0" smtClean="0">
                <a:solidFill>
                  <a:srgbClr val="000000"/>
                </a:solidFill>
                <a:latin typeface="Consolas" panose="020B0609020204030204" pitchFamily="49" charset="0"/>
              </a:rPr>
              <a:t>Angular</a:t>
            </a:r>
            <a:endParaRPr lang="en-US" sz="1200" dirty="0"/>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2000" dirty="0">
                <a:solidFill>
                  <a:srgbClr val="000000"/>
                </a:solidFill>
                <a:latin typeface="Consolas" panose="020B0609020204030204" pitchFamily="49" charset="0"/>
              </a:rPr>
              <a:t>&gt;</a:t>
            </a:r>
            <a:endParaRPr lang="en-US" sz="3600" dirty="0">
              <a:latin typeface="Arial" panose="020B0604020202020204" pitchFamily="34" charset="0"/>
            </a:endParaRPr>
          </a:p>
          <a:p>
            <a:pPr marL="0" indent="0" fontAlgn="base">
              <a:buNone/>
            </a:pPr>
            <a:endParaRPr lang="en-US" sz="2000" dirty="0"/>
          </a:p>
          <a:p>
            <a:pPr marL="0" lvl="0" indent="0">
              <a:buNone/>
            </a:pPr>
            <a:endParaRPr lang="en-US" sz="2000" dirty="0">
              <a:latin typeface="Arial" panose="020B0604020202020204" pitchFamily="34" charset="0"/>
            </a:endParaRPr>
          </a:p>
          <a:p>
            <a:pPr marL="0" indent="0">
              <a:buNone/>
            </a:pPr>
            <a:endParaRPr lang="en-US" dirty="0"/>
          </a:p>
        </p:txBody>
      </p:sp>
      <p:sp>
        <p:nvSpPr>
          <p:cNvPr id="5" name="Rectangle 2"/>
          <p:cNvSpPr>
            <a:spLocks noChangeArrowheads="1"/>
          </p:cNvSpPr>
          <p:nvPr/>
        </p:nvSpPr>
        <p:spPr bwMode="auto">
          <a:xfrm>
            <a:off x="0" y="-623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051257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6400800"/>
          </a:xfrm>
        </p:spPr>
        <p:txBody>
          <a:bodyPr>
            <a:normAutofit fontScale="70000" lnSpcReduction="20000"/>
          </a:bodyPr>
          <a:lstStyle/>
          <a:p>
            <a:pPr marL="0" indent="0" fontAlgn="base">
              <a:buNone/>
            </a:pPr>
            <a:r>
              <a:rPr lang="en-US" b="1" dirty="0"/>
              <a:t>Example 2: </a:t>
            </a:r>
            <a:r>
              <a:rPr lang="en-US" dirty="0"/>
              <a:t>Setting the size of the font using style binding.</a:t>
            </a:r>
          </a:p>
          <a:p>
            <a:pPr fontAlgn="base"/>
            <a:r>
              <a:rPr lang="en-US" b="1" dirty="0"/>
              <a:t>app.component.html</a:t>
            </a:r>
            <a:r>
              <a:rPr lang="en-US" b="1" dirty="0" smtClean="0"/>
              <a:t>:</a:t>
            </a:r>
            <a:endParaRPr lang="en-US" dirty="0"/>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style.color</a:t>
            </a:r>
            <a:r>
              <a:rPr lang="en-US" dirty="0">
                <a:solidFill>
                  <a:srgbClr val="000000"/>
                </a:solidFill>
                <a:latin typeface="Consolas" panose="020B0609020204030204" pitchFamily="49" charset="0"/>
              </a:rPr>
              <a:t>] = "</a:t>
            </a:r>
            <a:r>
              <a:rPr lang="en-US" dirty="0" smtClean="0">
                <a:solidFill>
                  <a:srgbClr val="000000"/>
                </a:solidFill>
                <a:latin typeface="Consolas" panose="020B0609020204030204" pitchFamily="49" charset="0"/>
              </a:rPr>
              <a:t>'red'"</a:t>
            </a:r>
            <a:r>
              <a:rPr lang="en-US" dirty="0">
                <a:solidFill>
                  <a:srgbClr val="000000"/>
                </a:solidFill>
                <a:latin typeface="Consolas" panose="020B0609020204030204" pitchFamily="49" charset="0"/>
              </a:rPr>
              <a:t>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style.text</a:t>
            </a:r>
            <a:r>
              <a:rPr lang="en-US" dirty="0">
                <a:solidFill>
                  <a:srgbClr val="000000"/>
                </a:solidFill>
                <a:latin typeface="Consolas" panose="020B0609020204030204" pitchFamily="49" charset="0"/>
              </a:rPr>
              <a:t>-align] = "'center'"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style.font-size.px</a:t>
            </a:r>
            <a:r>
              <a:rPr lang="en-US"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'30'" &gt;</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smtClean="0">
                <a:solidFill>
                  <a:srgbClr val="000000"/>
                </a:solidFill>
                <a:latin typeface="Consolas" panose="020B0609020204030204" pitchFamily="49" charset="0"/>
              </a:rPr>
              <a:t>Angular Application</a:t>
            </a:r>
            <a:endParaRPr lang="en-US" dirty="0" smtClean="0"/>
          </a:p>
          <a:p>
            <a:pPr marL="0" lvl="0" indent="0" eaLnBrk="0" fontAlgn="base" hangingPunct="0">
              <a:spcBef>
                <a:spcPct val="0"/>
              </a:spcBef>
              <a:spcAft>
                <a:spcPct val="0"/>
              </a:spcAft>
              <a:buClrTx/>
              <a:buSzTx/>
              <a:buNone/>
            </a:pPr>
            <a:r>
              <a:rPr lang="en-US" dirty="0" smtClean="0">
                <a:solidFill>
                  <a:srgbClr val="000000"/>
                </a:solidFill>
                <a:latin typeface="Consolas" panose="020B0609020204030204" pitchFamily="49" charset="0"/>
              </a:rPr>
              <a:t>&lt;/</a:t>
            </a:r>
            <a:r>
              <a:rPr lang="en-US" b="1" dirty="0" smtClean="0">
                <a:solidFill>
                  <a:srgbClr val="006699"/>
                </a:solidFill>
                <a:latin typeface="Consolas" panose="020B0609020204030204" pitchFamily="49" charset="0"/>
              </a:rPr>
              <a:t>div</a:t>
            </a:r>
            <a:r>
              <a:rPr lang="en-US" dirty="0" smtClean="0">
                <a:solidFill>
                  <a:srgbClr val="000000"/>
                </a:solidFill>
                <a:latin typeface="Consolas" panose="020B0609020204030204" pitchFamily="49" charset="0"/>
              </a:rPr>
              <a:t>&gt;</a:t>
            </a:r>
            <a:endParaRPr lang="en-US" dirty="0" smtClean="0">
              <a:latin typeface="Arial" panose="020B0604020202020204" pitchFamily="34" charset="0"/>
            </a:endParaRPr>
          </a:p>
          <a:p>
            <a:pPr marL="0" indent="0" fontAlgn="base">
              <a:buNone/>
            </a:pPr>
            <a:r>
              <a:rPr lang="en-US" b="1" dirty="0"/>
              <a:t>Example 3:</a:t>
            </a:r>
            <a:r>
              <a:rPr lang="en-US" dirty="0"/>
              <a:t> Conditional styling.</a:t>
            </a:r>
          </a:p>
          <a:p>
            <a:pPr fontAlgn="base"/>
            <a:r>
              <a:rPr lang="en-US" b="1" dirty="0"/>
              <a:t>app.component.html</a:t>
            </a:r>
            <a:r>
              <a:rPr lang="en-US" b="1" dirty="0" smtClean="0"/>
              <a:t>:</a:t>
            </a:r>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style.color</a:t>
            </a:r>
            <a:r>
              <a:rPr lang="en-US" dirty="0">
                <a:solidFill>
                  <a:srgbClr val="000000"/>
                </a:solidFill>
                <a:latin typeface="Consolas" panose="020B0609020204030204" pitchFamily="49" charset="0"/>
              </a:rPr>
              <a:t>]="status=='error' ? 'red': 'green'"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style.text</a:t>
            </a:r>
            <a:r>
              <a:rPr lang="en-US" dirty="0">
                <a:solidFill>
                  <a:srgbClr val="000000"/>
                </a:solidFill>
                <a:latin typeface="Consolas" panose="020B0609020204030204" pitchFamily="49" charset="0"/>
              </a:rPr>
              <a:t>-align] = "'center'"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style.font-size.px</a:t>
            </a:r>
            <a:r>
              <a:rPr lang="en-US" dirty="0">
                <a:solidFill>
                  <a:srgbClr val="000000"/>
                </a:solidFill>
                <a:latin typeface="Consolas" panose="020B0609020204030204" pitchFamily="49" charset="0"/>
              </a:rPr>
              <a:t>]="'24'" </a:t>
            </a:r>
            <a:r>
              <a:rPr lang="en-US" dirty="0" smtClean="0">
                <a:solidFill>
                  <a:srgbClr val="000000"/>
                </a:solidFill>
                <a:latin typeface="Consolas" panose="020B0609020204030204" pitchFamily="49" charset="0"/>
              </a:rPr>
              <a:t>&gt;</a:t>
            </a:r>
          </a:p>
          <a:p>
            <a:pPr marL="0" lvl="0" indent="0" eaLnBrk="0" fontAlgn="base" hangingPunct="0">
              <a:spcBef>
                <a:spcPct val="0"/>
              </a:spcBef>
              <a:spcAft>
                <a:spcPct val="0"/>
              </a:spcAft>
              <a:buClrTx/>
              <a:buSzTx/>
              <a:buNone/>
            </a:pPr>
            <a:r>
              <a:rPr lang="en-US" dirty="0" smtClean="0">
                <a:solidFill>
                  <a:srgbClr val="000000"/>
                </a:solidFill>
                <a:latin typeface="Consolas" panose="020B0609020204030204" pitchFamily="49" charset="0"/>
              </a:rPr>
              <a:t>  My Angular Application</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smtClean="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endParaRPr lang="en-US" dirty="0"/>
          </a:p>
          <a:p>
            <a:pPr marL="0" indent="0">
              <a:buNone/>
            </a:pPr>
            <a:r>
              <a:rPr lang="en-US" b="1" dirty="0" err="1"/>
              <a:t>app.component.ts</a:t>
            </a:r>
            <a:r>
              <a:rPr lang="en-US" b="1" dirty="0" smtClean="0"/>
              <a:t>:</a:t>
            </a:r>
          </a:p>
          <a:p>
            <a:pPr marL="0" indent="0">
              <a:buNone/>
            </a:pPr>
            <a:endParaRPr lang="en-US" b="1" dirty="0" smtClean="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import { Component } from </a:t>
            </a:r>
            <a:r>
              <a:rPr lang="en-US" sz="2800" dirty="0">
                <a:solidFill>
                  <a:srgbClr val="0000FF"/>
                </a:solidFill>
                <a:latin typeface="Consolas" panose="020B0609020204030204" pitchFamily="49" charset="0"/>
              </a:rPr>
              <a:t>'@angular/core'</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@Component({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a:solidFill>
                  <a:srgbClr val="000000"/>
                </a:solidFill>
                <a:latin typeface="Consolas" panose="020B0609020204030204" pitchFamily="49" charset="0"/>
              </a:rPr>
              <a:t>selector: </a:t>
            </a:r>
            <a:r>
              <a:rPr lang="en-US" sz="2800" dirty="0">
                <a:solidFill>
                  <a:srgbClr val="0000FF"/>
                </a:solidFill>
                <a:latin typeface="Consolas" panose="020B0609020204030204" pitchFamily="49" charset="0"/>
              </a:rPr>
              <a:t>'app-root'</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err="1">
                <a:solidFill>
                  <a:srgbClr val="000000"/>
                </a:solidFill>
                <a:latin typeface="Consolas" panose="020B0609020204030204" pitchFamily="49" charset="0"/>
              </a:rPr>
              <a:t>templateUrl</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'./app.component.html'</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err="1">
                <a:solidFill>
                  <a:srgbClr val="000000"/>
                </a:solidFill>
                <a:latin typeface="Consolas" panose="020B0609020204030204" pitchFamily="49" charset="0"/>
              </a:rPr>
              <a:t>styleUrls</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'./app.component.css'</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export class </a:t>
            </a:r>
            <a:r>
              <a:rPr lang="en-US" sz="2800" dirty="0" err="1">
                <a:solidFill>
                  <a:srgbClr val="000000"/>
                </a:solidFill>
                <a:latin typeface="Consolas" panose="020B0609020204030204" pitchFamily="49" charset="0"/>
              </a:rPr>
              <a:t>AppComponent</a:t>
            </a:r>
            <a:r>
              <a:rPr lang="en-US" sz="2800" dirty="0">
                <a:solidFill>
                  <a:srgbClr val="000000"/>
                </a:solidFill>
                <a:latin typeface="Consolas" panose="020B0609020204030204" pitchFamily="49" charset="0"/>
              </a:rPr>
              <a:t> {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a:solidFill>
                  <a:srgbClr val="000000"/>
                </a:solidFill>
                <a:latin typeface="Consolas" panose="020B0609020204030204" pitchFamily="49" charset="0"/>
              </a:rPr>
              <a:t>status = </a:t>
            </a:r>
            <a:r>
              <a:rPr lang="en-US" sz="2800" dirty="0">
                <a:solidFill>
                  <a:srgbClr val="0000FF"/>
                </a:solidFill>
                <a:latin typeface="Consolas" panose="020B0609020204030204" pitchFamily="49" charset="0"/>
              </a:rPr>
              <a:t>"All good"</a:t>
            </a:r>
            <a:r>
              <a:rPr lang="en-US" sz="2800" dirty="0">
                <a:solidFill>
                  <a:srgbClr val="000000"/>
                </a:solidFill>
                <a:latin typeface="Consolas" panose="020B0609020204030204" pitchFamily="49" charset="0"/>
              </a:rPr>
              <a:t>;</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a:t>
            </a:r>
            <a:endParaRPr lang="en-US" sz="4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xmlns="" val="3080895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a:t>Class Binding </a:t>
            </a:r>
            <a:endParaRPr lang="en-US" dirty="0"/>
          </a:p>
        </p:txBody>
      </p:sp>
      <p:sp>
        <p:nvSpPr>
          <p:cNvPr id="3" name="Content Placeholder 2"/>
          <p:cNvSpPr>
            <a:spLocks noGrp="1"/>
          </p:cNvSpPr>
          <p:nvPr>
            <p:ph idx="1"/>
          </p:nvPr>
        </p:nvSpPr>
        <p:spPr>
          <a:xfrm>
            <a:off x="457200" y="1524000"/>
            <a:ext cx="8229600" cy="5334000"/>
          </a:xfrm>
        </p:spPr>
        <p:txBody>
          <a:bodyPr/>
          <a:lstStyle/>
          <a:p>
            <a:pPr fontAlgn="base"/>
            <a:r>
              <a:rPr lang="en-US" sz="2000" b="1" dirty="0"/>
              <a:t>Class binding</a:t>
            </a:r>
            <a:r>
              <a:rPr lang="en-US" sz="2000" dirty="0"/>
              <a:t> in Angular makes it very easy to set the class property of a view element. We can set or remove the CSS class names from an element’s class attribute with the help of class binding.</a:t>
            </a:r>
          </a:p>
          <a:p>
            <a:pPr fontAlgn="base"/>
            <a:r>
              <a:rPr lang="en-US" sz="2000" dirty="0"/>
              <a:t>We bind a class of a DOM element to a field that is a defined property in our Typescript Code. Its syntax is like that of property binding.</a:t>
            </a:r>
          </a:p>
          <a:p>
            <a:pPr marL="0" lvl="0" indent="0">
              <a:buNone/>
            </a:pPr>
            <a:r>
              <a:rPr lang="en-US" sz="2000" b="1" dirty="0" smtClean="0">
                <a:solidFill>
                  <a:srgbClr val="273239"/>
                </a:solidFill>
                <a:latin typeface="Consolas" panose="020B0609020204030204" pitchFamily="49" charset="0"/>
              </a:rPr>
              <a:t> Syntax: &lt;element </a:t>
            </a:r>
            <a:r>
              <a:rPr lang="en-US" sz="2000" b="1" dirty="0">
                <a:solidFill>
                  <a:srgbClr val="273239"/>
                </a:solidFill>
                <a:latin typeface="Consolas" panose="020B0609020204030204" pitchFamily="49" charset="0"/>
              </a:rPr>
              <a:t>[class] = "</a:t>
            </a:r>
            <a:r>
              <a:rPr lang="en-US" sz="2000" b="1" dirty="0" err="1">
                <a:solidFill>
                  <a:srgbClr val="273239"/>
                </a:solidFill>
                <a:latin typeface="Consolas" panose="020B0609020204030204" pitchFamily="49" charset="0"/>
              </a:rPr>
              <a:t>typescript_property</a:t>
            </a:r>
            <a:r>
              <a:rPr lang="en-US" sz="2000" b="1" dirty="0">
                <a:solidFill>
                  <a:srgbClr val="273239"/>
                </a:solidFill>
                <a:latin typeface="Consolas" panose="020B0609020204030204" pitchFamily="49" charset="0"/>
              </a:rPr>
              <a:t>"&gt;</a:t>
            </a:r>
            <a:r>
              <a:rPr lang="en-US" sz="2000" b="1" dirty="0"/>
              <a:t> </a:t>
            </a:r>
            <a:endParaRPr lang="en-US" sz="2000" b="1" dirty="0" smtClean="0"/>
          </a:p>
          <a:p>
            <a:pPr marL="0" indent="0" fontAlgn="base">
              <a:buNone/>
            </a:pPr>
            <a:r>
              <a:rPr lang="en-US" sz="2000" b="1" dirty="0" smtClean="0"/>
              <a:t>  Approach</a:t>
            </a:r>
            <a:r>
              <a:rPr lang="en-US" sz="2000" b="1" dirty="0"/>
              <a:t>:</a:t>
            </a:r>
            <a:endParaRPr lang="en-US" sz="2000" dirty="0"/>
          </a:p>
          <a:p>
            <a:pPr fontAlgn="base"/>
            <a:r>
              <a:rPr lang="en-US" sz="2000" dirty="0"/>
              <a:t>Define a property element in the </a:t>
            </a:r>
            <a:r>
              <a:rPr lang="en-US" sz="2000" dirty="0" err="1"/>
              <a:t>app.component.ts</a:t>
            </a:r>
            <a:r>
              <a:rPr lang="en-US" sz="2000" dirty="0"/>
              <a:t> file.</a:t>
            </a:r>
          </a:p>
          <a:p>
            <a:pPr fontAlgn="base"/>
            <a:r>
              <a:rPr lang="en-US" sz="2000" dirty="0"/>
              <a:t>In the app.component.html file, set the class of the HTML element by assigning the property value to the </a:t>
            </a:r>
            <a:r>
              <a:rPr lang="en-US" sz="2000" dirty="0" err="1"/>
              <a:t>app.component.ts</a:t>
            </a:r>
            <a:r>
              <a:rPr lang="en-US" sz="2000" dirty="0"/>
              <a:t> file’s element.</a:t>
            </a:r>
          </a:p>
          <a:p>
            <a:pPr marL="0" lvl="0" indent="0">
              <a:buNone/>
            </a:pPr>
            <a:endParaRPr lang="en-US" sz="2000" b="1" dirty="0">
              <a:latin typeface="Arial" panose="020B0604020202020204" pitchFamily="34" charset="0"/>
            </a:endParaRPr>
          </a:p>
          <a:p>
            <a:pPr marL="0" indent="0">
              <a:buNone/>
            </a:pPr>
            <a:endParaRPr lang="en-US" sz="2000" dirty="0"/>
          </a:p>
        </p:txBody>
      </p:sp>
    </p:spTree>
    <p:extLst>
      <p:ext uri="{BB962C8B-B14F-4D97-AF65-F5344CB8AC3E}">
        <p14:creationId xmlns:p14="http://schemas.microsoft.com/office/powerpoint/2010/main" xmlns="" val="366713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Single Page Application (SPA)</a:t>
            </a:r>
            <a:endParaRPr lang="en-US" dirty="0"/>
          </a:p>
        </p:txBody>
      </p:sp>
      <p:sp>
        <p:nvSpPr>
          <p:cNvPr id="3" name="Content Placeholder 2"/>
          <p:cNvSpPr>
            <a:spLocks noGrp="1"/>
          </p:cNvSpPr>
          <p:nvPr>
            <p:ph idx="1"/>
          </p:nvPr>
        </p:nvSpPr>
        <p:spPr/>
        <p:txBody>
          <a:bodyPr/>
          <a:lstStyle/>
          <a:p>
            <a:r>
              <a:rPr lang="en-US" dirty="0" smtClean="0"/>
              <a:t>A single page application is a web application or a website which provides users a very fluid, reactive and fast experience similar to a desktop application. It contains menu, buttons and blocks on a single page and when a user clicks on any of them; it dynamically rewrites the current page rather than loading entire new pages from a server. That's the reason behind its reactive fast speed.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92500"/>
          </a:bodyPr>
          <a:lstStyle/>
          <a:p>
            <a:r>
              <a:rPr lang="en-US" b="1" dirty="0"/>
              <a:t>Example 1: </a:t>
            </a:r>
            <a:r>
              <a:rPr lang="en-US" dirty="0"/>
              <a:t>Setting the class element using class binding</a:t>
            </a:r>
            <a:r>
              <a:rPr lang="en-US" dirty="0" smtClean="0"/>
              <a:t>.</a:t>
            </a:r>
          </a:p>
          <a:p>
            <a:pPr marL="0" indent="0">
              <a:buNone/>
            </a:pPr>
            <a:r>
              <a:rPr lang="en-US" b="1" dirty="0" smtClean="0"/>
              <a:t> app.component.html:</a:t>
            </a:r>
            <a:endParaRPr lang="en-US" b="1" dirty="0"/>
          </a:p>
          <a:p>
            <a:pPr marL="0" lvl="0" indent="0" eaLnBrk="0" fontAlgn="base" hangingPunct="0">
              <a:spcBef>
                <a:spcPct val="0"/>
              </a:spcBef>
              <a:spcAft>
                <a:spcPct val="0"/>
              </a:spcAft>
              <a:buClrTx/>
              <a:buSzTx/>
              <a:buNone/>
            </a:pPr>
            <a:r>
              <a:rPr lang="en-US" sz="2000" b="1" dirty="0" smtClean="0">
                <a:solidFill>
                  <a:srgbClr val="006699"/>
                </a:solidFill>
                <a:latin typeface="Consolas" panose="020B0609020204030204" pitchFamily="49" charset="0"/>
              </a:rPr>
              <a:t>&lt;h1</a:t>
            </a:r>
            <a:r>
              <a:rPr lang="en-US" sz="2000" dirty="0" smtClean="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[class] = </a:t>
            </a:r>
            <a:r>
              <a:rPr lang="en-US" sz="2000" dirty="0" smtClean="0">
                <a:solidFill>
                  <a:srgbClr val="000000"/>
                </a:solidFill>
                <a:latin typeface="Consolas" panose="020B0609020204030204" pitchFamily="49" charset="0"/>
              </a:rPr>
              <a:t>“</a:t>
            </a:r>
            <a:r>
              <a:rPr lang="en-US" sz="2000" dirty="0" err="1" smtClean="0">
                <a:solidFill>
                  <a:srgbClr val="000000"/>
                </a:solidFill>
                <a:latin typeface="Consolas" panose="020B0609020204030204" pitchFamily="49" charset="0"/>
              </a:rPr>
              <a:t>cmrit</a:t>
            </a:r>
            <a:r>
              <a:rPr lang="en-US" sz="2000" dirty="0" smtClean="0">
                <a:solidFill>
                  <a:srgbClr val="000000"/>
                </a:solidFill>
                <a:latin typeface="Consolas" panose="020B0609020204030204" pitchFamily="49" charset="0"/>
              </a:rPr>
              <a:t>"&gt;</a:t>
            </a:r>
            <a:endParaRPr lang="en-US" sz="20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err="1" smtClean="0">
                <a:solidFill>
                  <a:srgbClr val="273239"/>
                </a:solidFill>
                <a:latin typeface="Consolas" panose="020B0609020204030204" pitchFamily="49" charset="0"/>
              </a:rPr>
              <a:t>cmrit</a:t>
            </a:r>
            <a:r>
              <a:rPr lang="en-US" sz="2000" dirty="0" smtClean="0">
                <a:solidFill>
                  <a:srgbClr val="273239"/>
                </a:solidFill>
                <a:latin typeface="Consolas" panose="020B0609020204030204" pitchFamily="49" charset="0"/>
              </a:rPr>
              <a:t> college</a:t>
            </a:r>
            <a:r>
              <a:rPr lang="en-US" sz="2000" dirty="0" smtClean="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2000" dirty="0">
                <a:solidFill>
                  <a:srgbClr val="000000"/>
                </a:solidFill>
                <a:latin typeface="Consolas" panose="020B0609020204030204" pitchFamily="49" charset="0"/>
              </a:rPr>
              <a:t>&gt;</a:t>
            </a:r>
            <a:endParaRPr lang="en-US" sz="2000" dirty="0"/>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Upper Heading's class is : "{{ g[0].</a:t>
            </a:r>
            <a:r>
              <a:rPr lang="en-US" sz="2000" dirty="0" err="1">
                <a:solidFill>
                  <a:srgbClr val="000000"/>
                </a:solidFill>
                <a:latin typeface="Consolas" panose="020B0609020204030204" pitchFamily="49" charset="0"/>
              </a:rPr>
              <a:t>className</a:t>
            </a:r>
            <a:r>
              <a:rPr lang="en-US" sz="2000" dirty="0">
                <a:solidFill>
                  <a:srgbClr val="000000"/>
                </a:solidFill>
                <a:latin typeface="Consolas" panose="020B0609020204030204" pitchFamily="49" charset="0"/>
              </a:rPr>
              <a:t> }}"</a:t>
            </a:r>
            <a:endParaRPr lang="en-US" sz="2000" dirty="0">
              <a:latin typeface="Arial" panose="020B0604020202020204" pitchFamily="34" charset="0"/>
            </a:endParaRPr>
          </a:p>
          <a:p>
            <a:pPr marL="0" indent="0">
              <a:buNone/>
            </a:pPr>
            <a:r>
              <a:rPr lang="en-US" b="1" dirty="0" err="1" smtClean="0"/>
              <a:t>app.component.ts</a:t>
            </a:r>
            <a:endParaRPr lang="en-US" b="1" dirty="0" smtClean="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import { Component, </a:t>
            </a:r>
            <a:r>
              <a:rPr lang="en-US" sz="2400" dirty="0" err="1">
                <a:solidFill>
                  <a:srgbClr val="000000"/>
                </a:solidFill>
                <a:latin typeface="Consolas" panose="020B0609020204030204" pitchFamily="49" charset="0"/>
              </a:rPr>
              <a:t>OnInit</a:t>
            </a:r>
            <a:r>
              <a:rPr lang="en-US" sz="2400" dirty="0">
                <a:solidFill>
                  <a:srgbClr val="000000"/>
                </a:solidFill>
                <a:latin typeface="Consolas" panose="020B0609020204030204" pitchFamily="49" charset="0"/>
              </a:rPr>
              <a:t> } from </a:t>
            </a:r>
            <a:r>
              <a:rPr lang="en-US" sz="2400" dirty="0">
                <a:solidFill>
                  <a:srgbClr val="0000FF"/>
                </a:solidFill>
                <a:latin typeface="Consolas" panose="020B0609020204030204" pitchFamily="49" charset="0"/>
              </a:rPr>
              <a:t>'@angular/core'</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@Component({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a:solidFill>
                  <a:srgbClr val="000000"/>
                </a:solidFill>
                <a:latin typeface="Consolas" panose="020B0609020204030204" pitchFamily="49" charset="0"/>
              </a:rPr>
              <a:t>selector: </a:t>
            </a:r>
            <a:r>
              <a:rPr lang="en-US" sz="2400" dirty="0">
                <a:solidFill>
                  <a:srgbClr val="0000FF"/>
                </a:solidFill>
                <a:latin typeface="Consolas" panose="020B0609020204030204" pitchFamily="49" charset="0"/>
              </a:rPr>
              <a:t>'app-root'</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err="1">
                <a:solidFill>
                  <a:srgbClr val="000000"/>
                </a:solidFill>
                <a:latin typeface="Consolas" panose="020B0609020204030204" pitchFamily="49" charset="0"/>
              </a:rPr>
              <a:t>templateUrl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'./app.component.html'</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export class </a:t>
            </a:r>
            <a:r>
              <a:rPr lang="en-US" sz="2400" dirty="0" err="1">
                <a:solidFill>
                  <a:srgbClr val="000000"/>
                </a:solidFill>
                <a:latin typeface="Consolas" panose="020B0609020204030204" pitchFamily="49" charset="0"/>
              </a:rPr>
              <a:t>AppComponent</a:t>
            </a:r>
            <a:r>
              <a:rPr lang="en-US" sz="2400" dirty="0">
                <a:solidFill>
                  <a:srgbClr val="000000"/>
                </a:solidFill>
                <a:latin typeface="Consolas" panose="020B0609020204030204" pitchFamily="49" charset="0"/>
              </a:rPr>
              <a:t> {</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err="1" smtClean="0">
                <a:solidFill>
                  <a:srgbClr val="000000"/>
                </a:solidFill>
                <a:latin typeface="Consolas" panose="020B0609020204030204" pitchFamily="49" charset="0"/>
              </a:rPr>
              <a:t>cmrit</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smtClean="0">
                <a:solidFill>
                  <a:srgbClr val="0000FF"/>
                </a:solidFill>
                <a:latin typeface="Consolas" panose="020B0609020204030204" pitchFamily="49" charset="0"/>
              </a:rPr>
              <a:t>“</a:t>
            </a:r>
            <a:r>
              <a:rPr lang="en-US" sz="2400" dirty="0" err="1" smtClean="0">
                <a:solidFill>
                  <a:srgbClr val="0000FF"/>
                </a:solidFill>
                <a:latin typeface="Consolas" panose="020B0609020204030204" pitchFamily="49" charset="0"/>
              </a:rPr>
              <a:t>cmritClass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a:solidFill>
                  <a:srgbClr val="000000"/>
                </a:solidFill>
                <a:latin typeface="Consolas" panose="020B0609020204030204" pitchFamily="49" charset="0"/>
              </a:rPr>
              <a:t>g = </a:t>
            </a:r>
            <a:r>
              <a:rPr lang="en-US" sz="2400" dirty="0" err="1" smtClean="0">
                <a:solidFill>
                  <a:srgbClr val="000000"/>
                </a:solidFill>
                <a:latin typeface="Consolas" panose="020B0609020204030204" pitchFamily="49" charset="0"/>
              </a:rPr>
              <a:t>document.getElementsByClassName</a:t>
            </a:r>
            <a:r>
              <a:rPr lang="en-US" sz="2400" dirty="0" smtClean="0">
                <a:solidFill>
                  <a:srgbClr val="000000"/>
                </a:solidFill>
                <a:latin typeface="Consolas" panose="020B0609020204030204" pitchFamily="49" charset="0"/>
              </a:rPr>
              <a:t>(</a:t>
            </a:r>
            <a:r>
              <a:rPr lang="en-US" sz="2400" b="1" dirty="0" err="1" smtClean="0">
                <a:solidFill>
                  <a:srgbClr val="006699"/>
                </a:solidFill>
                <a:latin typeface="Consolas" panose="020B0609020204030204" pitchFamily="49" charset="0"/>
              </a:rPr>
              <a:t>this</a:t>
            </a:r>
            <a:r>
              <a:rPr lang="en-US" sz="2400" dirty="0" err="1" smtClean="0">
                <a:solidFill>
                  <a:srgbClr val="000000"/>
                </a:solidFill>
                <a:latin typeface="Consolas" panose="020B0609020204030204" pitchFamily="49" charset="0"/>
              </a:rPr>
              <a:t>.cmrit</a:t>
            </a:r>
            <a:r>
              <a:rPr lang="en-US" sz="2400" dirty="0" smtClean="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a:t>
            </a:r>
            <a:endParaRPr lang="en-US" sz="2400" dirty="0">
              <a:latin typeface="Arial" panose="020B0604020202020204" pitchFamily="34" charset="0"/>
            </a:endParaRPr>
          </a:p>
          <a:p>
            <a:pPr marL="0" indent="0">
              <a:buNone/>
            </a:pPr>
            <a:endParaRPr lang="en-US"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92190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lgn="ctr"/>
            <a:r>
              <a:rPr lang="en-US" b="1" dirty="0"/>
              <a:t>Two-way Binding</a:t>
            </a:r>
            <a:r>
              <a:rPr lang="en-US" dirty="0"/>
              <a:t/>
            </a:r>
            <a:br>
              <a:rPr lang="en-US" dirty="0"/>
            </a:br>
            <a:endParaRPr lang="en-US" dirty="0"/>
          </a:p>
        </p:txBody>
      </p:sp>
      <p:sp>
        <p:nvSpPr>
          <p:cNvPr id="3" name="Content Placeholder 2"/>
          <p:cNvSpPr>
            <a:spLocks noGrp="1"/>
          </p:cNvSpPr>
          <p:nvPr>
            <p:ph idx="1"/>
          </p:nvPr>
        </p:nvSpPr>
        <p:spPr>
          <a:xfrm>
            <a:off x="483710" y="1371600"/>
            <a:ext cx="8126890" cy="5740969"/>
          </a:xfrm>
        </p:spPr>
        <p:txBody>
          <a:bodyPr/>
          <a:lstStyle/>
          <a:p>
            <a:r>
              <a:rPr lang="en-US" sz="2000" dirty="0"/>
              <a:t>Angular allows two-way data binding that will allow your application to share data in two directions i.e. from the components to the templates and vice versa. This makes sure that the models and the views present in your application are always synchronized. Two-way data binding will perform two things i.e. setting of the element property and listening to the element change events.</a:t>
            </a:r>
          </a:p>
          <a:p>
            <a:r>
              <a:rPr lang="en-US" sz="2000" dirty="0"/>
              <a:t>The syntax of two way binding is – [( )}. As you can see, it is a combination of the property binding syntax i.e. [ ] and the event binding syntax ( ). According to Angular, this syntax resembles “Banana in a Box</a:t>
            </a:r>
            <a:r>
              <a:rPr lang="en-US" sz="2000" dirty="0" smtClean="0"/>
              <a:t>”</a:t>
            </a:r>
          </a:p>
          <a:p>
            <a:endParaRPr lang="en-US" sz="2000" dirty="0"/>
          </a:p>
          <a:p>
            <a:endParaRPr lang="en-US" dirty="0"/>
          </a:p>
        </p:txBody>
      </p:sp>
      <p:pic>
        <p:nvPicPr>
          <p:cNvPr id="10242" name="Picture 2" descr="Angular Two way binding using Property and event binding "/>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71674" y="4803933"/>
            <a:ext cx="5038726" cy="19016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28086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wo_Way_Data_Bindi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1295400"/>
            <a:ext cx="6172200" cy="5029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86265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marL="0" indent="0">
              <a:buNone/>
            </a:pPr>
            <a:r>
              <a:rPr lang="en-US" sz="3200" dirty="0"/>
              <a:t>Two-way data binding is mainly used in data entry forms where the user changes the view and makes changes in the model with the view data and vice-versa. So, as we know, Angular uses the combination of Property </a:t>
            </a:r>
            <a:r>
              <a:rPr lang="en-US" sz="3200" dirty="0" smtClean="0"/>
              <a:t>bind</a:t>
            </a:r>
          </a:p>
          <a:p>
            <a:pPr marL="0" indent="0">
              <a:buNone/>
            </a:pPr>
            <a:r>
              <a:rPr lang="en-US" sz="3200" dirty="0" err="1" smtClean="0"/>
              <a:t>ing</a:t>
            </a:r>
            <a:r>
              <a:rPr lang="en-US" sz="3200" dirty="0" smtClean="0"/>
              <a:t> </a:t>
            </a:r>
            <a:r>
              <a:rPr lang="en-US" sz="3200" dirty="0"/>
              <a:t>and event binding to implement two-way data binding with the help </a:t>
            </a:r>
            <a:r>
              <a:rPr lang="en-US" sz="3200" dirty="0" smtClean="0"/>
              <a:t>of </a:t>
            </a:r>
            <a:r>
              <a:rPr lang="en-US" sz="3200" b="1" dirty="0" err="1" smtClean="0"/>
              <a:t>ngModel</a:t>
            </a:r>
            <a:r>
              <a:rPr lang="en-US" sz="3200" b="1" dirty="0" smtClean="0"/>
              <a:t> </a:t>
            </a:r>
            <a:r>
              <a:rPr lang="en-US" sz="3200" dirty="0"/>
              <a:t>directive</a:t>
            </a:r>
            <a:r>
              <a:rPr lang="en-US" sz="3200" dirty="0" smtClean="0"/>
              <a:t>.</a:t>
            </a:r>
          </a:p>
        </p:txBody>
      </p:sp>
    </p:spTree>
    <p:extLst>
      <p:ext uri="{BB962C8B-B14F-4D97-AF65-F5344CB8AC3E}">
        <p14:creationId xmlns:p14="http://schemas.microsoft.com/office/powerpoint/2010/main" xmlns="" val="1083438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lstStyle/>
          <a:p>
            <a:pPr marL="0" indent="0" algn="ctr">
              <a:buNone/>
            </a:pPr>
            <a:r>
              <a:rPr lang="en-US" b="1" dirty="0" smtClean="0"/>
              <a:t>Two way binding without using </a:t>
            </a:r>
            <a:r>
              <a:rPr lang="en-US" b="1" dirty="0" err="1" smtClean="0"/>
              <a:t>ng</a:t>
            </a:r>
            <a:r>
              <a:rPr lang="en-US" b="1" dirty="0" smtClean="0"/>
              <a:t> model:</a:t>
            </a:r>
          </a:p>
          <a:p>
            <a:pPr marL="0" indent="0">
              <a:buNone/>
            </a:pPr>
            <a:r>
              <a:rPr lang="en-US" b="1" dirty="0" smtClean="0"/>
              <a:t>Example:</a:t>
            </a:r>
          </a:p>
          <a:p>
            <a:pPr marL="0" indent="0">
              <a:buNone/>
            </a:pPr>
            <a:r>
              <a:rPr lang="en-US" b="1" dirty="0" smtClean="0"/>
              <a:t>App.component.html:</a:t>
            </a:r>
          </a:p>
          <a:p>
            <a:pPr marL="0" indent="0">
              <a:buNone/>
            </a:pPr>
            <a:r>
              <a:rPr lang="en-US" dirty="0" smtClean="0"/>
              <a:t>&lt;input type=“text” [value]=“text” (input)=“</a:t>
            </a:r>
            <a:r>
              <a:rPr lang="en-US" dirty="0" err="1" smtClean="0"/>
              <a:t>updateValue</a:t>
            </a:r>
            <a:endParaRPr lang="en-US" dirty="0"/>
          </a:p>
          <a:p>
            <a:pPr marL="0" indent="0">
              <a:buNone/>
            </a:pPr>
            <a:r>
              <a:rPr lang="en-US" dirty="0" smtClean="0"/>
              <a:t>($event)”&gt;</a:t>
            </a:r>
          </a:p>
          <a:p>
            <a:pPr marL="0" indent="0">
              <a:buNone/>
            </a:pPr>
            <a:r>
              <a:rPr lang="en-US" b="1" dirty="0" err="1" smtClean="0"/>
              <a:t>App.component.ts</a:t>
            </a:r>
            <a:r>
              <a:rPr lang="en-US" b="1" dirty="0" smtClean="0"/>
              <a:t>:</a:t>
            </a:r>
          </a:p>
          <a:p>
            <a:pPr marL="0" indent="0">
              <a:buNone/>
            </a:pPr>
            <a:r>
              <a:rPr lang="en-US" dirty="0" err="1" smtClean="0"/>
              <a:t>updateValue</a:t>
            </a:r>
            <a:r>
              <a:rPr lang="en-US" dirty="0" smtClean="0"/>
              <a:t>(e){</a:t>
            </a:r>
          </a:p>
          <a:p>
            <a:pPr marL="0" indent="0">
              <a:buNone/>
            </a:pPr>
            <a:r>
              <a:rPr lang="en-US" dirty="0" err="1"/>
              <a:t>t</a:t>
            </a:r>
            <a:r>
              <a:rPr lang="en-US" dirty="0" err="1" smtClean="0"/>
              <a:t>his.text</a:t>
            </a:r>
            <a:r>
              <a:rPr lang="en-US" dirty="0" smtClean="0"/>
              <a:t>=</a:t>
            </a:r>
            <a:r>
              <a:rPr lang="en-US" dirty="0" err="1" smtClean="0"/>
              <a:t>e.target.value</a:t>
            </a:r>
            <a:r>
              <a:rPr lang="en-US" dirty="0" smtClean="0"/>
              <a:t>;</a:t>
            </a:r>
          </a:p>
          <a:p>
            <a:pPr marL="0" indent="0">
              <a:buNone/>
            </a:pPr>
            <a:r>
              <a:rPr lang="en-US" dirty="0" smtClean="0"/>
              <a:t>console.log(</a:t>
            </a:r>
            <a:r>
              <a:rPr lang="en-US" dirty="0" err="1" smtClean="0"/>
              <a:t>e.target.value</a:t>
            </a:r>
            <a:r>
              <a:rPr lang="en-US" dirty="0" smtClean="0"/>
              <a:t>);</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xmlns="" val="1546474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1143000"/>
          </a:xfrm>
        </p:spPr>
        <p:txBody>
          <a:bodyPr>
            <a:normAutofit fontScale="90000"/>
          </a:bodyPr>
          <a:lstStyle/>
          <a:p>
            <a:pPr algn="ctr"/>
            <a:r>
              <a:rPr lang="en-US" b="1" dirty="0"/>
              <a:t>What is </a:t>
            </a:r>
            <a:r>
              <a:rPr lang="en-US" b="1" dirty="0" err="1"/>
              <a:t>ngModel</a:t>
            </a:r>
            <a:r>
              <a:rPr lang="en-US" b="1" dirty="0"/>
              <a:t/>
            </a:r>
            <a:br>
              <a:rPr lang="en-US" b="1" dirty="0"/>
            </a:br>
            <a:endParaRPr lang="en-US" dirty="0"/>
          </a:p>
        </p:txBody>
      </p:sp>
      <p:sp>
        <p:nvSpPr>
          <p:cNvPr id="3" name="Content Placeholder 2"/>
          <p:cNvSpPr>
            <a:spLocks noGrp="1"/>
          </p:cNvSpPr>
          <p:nvPr>
            <p:ph idx="1"/>
          </p:nvPr>
        </p:nvSpPr>
        <p:spPr>
          <a:xfrm>
            <a:off x="457200" y="1600200"/>
            <a:ext cx="8229600" cy="5181600"/>
          </a:xfrm>
        </p:spPr>
        <p:txBody>
          <a:bodyPr>
            <a:normAutofit lnSpcReduction="10000"/>
          </a:bodyPr>
          <a:lstStyle/>
          <a:p>
            <a:r>
              <a:rPr lang="en-US" sz="2000" dirty="0"/>
              <a:t>The Angular uses </a:t>
            </a:r>
            <a:r>
              <a:rPr lang="en-US" sz="2000" dirty="0" smtClean="0"/>
              <a:t>the  </a:t>
            </a:r>
            <a:r>
              <a:rPr lang="en-US" sz="2000" b="1" dirty="0" err="1" smtClean="0"/>
              <a:t>ngModel</a:t>
            </a:r>
            <a:r>
              <a:rPr lang="en-US" sz="2000" b="1" dirty="0" smtClean="0"/>
              <a:t> </a:t>
            </a:r>
            <a:r>
              <a:rPr lang="en-US" sz="2000" dirty="0"/>
              <a:t>directive to achieve the two-way binding on HTML Form elements</a:t>
            </a:r>
            <a:r>
              <a:rPr lang="en-US" sz="2000" dirty="0" smtClean="0"/>
              <a:t>.</a:t>
            </a:r>
            <a:r>
              <a:rPr lang="en-US" sz="2000" dirty="0"/>
              <a:t> It binds to a form element </a:t>
            </a:r>
            <a:r>
              <a:rPr lang="en-US" sz="2000" dirty="0" smtClean="0"/>
              <a:t>like </a:t>
            </a:r>
            <a:r>
              <a:rPr lang="en-US" sz="2000" b="1" dirty="0" smtClean="0"/>
              <a:t>input,</a:t>
            </a:r>
            <a:r>
              <a:rPr lang="en-US" sz="2000" dirty="0"/>
              <a:t> </a:t>
            </a:r>
            <a:r>
              <a:rPr lang="en-US" sz="2000" b="1" dirty="0" smtClean="0"/>
              <a:t>select,</a:t>
            </a:r>
            <a:r>
              <a:rPr lang="en-US" sz="2000" dirty="0"/>
              <a:t> </a:t>
            </a:r>
            <a:r>
              <a:rPr lang="en-US" sz="2000" b="1" dirty="0" err="1" smtClean="0"/>
              <a:t>selectarea</a:t>
            </a:r>
            <a:r>
              <a:rPr lang="en-US" sz="2000" b="1" dirty="0" smtClean="0"/>
              <a:t>.</a:t>
            </a:r>
          </a:p>
          <a:p>
            <a:r>
              <a:rPr lang="en-US" sz="2000" dirty="0"/>
              <a:t>Internally It uses </a:t>
            </a:r>
            <a:r>
              <a:rPr lang="en-US" sz="2000" dirty="0" smtClean="0"/>
              <a:t>the </a:t>
            </a:r>
            <a:r>
              <a:rPr lang="en-US" sz="2000" b="1" dirty="0" err="1"/>
              <a:t>ngModel</a:t>
            </a:r>
            <a:r>
              <a:rPr lang="en-US" sz="2000" b="1" dirty="0"/>
              <a:t> </a:t>
            </a:r>
            <a:r>
              <a:rPr lang="en-US" sz="2000" dirty="0"/>
              <a:t>in property, binding to bind to </a:t>
            </a:r>
            <a:r>
              <a:rPr lang="en-US" sz="2000" dirty="0" smtClean="0"/>
              <a:t>the </a:t>
            </a:r>
            <a:r>
              <a:rPr lang="en-US" sz="2000" b="1" dirty="0" smtClean="0"/>
              <a:t>value </a:t>
            </a:r>
            <a:r>
              <a:rPr lang="en-US" sz="2000" dirty="0"/>
              <a:t>property </a:t>
            </a:r>
            <a:r>
              <a:rPr lang="en-US" sz="2000" dirty="0" smtClean="0"/>
              <a:t>and </a:t>
            </a:r>
            <a:r>
              <a:rPr lang="en-US" sz="2000" b="1" dirty="0" err="1" smtClean="0"/>
              <a:t>ngModelChange</a:t>
            </a:r>
            <a:r>
              <a:rPr lang="en-US" sz="2000" b="1" dirty="0" smtClean="0"/>
              <a:t> </a:t>
            </a:r>
            <a:r>
              <a:rPr lang="en-US" sz="2000" dirty="0"/>
              <a:t>which binds to the input event</a:t>
            </a:r>
            <a:r>
              <a:rPr lang="en-US" sz="2000" dirty="0" smtClean="0"/>
              <a:t>.</a:t>
            </a:r>
          </a:p>
          <a:p>
            <a:pPr marL="0" indent="0">
              <a:buNone/>
            </a:pPr>
            <a:r>
              <a:rPr lang="en-US" sz="2000" b="1" dirty="0" smtClean="0"/>
              <a:t> </a:t>
            </a:r>
            <a:r>
              <a:rPr lang="en-US" sz="3200" b="1" dirty="0" smtClean="0"/>
              <a:t>How </a:t>
            </a:r>
            <a:r>
              <a:rPr lang="en-US" sz="3200" b="1" dirty="0"/>
              <a:t>to use </a:t>
            </a:r>
            <a:r>
              <a:rPr lang="en-US" sz="3200" b="1" dirty="0" err="1" smtClean="0"/>
              <a:t>ngModel</a:t>
            </a:r>
            <a:endParaRPr lang="en-US" sz="3200" b="1" dirty="0" smtClean="0"/>
          </a:p>
          <a:p>
            <a:pPr marL="0" indent="0">
              <a:buNone/>
            </a:pPr>
            <a:r>
              <a:rPr lang="en-US" sz="2000" b="1" dirty="0" err="1"/>
              <a:t>NgModel</a:t>
            </a:r>
            <a:r>
              <a:rPr lang="en-US" sz="2000" b="1" dirty="0"/>
              <a:t> </a:t>
            </a:r>
            <a:r>
              <a:rPr lang="en-US" sz="2000" dirty="0"/>
              <a:t> is not a part of </a:t>
            </a:r>
            <a:r>
              <a:rPr lang="en-US" sz="2000" dirty="0" err="1"/>
              <a:t>Angular's</a:t>
            </a:r>
            <a:r>
              <a:rPr lang="en-US" sz="2000" dirty="0"/>
              <a:t> code library, it is defined in the forms module library so you need to import the </a:t>
            </a:r>
            <a:r>
              <a:rPr lang="en-US" sz="2000" b="1" dirty="0" err="1"/>
              <a:t>FormsModule</a:t>
            </a:r>
            <a:r>
              <a:rPr lang="en-US" sz="2000" b="1" dirty="0"/>
              <a:t> </a:t>
            </a:r>
            <a:r>
              <a:rPr lang="en-US" sz="2000" dirty="0"/>
              <a:t>library in your </a:t>
            </a:r>
            <a:r>
              <a:rPr lang="en-US" sz="2000" dirty="0" err="1"/>
              <a:t>app.module.ts</a:t>
            </a:r>
            <a:r>
              <a:rPr lang="en-US" sz="2000" dirty="0"/>
              <a:t> file. Now we can use the </a:t>
            </a:r>
            <a:r>
              <a:rPr lang="en-US" sz="2000" dirty="0" err="1"/>
              <a:t>ngModel</a:t>
            </a:r>
            <a:r>
              <a:rPr lang="en-US" sz="2000" dirty="0"/>
              <a:t> directive to implement two-way data binding</a:t>
            </a:r>
            <a:r>
              <a:rPr lang="en-US" sz="2000" dirty="0" smtClean="0"/>
              <a:t>.</a:t>
            </a:r>
          </a:p>
          <a:p>
            <a:pPr marL="0" indent="0">
              <a:buNone/>
            </a:pPr>
            <a:r>
              <a:rPr lang="en-US" sz="2000" b="1" dirty="0"/>
              <a:t>In the template use the following </a:t>
            </a:r>
            <a:r>
              <a:rPr lang="en-US" sz="2000" b="1" dirty="0" smtClean="0"/>
              <a:t>syntax:</a:t>
            </a:r>
          </a:p>
          <a:p>
            <a:pPr marL="0" indent="0">
              <a:buNone/>
            </a:pPr>
            <a:endParaRPr lang="en-US" sz="2000" b="1" dirty="0" smtClean="0"/>
          </a:p>
          <a:p>
            <a:pPr marL="0" indent="0">
              <a:buNone/>
            </a:pPr>
            <a:r>
              <a:rPr lang="en-US" sz="2000" b="1" dirty="0"/>
              <a:t>&lt;input type="text" name="value" [(</a:t>
            </a:r>
            <a:r>
              <a:rPr lang="en-US" sz="2000" b="1" dirty="0" err="1"/>
              <a:t>ngModel</a:t>
            </a:r>
            <a:r>
              <a:rPr lang="en-US" sz="2000" b="1" dirty="0"/>
              <a:t>)]="value</a:t>
            </a:r>
            <a:r>
              <a:rPr lang="en-US" sz="2000" b="1" dirty="0" smtClean="0"/>
              <a:t>"&gt;</a:t>
            </a:r>
          </a:p>
          <a:p>
            <a:pPr marL="0" indent="0">
              <a:buNone/>
            </a:pPr>
            <a:r>
              <a:rPr lang="en-US" sz="2000" dirty="0" smtClean="0"/>
              <a:t>The </a:t>
            </a:r>
            <a:r>
              <a:rPr lang="en-US" sz="2000" b="1" dirty="0" err="1" smtClean="0"/>
              <a:t>ngModel</a:t>
            </a:r>
            <a:r>
              <a:rPr lang="en-US" sz="2000" dirty="0" smtClean="0"/>
              <a:t> </a:t>
            </a:r>
            <a:r>
              <a:rPr lang="en-US" sz="2000" dirty="0"/>
              <a:t>directive placed inside the square &amp; parentheses </a:t>
            </a:r>
            <a:r>
              <a:rPr lang="en-US" sz="2000" dirty="0" smtClean="0"/>
              <a:t>.</a:t>
            </a:r>
            <a:r>
              <a:rPr lang="en-US" sz="2000" dirty="0"/>
              <a:t> This is assigned to the Template Expression. Template Expression is the property in the component class</a:t>
            </a:r>
          </a:p>
          <a:p>
            <a:pPr marL="0" indent="0">
              <a:buNone/>
            </a:pPr>
            <a:endParaRPr lang="en-US" sz="3200" b="1" dirty="0"/>
          </a:p>
          <a:p>
            <a:endParaRPr lang="en-US" sz="2000" b="1" dirty="0"/>
          </a:p>
        </p:txBody>
      </p:sp>
    </p:spTree>
    <p:extLst>
      <p:ext uri="{BB962C8B-B14F-4D97-AF65-F5344CB8AC3E}">
        <p14:creationId xmlns:p14="http://schemas.microsoft.com/office/powerpoint/2010/main" xmlns="" val="2074227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oAutofit/>
          </a:bodyPr>
          <a:lstStyle/>
          <a:p>
            <a:pPr algn="ctr"/>
            <a:r>
              <a:rPr lang="en-US" sz="2400" b="1" dirty="0" err="1" smtClean="0"/>
              <a:t>ngModel</a:t>
            </a:r>
            <a:r>
              <a:rPr lang="en-US" sz="2400" b="1" dirty="0" smtClean="0"/>
              <a:t> Example or </a:t>
            </a:r>
            <a:r>
              <a:rPr lang="en-US" sz="2400" b="1" dirty="0" err="1" smtClean="0"/>
              <a:t>Twoway</a:t>
            </a:r>
            <a:r>
              <a:rPr lang="en-US" sz="2400" b="1" dirty="0" smtClean="0"/>
              <a:t> binding with using </a:t>
            </a:r>
            <a:r>
              <a:rPr lang="en-US" sz="2400" b="1" dirty="0" err="1" smtClean="0"/>
              <a:t>ngModel</a:t>
            </a:r>
            <a:r>
              <a:rPr lang="en-US" sz="2400" b="1" dirty="0"/>
              <a:t/>
            </a:r>
            <a:br>
              <a:rPr lang="en-US" sz="2400" b="1" dirty="0"/>
            </a:br>
            <a:endParaRPr lang="en-US" sz="2400" dirty="0"/>
          </a:p>
        </p:txBody>
      </p:sp>
      <p:sp>
        <p:nvSpPr>
          <p:cNvPr id="3" name="Content Placeholder 2"/>
          <p:cNvSpPr>
            <a:spLocks noGrp="1"/>
          </p:cNvSpPr>
          <p:nvPr>
            <p:ph idx="1"/>
          </p:nvPr>
        </p:nvSpPr>
        <p:spPr>
          <a:xfrm>
            <a:off x="457200" y="1828800"/>
            <a:ext cx="8229600" cy="5029200"/>
          </a:xfrm>
        </p:spPr>
        <p:txBody>
          <a:bodyPr>
            <a:normAutofit/>
          </a:bodyPr>
          <a:lstStyle/>
          <a:p>
            <a:r>
              <a:rPr lang="en-US" sz="2000" b="1" dirty="0"/>
              <a:t>Import </a:t>
            </a:r>
            <a:r>
              <a:rPr lang="en-US" sz="2000" b="1" dirty="0" err="1"/>
              <a:t>FormsModule</a:t>
            </a:r>
            <a:endParaRPr lang="en-US" sz="2000" b="1" dirty="0"/>
          </a:p>
          <a:p>
            <a:pPr marL="0" lvl="0" indent="0">
              <a:buNone/>
            </a:pPr>
            <a:r>
              <a:rPr lang="en-US" sz="2000" dirty="0">
                <a:solidFill>
                  <a:srgbClr val="000000"/>
                </a:solidFill>
                <a:latin typeface="-apple-system"/>
              </a:rPr>
              <a:t>Open the </a:t>
            </a:r>
            <a:r>
              <a:rPr lang="en-US" sz="2000" dirty="0" err="1">
                <a:solidFill>
                  <a:srgbClr val="000000"/>
                </a:solidFill>
                <a:latin typeface="-apple-system"/>
              </a:rPr>
              <a:t>app.module.ts</a:t>
            </a:r>
            <a:r>
              <a:rPr lang="en-US" sz="2000" dirty="0">
                <a:solidFill>
                  <a:srgbClr val="000000"/>
                </a:solidFill>
                <a:latin typeface="-apple-system"/>
              </a:rPr>
              <a:t> and make the following changes</a:t>
            </a:r>
            <a:r>
              <a:rPr lang="en-US" sz="2000" dirty="0"/>
              <a:t> </a:t>
            </a:r>
            <a:r>
              <a:rPr lang="en-US" sz="2000" dirty="0" smtClean="0"/>
              <a:t>.</a:t>
            </a:r>
          </a:p>
          <a:p>
            <a:pPr marL="0" lvl="0" indent="0">
              <a:buNone/>
            </a:pPr>
            <a:r>
              <a:rPr lang="en-US" sz="2000" dirty="0"/>
              <a:t>import { </a:t>
            </a:r>
            <a:r>
              <a:rPr lang="en-US" sz="2000" dirty="0" err="1"/>
              <a:t>FormsModule</a:t>
            </a:r>
            <a:r>
              <a:rPr lang="en-US" sz="2000" dirty="0"/>
              <a:t> } from '@angular/forms</a:t>
            </a:r>
            <a:r>
              <a:rPr lang="en-US" sz="2000" dirty="0" smtClean="0"/>
              <a:t>';</a:t>
            </a:r>
          </a:p>
          <a:p>
            <a:pPr marL="0" lvl="0" indent="0">
              <a:buNone/>
            </a:pPr>
            <a:r>
              <a:rPr lang="en-US" sz="2000" dirty="0" smtClean="0">
                <a:latin typeface="Arial" panose="020B0604020202020204" pitchFamily="34" charset="0"/>
              </a:rPr>
              <a:t>Imports:[</a:t>
            </a:r>
          </a:p>
          <a:p>
            <a:pPr marL="0" lvl="0" indent="0">
              <a:buNone/>
            </a:pPr>
            <a:r>
              <a:rPr lang="en-US" sz="2000" dirty="0" err="1" smtClean="0">
                <a:latin typeface="Arial" panose="020B0604020202020204" pitchFamily="34" charset="0"/>
              </a:rPr>
              <a:t>BrowserModule</a:t>
            </a:r>
            <a:r>
              <a:rPr lang="en-US" sz="2000" dirty="0" smtClean="0">
                <a:latin typeface="Arial" panose="020B0604020202020204" pitchFamily="34" charset="0"/>
              </a:rPr>
              <a:t>,</a:t>
            </a:r>
          </a:p>
          <a:p>
            <a:pPr marL="0" lvl="0" indent="0">
              <a:buNone/>
            </a:pPr>
            <a:r>
              <a:rPr lang="en-US" sz="2000" dirty="0" err="1" smtClean="0">
                <a:latin typeface="Arial" panose="020B0604020202020204" pitchFamily="34" charset="0"/>
              </a:rPr>
              <a:t>FormsModule</a:t>
            </a:r>
            <a:r>
              <a:rPr lang="en-US" sz="2000" dirty="0" smtClean="0">
                <a:latin typeface="Arial" panose="020B0604020202020204" pitchFamily="34" charset="0"/>
              </a:rPr>
              <a:t>,</a:t>
            </a:r>
          </a:p>
          <a:p>
            <a:pPr marL="0" lvl="0" indent="0">
              <a:buNone/>
            </a:pPr>
            <a:r>
              <a:rPr lang="en-US" sz="2000" dirty="0" smtClean="0">
                <a:latin typeface="Arial" panose="020B0604020202020204" pitchFamily="34" charset="0"/>
              </a:rPr>
              <a:t>],</a:t>
            </a:r>
          </a:p>
          <a:p>
            <a:pPr marL="0" lvl="0" indent="0">
              <a:buNone/>
            </a:pPr>
            <a:r>
              <a:rPr lang="en-US" sz="2000" b="1" dirty="0" smtClean="0">
                <a:latin typeface="Arial" panose="020B0604020202020204" pitchFamily="34" charset="0"/>
              </a:rPr>
              <a:t>App.component.html:</a:t>
            </a:r>
          </a:p>
          <a:p>
            <a:pPr marL="0" lvl="0" indent="0">
              <a:buNone/>
            </a:pPr>
            <a:r>
              <a:rPr lang="en-US" sz="2000" dirty="0" smtClean="0">
                <a:latin typeface="Arial" panose="020B0604020202020204" pitchFamily="34" charset="0"/>
              </a:rPr>
              <a:t>&lt;input type=“text” [[</a:t>
            </a:r>
            <a:r>
              <a:rPr lang="en-US" sz="2000" dirty="0" err="1" smtClean="0">
                <a:latin typeface="Arial" panose="020B0604020202020204" pitchFamily="34" charset="0"/>
              </a:rPr>
              <a:t>ngModel</a:t>
            </a:r>
            <a:r>
              <a:rPr lang="en-US" sz="2000" dirty="0" smtClean="0">
                <a:latin typeface="Arial" panose="020B0604020202020204" pitchFamily="34" charset="0"/>
              </a:rPr>
              <a:t>]]=“text”</a:t>
            </a:r>
            <a:endParaRPr lang="en-US" sz="2000" dirty="0">
              <a:latin typeface="Arial" panose="020B0604020202020204" pitchFamily="34" charset="0"/>
            </a:endParaRPr>
          </a:p>
          <a:p>
            <a:pPr marL="0" indent="0">
              <a:buNone/>
            </a:pPr>
            <a:r>
              <a:rPr lang="en-US" sz="2000" dirty="0" smtClean="0"/>
              <a:t>{{text}}</a:t>
            </a:r>
            <a:endParaRPr lang="en-US" sz="2000" dirty="0"/>
          </a:p>
        </p:txBody>
      </p:sp>
    </p:spTree>
    <p:extLst>
      <p:ext uri="{BB962C8B-B14F-4D97-AF65-F5344CB8AC3E}">
        <p14:creationId xmlns:p14="http://schemas.microsoft.com/office/powerpoint/2010/main" xmlns="" val="1670977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066800"/>
            <a:ext cx="8382000" cy="4524315"/>
          </a:xfrm>
          <a:prstGeom prst="rect">
            <a:avLst/>
          </a:prstGeom>
        </p:spPr>
        <p:txBody>
          <a:bodyPr wrap="square">
            <a:spAutoFit/>
          </a:bodyPr>
          <a:lstStyle/>
          <a:p>
            <a:pPr marL="12700" algn="just">
              <a:lnSpc>
                <a:spcPct val="100000"/>
              </a:lnSpc>
            </a:pPr>
            <a:r>
              <a:rPr lang="en-US" sz="3200" dirty="0" smtClean="0">
                <a:solidFill>
                  <a:srgbClr val="7030A0"/>
                </a:solidFill>
                <a:latin typeface="Times New Roman"/>
                <a:cs typeface="Times New Roman"/>
              </a:rPr>
              <a:t>Dear Students, </a:t>
            </a:r>
          </a:p>
          <a:p>
            <a:pPr marL="12700" algn="just">
              <a:lnSpc>
                <a:spcPct val="100000"/>
              </a:lnSpc>
            </a:pPr>
            <a:endParaRPr lang="en-US" sz="3200" dirty="0" smtClean="0">
              <a:solidFill>
                <a:srgbClr val="7030A0"/>
              </a:solidFill>
              <a:latin typeface="Times New Roman"/>
              <a:cs typeface="Times New Roman"/>
            </a:endParaRPr>
          </a:p>
          <a:p>
            <a:pPr marL="12700" algn="just">
              <a:lnSpc>
                <a:spcPct val="100000"/>
              </a:lnSpc>
            </a:pPr>
            <a:r>
              <a:rPr lang="en-US" sz="3200" dirty="0" smtClean="0">
                <a:solidFill>
                  <a:srgbClr val="7030A0"/>
                </a:solidFill>
                <a:latin typeface="Times New Roman"/>
                <a:cs typeface="Times New Roman"/>
              </a:rPr>
              <a:t>Take this </a:t>
            </a:r>
            <a:r>
              <a:rPr lang="en-US" sz="3200" dirty="0" err="1" smtClean="0">
                <a:solidFill>
                  <a:srgbClr val="7030A0"/>
                </a:solidFill>
                <a:latin typeface="Times New Roman"/>
                <a:cs typeface="Times New Roman"/>
              </a:rPr>
              <a:t>ppt</a:t>
            </a:r>
            <a:r>
              <a:rPr lang="en-US" sz="3200" dirty="0" smtClean="0">
                <a:solidFill>
                  <a:srgbClr val="7030A0"/>
                </a:solidFill>
                <a:latin typeface="Times New Roman"/>
                <a:cs typeface="Times New Roman"/>
              </a:rPr>
              <a:t> as reference, go through syllabus copy and prepare accordingly. Code of remaining concepts are shared in our group as zip file with the name </a:t>
            </a:r>
            <a:r>
              <a:rPr lang="en-US" sz="3200" dirty="0" err="1" smtClean="0">
                <a:solidFill>
                  <a:srgbClr val="7030A0"/>
                </a:solidFill>
                <a:latin typeface="Times New Roman"/>
                <a:cs typeface="Times New Roman"/>
              </a:rPr>
              <a:t>FSWD_Example_Programs</a:t>
            </a:r>
            <a:r>
              <a:rPr lang="en-US" sz="3200" dirty="0" smtClean="0">
                <a:solidFill>
                  <a:srgbClr val="7030A0"/>
                </a:solidFill>
                <a:latin typeface="Times New Roman"/>
                <a:cs typeface="Times New Roman"/>
              </a:rPr>
              <a:t> Practice codes and Lab experiments.</a:t>
            </a:r>
          </a:p>
          <a:p>
            <a:pPr marL="12700" algn="just">
              <a:lnSpc>
                <a:spcPct val="100000"/>
              </a:lnSpc>
            </a:pPr>
            <a:endParaRPr lang="en-US" sz="3200" dirty="0" smtClean="0">
              <a:solidFill>
                <a:srgbClr val="7030A0"/>
              </a:solidFill>
              <a:latin typeface="Times New Roman"/>
              <a:cs typeface="Times New Roman"/>
            </a:endParaRPr>
          </a:p>
          <a:p>
            <a:pPr marL="12700" algn="ctr">
              <a:lnSpc>
                <a:spcPct val="100000"/>
              </a:lnSpc>
            </a:pPr>
            <a:r>
              <a:rPr lang="en-US" sz="3200" dirty="0" smtClean="0">
                <a:solidFill>
                  <a:srgbClr val="7030A0"/>
                </a:solidFill>
                <a:latin typeface="Times New Roman"/>
                <a:cs typeface="Times New Roman"/>
              </a:rPr>
              <a:t>All the best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Angular1</a:t>
            </a:r>
            <a:r>
              <a:rPr lang="en-US" dirty="0" smtClean="0"/>
              <a:t> was initially released in 2010. It was the first Angular version. It created a revolution in the web application development. It was a browser side JavaScript which was used within HTML code. It is popularly known as </a:t>
            </a:r>
            <a:r>
              <a:rPr lang="en-US" dirty="0" err="1" smtClean="0"/>
              <a:t>AngularJS</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Angular2</a:t>
            </a:r>
            <a:r>
              <a:rPr lang="en-US" dirty="0" smtClean="0"/>
              <a:t> was a complete rewrite of Angular1. It was initially released in 2016. There is nothing common between </a:t>
            </a:r>
            <a:r>
              <a:rPr lang="en-US" b="1" dirty="0" smtClean="0"/>
              <a:t>Angular2 and Angular1</a:t>
            </a:r>
            <a:r>
              <a:rPr lang="en-US" dirty="0" smtClean="0"/>
              <a:t> except the core developer's team. Angular2, Angular 6 and Angular 7 are very similar to each other. Angular 7 is the latest version. It contains the extensive features of Angular2 and Angular6. These versions are known as Angular.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go to </a:t>
            </a:r>
            <a:r>
              <a:rPr lang="en-US" dirty="0" err="1" smtClean="0"/>
              <a:t>src</a:t>
            </a:r>
            <a:r>
              <a:rPr lang="en-US" dirty="0" smtClean="0"/>
              <a:t> folder, you will see app folder there. Expand the app folder.</a:t>
            </a:r>
          </a:p>
          <a:p>
            <a:r>
              <a:rPr lang="en-US" b="1" dirty="0" smtClean="0"/>
              <a:t>You will see 5 components there:</a:t>
            </a:r>
          </a:p>
          <a:p>
            <a:r>
              <a:rPr lang="en-US" dirty="0" err="1" smtClean="0"/>
              <a:t>app.component.css</a:t>
            </a:r>
            <a:endParaRPr lang="en-US" dirty="0" smtClean="0"/>
          </a:p>
          <a:p>
            <a:r>
              <a:rPr lang="en-US" dirty="0" err="1" smtClean="0"/>
              <a:t>app.component.html</a:t>
            </a:r>
            <a:endParaRPr lang="en-US" dirty="0" smtClean="0"/>
          </a:p>
          <a:p>
            <a:r>
              <a:rPr lang="en-US" dirty="0" err="1" smtClean="0"/>
              <a:t>app.component.spec.ts</a:t>
            </a:r>
            <a:endParaRPr lang="en-US" dirty="0" smtClean="0"/>
          </a:p>
          <a:p>
            <a:r>
              <a:rPr lang="en-US" dirty="0" err="1" smtClean="0"/>
              <a:t>app.component.ts</a:t>
            </a:r>
            <a:endParaRPr lang="en-US" dirty="0" smtClean="0"/>
          </a:p>
          <a:p>
            <a:r>
              <a:rPr lang="en-US" dirty="0" err="1" smtClean="0"/>
              <a:t>app.module.ts</a:t>
            </a:r>
            <a:endParaRPr lang="en-US" dirty="0" smtClean="0"/>
          </a:p>
          <a:p>
            <a:r>
              <a:rPr lang="en-US" dirty="0" smtClean="0"/>
              <a:t>You can see the code within the different components to understand what is going on and which part is responsible for the outlook of the app.</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app.component.css</a:t>
            </a:r>
            <a:endParaRPr lang="en-US" dirty="0"/>
          </a:p>
        </p:txBody>
      </p:sp>
      <p:sp>
        <p:nvSpPr>
          <p:cNvPr id="3" name="Content Placeholder 2"/>
          <p:cNvSpPr>
            <a:spLocks noGrp="1"/>
          </p:cNvSpPr>
          <p:nvPr>
            <p:ph idx="1"/>
          </p:nvPr>
        </p:nvSpPr>
        <p:spPr/>
        <p:txBody>
          <a:bodyPr/>
          <a:lstStyle/>
          <a:p>
            <a:r>
              <a:rPr lang="en-US" dirty="0" smtClean="0"/>
              <a:t>This part is empty because we don't specify any CSS here.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app.component.html</a:t>
            </a:r>
            <a:endParaRPr lang="en-US" dirty="0"/>
          </a:p>
        </p:txBody>
      </p:sp>
      <p:sp>
        <p:nvSpPr>
          <p:cNvPr id="3" name="Content Placeholder 2"/>
          <p:cNvSpPr>
            <a:spLocks noGrp="1"/>
          </p:cNvSpPr>
          <p:nvPr>
            <p:ph idx="1"/>
          </p:nvPr>
        </p:nvSpPr>
        <p:spPr/>
        <p:txBody>
          <a:bodyPr/>
          <a:lstStyle/>
          <a:p>
            <a:r>
              <a:rPr lang="en-US" dirty="0" smtClean="0"/>
              <a:t>This is the most important component, the front page of your app. Here, you can change the salutation used before your app's name. You can also change the content on the front page and their respective links.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4844</TotalTime>
  <Words>1979</Words>
  <Application>Microsoft Office PowerPoint</Application>
  <PresentationFormat>On-screen Show (4:3)</PresentationFormat>
  <Paragraphs>353</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Flow</vt:lpstr>
      <vt:lpstr> FULL STACK WEB DEVELOPMENT UNIT – 4 APP  Development Using Angular </vt:lpstr>
      <vt:lpstr>Angular</vt:lpstr>
      <vt:lpstr>Slide 3</vt:lpstr>
      <vt:lpstr>What is Single Page Application (SPA)</vt:lpstr>
      <vt:lpstr>Slide 5</vt:lpstr>
      <vt:lpstr>Slide 6</vt:lpstr>
      <vt:lpstr>Slide 7</vt:lpstr>
      <vt:lpstr>app.component.css</vt:lpstr>
      <vt:lpstr>app.component.html</vt:lpstr>
      <vt:lpstr>app.component.spec.ts:</vt:lpstr>
      <vt:lpstr>app.component.ts</vt:lpstr>
      <vt:lpstr>app-routing.module.ts</vt:lpstr>
      <vt:lpstr>Assets</vt:lpstr>
      <vt:lpstr>index.html</vt:lpstr>
      <vt:lpstr>Slide 15</vt:lpstr>
      <vt:lpstr>Slide 16</vt:lpstr>
      <vt:lpstr>Difference between AngularJS and Angular </vt:lpstr>
      <vt:lpstr>Setting up the local environment and workspace</vt:lpstr>
      <vt:lpstr>Slide 19</vt:lpstr>
      <vt:lpstr>Slide 20</vt:lpstr>
      <vt:lpstr>Slide 21</vt:lpstr>
      <vt:lpstr>Components </vt:lpstr>
      <vt:lpstr>Slide 23</vt:lpstr>
      <vt:lpstr>Creating component with CLI </vt:lpstr>
      <vt:lpstr>Events and Binding with ngModel</vt:lpstr>
      <vt:lpstr>One-way Data Binding </vt:lpstr>
      <vt:lpstr>Interpolation Binding </vt:lpstr>
      <vt:lpstr>Slide 28</vt:lpstr>
      <vt:lpstr>Property Binding</vt:lpstr>
      <vt:lpstr>           What is the difference between interpolation and property binding?</vt:lpstr>
      <vt:lpstr>Event Binding </vt:lpstr>
      <vt:lpstr>Slide 32</vt:lpstr>
      <vt:lpstr>Slide 33</vt:lpstr>
      <vt:lpstr>Slide 34</vt:lpstr>
      <vt:lpstr>Slide 35</vt:lpstr>
      <vt:lpstr>Slide 36</vt:lpstr>
      <vt:lpstr>Style Binding</vt:lpstr>
      <vt:lpstr>Slide 38</vt:lpstr>
      <vt:lpstr>Class Binding </vt:lpstr>
      <vt:lpstr>Slide 40</vt:lpstr>
      <vt:lpstr>Two-way Binding </vt:lpstr>
      <vt:lpstr>Slide 42</vt:lpstr>
      <vt:lpstr>Slide 43</vt:lpstr>
      <vt:lpstr>Slide 44</vt:lpstr>
      <vt:lpstr>What is ngModel </vt:lpstr>
      <vt:lpstr>ngModel Example or Twoway binding with using ngModel </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student</cp:lastModifiedBy>
  <cp:revision>945</cp:revision>
  <dcterms:created xsi:type="dcterms:W3CDTF">2021-04-01T04:31:13Z</dcterms:created>
  <dcterms:modified xsi:type="dcterms:W3CDTF">2022-11-16T05:16:08Z</dcterms:modified>
</cp:coreProperties>
</file>