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518" r:id="rId4"/>
    <p:sldId id="512" r:id="rId5"/>
    <p:sldId id="513" r:id="rId6"/>
    <p:sldId id="519" r:id="rId7"/>
    <p:sldId id="515" r:id="rId8"/>
    <p:sldId id="520" r:id="rId9"/>
    <p:sldId id="514" r:id="rId10"/>
    <p:sldId id="516" r:id="rId11"/>
    <p:sldId id="517" r:id="rId12"/>
    <p:sldId id="521" r:id="rId13"/>
    <p:sldId id="522" r:id="rId14"/>
    <p:sldId id="267" r:id="rId15"/>
    <p:sldId id="523" r:id="rId16"/>
    <p:sldId id="524" r:id="rId17"/>
    <p:sldId id="268" r:id="rId18"/>
    <p:sldId id="525" r:id="rId19"/>
    <p:sldId id="526" r:id="rId20"/>
    <p:sldId id="527" r:id="rId21"/>
    <p:sldId id="528" r:id="rId22"/>
    <p:sldId id="529" r:id="rId23"/>
    <p:sldId id="530" r:id="rId24"/>
    <p:sldId id="531" r:id="rId25"/>
    <p:sldId id="532" r:id="rId26"/>
    <p:sldId id="536" r:id="rId27"/>
    <p:sldId id="534" r:id="rId28"/>
    <p:sldId id="535" r:id="rId29"/>
    <p:sldId id="271" r:id="rId30"/>
    <p:sldId id="537" r:id="rId31"/>
    <p:sldId id="538" r:id="rId32"/>
    <p:sldId id="539" r:id="rId33"/>
    <p:sldId id="540" r:id="rId34"/>
    <p:sldId id="54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4660"/>
  </p:normalViewPr>
  <p:slideViewPr>
    <p:cSldViewPr>
      <p:cViewPr>
        <p:scale>
          <a:sx n="75" d="100"/>
          <a:sy n="75" d="100"/>
        </p:scale>
        <p:origin x="-49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11/16/2022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www.git-scm.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student@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bharadwajVY/CSE.gi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- 5</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 of </a:t>
            </a:r>
            <a:r>
              <a:rPr lang="en-US" dirty="0" err="1" smtClean="0"/>
              <a:t>Git</a:t>
            </a:r>
            <a:endParaRPr lang="en-US" dirty="0"/>
          </a:p>
        </p:txBody>
      </p:sp>
      <p:pic>
        <p:nvPicPr>
          <p:cNvPr id="2050" name="Picture 2" descr="C:\Users\student\Desktop\git-benefits.png"/>
          <p:cNvPicPr>
            <a:picLocks noGrp="1" noChangeAspect="1" noChangeArrowheads="1"/>
          </p:cNvPicPr>
          <p:nvPr>
            <p:ph idx="1"/>
          </p:nvPr>
        </p:nvPicPr>
        <p:blipFill>
          <a:blip r:embed="rId2" cstate="print"/>
          <a:srcRect/>
          <a:stretch>
            <a:fillRect/>
          </a:stretch>
        </p:blipFill>
        <p:spPr bwMode="auto">
          <a:xfrm>
            <a:off x="2190417" y="2133360"/>
            <a:ext cx="4763165" cy="342947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smtClean="0"/>
              <a:t>Saves Time</a:t>
            </a:r>
            <a:r>
              <a:rPr lang="en-US" dirty="0" smtClean="0"/>
              <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p>
          <a:p>
            <a:r>
              <a:rPr lang="en-US" b="1" dirty="0" smtClean="0"/>
              <a:t>Offline Working</a:t>
            </a:r>
            <a:r>
              <a:rPr lang="en-US" dirty="0" smtClean="0"/>
              <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p>
          <a:p>
            <a:r>
              <a:rPr lang="en-US" b="1" dirty="0" smtClean="0"/>
              <a:t>Undo Mistakes</a:t>
            </a:r>
            <a:r>
              <a:rPr lang="en-US" dirty="0" smtClean="0"/>
              <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p>
          <a:p>
            <a:r>
              <a:rPr lang="en-US" b="1" dirty="0" smtClean="0"/>
              <a:t>Track the Changes</a:t>
            </a:r>
            <a:r>
              <a:rPr lang="en-US" dirty="0" smtClean="0"/>
              <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515112"/>
          </a:xfrm>
        </p:spPr>
        <p:txBody>
          <a:bodyPr>
            <a:normAutofit fontScale="90000"/>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2" cstate="print"/>
          <a:srcRect/>
          <a:stretch>
            <a:fillRect/>
          </a:stretch>
        </p:blipFill>
        <p:spPr bwMode="auto">
          <a:xfrm>
            <a:off x="1143000" y="1447800"/>
            <a:ext cx="6744099" cy="47631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791200"/>
          </a:xfrm>
        </p:spPr>
        <p:txBody>
          <a:bodyPr>
            <a:normAutofit fontScale="62500" lnSpcReduction="20000"/>
          </a:bodyPr>
          <a:lstStyle/>
          <a:p>
            <a:endParaRPr lang="en-US" b="1" dirty="0" smtClean="0"/>
          </a:p>
          <a:p>
            <a:r>
              <a:rPr lang="en-US" sz="2800" dirty="0" smtClean="0"/>
              <a:t>Over 70% of developers use </a:t>
            </a:r>
            <a:r>
              <a:rPr lang="en-US" sz="2800" dirty="0" err="1" smtClean="0"/>
              <a:t>Git</a:t>
            </a:r>
            <a:r>
              <a:rPr lang="en-US" sz="2800" dirty="0" smtClean="0"/>
              <a:t>!</a:t>
            </a:r>
          </a:p>
          <a:p>
            <a:r>
              <a:rPr lang="en-US" sz="2800" dirty="0" smtClean="0"/>
              <a:t>Developers can work together from anywhere in the world.</a:t>
            </a:r>
          </a:p>
          <a:p>
            <a:r>
              <a:rPr lang="en-US" sz="2800" dirty="0" smtClean="0"/>
              <a:t>Developers can see the full history of the project.</a:t>
            </a:r>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dirty="0" err="1" smtClean="0"/>
              <a:t>Git</a:t>
            </a:r>
            <a:r>
              <a:rPr lang="en-US"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b="1" dirty="0" smtClean="0"/>
              <a:t>Trendy Version Control System</a:t>
            </a:r>
            <a:br>
              <a:rPr lang="en-US" b="1" dirty="0" smtClean="0"/>
            </a:br>
            <a:r>
              <a:rPr lang="en-US" dirty="0" err="1" smtClean="0"/>
              <a:t>Git</a:t>
            </a:r>
            <a:r>
              <a:rPr lang="en-US" dirty="0" smtClean="0"/>
              <a:t> is the most widely used version control system. It has maximum projects among all the version control systems. Due to its amazing workflow and features, it is a preferred choice of developers.</a:t>
            </a:r>
          </a:p>
          <a:p>
            <a:r>
              <a:rPr lang="en-US" b="1" dirty="0" smtClean="0"/>
              <a:t>Everything is Local</a:t>
            </a:r>
            <a:br>
              <a:rPr lang="en-US" b="1" dirty="0" smtClean="0"/>
            </a:br>
            <a:r>
              <a:rPr lang="en-US" dirty="0" smtClean="0"/>
              <a:t>Almost All operations of </a:t>
            </a:r>
            <a:r>
              <a:rPr lang="en-US" dirty="0" err="1" smtClean="0"/>
              <a:t>Git</a:t>
            </a:r>
            <a:r>
              <a:rPr lang="en-US" dirty="0" smtClean="0"/>
              <a:t> can be performed locally; this is a significant reason for the use of </a:t>
            </a:r>
            <a:r>
              <a:rPr lang="en-US" dirty="0" err="1" smtClean="0"/>
              <a:t>Git</a:t>
            </a:r>
            <a:r>
              <a:rPr lang="en-US" dirty="0" smtClean="0"/>
              <a:t>. We will not have to ensure internet connectivity.</a:t>
            </a:r>
          </a:p>
          <a:p>
            <a:r>
              <a:rPr lang="en-US" b="1" dirty="0" smtClean="0"/>
              <a:t>Collaborate to Public Projects</a:t>
            </a:r>
            <a:br>
              <a:rPr lang="en-US" b="1" dirty="0" smtClean="0"/>
            </a:br>
            <a:r>
              <a:rPr lang="en-US" dirty="0" smtClean="0"/>
              <a:t>There are many public projects available on the </a:t>
            </a:r>
            <a:r>
              <a:rPr lang="en-US" dirty="0" err="1" smtClean="0"/>
              <a:t>GitHub</a:t>
            </a:r>
            <a:r>
              <a:rPr lang="en-US"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b="1" dirty="0" smtClean="0"/>
              <a:t>Impress Recruiters</a:t>
            </a:r>
            <a:br>
              <a:rPr lang="en-US" b="1" dirty="0" smtClean="0"/>
            </a:br>
            <a:r>
              <a:rPr lang="en-US" dirty="0" smtClean="0"/>
              <a:t>We can impress recruiters by mentioning the </a:t>
            </a:r>
            <a:r>
              <a:rPr lang="en-US" dirty="0" err="1" smtClean="0"/>
              <a:t>Git</a:t>
            </a:r>
            <a:r>
              <a:rPr lang="en-US" dirty="0" smtClean="0"/>
              <a:t> and </a:t>
            </a:r>
            <a:r>
              <a:rPr lang="en-US" dirty="0" err="1" smtClean="0"/>
              <a:t>GitHub</a:t>
            </a:r>
            <a:r>
              <a:rPr lang="en-US" dirty="0" smtClean="0"/>
              <a:t> on our resume. Send your </a:t>
            </a:r>
            <a:r>
              <a:rPr lang="en-US" dirty="0" err="1" smtClean="0"/>
              <a:t>GitHub</a:t>
            </a:r>
            <a:r>
              <a:rPr lang="en-US" dirty="0" smtClean="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780288"/>
          </a:xfrm>
        </p:spPr>
        <p:txBody>
          <a:bodyPr>
            <a:normAutofit fontScale="90000"/>
          </a:bodyPr>
          <a:lstStyle/>
          <a:p>
            <a:pPr algn="ctr"/>
            <a:r>
              <a:rPr lang="en-US" dirty="0" err="1" smtClean="0"/>
              <a:t>GitHub</a:t>
            </a:r>
            <a:endParaRPr lang="en-US" dirty="0"/>
          </a:p>
        </p:txBody>
      </p:sp>
      <p:sp>
        <p:nvSpPr>
          <p:cNvPr id="6" name="Title 1"/>
          <p:cNvSpPr>
            <a:spLocks noGrp="1"/>
          </p:cNvSpPr>
          <p:nvPr>
            <p:ph idx="1"/>
          </p:nvPr>
        </p:nvSpPr>
        <p:spPr>
          <a:xfrm>
            <a:off x="457200" y="1447800"/>
            <a:ext cx="8229600" cy="4876800"/>
          </a:xfrm>
        </p:spPr>
        <p:txBody>
          <a:bodyPr>
            <a:normAutofit fontScale="92500" lnSpcReduction="2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p>
          <a:p>
            <a:r>
              <a:rPr lang="en-US" sz="2000" dirty="0" err="1" smtClean="0"/>
              <a:t>Git</a:t>
            </a:r>
            <a:r>
              <a:rPr lang="en-US" sz="2000" dirty="0" smtClean="0"/>
              <a:t> is not the same as </a:t>
            </a:r>
            <a:r>
              <a:rPr lang="en-US" sz="2000" dirty="0" err="1" smtClean="0"/>
              <a:t>GitHub</a:t>
            </a:r>
            <a:r>
              <a:rPr lang="en-US" sz="2000" dirty="0" smtClean="0"/>
              <a:t>.</a:t>
            </a:r>
          </a:p>
          <a:p>
            <a:r>
              <a:rPr lang="en-US" sz="2000" dirty="0" err="1" smtClean="0"/>
              <a:t>GitHub</a:t>
            </a:r>
            <a:r>
              <a:rPr lang="en-US" sz="2000" dirty="0" smtClean="0"/>
              <a:t> makes tools that use </a:t>
            </a:r>
            <a:r>
              <a:rPr lang="en-US" sz="2000" dirty="0" err="1" smtClean="0"/>
              <a:t>Git</a:t>
            </a:r>
            <a:r>
              <a:rPr lang="en-US" sz="2000" dirty="0" smtClean="0"/>
              <a:t>.</a:t>
            </a:r>
          </a:p>
          <a:p>
            <a:r>
              <a:rPr lang="en-US" sz="2000" dirty="0" err="1" smtClean="0"/>
              <a:t>GitHub</a:t>
            </a:r>
            <a:r>
              <a:rPr lang="en-US" sz="2000" dirty="0" smtClean="0"/>
              <a:t> is the largest host of source code in the world, and has been owned by Microsoft since 2018.</a:t>
            </a:r>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Features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953000"/>
          </a:xfrm>
        </p:spPr>
        <p:txBody>
          <a:bodyPr>
            <a:normAutofit fontScale="85000" lnSpcReduction="2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p>
          <a:p>
            <a:r>
              <a:rPr lang="en-US" dirty="0" smtClean="0"/>
              <a:t>Some of its significant features are as follows.</a:t>
            </a:r>
          </a:p>
          <a:p>
            <a:r>
              <a:rPr lang="en-US" dirty="0" smtClean="0"/>
              <a:t>Collaboration</a:t>
            </a:r>
          </a:p>
          <a:p>
            <a:r>
              <a:rPr lang="en-US" dirty="0" smtClean="0"/>
              <a:t>Integrated issue and bug tracking</a:t>
            </a:r>
          </a:p>
          <a:p>
            <a:r>
              <a:rPr lang="en-US" dirty="0" smtClean="0"/>
              <a:t>Graphical representation of branches</a:t>
            </a:r>
          </a:p>
          <a:p>
            <a:r>
              <a:rPr lang="en-US" dirty="0" err="1" smtClean="0"/>
              <a:t>Git</a:t>
            </a:r>
            <a:r>
              <a:rPr lang="en-US" dirty="0" smtClean="0"/>
              <a:t> repositories hosting</a:t>
            </a:r>
          </a:p>
          <a:p>
            <a:r>
              <a:rPr lang="en-US" dirty="0" smtClean="0"/>
              <a:t>Project management</a:t>
            </a:r>
          </a:p>
          <a:p>
            <a:r>
              <a:rPr lang="en-US" dirty="0" smtClean="0"/>
              <a:t>Team management</a:t>
            </a:r>
          </a:p>
          <a:p>
            <a:r>
              <a:rPr lang="en-US" dirty="0" smtClean="0"/>
              <a:t>Code hosting</a:t>
            </a:r>
          </a:p>
          <a:p>
            <a:r>
              <a:rPr lang="en-US" dirty="0" smtClean="0"/>
              <a:t>Track and assign tasks</a:t>
            </a:r>
          </a:p>
          <a:p>
            <a:r>
              <a:rPr lang="en-US" dirty="0" smtClean="0"/>
              <a:t>Conversations</a:t>
            </a:r>
          </a:p>
          <a:p>
            <a:r>
              <a:rPr lang="en-US" dirty="0" err="1" smtClean="0"/>
              <a:t>Wikisc</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p>
          <a:p>
            <a:r>
              <a:rPr lang="en-US" dirty="0" smtClean="0"/>
              <a:t>It helps to create an excellent document.</a:t>
            </a:r>
          </a:p>
          <a:p>
            <a:r>
              <a:rPr lang="en-US" dirty="0" smtClean="0"/>
              <a:t>We can attract recruiter by showing off your work. If you have a profile on </a:t>
            </a:r>
            <a:r>
              <a:rPr lang="en-US" dirty="0" err="1" smtClean="0"/>
              <a:t>GitHub</a:t>
            </a:r>
            <a:r>
              <a:rPr lang="en-US" dirty="0" smtClean="0"/>
              <a:t>, you will have a higher chance of being recruited.</a:t>
            </a:r>
          </a:p>
          <a:p>
            <a:r>
              <a:rPr lang="en-US" dirty="0" smtClean="0"/>
              <a:t>It allows your work to get out there in front of the public.</a:t>
            </a:r>
          </a:p>
          <a:p>
            <a:r>
              <a:rPr lang="en-US" dirty="0" smtClean="0"/>
              <a:t>We can track changes in your code across versions.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a:r>
              <a:rPr lang="en-US" sz="3600" dirty="0" err="1" smtClean="0"/>
              <a:t>Git</a:t>
            </a:r>
            <a:r>
              <a:rPr lang="en-US" sz="3600" dirty="0" smtClean="0"/>
              <a:t> Getting Started</a:t>
            </a:r>
            <a:br>
              <a:rPr lang="en-US" sz="3600" dirty="0" smtClean="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846320"/>
          </a:xfrm>
        </p:spPr>
        <p:txBody>
          <a:bodyPr>
            <a:normAutofit fontScale="92500" lnSpcReduction="10000"/>
          </a:bodyPr>
          <a:lstStyle/>
          <a:p>
            <a:pPr marL="0" lvl="0" indent="0">
              <a:buNone/>
            </a:pPr>
            <a:endParaRPr lang="en-US" dirty="0"/>
          </a:p>
          <a:p>
            <a:pPr>
              <a:buNone/>
            </a:pPr>
            <a:r>
              <a:rPr lang="en-US" b="1" dirty="0" err="1" smtClean="0"/>
              <a:t>Git</a:t>
            </a:r>
            <a:r>
              <a:rPr lang="en-US" b="1" dirty="0" smtClean="0"/>
              <a:t> Install</a:t>
            </a:r>
          </a:p>
          <a:p>
            <a:pPr>
              <a:buNone/>
            </a:pPr>
            <a:r>
              <a:rPr lang="en-US" sz="2000" dirty="0" smtClean="0"/>
              <a:t>We  can download </a:t>
            </a:r>
            <a:r>
              <a:rPr lang="en-US" sz="2000" dirty="0" err="1" smtClean="0"/>
              <a:t>Git</a:t>
            </a:r>
            <a:r>
              <a:rPr lang="en-US" sz="2000" dirty="0" smtClean="0"/>
              <a:t> for free from the following website: </a:t>
            </a:r>
            <a:r>
              <a:rPr lang="en-US" sz="2000" dirty="0" smtClean="0">
                <a:hlinkClick r:id="rId2"/>
              </a:rPr>
              <a:t>https://www.git-scm.com/</a:t>
            </a:r>
            <a:endParaRPr lang="en-US" sz="2000" dirty="0" smtClean="0"/>
          </a:p>
          <a:p>
            <a:pPr>
              <a:buNone/>
            </a:pPr>
            <a:r>
              <a:rPr lang="en-US" sz="2000" b="1" dirty="0" smtClean="0"/>
              <a:t>Using </a:t>
            </a:r>
            <a:r>
              <a:rPr lang="en-US" sz="2000" b="1" dirty="0" err="1" smtClean="0"/>
              <a:t>Git</a:t>
            </a:r>
            <a:r>
              <a:rPr lang="en-US" sz="2000" b="1" dirty="0" smtClean="0"/>
              <a:t> with Command Line</a:t>
            </a:r>
          </a:p>
          <a:p>
            <a:r>
              <a:rPr lang="en-US" sz="2000" dirty="0" smtClean="0"/>
              <a:t>To start using </a:t>
            </a:r>
            <a:r>
              <a:rPr lang="en-US" sz="2000" dirty="0" err="1" smtClean="0"/>
              <a:t>Git</a:t>
            </a:r>
            <a:r>
              <a:rPr lang="en-US" sz="2000" dirty="0" smtClean="0"/>
              <a:t>, we are first going to open up our Command shell.</a:t>
            </a:r>
          </a:p>
          <a:p>
            <a:r>
              <a:rPr lang="en-US" sz="2000" dirty="0" smtClean="0"/>
              <a:t>For Windows, you can use </a:t>
            </a:r>
            <a:r>
              <a:rPr lang="en-US" sz="2000" dirty="0" err="1" smtClean="0"/>
              <a:t>Git</a:t>
            </a:r>
            <a:r>
              <a:rPr lang="en-US" sz="2000" dirty="0" smtClean="0"/>
              <a:t> bash, which comes included in </a:t>
            </a:r>
            <a:r>
              <a:rPr lang="en-US" sz="2000" dirty="0" err="1" smtClean="0"/>
              <a:t>Git</a:t>
            </a:r>
            <a:r>
              <a:rPr lang="en-US" sz="2000" dirty="0" smtClean="0"/>
              <a:t> for Windows. For Mac and Linux you can use the built-in terminal.</a:t>
            </a:r>
          </a:p>
          <a:p>
            <a:pPr>
              <a:buNone/>
            </a:pPr>
            <a:r>
              <a:rPr lang="en-US" b="1" dirty="0" smtClean="0"/>
              <a:t>How to download </a:t>
            </a:r>
            <a:r>
              <a:rPr lang="en-US" b="1" dirty="0" err="1" smtClean="0"/>
              <a:t>Git</a:t>
            </a:r>
            <a:r>
              <a:rPr lang="en-US" b="1" dirty="0" smtClean="0"/>
              <a:t>?</a:t>
            </a:r>
          </a:p>
          <a:p>
            <a:r>
              <a:rPr lang="en-US" b="1" dirty="0" smtClean="0"/>
              <a:t>Step1:</a:t>
            </a:r>
            <a:endParaRPr lang="en-US" dirty="0" smtClean="0"/>
          </a:p>
          <a:p>
            <a:r>
              <a:rPr lang="en-US" dirty="0" smtClean="0"/>
              <a:t>To download the </a:t>
            </a:r>
            <a:r>
              <a:rPr lang="en-US" dirty="0" err="1" smtClean="0"/>
              <a:t>Git</a:t>
            </a:r>
            <a:r>
              <a:rPr lang="en-US" dirty="0" smtClean="0"/>
              <a:t> installer, visit the </a:t>
            </a:r>
            <a:r>
              <a:rPr lang="en-US" dirty="0" err="1" smtClean="0"/>
              <a:t>Git's</a:t>
            </a:r>
            <a:r>
              <a:rPr lang="en-US" dirty="0" smtClean="0"/>
              <a:t> official site and go to download page. The link for the download page is </a:t>
            </a:r>
            <a:r>
              <a:rPr lang="en-US" dirty="0" smtClean="0">
                <a:hlinkClick r:id="rId3"/>
              </a:rPr>
              <a:t>https://git-scm.com/downloads</a:t>
            </a:r>
            <a:r>
              <a:rPr lang="en-US" dirty="0" smtClean="0"/>
              <a:t>. The page looks like as</a:t>
            </a:r>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2" cstate="print"/>
          <a:srcRect/>
          <a:stretch>
            <a:fillRect/>
          </a:stretch>
        </p:blipFill>
        <p:spPr bwMode="auto">
          <a:xfrm>
            <a:off x="1219200" y="1524000"/>
            <a:ext cx="67056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r>
              <a:rPr lang="en-US" sz="2200" dirty="0" smtClean="0"/>
              <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r>
              <a:rPr lang="en-US" dirty="0" smtClean="0"/>
              <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2" cstate="print"/>
          <a:srcRect/>
          <a:stretch>
            <a:fillRect/>
          </a:stretch>
        </p:blipFill>
        <p:spPr bwMode="auto">
          <a:xfrm>
            <a:off x="533400" y="1866900"/>
            <a:ext cx="7010400" cy="381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smtClean="0"/>
              <a:t>What is </a:t>
            </a:r>
            <a:r>
              <a:rPr lang="en-US" sz="2000" b="1" dirty="0" err="1" smtClean="0"/>
              <a:t>Git</a:t>
            </a:r>
            <a:r>
              <a:rPr lang="en-US" sz="2000" b="1" dirty="0" smtClean="0"/>
              <a:t>?</a:t>
            </a:r>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p>
          <a:p>
            <a:pPr lvl="1"/>
            <a:r>
              <a:rPr lang="en-US" sz="1800" dirty="0" smtClean="0"/>
              <a:t>Tracking code changes</a:t>
            </a:r>
          </a:p>
          <a:p>
            <a:pPr lvl="1"/>
            <a:r>
              <a:rPr lang="en-US" sz="1800" dirty="0" smtClean="0"/>
              <a:t>Tracking who made changes</a:t>
            </a:r>
          </a:p>
          <a:p>
            <a:pPr lvl="1"/>
            <a:r>
              <a:rPr lang="en-US" sz="1800" dirty="0" smtClean="0"/>
              <a:t>Coding collaboration</a:t>
            </a:r>
          </a:p>
          <a:p>
            <a:pPr>
              <a:buNone/>
            </a:pP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r>
              <a:rPr lang="en-US" sz="2000" dirty="0" smtClean="0"/>
              <a:t/>
            </a:r>
            <a:br>
              <a:rPr lang="en-US" sz="2000" dirty="0" smtClean="0"/>
            </a:br>
            <a:r>
              <a:rPr lang="en-US" sz="2000" dirty="0" smtClean="0"/>
              <a:t>Default components are automatically selected in this step. You can also choose your required part.</a:t>
            </a:r>
            <a:r>
              <a:rPr lang="en-US" dirty="0" smtClean="0"/>
              <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2" cstate="print"/>
          <a:srcRect/>
          <a:stretch>
            <a:fillRect/>
          </a:stretch>
        </p:blipFill>
        <p:spPr bwMode="auto">
          <a:xfrm>
            <a:off x="1295400" y="1866900"/>
            <a:ext cx="6629400"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2" cstate="print"/>
          <a:srcRect/>
          <a:stretch>
            <a:fillRect/>
          </a:stretch>
        </p:blipFill>
        <p:spPr bwMode="auto">
          <a:xfrm>
            <a:off x="1066800" y="2224881"/>
            <a:ext cx="6400800"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r>
              <a:rPr lang="en-US" sz="2000" dirty="0" smtClean="0"/>
              <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2" cstate="print"/>
          <a:srcRect/>
          <a:stretch>
            <a:fillRect/>
          </a:stretch>
        </p:blipFill>
        <p:spPr bwMode="auto">
          <a:xfrm>
            <a:off x="1143000" y="2019300"/>
            <a:ext cx="64770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2" cstate="print"/>
          <a:srcRect/>
          <a:stretch>
            <a:fillRect/>
          </a:stretch>
        </p:blipFill>
        <p:spPr bwMode="auto">
          <a:xfrm>
            <a:off x="1371600" y="2019300"/>
            <a:ext cx="6324599" cy="3810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dirty="0" smtClean="0"/>
              <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2" cstate="print"/>
          <a:srcRect/>
          <a:stretch>
            <a:fillRect/>
          </a:stretch>
        </p:blipFill>
        <p:spPr bwMode="auto">
          <a:xfrm>
            <a:off x="685800" y="2133600"/>
            <a:ext cx="6172200" cy="381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r>
              <a:rPr lang="en-US" sz="2000" dirty="0" smtClean="0"/>
              <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2" cstate="print"/>
          <a:srcRect/>
          <a:stretch>
            <a:fillRect/>
          </a:stretch>
        </p:blipFill>
        <p:spPr bwMode="auto">
          <a:xfrm>
            <a:off x="1219200" y="2014537"/>
            <a:ext cx="6477000" cy="38195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r>
              <a:rPr lang="en-US" sz="2200" dirty="0" smtClean="0"/>
              <a:t/>
            </a:r>
            <a:br>
              <a:rPr lang="en-US" sz="2200" dirty="0" smtClean="0"/>
            </a:br>
            <a:r>
              <a:rPr lang="en-US" sz="2200" dirty="0" smtClean="0"/>
              <a:t>The files are being extracted in this step.</a:t>
            </a:r>
            <a:r>
              <a:rPr lang="en-US" dirty="0" smtClean="0"/>
              <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2" cstate="print"/>
          <a:srcRect/>
          <a:stretch>
            <a:fillRect/>
          </a:stretch>
        </p:blipFill>
        <p:spPr bwMode="auto">
          <a:xfrm>
            <a:off x="914400" y="1985962"/>
            <a:ext cx="6105525" cy="38004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this</a:t>
            </a:r>
            <a:endParaRPr lang="en-US" sz="2000" dirty="0"/>
          </a:p>
        </p:txBody>
      </p:sp>
      <p:pic>
        <p:nvPicPr>
          <p:cNvPr id="12290" name="Picture 2" descr="C:\Users\student\Desktop\install-git-on-windows10.png"/>
          <p:cNvPicPr>
            <a:picLocks noGrp="1" noChangeAspect="1" noChangeArrowheads="1"/>
          </p:cNvPicPr>
          <p:nvPr>
            <p:ph idx="1"/>
          </p:nvPr>
        </p:nvPicPr>
        <p:blipFill>
          <a:blip r:embed="rId2" cstate="print"/>
          <a:srcRect/>
          <a:stretch>
            <a:fillRect/>
          </a:stretch>
        </p:blipFill>
        <p:spPr bwMode="auto">
          <a:xfrm>
            <a:off x="1143001" y="2844006"/>
            <a:ext cx="5624512" cy="3099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6112"/>
            <a:ext cx="8229600" cy="184708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r>
              <a:rPr lang="en-US" dirty="0" smtClean="0"/>
              <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2" cstate="print"/>
          <a:srcRect/>
          <a:stretch>
            <a:fillRect/>
          </a:stretch>
        </p:blipFill>
        <p:spPr bwMode="auto">
          <a:xfrm>
            <a:off x="914400" y="2209800"/>
            <a:ext cx="7391399" cy="40862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p>
          <a:p>
            <a:pPr>
              <a:buNone/>
            </a:pPr>
            <a:r>
              <a:rPr lang="en-US" b="1" dirty="0" smtClean="0"/>
              <a:t>Example:</a:t>
            </a:r>
          </a:p>
          <a:p>
            <a:pPr>
              <a:buNone/>
            </a:pPr>
            <a:r>
              <a:rPr lang="en-US" dirty="0" err="1" smtClean="0"/>
              <a:t>git</a:t>
            </a:r>
            <a:r>
              <a:rPr lang="en-US" dirty="0" smtClean="0"/>
              <a:t> --version </a:t>
            </a:r>
          </a:p>
          <a:p>
            <a:pPr>
              <a:buNone/>
            </a:pPr>
            <a:r>
              <a:rPr lang="en-US" dirty="0" err="1" smtClean="0"/>
              <a:t>git</a:t>
            </a:r>
            <a:r>
              <a:rPr lang="en-US" dirty="0" smtClean="0"/>
              <a:t> version 2.30.2.windows.1</a:t>
            </a:r>
          </a:p>
          <a:p>
            <a:pPr>
              <a:buNone/>
            </a:pPr>
            <a:r>
              <a:rPr lang="en-US" b="1" dirty="0" smtClean="0"/>
              <a:t>Configure </a:t>
            </a:r>
            <a:r>
              <a:rPr lang="en-US" b="1" dirty="0" err="1" smtClean="0"/>
              <a:t>Git</a:t>
            </a:r>
            <a:endParaRPr lang="en-US" b="1" dirty="0" smtClean="0"/>
          </a:p>
          <a:p>
            <a:pPr>
              <a:buNone/>
            </a:pPr>
            <a:r>
              <a:rPr lang="en-US" b="1" dirty="0" smtClean="0"/>
              <a:t>Example:</a:t>
            </a:r>
          </a:p>
          <a:p>
            <a:r>
              <a:rPr lang="en-US" dirty="0" err="1" smtClean="0"/>
              <a:t>git</a:t>
            </a:r>
            <a:r>
              <a:rPr lang="en-US" dirty="0" smtClean="0"/>
              <a:t> </a:t>
            </a:r>
            <a:r>
              <a:rPr lang="en-US" dirty="0" err="1" smtClean="0"/>
              <a:t>config</a:t>
            </a:r>
            <a:r>
              <a:rPr lang="en-US" dirty="0" smtClean="0"/>
              <a:t> --global user.name “</a:t>
            </a:r>
            <a:r>
              <a:rPr lang="en-US" dirty="0" err="1" smtClean="0"/>
              <a:t>cmrit</a:t>
            </a:r>
            <a:r>
              <a:rPr lang="en-US" dirty="0" smtClean="0"/>
              <a:t>"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“cmrit@gmail.com"</a:t>
            </a:r>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077200" cy="5410200"/>
          </a:xfrm>
        </p:spPr>
        <p:txBody>
          <a:bodyPr>
            <a:normAutofit fontScale="85000" lnSpcReduction="20000"/>
          </a:bodyPr>
          <a:lstStyle/>
          <a:p>
            <a:pPr>
              <a:buNone/>
            </a:pPr>
            <a:r>
              <a:rPr lang="en-US" sz="2000" b="1" dirty="0" smtClean="0"/>
              <a:t>What does </a:t>
            </a:r>
            <a:r>
              <a:rPr lang="en-US" sz="2000" b="1" dirty="0" err="1" smtClean="0"/>
              <a:t>Git</a:t>
            </a:r>
            <a:r>
              <a:rPr lang="en-US" sz="2000" b="1" dirty="0" smtClean="0"/>
              <a:t> do?</a:t>
            </a:r>
          </a:p>
          <a:p>
            <a:r>
              <a:rPr lang="en-US" sz="2000" dirty="0" smtClean="0"/>
              <a:t>Manage projects with </a:t>
            </a:r>
            <a:r>
              <a:rPr lang="en-US" sz="2000" b="1" dirty="0" smtClean="0"/>
              <a:t>Repositories</a:t>
            </a:r>
            <a:endParaRPr lang="en-US" sz="2000" dirty="0" smtClean="0"/>
          </a:p>
          <a:p>
            <a:r>
              <a:rPr lang="en-US" sz="2000" b="1" dirty="0" smtClean="0"/>
              <a:t>Clone</a:t>
            </a:r>
            <a:r>
              <a:rPr lang="en-US" sz="2000" dirty="0" smtClean="0"/>
              <a:t> a project to work on a local copy</a:t>
            </a:r>
          </a:p>
          <a:p>
            <a:r>
              <a:rPr lang="en-US" sz="2000" dirty="0" smtClean="0"/>
              <a:t>Control and track changes with </a:t>
            </a:r>
            <a:r>
              <a:rPr lang="en-US" sz="2000" b="1" dirty="0" smtClean="0"/>
              <a:t>Staging</a:t>
            </a:r>
            <a:r>
              <a:rPr lang="en-US" sz="2000" dirty="0" smtClean="0"/>
              <a:t> and </a:t>
            </a:r>
            <a:r>
              <a:rPr lang="en-US" sz="2000" b="1" dirty="0" smtClean="0"/>
              <a:t>Committing</a:t>
            </a:r>
            <a:endParaRPr lang="en-US" sz="2000" dirty="0" smtClean="0"/>
          </a:p>
          <a:p>
            <a:r>
              <a:rPr lang="en-US" sz="2000" b="1" dirty="0" smtClean="0"/>
              <a:t>Branch</a:t>
            </a:r>
            <a:r>
              <a:rPr lang="en-US" sz="2000" dirty="0" smtClean="0"/>
              <a:t> and </a:t>
            </a:r>
            <a:r>
              <a:rPr lang="en-US" sz="2000" b="1" dirty="0" smtClean="0"/>
              <a:t>Merge</a:t>
            </a:r>
            <a:r>
              <a:rPr lang="en-US" sz="2000" dirty="0" smtClean="0"/>
              <a:t> to allow for work on different parts and versions of a project</a:t>
            </a:r>
          </a:p>
          <a:p>
            <a:r>
              <a:rPr lang="en-US" sz="2000" b="1" dirty="0" smtClean="0"/>
              <a:t>Pull</a:t>
            </a:r>
            <a:r>
              <a:rPr lang="en-US" sz="2000" dirty="0" smtClean="0"/>
              <a:t> the latest version of the project to a local copy</a:t>
            </a:r>
          </a:p>
          <a:p>
            <a:r>
              <a:rPr lang="en-US" sz="2000" b="1" dirty="0" smtClean="0"/>
              <a:t>Push</a:t>
            </a:r>
            <a:r>
              <a:rPr lang="en-US" sz="2000" dirty="0" smtClean="0"/>
              <a:t> local updates to the main project.</a:t>
            </a:r>
          </a:p>
          <a:p>
            <a:pPr>
              <a:buNone/>
            </a:pPr>
            <a:r>
              <a:rPr lang="en-US" sz="2000" b="1" dirty="0" smtClean="0"/>
              <a:t>Working with </a:t>
            </a:r>
            <a:r>
              <a:rPr lang="en-US" sz="2000" b="1" dirty="0" err="1" smtClean="0"/>
              <a:t>Git</a:t>
            </a:r>
            <a:r>
              <a:rPr lang="en-US" sz="2000" b="1" dirty="0" smtClean="0"/>
              <a:t>:</a:t>
            </a:r>
          </a:p>
          <a:p>
            <a:r>
              <a:rPr lang="en-US" sz="2000" dirty="0" smtClean="0"/>
              <a:t>Initialize </a:t>
            </a:r>
            <a:r>
              <a:rPr lang="en-US" sz="2000" dirty="0" err="1" smtClean="0"/>
              <a:t>Git</a:t>
            </a:r>
            <a:r>
              <a:rPr lang="en-US" sz="2000" dirty="0" smtClean="0"/>
              <a:t> on a folder, making it a </a:t>
            </a:r>
            <a:r>
              <a:rPr lang="en-US" sz="2000" b="1" dirty="0" smtClean="0"/>
              <a:t>Repository</a:t>
            </a:r>
            <a:endParaRPr lang="en-US" sz="2000" dirty="0" smtClean="0"/>
          </a:p>
          <a:p>
            <a:r>
              <a:rPr lang="en-US" sz="2000" dirty="0" err="1" smtClean="0"/>
              <a:t>Git</a:t>
            </a:r>
            <a:r>
              <a:rPr lang="en-US" sz="2000" dirty="0" smtClean="0"/>
              <a:t> now creates a hidden folder to keep track of changes in that folder</a:t>
            </a:r>
          </a:p>
          <a:p>
            <a:r>
              <a:rPr lang="en-US" sz="2000" dirty="0" smtClean="0"/>
              <a:t>When a file is changed, added or deleted, it is considered </a:t>
            </a:r>
            <a:r>
              <a:rPr lang="en-US" sz="2000" b="1" dirty="0" smtClean="0"/>
              <a:t>modified</a:t>
            </a:r>
            <a:endParaRPr lang="en-US" sz="2000" dirty="0" smtClean="0"/>
          </a:p>
          <a:p>
            <a:r>
              <a:rPr lang="en-US" sz="2000" dirty="0" smtClean="0"/>
              <a:t>You select the modified files you want to </a:t>
            </a:r>
            <a:r>
              <a:rPr lang="en-US" sz="2000" b="1" dirty="0" smtClean="0"/>
              <a:t>Stage</a:t>
            </a:r>
            <a:endParaRPr lang="en-US" sz="2000" dirty="0" smtClean="0"/>
          </a:p>
          <a:p>
            <a:r>
              <a:rPr lang="en-US" sz="2000" dirty="0" smtClean="0"/>
              <a:t>The </a:t>
            </a:r>
            <a:r>
              <a:rPr lang="en-US" sz="2000" b="1" dirty="0" smtClean="0"/>
              <a:t>Staged</a:t>
            </a:r>
            <a:r>
              <a:rPr lang="en-US" sz="2000" dirty="0" smtClean="0"/>
              <a:t> files are </a:t>
            </a:r>
            <a:r>
              <a:rPr lang="en-US" sz="2000" b="1" dirty="0" smtClean="0"/>
              <a:t>Committed</a:t>
            </a:r>
            <a:r>
              <a:rPr lang="en-US" sz="2000" dirty="0" smtClean="0"/>
              <a:t>, which prompts </a:t>
            </a:r>
            <a:r>
              <a:rPr lang="en-US" sz="2000" dirty="0" err="1" smtClean="0"/>
              <a:t>Git</a:t>
            </a:r>
            <a:r>
              <a:rPr lang="en-US" sz="2000" dirty="0" smtClean="0"/>
              <a:t> to store a </a:t>
            </a:r>
            <a:r>
              <a:rPr lang="en-US" sz="2000" b="1" dirty="0" smtClean="0"/>
              <a:t>permanent</a:t>
            </a:r>
            <a:r>
              <a:rPr lang="en-US" sz="2000" dirty="0" smtClean="0"/>
              <a:t> snapshot of the files</a:t>
            </a:r>
          </a:p>
          <a:p>
            <a:r>
              <a:rPr lang="en-US" sz="2000" dirty="0" err="1" smtClean="0"/>
              <a:t>Git</a:t>
            </a:r>
            <a:r>
              <a:rPr lang="en-US" sz="2000" dirty="0" smtClean="0"/>
              <a:t> allows you to see the full history of every commit.</a:t>
            </a:r>
          </a:p>
          <a:p>
            <a:r>
              <a:rPr lang="en-US" sz="2000" dirty="0" smtClean="0"/>
              <a:t>You can revert back to any previous commit.</a:t>
            </a:r>
          </a:p>
          <a:p>
            <a:r>
              <a:rPr lang="en-US" sz="2000" dirty="0" err="1" smtClean="0"/>
              <a:t>Git</a:t>
            </a:r>
            <a:r>
              <a:rPr lang="en-US" sz="2000" dirty="0" smtClean="0"/>
              <a:t> does not store a separate copy of every file in every commit, but keeps track of changes made in each commit!</a:t>
            </a:r>
          </a:p>
          <a:p>
            <a:pPr>
              <a:buNone/>
            </a:pPr>
            <a:endParaRPr lang="en-US" sz="2000" b="1" dirty="0" smtClean="0"/>
          </a:p>
          <a:p>
            <a:pPr>
              <a:buNone/>
            </a:pPr>
            <a:r>
              <a:rPr lang="en-US" sz="2000" b="1" dirty="0" smtClean="0"/>
              <a:t/>
            </a:r>
            <a:br>
              <a:rPr lang="en-US" sz="2000" b="1" dirty="0" smtClean="0"/>
            </a:br>
            <a:endParaRPr lang="en-US" sz="2000" b="1" dirty="0" smtClean="0"/>
          </a:p>
          <a:p>
            <a:pPr>
              <a:buNone/>
            </a:pPr>
            <a:endParaRPr lang="en-US" sz="2000"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rmAutofit/>
          </a:bodyPr>
          <a:lstStyle/>
          <a:p>
            <a:pPr algn="ctr"/>
            <a:r>
              <a:rPr lang="en-US" sz="4400" u="sng" dirty="0" err="1" smtClean="0"/>
              <a:t>Git</a:t>
            </a:r>
            <a:r>
              <a:rPr lang="en-US" sz="4400" u="sng" dirty="0" smtClean="0"/>
              <a:t> Commands</a:t>
            </a:r>
            <a:endParaRPr lang="en-US" sz="4400" dirty="0"/>
          </a:p>
        </p:txBody>
      </p:sp>
      <p:sp>
        <p:nvSpPr>
          <p:cNvPr id="3" name="Content Placeholder 2"/>
          <p:cNvSpPr>
            <a:spLocks noGrp="1"/>
          </p:cNvSpPr>
          <p:nvPr>
            <p:ph idx="1"/>
          </p:nvPr>
        </p:nvSpPr>
        <p:spPr>
          <a:xfrm>
            <a:off x="457200" y="1676400"/>
            <a:ext cx="8229600" cy="4648200"/>
          </a:xfrm>
        </p:spPr>
        <p:txBody>
          <a:bodyPr>
            <a:normAutofit fontScale="92500" lnSpcReduction="20000"/>
          </a:bodyPr>
          <a:lstStyle/>
          <a:p>
            <a:pPr lvl="0"/>
            <a:r>
              <a:rPr lang="en-US" sz="1600" dirty="0" smtClean="0"/>
              <a:t>Create a folder on desktop and create a simple text file type some text and save it</a:t>
            </a:r>
          </a:p>
          <a:p>
            <a:pPr lvl="0"/>
            <a:r>
              <a:rPr lang="en-US" sz="1600" dirty="0" smtClean="0"/>
              <a:t>Open that folder in command prompt </a:t>
            </a:r>
          </a:p>
          <a:p>
            <a:pPr lvl="0"/>
            <a:r>
              <a:rPr lang="en-US" sz="1600" dirty="0" smtClean="0"/>
              <a:t>Init </a:t>
            </a:r>
            <a:r>
              <a:rPr lang="en-US" sz="1600" dirty="0" err="1" smtClean="0"/>
              <a:t>Commnd</a:t>
            </a:r>
            <a:r>
              <a:rPr lang="en-US" sz="1600" dirty="0" smtClean="0"/>
              <a:t> - To initialize </a:t>
            </a:r>
            <a:r>
              <a:rPr lang="en-US" sz="1600" dirty="0" err="1" smtClean="0"/>
              <a:t>git</a:t>
            </a:r>
            <a:endParaRPr lang="en-US" sz="1600" dirty="0" smtClean="0"/>
          </a:p>
          <a:p>
            <a:pPr lvl="1"/>
            <a:r>
              <a:rPr lang="en-US" sz="1600" dirty="0" smtClean="0"/>
              <a:t>This command is used to create a local repository.</a:t>
            </a:r>
          </a:p>
          <a:p>
            <a:pPr lvl="1"/>
            <a:r>
              <a:rPr lang="en-US" sz="1600" dirty="0" smtClean="0"/>
              <a:t>Syntax:		</a:t>
            </a:r>
          </a:p>
          <a:p>
            <a:pPr lvl="1"/>
            <a:r>
              <a:rPr lang="en-US" sz="1600" dirty="0" err="1" smtClean="0"/>
              <a:t>git</a:t>
            </a:r>
            <a:r>
              <a:rPr lang="en-US" sz="1600" dirty="0" smtClean="0"/>
              <a:t> init </a:t>
            </a:r>
            <a:r>
              <a:rPr lang="en-US" sz="1600" dirty="0" err="1" smtClean="0"/>
              <a:t>repo_name</a:t>
            </a:r>
            <a:endParaRPr lang="en-US" sz="1600" dirty="0" smtClean="0"/>
          </a:p>
          <a:p>
            <a:pPr lvl="1">
              <a:buNone/>
            </a:pPr>
            <a:endParaRPr lang="en-US" sz="1600" dirty="0" smtClean="0"/>
          </a:p>
          <a:p>
            <a:pPr lvl="0"/>
            <a:r>
              <a:rPr lang="en-US" sz="1600" dirty="0" err="1" smtClean="0"/>
              <a:t>Config</a:t>
            </a:r>
            <a:r>
              <a:rPr lang="en-US" sz="1600" dirty="0" smtClean="0"/>
              <a:t> command - To configure </a:t>
            </a:r>
            <a:r>
              <a:rPr lang="en-US" sz="1600" dirty="0" err="1" smtClean="0"/>
              <a:t>Git</a:t>
            </a:r>
            <a:r>
              <a:rPr lang="en-US" sz="1600" dirty="0" smtClean="0"/>
              <a:t> </a:t>
            </a:r>
          </a:p>
          <a:p>
            <a:pPr lvl="1"/>
            <a:r>
              <a:rPr lang="en-US" sz="1400" dirty="0" smtClean="0"/>
              <a:t>This command configures the user. The </a:t>
            </a:r>
            <a:r>
              <a:rPr lang="en-US" sz="1400" dirty="0" err="1" smtClean="0"/>
              <a:t>Git</a:t>
            </a:r>
            <a:r>
              <a:rPr lang="en-US" sz="1400" dirty="0" smtClean="0"/>
              <a:t> </a:t>
            </a:r>
            <a:r>
              <a:rPr lang="en-US" sz="1400" dirty="0" err="1" smtClean="0"/>
              <a:t>config</a:t>
            </a:r>
            <a:r>
              <a:rPr lang="en-US" sz="1400" dirty="0" smtClean="0"/>
              <a:t> command is the first and necessary command used on the </a:t>
            </a:r>
            <a:r>
              <a:rPr lang="en-US" sz="1400" dirty="0" err="1" smtClean="0"/>
              <a:t>Git</a:t>
            </a:r>
            <a:r>
              <a:rPr lang="en-US" sz="1400" dirty="0" smtClean="0"/>
              <a:t> command line. This command sets the author name and email address to be used with your commits. </a:t>
            </a:r>
            <a:r>
              <a:rPr lang="en-US" sz="1400" dirty="0" err="1" smtClean="0"/>
              <a:t>Git</a:t>
            </a:r>
            <a:r>
              <a:rPr lang="en-US" sz="1400" dirty="0" smtClean="0"/>
              <a:t> </a:t>
            </a:r>
            <a:r>
              <a:rPr lang="en-US" sz="1400" dirty="0" err="1" smtClean="0"/>
              <a:t>config</a:t>
            </a:r>
            <a:r>
              <a:rPr lang="en-US" sz="1400" dirty="0" smtClean="0"/>
              <a:t> is also used in other scenarios.</a:t>
            </a:r>
          </a:p>
          <a:p>
            <a:pPr lvl="1"/>
            <a:r>
              <a:rPr lang="en-US" sz="1600" dirty="0" err="1" smtClean="0"/>
              <a:t>git</a:t>
            </a:r>
            <a:r>
              <a:rPr lang="en-US" sz="1600" dirty="0" smtClean="0"/>
              <a:t> </a:t>
            </a:r>
            <a:r>
              <a:rPr lang="en-US" sz="1600" dirty="0" err="1" smtClean="0"/>
              <a:t>config</a:t>
            </a:r>
            <a:r>
              <a:rPr lang="en-US" sz="1600" dirty="0" smtClean="0"/>
              <a:t> --global </a:t>
            </a:r>
            <a:r>
              <a:rPr lang="en-US" sz="1600" dirty="0" err="1" smtClean="0"/>
              <a:t>user.email</a:t>
            </a:r>
            <a:r>
              <a:rPr lang="en-US" sz="1600" dirty="0" smtClean="0"/>
              <a:t>   “</a:t>
            </a:r>
            <a:r>
              <a:rPr lang="en-US" sz="1600" u="sng" dirty="0" smtClean="0">
                <a:hlinkClick r:id="rId2"/>
              </a:rPr>
              <a:t>student@gmail.com</a:t>
            </a:r>
            <a:r>
              <a:rPr lang="en-US" sz="1600" dirty="0" smtClean="0"/>
              <a:t>”</a:t>
            </a:r>
          </a:p>
          <a:p>
            <a:pPr lvl="1"/>
            <a:r>
              <a:rPr lang="en-US" sz="1600" dirty="0" err="1" smtClean="0"/>
              <a:t>git</a:t>
            </a:r>
            <a:r>
              <a:rPr lang="en-US" sz="1600" dirty="0" smtClean="0"/>
              <a:t> </a:t>
            </a:r>
            <a:r>
              <a:rPr lang="en-US" sz="1600" dirty="0" err="1" smtClean="0"/>
              <a:t>config</a:t>
            </a:r>
            <a:r>
              <a:rPr lang="en-US" sz="1600" dirty="0" smtClean="0"/>
              <a:t> --global user.name   “</a:t>
            </a:r>
            <a:r>
              <a:rPr lang="en-US" sz="1600" dirty="0" err="1" smtClean="0"/>
              <a:t>UserName</a:t>
            </a:r>
            <a:r>
              <a:rPr lang="en-US" sz="1600" dirty="0" smtClean="0"/>
              <a:t>” (</a:t>
            </a:r>
            <a:r>
              <a:rPr lang="en-US" sz="1600" dirty="0" err="1" smtClean="0"/>
              <a:t>CaseSensitive</a:t>
            </a:r>
            <a:r>
              <a:rPr lang="en-US" sz="1600" dirty="0" smtClean="0"/>
              <a:t>)</a:t>
            </a:r>
          </a:p>
          <a:p>
            <a:pPr lvl="1"/>
            <a:r>
              <a:rPr lang="en-US" sz="1600" dirty="0" smtClean="0"/>
              <a:t>Note: User email and User Name should be same as </a:t>
            </a:r>
            <a:r>
              <a:rPr lang="en-US" sz="1600" dirty="0" err="1" smtClean="0"/>
              <a:t>GitHub</a:t>
            </a:r>
            <a:r>
              <a:rPr lang="en-US" sz="1600" dirty="0" smtClean="0"/>
              <a:t> account</a:t>
            </a:r>
          </a:p>
          <a:p>
            <a:pPr lvl="1">
              <a:buNone/>
            </a:pPr>
            <a:endParaRPr lang="en-US" sz="1600" dirty="0" smtClean="0"/>
          </a:p>
          <a:p>
            <a:pPr lvl="0"/>
            <a:r>
              <a:rPr lang="en-US" sz="1600" dirty="0" err="1" smtClean="0"/>
              <a:t>Git</a:t>
            </a:r>
            <a:r>
              <a:rPr lang="en-US" sz="1600" dirty="0" smtClean="0"/>
              <a:t> add Command</a:t>
            </a:r>
          </a:p>
          <a:p>
            <a:pPr lvl="1"/>
            <a:r>
              <a:rPr lang="en-US" sz="1800" dirty="0" smtClean="0"/>
              <a:t>This command is used to add one or more files to staging (Index) area.</a:t>
            </a:r>
          </a:p>
          <a:p>
            <a:pPr lvl="1"/>
            <a:r>
              <a:rPr lang="en-US" sz="1800" dirty="0" smtClean="0"/>
              <a:t>Syntax: </a:t>
            </a:r>
            <a:r>
              <a:rPr lang="en-US" sz="1800" dirty="0" err="1" smtClean="0"/>
              <a:t>git</a:t>
            </a:r>
            <a:r>
              <a:rPr lang="en-US" sz="1800" dirty="0" smtClean="0"/>
              <a:t> add filename</a:t>
            </a:r>
          </a:p>
          <a:p>
            <a:pPr lvl="1"/>
            <a:r>
              <a:rPr lang="en-US" sz="1800" dirty="0" smtClean="0"/>
              <a:t>To add all files</a:t>
            </a:r>
          </a:p>
          <a:p>
            <a:pPr lvl="1"/>
            <a:r>
              <a:rPr lang="en-US" sz="1800" dirty="0" err="1" smtClean="0"/>
              <a:t>Git</a:t>
            </a:r>
            <a:r>
              <a:rPr lang="en-US" sz="1800" dirty="0" smtClean="0"/>
              <a:t> add .</a:t>
            </a:r>
          </a:p>
          <a:p>
            <a:pPr lvl="1"/>
            <a:endParaRPr lang="en-US" sz="1600" dirty="0" smtClean="0"/>
          </a:p>
          <a:p>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pPr algn="ctr"/>
            <a:r>
              <a:rPr lang="en-US" dirty="0" err="1" smtClean="0"/>
              <a:t>Git</a:t>
            </a:r>
            <a:r>
              <a:rPr lang="en-US" dirty="0" smtClean="0"/>
              <a:t> Commands</a:t>
            </a:r>
            <a:endParaRPr lang="en-US" dirty="0"/>
          </a:p>
        </p:txBody>
      </p:sp>
      <p:sp>
        <p:nvSpPr>
          <p:cNvPr id="3" name="Content Placeholder 2"/>
          <p:cNvSpPr>
            <a:spLocks noGrp="1"/>
          </p:cNvSpPr>
          <p:nvPr>
            <p:ph idx="1"/>
          </p:nvPr>
        </p:nvSpPr>
        <p:spPr>
          <a:xfrm>
            <a:off x="457200" y="1295400"/>
            <a:ext cx="8229600" cy="5334000"/>
          </a:xfrm>
        </p:spPr>
        <p:txBody>
          <a:bodyPr>
            <a:noAutofit/>
          </a:bodyPr>
          <a:lstStyle/>
          <a:p>
            <a:pPr lvl="0"/>
            <a:r>
              <a:rPr lang="en-US" sz="1400" dirty="0" smtClean="0"/>
              <a:t>To commit changes</a:t>
            </a:r>
          </a:p>
          <a:p>
            <a:r>
              <a:rPr lang="en-US" sz="1400" dirty="0" smtClean="0"/>
              <a:t>This command changes the head. It records or snapshots the file permanently in the version history with a message.</a:t>
            </a:r>
          </a:p>
          <a:p>
            <a:pPr lvl="1"/>
            <a:r>
              <a:rPr lang="en-US" sz="1400" dirty="0" smtClean="0"/>
              <a:t>Syntax:  </a:t>
            </a:r>
            <a:r>
              <a:rPr lang="en-US" sz="1400" dirty="0" err="1" smtClean="0"/>
              <a:t>git</a:t>
            </a:r>
            <a:r>
              <a:rPr lang="en-US" sz="1400" dirty="0" smtClean="0"/>
              <a:t> commit –m “commit message” </a:t>
            </a:r>
          </a:p>
          <a:p>
            <a:r>
              <a:rPr lang="en-US" sz="1400" dirty="0" smtClean="0"/>
              <a:t>Status command</a:t>
            </a:r>
          </a:p>
          <a:p>
            <a:pPr lvl="1"/>
            <a:r>
              <a:rPr lang="en-US" sz="1400" dirty="0" smtClean="0"/>
              <a:t>The status command is used to display the state of the working directory and the staging area. It allows you to see which changes have been staged, which haven't, and which files aren't being tracked by </a:t>
            </a:r>
            <a:r>
              <a:rPr lang="en-US" sz="1400" dirty="0" err="1" smtClean="0"/>
              <a:t>Git</a:t>
            </a:r>
            <a:r>
              <a:rPr lang="en-US" sz="1400" dirty="0" smtClean="0"/>
              <a:t>. It does not show you any information about the committed project history. For this, you need to use the </a:t>
            </a:r>
            <a:r>
              <a:rPr lang="en-US" sz="1400" dirty="0" err="1" smtClean="0"/>
              <a:t>git</a:t>
            </a:r>
            <a:r>
              <a:rPr lang="en-US" sz="1400" dirty="0" smtClean="0"/>
              <a:t> log. It also lists the files that you've changed and those you still need to add or commit.</a:t>
            </a:r>
          </a:p>
          <a:p>
            <a:pPr lvl="1"/>
            <a:r>
              <a:rPr lang="en-US" sz="1400" dirty="0" smtClean="0"/>
              <a:t>Syntax:  </a:t>
            </a:r>
            <a:r>
              <a:rPr lang="en-US" sz="1400" dirty="0" err="1" smtClean="0"/>
              <a:t>git</a:t>
            </a:r>
            <a:r>
              <a:rPr lang="en-US" sz="1400" dirty="0" smtClean="0"/>
              <a:t> status  </a:t>
            </a:r>
          </a:p>
          <a:p>
            <a:pPr lvl="1"/>
            <a:r>
              <a:rPr lang="en-US" sz="1200" dirty="0" smtClean="0"/>
              <a:t>To check log</a:t>
            </a:r>
          </a:p>
          <a:p>
            <a:pPr lvl="1"/>
            <a:r>
              <a:rPr lang="en-US" sz="1400" dirty="0" smtClean="0"/>
              <a:t>Syntax: </a:t>
            </a:r>
            <a:r>
              <a:rPr lang="en-US" sz="1400" dirty="0" err="1" smtClean="0"/>
              <a:t>git</a:t>
            </a:r>
            <a:r>
              <a:rPr lang="en-US" sz="1400" dirty="0" smtClean="0"/>
              <a:t> log</a:t>
            </a:r>
          </a:p>
          <a:p>
            <a:pPr>
              <a:buNone/>
            </a:pPr>
            <a:r>
              <a:rPr lang="en-US" sz="1400" dirty="0" smtClean="0"/>
              <a:t> To Create new branch</a:t>
            </a:r>
          </a:p>
          <a:p>
            <a:pPr lvl="1"/>
            <a:r>
              <a:rPr lang="en-US" sz="1400" dirty="0" err="1" smtClean="0"/>
              <a:t>Git</a:t>
            </a:r>
            <a:r>
              <a:rPr lang="en-US" sz="1400" dirty="0" smtClean="0"/>
              <a:t> checkout –b main</a:t>
            </a:r>
          </a:p>
          <a:p>
            <a:pPr lvl="0"/>
            <a:r>
              <a:rPr lang="en-US" sz="1200" dirty="0" smtClean="0"/>
              <a:t>To current check branch</a:t>
            </a:r>
          </a:p>
          <a:p>
            <a:pPr lvl="1"/>
            <a:r>
              <a:rPr lang="en-US" sz="1200" dirty="0" err="1" smtClean="0"/>
              <a:t>git</a:t>
            </a:r>
            <a:r>
              <a:rPr lang="en-US" sz="1200" dirty="0" smtClean="0"/>
              <a:t> branch</a:t>
            </a:r>
          </a:p>
          <a:p>
            <a:pPr lvl="0"/>
            <a:r>
              <a:rPr lang="en-US" sz="1200" dirty="0" smtClean="0"/>
              <a:t>To change branch</a:t>
            </a:r>
          </a:p>
          <a:p>
            <a:pPr lvl="1"/>
            <a:r>
              <a:rPr lang="en-US" sz="1200" dirty="0" err="1" smtClean="0"/>
              <a:t>git</a:t>
            </a:r>
            <a:r>
              <a:rPr lang="en-US" sz="1200" dirty="0" smtClean="0"/>
              <a:t> checkout branch name</a:t>
            </a:r>
          </a:p>
          <a:p>
            <a:pPr lvl="0"/>
            <a:r>
              <a:rPr lang="en-US" sz="1400" dirty="0" smtClean="0"/>
              <a:t>To add remote origin </a:t>
            </a:r>
          </a:p>
          <a:p>
            <a:pPr lvl="1"/>
            <a:r>
              <a:rPr lang="en-US" sz="1400" dirty="0" err="1" smtClean="0"/>
              <a:t>Git</a:t>
            </a:r>
            <a:r>
              <a:rPr lang="en-US" sz="1400" dirty="0" smtClean="0"/>
              <a:t> remote add origin </a:t>
            </a:r>
            <a:r>
              <a:rPr lang="en-US" sz="1400" u="sng" dirty="0" smtClean="0">
                <a:hlinkClick r:id="rId2"/>
              </a:rPr>
              <a:t>https://github.com/bharadwajVY/CSE.git</a:t>
            </a:r>
            <a:r>
              <a:rPr lang="en-US" sz="1400" dirty="0" smtClean="0"/>
              <a:t> (Provide your URL)</a:t>
            </a:r>
          </a:p>
          <a:p>
            <a:pPr lvl="1"/>
            <a:r>
              <a:rPr lang="en-US" sz="1400" dirty="0" smtClean="0"/>
              <a:t>Check </a:t>
            </a:r>
            <a:r>
              <a:rPr lang="en-US" sz="1400" dirty="0" smtClean="0">
                <a:sym typeface="Wingdings"/>
              </a:rPr>
              <a:t></a:t>
            </a:r>
            <a:r>
              <a:rPr lang="en-US" sz="1400" dirty="0" smtClean="0"/>
              <a:t> </a:t>
            </a:r>
            <a:r>
              <a:rPr lang="en-US" sz="1400" dirty="0" err="1" smtClean="0"/>
              <a:t>git</a:t>
            </a:r>
            <a:r>
              <a:rPr lang="en-US" sz="1400" dirty="0" smtClean="0"/>
              <a:t> remote –v </a:t>
            </a:r>
          </a:p>
          <a:p>
            <a:pPr lvl="1"/>
            <a:endParaRPr lang="en-US" sz="1400" dirty="0" smtClean="0"/>
          </a:p>
          <a:p>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rmAutofit fontScale="90000"/>
          </a:bodyPr>
          <a:lstStyle/>
          <a:p>
            <a:pPr algn="ctr"/>
            <a:r>
              <a:rPr lang="en-US" dirty="0" err="1" smtClean="0"/>
              <a:t>Git</a:t>
            </a:r>
            <a:r>
              <a:rPr lang="en-US" dirty="0" smtClean="0"/>
              <a:t> Commands</a:t>
            </a: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lvl="0"/>
            <a:r>
              <a:rPr lang="en-US" sz="1600" dirty="0" smtClean="0"/>
              <a:t>Push Command</a:t>
            </a:r>
          </a:p>
          <a:p>
            <a:pPr lvl="1"/>
            <a:r>
              <a:rPr lang="en-US" sz="1600" dirty="0" smtClean="0"/>
              <a:t>It is used to upload local repository content to a remote repository. Pushing is an act of transfer commits from your local repository to a remote repo. It's the complement to </a:t>
            </a:r>
            <a:r>
              <a:rPr lang="en-US" sz="1600" dirty="0" err="1" smtClean="0"/>
              <a:t>git</a:t>
            </a:r>
            <a:r>
              <a:rPr lang="en-US" sz="1600" dirty="0" smtClean="0"/>
              <a:t> fetch, but whereas fetching imports commits to local branches on comparatively pushing exports commits to remote branches. Remote branches are configured by using the </a:t>
            </a:r>
            <a:r>
              <a:rPr lang="en-US" sz="1600" dirty="0" err="1" smtClean="0"/>
              <a:t>git</a:t>
            </a:r>
            <a:r>
              <a:rPr lang="en-US" sz="1600" dirty="0" smtClean="0"/>
              <a:t> remote command. Pushing is capable of overwriting changes, and caution should be taken when pushing.</a:t>
            </a:r>
          </a:p>
          <a:p>
            <a:pPr lvl="1"/>
            <a:r>
              <a:rPr lang="en-US" sz="1600" dirty="0" smtClean="0"/>
              <a:t>Syntax: </a:t>
            </a:r>
            <a:r>
              <a:rPr lang="en-US" sz="1600" dirty="0" err="1" smtClean="0"/>
              <a:t>git</a:t>
            </a:r>
            <a:r>
              <a:rPr lang="en-US" sz="1600" dirty="0" smtClean="0"/>
              <a:t> push –f origin main</a:t>
            </a:r>
          </a:p>
          <a:p>
            <a:pPr lvl="1"/>
            <a:r>
              <a:rPr lang="en-US" sz="1600" dirty="0" smtClean="0"/>
              <a:t>Provide Username and Password</a:t>
            </a:r>
          </a:p>
          <a:p>
            <a:pPr lvl="1"/>
            <a:r>
              <a:rPr lang="en-US" sz="1600" dirty="0" smtClean="0"/>
              <a:t>Open your </a:t>
            </a:r>
            <a:r>
              <a:rPr lang="en-US" sz="1600" dirty="0" err="1" smtClean="0"/>
              <a:t>GitHub</a:t>
            </a:r>
            <a:r>
              <a:rPr lang="en-US" sz="1600" dirty="0" smtClean="0"/>
              <a:t> and check the repository </a:t>
            </a:r>
          </a:p>
          <a:p>
            <a:pPr lvl="0"/>
            <a:endParaRPr lang="en-US" sz="1600" dirty="0" smtClean="0"/>
          </a:p>
          <a:p>
            <a:pPr lvl="0"/>
            <a:r>
              <a:rPr lang="en-US" sz="1600" dirty="0" smtClean="0"/>
              <a:t>clone command </a:t>
            </a:r>
          </a:p>
          <a:p>
            <a:pPr lvl="1"/>
            <a:r>
              <a:rPr lang="en-US" sz="1600" dirty="0" smtClean="0"/>
              <a:t>This command is used to make a copy of a repository from an existing URL. If I want a local copy of my repository from </a:t>
            </a:r>
            <a:r>
              <a:rPr lang="en-US" sz="1600" dirty="0" err="1" smtClean="0"/>
              <a:t>GitHub</a:t>
            </a:r>
            <a:r>
              <a:rPr lang="en-US" sz="1600" dirty="0" smtClean="0"/>
              <a:t>, this command allows creating a local copy of that repository on your local directory from the repository URL.</a:t>
            </a:r>
          </a:p>
          <a:p>
            <a:pPr lvl="1"/>
            <a:r>
              <a:rPr lang="en-US" sz="1600" dirty="0" smtClean="0"/>
              <a:t>Syntax: </a:t>
            </a:r>
            <a:r>
              <a:rPr lang="en-US" sz="1600" dirty="0" err="1" smtClean="0"/>
              <a:t>git</a:t>
            </a:r>
            <a:r>
              <a:rPr lang="en-US" sz="1600" dirty="0" smtClean="0"/>
              <a:t> clone URL</a:t>
            </a:r>
          </a:p>
          <a:p>
            <a:pPr>
              <a:buNone/>
            </a:pPr>
            <a:endParaRPr lang="en-US" sz="1600" dirty="0" smtClean="0"/>
          </a:p>
          <a:p>
            <a:pPr lvl="0"/>
            <a:r>
              <a:rPr lang="en-US" sz="1600" dirty="0" smtClean="0"/>
              <a:t>To Remove remote origin</a:t>
            </a:r>
          </a:p>
          <a:p>
            <a:pPr lvl="1"/>
            <a:r>
              <a:rPr lang="en-US" sz="1600" dirty="0" err="1" smtClean="0"/>
              <a:t>git</a:t>
            </a:r>
            <a:r>
              <a:rPr lang="en-US" sz="1600" dirty="0" smtClean="0"/>
              <a:t> remote </a:t>
            </a:r>
            <a:r>
              <a:rPr lang="en-US" sz="1600" dirty="0" err="1" smtClean="0"/>
              <a:t>rm</a:t>
            </a:r>
            <a:r>
              <a:rPr lang="en-US" sz="1600" dirty="0" smtClean="0"/>
              <a:t> origin</a:t>
            </a:r>
          </a:p>
          <a:p>
            <a:pPr lvl="1"/>
            <a:endParaRPr lang="en-US" sz="1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pPr algn="ctr"/>
            <a:r>
              <a:rPr lang="en-US" dirty="0" err="1" smtClean="0"/>
              <a:t>Git</a:t>
            </a:r>
            <a:r>
              <a:rPr lang="en-US" dirty="0" smtClean="0"/>
              <a:t> Commands</a:t>
            </a:r>
            <a:endParaRPr lang="en-US" dirty="0"/>
          </a:p>
        </p:txBody>
      </p:sp>
      <p:sp>
        <p:nvSpPr>
          <p:cNvPr id="3" name="Content Placeholder 2"/>
          <p:cNvSpPr>
            <a:spLocks noGrp="1"/>
          </p:cNvSpPr>
          <p:nvPr>
            <p:ph idx="1"/>
          </p:nvPr>
        </p:nvSpPr>
        <p:spPr>
          <a:xfrm>
            <a:off x="457200" y="1325880"/>
            <a:ext cx="8229600" cy="4389120"/>
          </a:xfrm>
        </p:spPr>
        <p:txBody>
          <a:bodyPr>
            <a:normAutofit fontScale="85000" lnSpcReduction="10000"/>
          </a:bodyPr>
          <a:lstStyle/>
          <a:p>
            <a:r>
              <a:rPr lang="en-US" dirty="0" smtClean="0"/>
              <a:t>Pull command</a:t>
            </a:r>
          </a:p>
          <a:p>
            <a:pPr lvl="1"/>
            <a:r>
              <a:rPr lang="en-US" dirty="0" smtClean="0"/>
              <a:t>Pull command is used to receive data from </a:t>
            </a:r>
            <a:r>
              <a:rPr lang="en-US" dirty="0" err="1" smtClean="0"/>
              <a:t>GitHub</a:t>
            </a:r>
            <a:r>
              <a:rPr lang="en-US" dirty="0" smtClean="0"/>
              <a:t>. It fetches and merges changes on the remote server to your working directory.</a:t>
            </a:r>
          </a:p>
          <a:p>
            <a:pPr lvl="1"/>
            <a:r>
              <a:rPr lang="en-US" dirty="0" smtClean="0"/>
              <a:t>Syntax: </a:t>
            </a:r>
            <a:r>
              <a:rPr lang="en-US" dirty="0" err="1" smtClean="0"/>
              <a:t>git</a:t>
            </a:r>
            <a:r>
              <a:rPr lang="en-US" dirty="0" smtClean="0"/>
              <a:t> pull URL  </a:t>
            </a:r>
          </a:p>
          <a:p>
            <a:r>
              <a:rPr lang="en-US" dirty="0" err="1" smtClean="0"/>
              <a:t>Git</a:t>
            </a:r>
            <a:r>
              <a:rPr lang="en-US" dirty="0" smtClean="0"/>
              <a:t> Merge Command</a:t>
            </a:r>
          </a:p>
          <a:p>
            <a:pPr lvl="1"/>
            <a:r>
              <a:rPr lang="en-US" dirty="0" smtClean="0"/>
              <a:t>This command is used to merge the specified </a:t>
            </a:r>
            <a:r>
              <a:rPr lang="en-US" dirty="0" err="1" smtClean="0"/>
              <a:t>branch?s</a:t>
            </a:r>
            <a:r>
              <a:rPr lang="en-US" dirty="0" smtClean="0"/>
              <a:t> history into the current branch.</a:t>
            </a:r>
          </a:p>
          <a:p>
            <a:pPr lvl="1"/>
            <a:r>
              <a:rPr lang="en-US" b="1" dirty="0" smtClean="0"/>
              <a:t>Syntax</a:t>
            </a:r>
            <a:endParaRPr lang="en-US" dirty="0" smtClean="0"/>
          </a:p>
          <a:p>
            <a:pPr lvl="1"/>
            <a:r>
              <a:rPr lang="en-US" dirty="0" err="1" smtClean="0"/>
              <a:t>git</a:t>
            </a:r>
            <a:r>
              <a:rPr lang="en-US" dirty="0" smtClean="0"/>
              <a:t> merge </a:t>
            </a:r>
            <a:r>
              <a:rPr lang="en-US" dirty="0" err="1" smtClean="0"/>
              <a:t>BranchName</a:t>
            </a:r>
            <a:r>
              <a:rPr lang="en-US" dirty="0" smtClean="0"/>
              <a:t>  </a:t>
            </a:r>
          </a:p>
          <a:p>
            <a:pPr lvl="1">
              <a:buNone/>
            </a:pPr>
            <a:endParaRPr lang="en-US" b="1" u="sng" dirty="0" smtClean="0"/>
          </a:p>
          <a:p>
            <a:pPr lvl="1">
              <a:buNone/>
            </a:pPr>
            <a:r>
              <a:rPr lang="en-US" b="1" u="sng" dirty="0" smtClean="0"/>
              <a:t>Note:</a:t>
            </a:r>
            <a:r>
              <a:rPr lang="en-US" dirty="0" smtClean="0"/>
              <a:t> Create </a:t>
            </a:r>
            <a:r>
              <a:rPr lang="en-US" dirty="0" err="1" smtClean="0"/>
              <a:t>GitHub</a:t>
            </a:r>
            <a:r>
              <a:rPr lang="en-US" dirty="0" smtClean="0"/>
              <a:t> account login into it and work with </a:t>
            </a:r>
            <a:r>
              <a:rPr lang="en-US" dirty="0" err="1" smtClean="0"/>
              <a:t>git</a:t>
            </a:r>
            <a:r>
              <a:rPr lang="en-US" dirty="0" smtClean="0"/>
              <a:t> and </a:t>
            </a:r>
            <a:r>
              <a:rPr lang="en-US" dirty="0" err="1" smtClean="0"/>
              <a:t>github</a:t>
            </a:r>
            <a:r>
              <a:rPr lang="en-US" dirty="0" smtClean="0"/>
              <a:t> by configuring both with same email and username.</a:t>
            </a:r>
          </a:p>
          <a:p>
            <a:pPr lvl="1"/>
            <a:endParaRPr lang="en-US" dirty="0" smtClean="0"/>
          </a:p>
          <a:p>
            <a:pPr lvl="1"/>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66800"/>
            <a:ext cx="8382000" cy="4524315"/>
          </a:xfrm>
          <a:prstGeom prst="rect">
            <a:avLst/>
          </a:prstGeom>
        </p:spPr>
        <p:txBody>
          <a:bodyPr wrap="square">
            <a:spAutoFit/>
          </a:bodyPr>
          <a:lstStyle/>
          <a:p>
            <a:pPr marL="12700" algn="just">
              <a:lnSpc>
                <a:spcPct val="100000"/>
              </a:lnSpc>
            </a:pPr>
            <a:r>
              <a:rPr lang="en-US" sz="3200" dirty="0" smtClean="0">
                <a:solidFill>
                  <a:srgbClr val="7030A0"/>
                </a:solidFill>
                <a:latin typeface="Times New Roman"/>
                <a:cs typeface="Times New Roman"/>
              </a:rPr>
              <a:t>Dear Students, </a:t>
            </a:r>
          </a:p>
          <a:p>
            <a:pPr marL="12700" algn="just">
              <a:lnSpc>
                <a:spcPct val="100000"/>
              </a:lnSpc>
            </a:pPr>
            <a:endParaRPr lang="en-US" sz="3200" dirty="0" smtClean="0">
              <a:solidFill>
                <a:srgbClr val="7030A0"/>
              </a:solidFill>
              <a:latin typeface="Times New Roman"/>
              <a:cs typeface="Times New Roman"/>
            </a:endParaRPr>
          </a:p>
          <a:p>
            <a:pPr marL="12700" algn="just">
              <a:lnSpc>
                <a:spcPct val="100000"/>
              </a:lnSpc>
            </a:pPr>
            <a:r>
              <a:rPr lang="en-US" sz="3200" dirty="0" smtClean="0">
                <a:solidFill>
                  <a:srgbClr val="7030A0"/>
                </a:solidFill>
                <a:latin typeface="Times New Roman"/>
                <a:cs typeface="Times New Roman"/>
              </a:rPr>
              <a:t>Take this </a:t>
            </a:r>
            <a:r>
              <a:rPr lang="en-US" sz="3200" dirty="0" err="1" smtClean="0">
                <a:solidFill>
                  <a:srgbClr val="7030A0"/>
                </a:solidFill>
                <a:latin typeface="Times New Roman"/>
                <a:cs typeface="Times New Roman"/>
              </a:rPr>
              <a:t>ppt</a:t>
            </a:r>
            <a:r>
              <a:rPr lang="en-US" sz="3200" dirty="0" smtClean="0">
                <a:solidFill>
                  <a:srgbClr val="7030A0"/>
                </a:solidFill>
                <a:latin typeface="Times New Roman"/>
                <a:cs typeface="Times New Roman"/>
              </a:rPr>
              <a:t> as reference, go through syllabus copy and prepare accordingly. Code of remaining concepts are shared in our group as zip file with the name </a:t>
            </a:r>
            <a:r>
              <a:rPr lang="en-US" sz="3200" dirty="0" err="1" smtClean="0">
                <a:solidFill>
                  <a:srgbClr val="7030A0"/>
                </a:solidFill>
                <a:latin typeface="Times New Roman"/>
                <a:cs typeface="Times New Roman"/>
              </a:rPr>
              <a:t>FSWD_Example_Programs</a:t>
            </a:r>
            <a:r>
              <a:rPr lang="en-US" sz="3200" dirty="0" smtClean="0">
                <a:solidFill>
                  <a:srgbClr val="7030A0"/>
                </a:solidFill>
                <a:latin typeface="Times New Roman"/>
                <a:cs typeface="Times New Roman"/>
              </a:rPr>
              <a:t> Practice codes and Lab experiments.</a:t>
            </a:r>
          </a:p>
          <a:p>
            <a:pPr marL="12700" algn="just">
              <a:lnSpc>
                <a:spcPct val="100000"/>
              </a:lnSpc>
            </a:pPr>
            <a:endParaRPr lang="en-US" sz="3200" dirty="0" smtClean="0">
              <a:solidFill>
                <a:srgbClr val="7030A0"/>
              </a:solidFill>
              <a:latin typeface="Times New Roman"/>
              <a:cs typeface="Times New Roman"/>
            </a:endParaRPr>
          </a:p>
          <a:p>
            <a:pPr marL="12700" algn="ctr">
              <a:lnSpc>
                <a:spcPct val="100000"/>
              </a:lnSpc>
            </a:pPr>
            <a:r>
              <a:rPr lang="en-US" sz="3200" dirty="0" smtClean="0">
                <a:solidFill>
                  <a:srgbClr val="7030A0"/>
                </a:solidFill>
                <a:latin typeface="Times New Roman"/>
                <a:cs typeface="Times New Roman"/>
              </a:rPr>
              <a:t>All the best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a:t>
            </a:r>
            <a:r>
              <a:rPr lang="en-US" dirty="0" smtClean="0"/>
              <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2" cstate="print"/>
          <a:srcRect/>
          <a:stretch>
            <a:fillRect/>
          </a:stretch>
        </p:blipFill>
        <p:spPr bwMode="auto">
          <a:xfrm>
            <a:off x="1676400" y="1600200"/>
            <a:ext cx="6477000" cy="370046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smtClean="0"/>
              <a:t>Open Source</a:t>
            </a:r>
            <a:r>
              <a:rPr lang="en-US" sz="2000" dirty="0" smtClean="0"/>
              <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p>
          <a:p>
            <a:r>
              <a:rPr lang="en-US" sz="2000" b="1" dirty="0" smtClean="0"/>
              <a:t>Scalable</a:t>
            </a:r>
            <a:r>
              <a:rPr lang="en-US" sz="2000" dirty="0" smtClean="0"/>
              <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p>
          <a:p>
            <a:r>
              <a:rPr lang="en-US" sz="2000" b="1" dirty="0" smtClean="0"/>
              <a:t>Distributed</a:t>
            </a:r>
            <a:r>
              <a:rPr lang="en-US" sz="2000" dirty="0" smtClean="0"/>
              <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cstate="print"/>
          <a:srcRect/>
          <a:stretch>
            <a:fillRect/>
          </a:stretch>
        </p:blipFill>
        <p:spPr bwMode="auto">
          <a:xfrm>
            <a:off x="762000" y="1123617"/>
            <a:ext cx="6667899" cy="47631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smtClean="0"/>
              <a:t>Security</a:t>
            </a:r>
            <a:r>
              <a:rPr lang="en-US" sz="1600" dirty="0" smtClean="0"/>
              <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p>
          <a:p>
            <a:r>
              <a:rPr lang="en-US" sz="1600" b="1" dirty="0" smtClean="0"/>
              <a:t>Speed</a:t>
            </a:r>
            <a:r>
              <a:rPr lang="en-US" sz="1600" dirty="0" smtClean="0"/>
              <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p>
          <a:p>
            <a:r>
              <a:rPr lang="en-US" sz="1600" b="1" dirty="0" smtClean="0"/>
              <a:t>Supports non-linear development</a:t>
            </a:r>
            <a:r>
              <a:rPr lang="en-US" sz="1600" dirty="0" smtClean="0"/>
              <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p>
          <a:p>
            <a:r>
              <a:rPr lang="en-US" sz="1600" b="1" dirty="0" smtClean="0"/>
              <a:t>Branching and Merging</a:t>
            </a:r>
            <a:r>
              <a:rPr lang="en-US" sz="1600" dirty="0" smtClean="0"/>
              <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p>
          <a:p>
            <a:r>
              <a:rPr lang="en-US" sz="2000" dirty="0" smtClean="0"/>
              <a:t>We can create a </a:t>
            </a:r>
            <a:r>
              <a:rPr lang="en-US" sz="2000" b="1" dirty="0" smtClean="0"/>
              <a:t>demo branch</a:t>
            </a:r>
            <a:r>
              <a:rPr lang="en-US" sz="2000" dirty="0" smtClean="0"/>
              <a:t> for the experiment and check if it is working. We can also remove it if needed.</a:t>
            </a:r>
          </a:p>
          <a:p>
            <a:r>
              <a:rPr lang="en-US" sz="2000" dirty="0" smtClean="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smtClean="0"/>
              <a:t>Data Assurance</a:t>
            </a:r>
            <a:r>
              <a:rPr lang="en-US" sz="2000" dirty="0" smtClean="0"/>
              <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p>
          <a:p>
            <a:r>
              <a:rPr lang="en-US" sz="2000" b="1" dirty="0" smtClean="0"/>
              <a:t>Staging Area</a:t>
            </a:r>
            <a:r>
              <a:rPr lang="en-US" sz="2000" dirty="0" smtClean="0"/>
              <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p>
          <a:p>
            <a:r>
              <a:rPr lang="en-US" sz="2000" b="1" dirty="0" smtClean="0"/>
              <a:t>Maintain the clean history</a:t>
            </a:r>
            <a:r>
              <a:rPr lang="en-US" sz="2000" dirty="0" smtClean="0"/>
              <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p>
          <a:p>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1808</TotalTime>
  <Words>808</Words>
  <Application>Microsoft Office PowerPoint</Application>
  <PresentationFormat>On-screen Show (4:3)</PresentationFormat>
  <Paragraphs>185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 FULL STACK WEB DEVELOPMENT  UNIT - 5 </vt:lpstr>
      <vt:lpstr>GIT And Version Control</vt:lpstr>
      <vt:lpstr>Slide 3</vt:lpstr>
      <vt:lpstr>Features of Git </vt:lpstr>
      <vt:lpstr>Slide 5</vt:lpstr>
      <vt:lpstr>Slide 6</vt:lpstr>
      <vt:lpstr>Slide 7</vt:lpstr>
      <vt:lpstr>Slide 8</vt:lpstr>
      <vt:lpstr>Slide 9</vt:lpstr>
      <vt:lpstr>Benefits of Git</vt:lpstr>
      <vt:lpstr>Slide 11</vt:lpstr>
      <vt:lpstr>Why Git? </vt:lpstr>
      <vt:lpstr>Slide 13</vt:lpstr>
      <vt:lpstr>GitHub</vt:lpstr>
      <vt:lpstr>Features of GitHub </vt:lpstr>
      <vt:lpstr>Benefits of GitHub </vt:lpstr>
      <vt:lpstr>Git Getting Started </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this</vt:lpstr>
      <vt:lpstr>      I   It facilitates with three features. Create New Repository Clone Existing Repository Open Existing Repository </vt:lpstr>
      <vt:lpstr>Slide 29</vt:lpstr>
      <vt:lpstr>Git Commands</vt:lpstr>
      <vt:lpstr>Git Commands</vt:lpstr>
      <vt:lpstr>Git Commands</vt:lpstr>
      <vt:lpstr>Git Commands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614</cp:revision>
  <dcterms:created xsi:type="dcterms:W3CDTF">2021-04-01T04:31:13Z</dcterms:created>
  <dcterms:modified xsi:type="dcterms:W3CDTF">2022-11-16T05:16:37Z</dcterms:modified>
</cp:coreProperties>
</file>