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2" r:id="rId3"/>
    <p:sldId id="266" r:id="rId4"/>
    <p:sldId id="267" r:id="rId5"/>
    <p:sldId id="268" r:id="rId6"/>
    <p:sldId id="271" r:id="rId7"/>
    <p:sldId id="274" r:id="rId8"/>
    <p:sldId id="257" r:id="rId9"/>
    <p:sldId id="258" r:id="rId10"/>
    <p:sldId id="259" r:id="rId11"/>
    <p:sldId id="261" r:id="rId12"/>
    <p:sldId id="263" r:id="rId13"/>
    <p:sldId id="265" r:id="rId14"/>
    <p:sldId id="275" r:id="rId15"/>
    <p:sldId id="404" r:id="rId16"/>
    <p:sldId id="403" r:id="rId17"/>
    <p:sldId id="288" r:id="rId18"/>
    <p:sldId id="291" r:id="rId19"/>
    <p:sldId id="289" r:id="rId20"/>
    <p:sldId id="295" r:id="rId21"/>
    <p:sldId id="293" r:id="rId22"/>
    <p:sldId id="397" r:id="rId23"/>
    <p:sldId id="290" r:id="rId24"/>
    <p:sldId id="292" r:id="rId25"/>
    <p:sldId id="294" r:id="rId26"/>
    <p:sldId id="313" r:id="rId27"/>
    <p:sldId id="312" r:id="rId28"/>
    <p:sldId id="314" r:id="rId29"/>
    <p:sldId id="315" r:id="rId30"/>
    <p:sldId id="405" r:id="rId31"/>
    <p:sldId id="406" r:id="rId32"/>
    <p:sldId id="407" r:id="rId33"/>
    <p:sldId id="408" r:id="rId34"/>
    <p:sldId id="409" r:id="rId35"/>
    <p:sldId id="410" r:id="rId36"/>
    <p:sldId id="411" r:id="rId37"/>
    <p:sldId id="412" r:id="rId38"/>
    <p:sldId id="413" r:id="rId39"/>
    <p:sldId id="414" r:id="rId40"/>
    <p:sldId id="455" r:id="rId41"/>
    <p:sldId id="415" r:id="rId42"/>
    <p:sldId id="416" r:id="rId43"/>
    <p:sldId id="456" r:id="rId44"/>
    <p:sldId id="457" r:id="rId45"/>
    <p:sldId id="458" r:id="rId46"/>
    <p:sldId id="459" r:id="rId47"/>
    <p:sldId id="460" r:id="rId48"/>
    <p:sldId id="461" r:id="rId49"/>
    <p:sldId id="462" r:id="rId50"/>
    <p:sldId id="417" r:id="rId51"/>
    <p:sldId id="418" r:id="rId52"/>
    <p:sldId id="419" r:id="rId53"/>
    <p:sldId id="420" r:id="rId54"/>
    <p:sldId id="421" r:id="rId55"/>
    <p:sldId id="422" r:id="rId56"/>
    <p:sldId id="423" r:id="rId57"/>
    <p:sldId id="424" r:id="rId58"/>
    <p:sldId id="425" r:id="rId59"/>
    <p:sldId id="426" r:id="rId60"/>
    <p:sldId id="427" r:id="rId61"/>
    <p:sldId id="428" r:id="rId62"/>
    <p:sldId id="429" r:id="rId63"/>
    <p:sldId id="430" r:id="rId64"/>
    <p:sldId id="431" r:id="rId65"/>
    <p:sldId id="432" r:id="rId66"/>
    <p:sldId id="433" r:id="rId67"/>
    <p:sldId id="434" r:id="rId68"/>
    <p:sldId id="435" r:id="rId69"/>
    <p:sldId id="436" r:id="rId70"/>
    <p:sldId id="437" r:id="rId71"/>
    <p:sldId id="438" r:id="rId72"/>
    <p:sldId id="439" r:id="rId73"/>
    <p:sldId id="440" r:id="rId74"/>
    <p:sldId id="441" r:id="rId75"/>
    <p:sldId id="442" r:id="rId76"/>
    <p:sldId id="443" r:id="rId77"/>
    <p:sldId id="444" r:id="rId78"/>
    <p:sldId id="445" r:id="rId79"/>
    <p:sldId id="446" r:id="rId80"/>
    <p:sldId id="447" r:id="rId81"/>
    <p:sldId id="448" r:id="rId82"/>
    <p:sldId id="449" r:id="rId83"/>
    <p:sldId id="450" r:id="rId84"/>
    <p:sldId id="451" r:id="rId85"/>
    <p:sldId id="452" r:id="rId86"/>
    <p:sldId id="453" r:id="rId87"/>
    <p:sldId id="454" r:id="rId88"/>
    <p:sldId id="463" r:id="rId89"/>
    <p:sldId id="464" r:id="rId90"/>
    <p:sldId id="465" r:id="rId91"/>
    <p:sldId id="466" r:id="rId92"/>
    <p:sldId id="467" r:id="rId93"/>
    <p:sldId id="468" r:id="rId94"/>
    <p:sldId id="469" r:id="rId95"/>
    <p:sldId id="470" r:id="rId96"/>
    <p:sldId id="471" r:id="rId97"/>
    <p:sldId id="472" r:id="rId98"/>
    <p:sldId id="473" r:id="rId99"/>
    <p:sldId id="474" r:id="rId100"/>
    <p:sldId id="475" r:id="rId101"/>
    <p:sldId id="476" r:id="rId102"/>
    <p:sldId id="477" r:id="rId103"/>
    <p:sldId id="478" r:id="rId104"/>
    <p:sldId id="479" r:id="rId105"/>
    <p:sldId id="480" r:id="rId106"/>
    <p:sldId id="481" r:id="rId107"/>
    <p:sldId id="482" r:id="rId108"/>
    <p:sldId id="483" r:id="rId109"/>
    <p:sldId id="484" r:id="rId110"/>
    <p:sldId id="485" r:id="rId111"/>
    <p:sldId id="486" r:id="rId112"/>
    <p:sldId id="487" r:id="rId113"/>
    <p:sldId id="488" r:id="rId114"/>
    <p:sldId id="489" r:id="rId115"/>
    <p:sldId id="490" r:id="rId116"/>
    <p:sldId id="491" r:id="rId117"/>
    <p:sldId id="492" r:id="rId118"/>
    <p:sldId id="493" r:id="rId119"/>
    <p:sldId id="494" r:id="rId120"/>
    <p:sldId id="495" r:id="rId121"/>
    <p:sldId id="496" r:id="rId122"/>
    <p:sldId id="497" r:id="rId123"/>
    <p:sldId id="498" r:id="rId124"/>
    <p:sldId id="501" r:id="rId125"/>
    <p:sldId id="499" r:id="rId126"/>
    <p:sldId id="500" r:id="rId127"/>
    <p:sldId id="502" r:id="rId128"/>
    <p:sldId id="503" r:id="rId129"/>
    <p:sldId id="504" r:id="rId130"/>
    <p:sldId id="505" r:id="rId131"/>
    <p:sldId id="506" r:id="rId132"/>
    <p:sldId id="507" r:id="rId133"/>
    <p:sldId id="508" r:id="rId134"/>
    <p:sldId id="509" r:id="rId135"/>
    <p:sldId id="510" r:id="rId1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5982" autoAdjust="0"/>
    <p:restoredTop sz="94660"/>
  </p:normalViewPr>
  <p:slideViewPr>
    <p:cSldViewPr>
      <p:cViewPr>
        <p:scale>
          <a:sx n="75" d="100"/>
          <a:sy n="75" d="100"/>
        </p:scale>
        <p:origin x="-1608"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FC9E3A5-280A-4A8D-A84E-7167A91DF8BA}" type="datetimeFigureOut">
              <a:rPr lang="en-US" smtClean="0"/>
              <a:pPr/>
              <a:t>5/5/2021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E781330-6379-4099-B5C2-1CE64DCE4A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FC9E3A5-280A-4A8D-A84E-7167A91DF8BA}" type="datetimeFigureOut">
              <a:rPr lang="en-US" smtClean="0"/>
              <a:pPr/>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9E3A5-280A-4A8D-A84E-7167A91DF8BA}" type="datetimeFigureOut">
              <a:rPr lang="en-US" smtClean="0"/>
              <a:pPr/>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FC9E3A5-280A-4A8D-A84E-7167A91DF8BA}" type="datetimeFigureOut">
              <a:rPr lang="en-US" smtClean="0"/>
              <a:pPr/>
              <a:t>5/5/2021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FC9E3A5-280A-4A8D-A84E-7167A91DF8BA}" type="datetimeFigureOut">
              <a:rPr lang="en-US" smtClean="0"/>
              <a:pPr/>
              <a:t>5/5/2021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9E3A5-280A-4A8D-A84E-7167A91DF8BA}" type="datetimeFigureOut">
              <a:rPr lang="en-US" smtClean="0"/>
              <a:pPr/>
              <a:t>5/5/2021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9E3A5-280A-4A8D-A84E-7167A91DF8BA}" type="datetimeFigureOut">
              <a:rPr lang="en-US" smtClean="0"/>
              <a:pPr/>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C9E3A5-280A-4A8D-A84E-7167A91DF8BA}" type="datetimeFigureOut">
              <a:rPr lang="en-US" smtClean="0"/>
              <a:pPr/>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E781330-6379-4099-B5C2-1CE64DCE4A0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FC9E3A5-280A-4A8D-A84E-7167A91DF8BA}" type="datetimeFigureOut">
              <a:rPr lang="en-US" smtClean="0"/>
              <a:pPr/>
              <a:t>5/5/2021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E781330-6379-4099-B5C2-1CE64DCE4A0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8" Type="http://schemas.openxmlformats.org/officeDocument/2006/relationships/hyperlink" Target="https://www.javatpoint.com/javascript-math-cos-method" TargetMode="External"/><Relationship Id="rId13" Type="http://schemas.openxmlformats.org/officeDocument/2006/relationships/hyperlink" Target="https://www.javatpoint.com/javascript-math-log-method" TargetMode="External"/><Relationship Id="rId3" Type="http://schemas.openxmlformats.org/officeDocument/2006/relationships/hyperlink" Target="https://www.javatpoint.com/javascript-math-acos-method" TargetMode="External"/><Relationship Id="rId7" Type="http://schemas.openxmlformats.org/officeDocument/2006/relationships/hyperlink" Target="https://www.javatpoint.com/javascript-math-ceil-method" TargetMode="External"/><Relationship Id="rId12" Type="http://schemas.openxmlformats.org/officeDocument/2006/relationships/hyperlink" Target="https://www.javatpoint.com/javascript-math-hypot-method" TargetMode="External"/><Relationship Id="rId2" Type="http://schemas.openxmlformats.org/officeDocument/2006/relationships/hyperlink" Target="https://www.javatpoint.com/javascript-math-abs-method" TargetMode="External"/><Relationship Id="rId1" Type="http://schemas.openxmlformats.org/officeDocument/2006/relationships/slideLayout" Target="../slideLayouts/slideLayout2.xml"/><Relationship Id="rId6" Type="http://schemas.openxmlformats.org/officeDocument/2006/relationships/hyperlink" Target="https://www.javatpoint.com/javascript-math-cbrt-method" TargetMode="External"/><Relationship Id="rId11" Type="http://schemas.openxmlformats.org/officeDocument/2006/relationships/hyperlink" Target="https://www.javatpoint.com/javascript-math-floor-method" TargetMode="External"/><Relationship Id="rId5" Type="http://schemas.openxmlformats.org/officeDocument/2006/relationships/hyperlink" Target="https://www.javatpoint.com/javascript-math-atan-method" TargetMode="External"/><Relationship Id="rId10" Type="http://schemas.openxmlformats.org/officeDocument/2006/relationships/hyperlink" Target="https://www.javatpoint.com/javascript-math-exp-method" TargetMode="External"/><Relationship Id="rId4" Type="http://schemas.openxmlformats.org/officeDocument/2006/relationships/hyperlink" Target="https://www.javatpoint.com/javascript-math-asin-method" TargetMode="External"/><Relationship Id="rId9" Type="http://schemas.openxmlformats.org/officeDocument/2006/relationships/hyperlink" Target="https://www.javatpoint.com/javascript-math-cosh-method" TargetMode="External"/></Relationships>
</file>

<file path=ppt/slides/_rels/slide102.xml.rels><?xml version="1.0" encoding="UTF-8" standalone="yes"?>
<Relationships xmlns="http://schemas.openxmlformats.org/package/2006/relationships"><Relationship Id="rId8" Type="http://schemas.openxmlformats.org/officeDocument/2006/relationships/hyperlink" Target="https://www.javatpoint.com/javascript-math-sin-method" TargetMode="External"/><Relationship Id="rId13" Type="http://schemas.openxmlformats.org/officeDocument/2006/relationships/hyperlink" Target="https://www.javatpoint.com/javascript-math-trunc-method" TargetMode="External"/><Relationship Id="rId3" Type="http://schemas.openxmlformats.org/officeDocument/2006/relationships/hyperlink" Target="https://www.javatpoint.com/javascript-math-min-method" TargetMode="External"/><Relationship Id="rId7" Type="http://schemas.openxmlformats.org/officeDocument/2006/relationships/hyperlink" Target="https://www.javatpoint.com/javascript-math-sign-method" TargetMode="External"/><Relationship Id="rId12" Type="http://schemas.openxmlformats.org/officeDocument/2006/relationships/hyperlink" Target="https://www.javatpoint.com/javascript-math-tanh-method" TargetMode="External"/><Relationship Id="rId2" Type="http://schemas.openxmlformats.org/officeDocument/2006/relationships/hyperlink" Target="https://www.javatpoint.com/javascript-math-max-method" TargetMode="External"/><Relationship Id="rId1" Type="http://schemas.openxmlformats.org/officeDocument/2006/relationships/slideLayout" Target="../slideLayouts/slideLayout2.xml"/><Relationship Id="rId6" Type="http://schemas.openxmlformats.org/officeDocument/2006/relationships/hyperlink" Target="https://www.javatpoint.com/javascript-math-round-method" TargetMode="External"/><Relationship Id="rId11" Type="http://schemas.openxmlformats.org/officeDocument/2006/relationships/hyperlink" Target="https://www.javatpoint.com/javascript-math-tan-method" TargetMode="External"/><Relationship Id="rId5" Type="http://schemas.openxmlformats.org/officeDocument/2006/relationships/hyperlink" Target="https://www.javatpoint.com/javascript-math-random-method" TargetMode="External"/><Relationship Id="rId10" Type="http://schemas.openxmlformats.org/officeDocument/2006/relationships/hyperlink" Target="https://www.javatpoint.com/javascript-math-sqrt-method" TargetMode="External"/><Relationship Id="rId4" Type="http://schemas.openxmlformats.org/officeDocument/2006/relationships/hyperlink" Target="https://www.javatpoint.com/javascript-math-pow-method" TargetMode="External"/><Relationship Id="rId9" Type="http://schemas.openxmlformats.org/officeDocument/2006/relationships/hyperlink" Target="https://www.javatpoint.com/javascript-math-sinh-method"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8" Type="http://schemas.openxmlformats.org/officeDocument/2006/relationships/hyperlink" Target="https://www.javatpoint.com/javascript-number-toprecision-method" TargetMode="External"/><Relationship Id="rId3" Type="http://schemas.openxmlformats.org/officeDocument/2006/relationships/hyperlink" Target="https://www.javatpoint.com/javascript-number-isinteger-method" TargetMode="External"/><Relationship Id="rId7" Type="http://schemas.openxmlformats.org/officeDocument/2006/relationships/hyperlink" Target="https://www.javatpoint.com/javascript-number-tofixed-method" TargetMode="External"/><Relationship Id="rId2" Type="http://schemas.openxmlformats.org/officeDocument/2006/relationships/hyperlink" Target="https://www.javatpoint.com/javascript-number-isfinite-method" TargetMode="External"/><Relationship Id="rId1" Type="http://schemas.openxmlformats.org/officeDocument/2006/relationships/slideLayout" Target="../slideLayouts/slideLayout2.xml"/><Relationship Id="rId6" Type="http://schemas.openxmlformats.org/officeDocument/2006/relationships/hyperlink" Target="https://www.javatpoint.com/javascript-number-toexponential-method" TargetMode="External"/><Relationship Id="rId5" Type="http://schemas.openxmlformats.org/officeDocument/2006/relationships/hyperlink" Target="https://www.javatpoint.com/javascript-number-parseint-method" TargetMode="External"/><Relationship Id="rId4" Type="http://schemas.openxmlformats.org/officeDocument/2006/relationships/hyperlink" Target="https://www.javatpoint.com/javascript-number-parsefloat-method" TargetMode="External"/><Relationship Id="rId9" Type="http://schemas.openxmlformats.org/officeDocument/2006/relationships/hyperlink" Target="https://www.javatpoint.com/javascript-number-tostring-method"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hyperlink" Target="https://www.javatpoint.com/html-tutorial" TargetMode="External"/><Relationship Id="rId2" Type="http://schemas.openxmlformats.org/officeDocument/2006/relationships/hyperlink" Target="https://www.javatpoint.com/javascript-tutorial"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hyperlink" Target="https://www.javatpoint.com/javascript-tutorial"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hyperlink" Target="https://www.javatpoint.com/javascript-function" TargetMode="Externa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8" Type="http://schemas.openxmlformats.org/officeDocument/2006/relationships/hyperlink" Target="https://www.javatpoint.com/html-iframes" TargetMode="External"/><Relationship Id="rId13" Type="http://schemas.openxmlformats.org/officeDocument/2006/relationships/hyperlink" Target="https://www.javatpoint.com/javascript-function" TargetMode="External"/><Relationship Id="rId3" Type="http://schemas.openxmlformats.org/officeDocument/2006/relationships/hyperlink" Target="https://www.javatpoint.com/html-head" TargetMode="External"/><Relationship Id="rId7" Type="http://schemas.openxmlformats.org/officeDocument/2006/relationships/hyperlink" Target="https://www.javatpoint.com/html-base-tag" TargetMode="External"/><Relationship Id="rId12" Type="http://schemas.openxmlformats.org/officeDocument/2006/relationships/hyperlink" Target="https://www.javatpoint.com/html-param-tag" TargetMode="External"/><Relationship Id="rId2" Type="http://schemas.openxmlformats.org/officeDocument/2006/relationships/hyperlink" Target="https://www.javatpoint.com/html-html-tag" TargetMode="External"/><Relationship Id="rId1" Type="http://schemas.openxmlformats.org/officeDocument/2006/relationships/slideLayout" Target="../slideLayouts/slideLayout2.xml"/><Relationship Id="rId6" Type="http://schemas.openxmlformats.org/officeDocument/2006/relationships/hyperlink" Target="https://www.javatpoint.com/html-script-tag" TargetMode="External"/><Relationship Id="rId11" Type="http://schemas.openxmlformats.org/officeDocument/2006/relationships/hyperlink" Target="https://www.javatpoint.com/html-meta-tag" TargetMode="External"/><Relationship Id="rId5" Type="http://schemas.openxmlformats.org/officeDocument/2006/relationships/hyperlink" Target="https://www.javatpoint.com/html-style" TargetMode="External"/><Relationship Id="rId10" Type="http://schemas.openxmlformats.org/officeDocument/2006/relationships/hyperlink" Target="https://www.javatpoint.com/html-br-tag" TargetMode="External"/><Relationship Id="rId4" Type="http://schemas.openxmlformats.org/officeDocument/2006/relationships/hyperlink" Target="https://www.javatpoint.com/html-title" TargetMode="External"/><Relationship Id="rId9" Type="http://schemas.openxmlformats.org/officeDocument/2006/relationships/hyperlink" Target="https://www.javatpoint.com/html-bdo-tag"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hyperlink" Target="https://www.javatpoint.com/xml-tutorial" TargetMode="External"/><Relationship Id="rId7" Type="http://schemas.openxmlformats.org/officeDocument/2006/relationships/hyperlink" Target="https://www.javatpoint.com/understanding-xmlhttprequest" TargetMode="External"/><Relationship Id="rId2" Type="http://schemas.openxmlformats.org/officeDocument/2006/relationships/hyperlink" Target="https://www.javatpoint.com/javascript-tutorial" TargetMode="External"/><Relationship Id="rId1" Type="http://schemas.openxmlformats.org/officeDocument/2006/relationships/slideLayout" Target="../slideLayouts/slideLayout2.xml"/><Relationship Id="rId6" Type="http://schemas.openxmlformats.org/officeDocument/2006/relationships/hyperlink" Target="https://www.javatpoint.com/css-tutorial" TargetMode="External"/><Relationship Id="rId5" Type="http://schemas.openxmlformats.org/officeDocument/2006/relationships/hyperlink" Target="https://www.javatpoint.com/xhtml-tutorial" TargetMode="External"/><Relationship Id="rId4" Type="http://schemas.openxmlformats.org/officeDocument/2006/relationships/hyperlink" Target="https://www.javatpoint.com/html-tutorial" TargetMode="External"/></Relationships>
</file>

<file path=ppt/slides/_rels/slide12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s://www.javatpoint.com/javascript-function-bind-method" TargetMode="External"/><Relationship Id="rId2" Type="http://schemas.openxmlformats.org/officeDocument/2006/relationships/hyperlink" Target="https://www.javatpoint.com/javascript-function-apply-method" TargetMode="External"/><Relationship Id="rId1" Type="http://schemas.openxmlformats.org/officeDocument/2006/relationships/slideLayout" Target="../slideLayouts/slideLayout2.xml"/><Relationship Id="rId5" Type="http://schemas.openxmlformats.org/officeDocument/2006/relationships/hyperlink" Target="https://www.javatpoint.com/javascript-function-tostring-method" TargetMode="External"/><Relationship Id="rId4" Type="http://schemas.openxmlformats.org/officeDocument/2006/relationships/hyperlink" Target="https://www.javatpoint.com/javascript-function-call-method"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8" Type="http://schemas.openxmlformats.org/officeDocument/2006/relationships/hyperlink" Target="https://www.javatpoint.com/javascript-string-match-method" TargetMode="External"/><Relationship Id="rId3" Type="http://schemas.openxmlformats.org/officeDocument/2006/relationships/hyperlink" Target="https://www.javatpoint.com/javascript-string-charcodeat-method" TargetMode="External"/><Relationship Id="rId7" Type="http://schemas.openxmlformats.org/officeDocument/2006/relationships/hyperlink" Target="https://www.javatpoint.com/javascript-string-search-method" TargetMode="External"/><Relationship Id="rId2" Type="http://schemas.openxmlformats.org/officeDocument/2006/relationships/hyperlink" Target="https://www.javatpoint.com/javascript-string-charat-method" TargetMode="External"/><Relationship Id="rId1" Type="http://schemas.openxmlformats.org/officeDocument/2006/relationships/slideLayout" Target="../slideLayouts/slideLayout2.xml"/><Relationship Id="rId6" Type="http://schemas.openxmlformats.org/officeDocument/2006/relationships/hyperlink" Target="https://www.javatpoint.com/javascript-string-lastindexof-method" TargetMode="External"/><Relationship Id="rId11" Type="http://schemas.openxmlformats.org/officeDocument/2006/relationships/hyperlink" Target="https://www.javatpoint.com/javascript-string-substring-method" TargetMode="External"/><Relationship Id="rId5" Type="http://schemas.openxmlformats.org/officeDocument/2006/relationships/hyperlink" Target="https://www.javatpoint.com/javascript-string-indexof-method" TargetMode="External"/><Relationship Id="rId10" Type="http://schemas.openxmlformats.org/officeDocument/2006/relationships/hyperlink" Target="https://www.javatpoint.com/javascript-string-substr-method" TargetMode="External"/><Relationship Id="rId4" Type="http://schemas.openxmlformats.org/officeDocument/2006/relationships/hyperlink" Target="https://www.javatpoint.com/javascript-string-concat-method" TargetMode="External"/><Relationship Id="rId9" Type="http://schemas.openxmlformats.org/officeDocument/2006/relationships/hyperlink" Target="https://www.javatpoint.com/javascript-string-replace-method" TargetMode="External"/></Relationships>
</file>

<file path=ppt/slides/_rels/slide92.xml.rels><?xml version="1.0" encoding="UTF-8" standalone="yes"?>
<Relationships xmlns="http://schemas.openxmlformats.org/package/2006/relationships"><Relationship Id="rId8" Type="http://schemas.openxmlformats.org/officeDocument/2006/relationships/hyperlink" Target="https://www.javatpoint.com/javascript-string-valueof-method" TargetMode="External"/><Relationship Id="rId3" Type="http://schemas.openxmlformats.org/officeDocument/2006/relationships/hyperlink" Target="https://www.javatpoint.com/javascript-string-tolowercase-method" TargetMode="External"/><Relationship Id="rId7" Type="http://schemas.openxmlformats.org/officeDocument/2006/relationships/hyperlink" Target="https://www.javatpoint.com/javascript-string-tostring-method" TargetMode="External"/><Relationship Id="rId2" Type="http://schemas.openxmlformats.org/officeDocument/2006/relationships/hyperlink" Target="https://www.javatpoint.com/javascript-string-slice-method" TargetMode="External"/><Relationship Id="rId1" Type="http://schemas.openxmlformats.org/officeDocument/2006/relationships/slideLayout" Target="../slideLayouts/slideLayout2.xml"/><Relationship Id="rId6" Type="http://schemas.openxmlformats.org/officeDocument/2006/relationships/hyperlink" Target="https://www.javatpoint.com/javascript-string-tolocaleuppercase-method" TargetMode="External"/><Relationship Id="rId5" Type="http://schemas.openxmlformats.org/officeDocument/2006/relationships/hyperlink" Target="https://www.javatpoint.com/javascript-string-touppercase-method" TargetMode="External"/><Relationship Id="rId4" Type="http://schemas.openxmlformats.org/officeDocument/2006/relationships/hyperlink" Target="https://www.javatpoint.com/javascript-string-tolocalelowercase-method"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8" Type="http://schemas.openxmlformats.org/officeDocument/2006/relationships/hyperlink" Target="https://www.javatpoint.com/javascript-date-getmonth-method" TargetMode="External"/><Relationship Id="rId3" Type="http://schemas.openxmlformats.org/officeDocument/2006/relationships/hyperlink" Target="https://www.javatpoint.com/javascript-date-getday-method" TargetMode="External"/><Relationship Id="rId7" Type="http://schemas.openxmlformats.org/officeDocument/2006/relationships/hyperlink" Target="https://www.javatpoint.com/javascript-date-getminutes-method" TargetMode="External"/><Relationship Id="rId2" Type="http://schemas.openxmlformats.org/officeDocument/2006/relationships/hyperlink" Target="https://www.javatpoint.com/javascript-date-getdate-method" TargetMode="External"/><Relationship Id="rId1" Type="http://schemas.openxmlformats.org/officeDocument/2006/relationships/slideLayout" Target="../slideLayouts/slideLayout2.xml"/><Relationship Id="rId6" Type="http://schemas.openxmlformats.org/officeDocument/2006/relationships/hyperlink" Target="https://www.javatpoint.com/javascript-date-getmilliseconds-method" TargetMode="External"/><Relationship Id="rId5" Type="http://schemas.openxmlformats.org/officeDocument/2006/relationships/hyperlink" Target="https://www.javatpoint.com/javascript-date-gethours-method" TargetMode="External"/><Relationship Id="rId4" Type="http://schemas.openxmlformats.org/officeDocument/2006/relationships/hyperlink" Target="https://www.javatpoint.com/javascript-date-getutcfullyear-method" TargetMode="External"/><Relationship Id="rId9" Type="http://schemas.openxmlformats.org/officeDocument/2006/relationships/hyperlink" Target="https://www.javatpoint.com/javascript-date-getseconds-metho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676400"/>
            <a:ext cx="7851648" cy="3352800"/>
          </a:xfrm>
        </p:spPr>
        <p:txBody>
          <a:bodyPr>
            <a:normAutofit fontScale="90000"/>
          </a:bodyPr>
          <a:lstStyle/>
          <a:p>
            <a:pPr algn="ct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FULL STACK WEB DEVELOPMENT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UNIT - 2</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10600" cy="5562600"/>
          </a:xfrm>
        </p:spPr>
        <p:txBody>
          <a:bodyPr>
            <a:normAutofit fontScale="62500" lnSpcReduction="20000"/>
          </a:bodyPr>
          <a:lstStyle/>
          <a:p>
            <a:pPr marL="0" indent="0">
              <a:buNone/>
            </a:pPr>
            <a:r>
              <a:rPr lang="en-US" b="1" u="sng" dirty="0"/>
              <a:t>JavaScript in &lt;head</a:t>
            </a:r>
            <a:r>
              <a:rPr lang="en-US" b="1" dirty="0" smtClean="0"/>
              <a:t>&gt;: </a:t>
            </a:r>
            <a:r>
              <a:rPr lang="en-US" dirty="0" smtClean="0"/>
              <a:t>A </a:t>
            </a:r>
            <a:r>
              <a:rPr lang="en-US" dirty="0" err="1" smtClean="0"/>
              <a:t>javascript</a:t>
            </a:r>
            <a:r>
              <a:rPr lang="en-US" dirty="0" smtClean="0"/>
              <a:t> function is placed in the &lt;head&gt; section of an HTML page.</a:t>
            </a:r>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&lt;script&gt;</a:t>
            </a:r>
          </a:p>
          <a:p>
            <a:pPr marL="0" indent="0">
              <a:buNone/>
            </a:pPr>
            <a:r>
              <a:rPr lang="en-US" dirty="0"/>
              <a:t>function </a:t>
            </a:r>
            <a:r>
              <a:rPr lang="en-US" dirty="0" err="1"/>
              <a:t>myFunction</a:t>
            </a:r>
            <a:r>
              <a:rPr lang="en-US" dirty="0"/>
              <a:t>() {</a:t>
            </a:r>
          </a:p>
          <a:p>
            <a:pPr marL="0" indent="0">
              <a:buNone/>
            </a:pPr>
            <a:r>
              <a:rPr lang="en-US" dirty="0"/>
              <a:t>  document.getElementById("demo").</a:t>
            </a:r>
            <a:r>
              <a:rPr lang="en-US" dirty="0" err="1"/>
              <a:t>innerHTML</a:t>
            </a:r>
            <a:r>
              <a:rPr lang="en-US" dirty="0"/>
              <a:t> = "Paragraph changed.";</a:t>
            </a:r>
          </a:p>
          <a:p>
            <a:pPr marL="0" indent="0">
              <a:buNone/>
            </a:pPr>
            <a:r>
              <a:rPr lang="en-US" dirty="0"/>
              <a:t>}</a:t>
            </a:r>
          </a:p>
          <a:p>
            <a:pPr marL="0" indent="0">
              <a:buNone/>
            </a:pPr>
            <a:r>
              <a:rPr lang="en-US" dirty="0"/>
              <a:t>&lt;/script&gt;</a:t>
            </a:r>
          </a:p>
          <a:p>
            <a:pPr marL="0" indent="0">
              <a:buNone/>
            </a:pPr>
            <a:r>
              <a:rPr lang="en-US" dirty="0"/>
              <a:t>&lt;/head&gt;</a:t>
            </a:r>
          </a:p>
          <a:p>
            <a:pPr marL="0" indent="0">
              <a:buNone/>
            </a:pPr>
            <a:r>
              <a:rPr lang="en-US" dirty="0"/>
              <a:t>&lt;body&gt;</a:t>
            </a:r>
          </a:p>
          <a:p>
            <a:pPr marL="0" indent="0">
              <a:buNone/>
            </a:pPr>
            <a:endParaRPr lang="en-US" dirty="0"/>
          </a:p>
          <a:p>
            <a:pPr marL="0" indent="0">
              <a:buNone/>
            </a:pPr>
            <a:r>
              <a:rPr lang="en-US" dirty="0"/>
              <a:t>&lt;h2&gt;JavaScript in Head&lt;/h2&gt;</a:t>
            </a:r>
          </a:p>
          <a:p>
            <a:pPr marL="0" indent="0">
              <a:buNone/>
            </a:pPr>
            <a:endParaRPr lang="en-US" dirty="0"/>
          </a:p>
          <a:p>
            <a:pPr marL="0" indent="0">
              <a:buNone/>
            </a:pPr>
            <a:r>
              <a:rPr lang="en-US" dirty="0"/>
              <a:t>&lt;p id="demo"&gt;A Paragraph.&lt;/p&gt;</a:t>
            </a:r>
          </a:p>
          <a:p>
            <a:pPr marL="0" indent="0">
              <a:buNone/>
            </a:pPr>
            <a:endParaRPr lang="en-US" dirty="0"/>
          </a:p>
          <a:p>
            <a:pPr marL="0" indent="0">
              <a:buNone/>
            </a:pPr>
            <a:r>
              <a:rPr lang="en-US" dirty="0"/>
              <a:t>&lt;button type="button" onclick="</a:t>
            </a:r>
            <a:r>
              <a:rPr lang="en-US" dirty="0" err="1"/>
              <a:t>myFunction</a:t>
            </a:r>
            <a:r>
              <a:rPr lang="en-US" dirty="0"/>
              <a:t>()"&gt;Try it&lt;/button&gt;</a:t>
            </a:r>
          </a:p>
          <a:p>
            <a:pPr marL="0" indent="0">
              <a:buNone/>
            </a:pPr>
            <a:endParaRPr lang="en-US" dirty="0"/>
          </a:p>
          <a:p>
            <a:pPr marL="0" indent="0">
              <a:buNone/>
            </a:pPr>
            <a:r>
              <a:rPr lang="en-US" dirty="0"/>
              <a:t>&lt;/body&gt;</a:t>
            </a:r>
          </a:p>
          <a:p>
            <a:pPr marL="0" indent="0">
              <a:buNone/>
            </a:pPr>
            <a:r>
              <a:rPr lang="en-US" dirty="0"/>
              <a:t>&lt;/html&gt; </a:t>
            </a:r>
          </a:p>
          <a:p>
            <a:pPr marL="0" indent="0">
              <a:buNone/>
            </a:pPr>
            <a:endParaRPr lang="en-US" dirty="0" smtClean="0"/>
          </a:p>
          <a:p>
            <a:pPr marL="0" indent="0">
              <a:buNone/>
            </a:pPr>
            <a:endParaRPr lang="en-US" b="1" dirty="0"/>
          </a:p>
          <a:p>
            <a:pPr marL="0" indent="0">
              <a:buNone/>
            </a:pP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en-US" sz="2800" dirty="0" smtClean="0"/>
              <a:t>Example</a:t>
            </a:r>
            <a:endParaRPr lang="en-US" sz="2800" dirty="0"/>
          </a:p>
        </p:txBody>
      </p:sp>
      <p:sp>
        <p:nvSpPr>
          <p:cNvPr id="3" name="Content Placeholder 2"/>
          <p:cNvSpPr>
            <a:spLocks noGrp="1"/>
          </p:cNvSpPr>
          <p:nvPr>
            <p:ph idx="1"/>
          </p:nvPr>
        </p:nvSpPr>
        <p:spPr>
          <a:xfrm>
            <a:off x="457200" y="1447800"/>
            <a:ext cx="8229600" cy="4876800"/>
          </a:xfrm>
        </p:spPr>
        <p:txBody>
          <a:bodyPr>
            <a:normAutofit lnSpcReduction="10000"/>
          </a:bodyPr>
          <a:lstStyle/>
          <a:p>
            <a:pPr>
              <a:buNone/>
            </a:pPr>
            <a:r>
              <a:rPr lang="en-US" dirty="0" smtClean="0"/>
              <a:t>&lt;html&gt;</a:t>
            </a:r>
          </a:p>
          <a:p>
            <a:pPr>
              <a:buNone/>
            </a:pPr>
            <a:r>
              <a:rPr lang="en-US" dirty="0" smtClean="0"/>
              <a:t>&lt;body&gt;</a:t>
            </a:r>
          </a:p>
          <a:p>
            <a:pPr>
              <a:buNone/>
            </a:pPr>
            <a:r>
              <a:rPr lang="en-US" dirty="0" smtClean="0"/>
              <a:t>Current Date and Time: &lt;span id="txt"&gt;&lt;/span&gt;  </a:t>
            </a:r>
          </a:p>
          <a:p>
            <a:pPr>
              <a:buNone/>
            </a:pPr>
            <a:r>
              <a:rPr lang="en-US" dirty="0" smtClean="0"/>
              <a:t>&lt;script&gt;  </a:t>
            </a:r>
          </a:p>
          <a:p>
            <a:pPr>
              <a:buNone/>
            </a:pPr>
            <a:r>
              <a:rPr lang="en-US" dirty="0" err="1" smtClean="0"/>
              <a:t>var</a:t>
            </a:r>
            <a:r>
              <a:rPr lang="en-US" dirty="0" smtClean="0"/>
              <a:t> today=new Date();  </a:t>
            </a:r>
          </a:p>
          <a:p>
            <a:pPr>
              <a:buNone/>
            </a:pPr>
            <a:r>
              <a:rPr lang="en-US" dirty="0" err="1" smtClean="0"/>
              <a:t>document.getElementById</a:t>
            </a:r>
            <a:r>
              <a:rPr lang="en-US" dirty="0" smtClean="0"/>
              <a:t>('txt').</a:t>
            </a:r>
            <a:r>
              <a:rPr lang="en-US" dirty="0" err="1" smtClean="0"/>
              <a:t>innerHTML</a:t>
            </a:r>
            <a:r>
              <a:rPr lang="en-US" dirty="0" smtClean="0"/>
              <a:t>=today;  </a:t>
            </a:r>
          </a:p>
          <a:p>
            <a:pPr>
              <a:buNone/>
            </a:pPr>
            <a:r>
              <a:rPr lang="en-US" dirty="0" smtClean="0"/>
              <a:t>&lt;/script&gt;  </a:t>
            </a:r>
          </a:p>
          <a:p>
            <a:pPr>
              <a:buNone/>
            </a:pPr>
            <a:r>
              <a:rPr lang="en-US" dirty="0" smtClean="0"/>
              <a:t>&lt;/body&gt;</a:t>
            </a:r>
          </a:p>
          <a:p>
            <a:pPr>
              <a:buNone/>
            </a:pPr>
            <a:r>
              <a:rPr lang="en-US" dirty="0" smtClean="0"/>
              <a:t>&lt;/html&gt;</a:t>
            </a:r>
          </a:p>
          <a:p>
            <a:pPr>
              <a:buNone/>
            </a:pPr>
            <a:r>
              <a:rPr lang="en-US" b="1" dirty="0" err="1" smtClean="0"/>
              <a:t>Output:</a:t>
            </a:r>
            <a:r>
              <a:rPr lang="en-US" dirty="0" err="1" smtClean="0"/>
              <a:t>Current</a:t>
            </a:r>
            <a:r>
              <a:rPr lang="en-US" dirty="0" smtClean="0"/>
              <a:t> Date and Time: Tue May 04 2021 15:13:57 GMT+0530 (India Standard Time) </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lgn="ctr"/>
            <a:r>
              <a:rPr lang="en-US" sz="2800" dirty="0" smtClean="0">
                <a:latin typeface="+mn-lt"/>
              </a:rPr>
              <a:t>JavaScript Math</a:t>
            </a:r>
            <a:br>
              <a:rPr lang="en-US" sz="2800" dirty="0" smtClean="0">
                <a:latin typeface="+mn-lt"/>
              </a:rPr>
            </a:br>
            <a:endParaRPr lang="en-US" sz="2800" dirty="0">
              <a:latin typeface="+mn-lt"/>
            </a:endParaRPr>
          </a:p>
        </p:txBody>
      </p:sp>
      <p:sp>
        <p:nvSpPr>
          <p:cNvPr id="3" name="Content Placeholder 2"/>
          <p:cNvSpPr>
            <a:spLocks noGrp="1"/>
          </p:cNvSpPr>
          <p:nvPr>
            <p:ph idx="1"/>
          </p:nvPr>
        </p:nvSpPr>
        <p:spPr>
          <a:xfrm>
            <a:off x="457200" y="1066800"/>
            <a:ext cx="8229600" cy="5257800"/>
          </a:xfrm>
        </p:spPr>
        <p:txBody>
          <a:bodyPr>
            <a:normAutofit fontScale="92500" lnSpcReduction="20000"/>
          </a:bodyPr>
          <a:lstStyle/>
          <a:p>
            <a:r>
              <a:rPr lang="en-US" sz="2000" dirty="0" smtClean="0"/>
              <a:t>The </a:t>
            </a:r>
            <a:r>
              <a:rPr lang="en-US" sz="2000" b="1" dirty="0" smtClean="0"/>
              <a:t>JavaScript math</a:t>
            </a:r>
            <a:r>
              <a:rPr lang="en-US" sz="2000" dirty="0" smtClean="0"/>
              <a:t> object provides several constants and methods to perform mathematical operation. Unlike date object, it doesn't have constructors.</a:t>
            </a:r>
          </a:p>
          <a:p>
            <a:pPr>
              <a:buNone/>
            </a:pPr>
            <a:r>
              <a:rPr lang="en-US" sz="2000" dirty="0" smtClean="0"/>
              <a:t>   </a:t>
            </a:r>
            <a:r>
              <a:rPr lang="en-US" sz="2000" b="1" dirty="0" smtClean="0"/>
              <a:t>JavaScript Math Methods:</a:t>
            </a:r>
          </a:p>
          <a:p>
            <a:pPr>
              <a:buNone/>
            </a:pPr>
            <a:r>
              <a:rPr lang="en-US" sz="2000" dirty="0" smtClean="0">
                <a:hlinkClick r:id="rId2"/>
              </a:rPr>
              <a:t>abs()</a:t>
            </a:r>
            <a:r>
              <a:rPr lang="en-US" sz="2000" dirty="0" smtClean="0"/>
              <a:t>:It returns the absolute value of the given number.</a:t>
            </a:r>
          </a:p>
          <a:p>
            <a:pPr>
              <a:buNone/>
            </a:pPr>
            <a:r>
              <a:rPr lang="en-US" sz="2000" dirty="0" err="1" smtClean="0">
                <a:hlinkClick r:id="rId3"/>
              </a:rPr>
              <a:t>acos</a:t>
            </a:r>
            <a:r>
              <a:rPr lang="en-US" sz="2000" dirty="0" smtClean="0">
                <a:hlinkClick r:id="rId3"/>
              </a:rPr>
              <a:t>()</a:t>
            </a:r>
            <a:r>
              <a:rPr lang="en-US" sz="2000" dirty="0" smtClean="0"/>
              <a:t>:It returns the arccosine of the given number in radians.</a:t>
            </a:r>
          </a:p>
          <a:p>
            <a:pPr>
              <a:buNone/>
            </a:pPr>
            <a:r>
              <a:rPr lang="en-US" sz="2000" dirty="0" err="1" smtClean="0">
                <a:hlinkClick r:id="rId4"/>
              </a:rPr>
              <a:t>asin</a:t>
            </a:r>
            <a:r>
              <a:rPr lang="en-US" sz="2000" dirty="0" smtClean="0">
                <a:hlinkClick r:id="rId4"/>
              </a:rPr>
              <a:t>()</a:t>
            </a:r>
            <a:r>
              <a:rPr lang="en-US" sz="2000" dirty="0" smtClean="0"/>
              <a:t>:It returns the arcsine of the given number in radians.</a:t>
            </a:r>
          </a:p>
          <a:p>
            <a:pPr>
              <a:buNone/>
            </a:pPr>
            <a:r>
              <a:rPr lang="en-US" sz="2000" dirty="0" err="1" smtClean="0">
                <a:hlinkClick r:id="rId5"/>
              </a:rPr>
              <a:t>atan</a:t>
            </a:r>
            <a:r>
              <a:rPr lang="en-US" sz="2000" dirty="0" smtClean="0">
                <a:hlinkClick r:id="rId5"/>
              </a:rPr>
              <a:t>()</a:t>
            </a:r>
            <a:r>
              <a:rPr lang="en-US" sz="2000" dirty="0" smtClean="0"/>
              <a:t>:It returns the arc-tangent of the given number in radians.</a:t>
            </a:r>
          </a:p>
          <a:p>
            <a:pPr>
              <a:buNone/>
            </a:pPr>
            <a:r>
              <a:rPr lang="en-US" sz="2000" dirty="0" err="1" smtClean="0">
                <a:hlinkClick r:id="rId6"/>
              </a:rPr>
              <a:t>cbrt</a:t>
            </a:r>
            <a:r>
              <a:rPr lang="en-US" sz="2000" dirty="0" smtClean="0">
                <a:hlinkClick r:id="rId6"/>
              </a:rPr>
              <a:t>()</a:t>
            </a:r>
            <a:r>
              <a:rPr lang="en-US" sz="2000" dirty="0" smtClean="0"/>
              <a:t>:It returns the cube root of the given number.</a:t>
            </a:r>
          </a:p>
          <a:p>
            <a:pPr>
              <a:buNone/>
            </a:pPr>
            <a:r>
              <a:rPr lang="en-US" sz="2000" dirty="0" smtClean="0">
                <a:hlinkClick r:id="rId7"/>
              </a:rPr>
              <a:t>ceil()</a:t>
            </a:r>
            <a:r>
              <a:rPr lang="en-US" sz="2000" dirty="0" smtClean="0"/>
              <a:t>:It returns a smallest integer value, greater than or equal to the given number.</a:t>
            </a:r>
          </a:p>
          <a:p>
            <a:pPr>
              <a:buNone/>
            </a:pPr>
            <a:r>
              <a:rPr lang="en-US" sz="2000" dirty="0" err="1" smtClean="0">
                <a:hlinkClick r:id="rId8"/>
              </a:rPr>
              <a:t>cos</a:t>
            </a:r>
            <a:r>
              <a:rPr lang="en-US" sz="2000" dirty="0" smtClean="0">
                <a:hlinkClick r:id="rId8"/>
              </a:rPr>
              <a:t>()</a:t>
            </a:r>
            <a:r>
              <a:rPr lang="en-US" sz="2000" dirty="0" smtClean="0"/>
              <a:t>:It returns the cosine of the given number.</a:t>
            </a:r>
          </a:p>
          <a:p>
            <a:pPr>
              <a:buNone/>
            </a:pPr>
            <a:r>
              <a:rPr lang="en-US" sz="2000" dirty="0" err="1" smtClean="0">
                <a:hlinkClick r:id="rId9"/>
              </a:rPr>
              <a:t>cosh</a:t>
            </a:r>
            <a:r>
              <a:rPr lang="en-US" sz="2000" dirty="0" smtClean="0">
                <a:hlinkClick r:id="rId9"/>
              </a:rPr>
              <a:t>()</a:t>
            </a:r>
            <a:r>
              <a:rPr lang="en-US" sz="2000" dirty="0" smtClean="0"/>
              <a:t>:It returns the hyperbolic cosine of the given number.</a:t>
            </a:r>
          </a:p>
          <a:p>
            <a:pPr>
              <a:buNone/>
            </a:pPr>
            <a:r>
              <a:rPr lang="en-US" sz="2000" dirty="0" smtClean="0">
                <a:hlinkClick r:id="rId10"/>
              </a:rPr>
              <a:t>exp()</a:t>
            </a:r>
            <a:r>
              <a:rPr lang="en-US" sz="2000" dirty="0" smtClean="0"/>
              <a:t>:It returns the exponential form of the given number.</a:t>
            </a:r>
          </a:p>
          <a:p>
            <a:pPr>
              <a:buNone/>
            </a:pPr>
            <a:r>
              <a:rPr lang="en-US" sz="2000" dirty="0" smtClean="0">
                <a:hlinkClick r:id="rId11"/>
              </a:rPr>
              <a:t>floor()</a:t>
            </a:r>
            <a:r>
              <a:rPr lang="en-US" sz="2000" dirty="0" smtClean="0"/>
              <a:t>:It returns largest integer value, lower than or equal to the given number.</a:t>
            </a:r>
          </a:p>
          <a:p>
            <a:pPr>
              <a:buNone/>
            </a:pPr>
            <a:r>
              <a:rPr lang="en-US" sz="2000" dirty="0" err="1" smtClean="0">
                <a:hlinkClick r:id="rId12"/>
              </a:rPr>
              <a:t>hypot</a:t>
            </a:r>
            <a:r>
              <a:rPr lang="en-US" sz="2000" dirty="0" smtClean="0">
                <a:hlinkClick r:id="rId12"/>
              </a:rPr>
              <a:t>()</a:t>
            </a:r>
            <a:r>
              <a:rPr lang="en-US" sz="2000" dirty="0" smtClean="0"/>
              <a:t>:It returns square root of sum of the squares of given numbers</a:t>
            </a:r>
          </a:p>
          <a:p>
            <a:pPr>
              <a:buNone/>
            </a:pPr>
            <a:r>
              <a:rPr lang="en-US" sz="2000" dirty="0" smtClean="0">
                <a:hlinkClick r:id="rId13"/>
              </a:rPr>
              <a:t>log()</a:t>
            </a:r>
            <a:r>
              <a:rPr lang="en-US" sz="2000" dirty="0" smtClean="0"/>
              <a:t>:It returns natural logarithm of a number.</a:t>
            </a:r>
            <a:endParaRPr lang="en-US" sz="2000" b="1" dirty="0" smtClean="0"/>
          </a:p>
          <a:p>
            <a:endParaRPr lang="en-US" sz="20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fontScale="92500" lnSpcReduction="20000"/>
          </a:bodyPr>
          <a:lstStyle/>
          <a:p>
            <a:r>
              <a:rPr lang="en-US" dirty="0" smtClean="0">
                <a:hlinkClick r:id="rId2"/>
              </a:rPr>
              <a:t>max()</a:t>
            </a:r>
            <a:r>
              <a:rPr lang="en-US" dirty="0" smtClean="0"/>
              <a:t>:It returns maximum value of the given numbers.</a:t>
            </a:r>
          </a:p>
          <a:p>
            <a:r>
              <a:rPr lang="en-US" dirty="0" smtClean="0">
                <a:hlinkClick r:id="rId3"/>
              </a:rPr>
              <a:t>min()</a:t>
            </a:r>
            <a:r>
              <a:rPr lang="en-US" dirty="0" smtClean="0"/>
              <a:t>:It returns minimum value of the given numbers.</a:t>
            </a:r>
          </a:p>
          <a:p>
            <a:r>
              <a:rPr lang="en-US" dirty="0" err="1" smtClean="0">
                <a:hlinkClick r:id="rId4"/>
              </a:rPr>
              <a:t>pow</a:t>
            </a:r>
            <a:r>
              <a:rPr lang="en-US" dirty="0" smtClean="0">
                <a:hlinkClick r:id="rId4"/>
              </a:rPr>
              <a:t>()</a:t>
            </a:r>
            <a:r>
              <a:rPr lang="en-US" dirty="0" smtClean="0"/>
              <a:t>:It returns value of base to the power of exponent.</a:t>
            </a:r>
          </a:p>
          <a:p>
            <a:r>
              <a:rPr lang="en-US" dirty="0" smtClean="0">
                <a:hlinkClick r:id="rId5"/>
              </a:rPr>
              <a:t>random()</a:t>
            </a:r>
            <a:r>
              <a:rPr lang="en-US" dirty="0" smtClean="0"/>
              <a:t>:It returns random number between 0 (inclusive) and 1 (exclusive).</a:t>
            </a:r>
          </a:p>
          <a:p>
            <a:r>
              <a:rPr lang="en-US" dirty="0" smtClean="0">
                <a:hlinkClick r:id="rId6"/>
              </a:rPr>
              <a:t>round()</a:t>
            </a:r>
            <a:r>
              <a:rPr lang="en-US" dirty="0" smtClean="0"/>
              <a:t>:It returns closest integer value of the given number.</a:t>
            </a:r>
          </a:p>
          <a:p>
            <a:r>
              <a:rPr lang="en-US" dirty="0" smtClean="0">
                <a:hlinkClick r:id="rId7"/>
              </a:rPr>
              <a:t>sign()</a:t>
            </a:r>
            <a:r>
              <a:rPr lang="en-US" dirty="0" smtClean="0"/>
              <a:t>:It returns the sign of the given number</a:t>
            </a:r>
          </a:p>
          <a:p>
            <a:r>
              <a:rPr lang="en-US" dirty="0" smtClean="0">
                <a:hlinkClick r:id="rId8"/>
              </a:rPr>
              <a:t>sin()</a:t>
            </a:r>
            <a:r>
              <a:rPr lang="en-US" dirty="0" smtClean="0"/>
              <a:t>:It returns the sine of the given number.</a:t>
            </a:r>
          </a:p>
          <a:p>
            <a:r>
              <a:rPr lang="en-US" dirty="0" err="1" smtClean="0">
                <a:hlinkClick r:id="rId9"/>
              </a:rPr>
              <a:t>sinh</a:t>
            </a:r>
            <a:r>
              <a:rPr lang="en-US" dirty="0" smtClean="0">
                <a:hlinkClick r:id="rId9"/>
              </a:rPr>
              <a:t>()</a:t>
            </a:r>
            <a:r>
              <a:rPr lang="en-US" dirty="0" smtClean="0"/>
              <a:t>:It returns the hyperbolic sine of the given number.</a:t>
            </a:r>
          </a:p>
          <a:p>
            <a:r>
              <a:rPr lang="en-US" dirty="0" err="1" smtClean="0">
                <a:hlinkClick r:id="rId10"/>
              </a:rPr>
              <a:t>sqrt</a:t>
            </a:r>
            <a:r>
              <a:rPr lang="en-US" dirty="0" smtClean="0">
                <a:hlinkClick r:id="rId10"/>
              </a:rPr>
              <a:t>()</a:t>
            </a:r>
            <a:r>
              <a:rPr lang="en-US" dirty="0" smtClean="0"/>
              <a:t>:It returns the square root of the given number</a:t>
            </a:r>
          </a:p>
          <a:p>
            <a:r>
              <a:rPr lang="en-US" dirty="0" smtClean="0">
                <a:hlinkClick r:id="rId11"/>
              </a:rPr>
              <a:t>tan()</a:t>
            </a:r>
            <a:r>
              <a:rPr lang="en-US" dirty="0" smtClean="0"/>
              <a:t>:It returns the tangent of the given number.</a:t>
            </a:r>
          </a:p>
          <a:p>
            <a:r>
              <a:rPr lang="en-US" dirty="0" err="1" smtClean="0">
                <a:hlinkClick r:id="rId12"/>
              </a:rPr>
              <a:t>tanh</a:t>
            </a:r>
            <a:r>
              <a:rPr lang="en-US" dirty="0" smtClean="0">
                <a:hlinkClick r:id="rId12"/>
              </a:rPr>
              <a:t>()</a:t>
            </a:r>
            <a:r>
              <a:rPr lang="en-US" dirty="0" smtClean="0"/>
              <a:t>:It returns the hyperbolic tangent of the given number.</a:t>
            </a:r>
          </a:p>
          <a:p>
            <a:r>
              <a:rPr lang="en-US" dirty="0" err="1" smtClean="0">
                <a:hlinkClick r:id="rId13"/>
              </a:rPr>
              <a:t>trunc</a:t>
            </a:r>
            <a:r>
              <a:rPr lang="en-US" dirty="0" smtClean="0">
                <a:hlinkClick r:id="rId13"/>
              </a:rPr>
              <a:t>()</a:t>
            </a:r>
            <a:r>
              <a:rPr lang="en-US" dirty="0" smtClean="0"/>
              <a:t>:It returns an integer part of the given number.</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lnSpcReduction="10000"/>
          </a:bodyPr>
          <a:lstStyle/>
          <a:p>
            <a:pPr>
              <a:buNone/>
            </a:pPr>
            <a:r>
              <a:rPr lang="en-US" sz="2400" b="1" dirty="0" smtClean="0"/>
              <a:t>                           </a:t>
            </a:r>
            <a:r>
              <a:rPr lang="en-US" sz="2400" b="1" dirty="0" err="1" smtClean="0"/>
              <a:t>Math.sqrt</a:t>
            </a:r>
            <a:r>
              <a:rPr lang="en-US" sz="2400" b="1" dirty="0" smtClean="0"/>
              <a:t>(n)</a:t>
            </a:r>
            <a:r>
              <a:rPr lang="en-US" sz="2400" dirty="0" smtClean="0"/>
              <a:t> </a:t>
            </a:r>
          </a:p>
          <a:p>
            <a:pPr>
              <a:buNone/>
            </a:pPr>
            <a:r>
              <a:rPr lang="en-US" sz="2400" b="1" dirty="0" smtClean="0"/>
              <a:t>Example: </a:t>
            </a:r>
          </a:p>
          <a:p>
            <a:pPr>
              <a:buNone/>
            </a:pPr>
            <a:r>
              <a:rPr lang="en-US" sz="2400" dirty="0" smtClean="0"/>
              <a:t>&lt;!DOCTYPE html&gt;</a:t>
            </a:r>
          </a:p>
          <a:p>
            <a:pPr>
              <a:buNone/>
            </a:pPr>
            <a:r>
              <a:rPr lang="en-US" sz="2400" dirty="0" smtClean="0"/>
              <a:t>&lt;html&gt;</a:t>
            </a:r>
          </a:p>
          <a:p>
            <a:pPr>
              <a:buNone/>
            </a:pPr>
            <a:r>
              <a:rPr lang="en-US" sz="2400" dirty="0" smtClean="0"/>
              <a:t>&lt;body&gt;</a:t>
            </a:r>
          </a:p>
          <a:p>
            <a:pPr>
              <a:buNone/>
            </a:pPr>
            <a:r>
              <a:rPr lang="en-US" sz="2400" dirty="0" smtClean="0"/>
              <a:t>Square Root of 17 is: &lt;span id="p1"&gt;&lt;/span&gt;    </a:t>
            </a:r>
          </a:p>
          <a:p>
            <a:pPr>
              <a:buNone/>
            </a:pPr>
            <a:r>
              <a:rPr lang="en-US" sz="2400" dirty="0" smtClean="0"/>
              <a:t>&lt;script&gt;    </a:t>
            </a:r>
          </a:p>
          <a:p>
            <a:pPr>
              <a:buNone/>
            </a:pPr>
            <a:r>
              <a:rPr lang="en-US" sz="2400" dirty="0" err="1" smtClean="0"/>
              <a:t>document.getElementById</a:t>
            </a:r>
            <a:r>
              <a:rPr lang="en-US" sz="2400" dirty="0" smtClean="0"/>
              <a:t>('p1').</a:t>
            </a:r>
            <a:r>
              <a:rPr lang="en-US" sz="2400" dirty="0" err="1" smtClean="0"/>
              <a:t>innerHTML</a:t>
            </a:r>
            <a:r>
              <a:rPr lang="en-US" sz="2400" dirty="0" smtClean="0"/>
              <a:t>=</a:t>
            </a:r>
            <a:r>
              <a:rPr lang="en-US" sz="2400" dirty="0" err="1" smtClean="0"/>
              <a:t>Math.sqrt</a:t>
            </a:r>
            <a:r>
              <a:rPr lang="en-US" sz="2400" dirty="0" smtClean="0"/>
              <a:t>(17);    </a:t>
            </a:r>
          </a:p>
          <a:p>
            <a:pPr>
              <a:buNone/>
            </a:pPr>
            <a:r>
              <a:rPr lang="en-US" sz="2400" dirty="0" smtClean="0"/>
              <a:t>&lt;/script&gt;   </a:t>
            </a:r>
          </a:p>
          <a:p>
            <a:pPr>
              <a:buNone/>
            </a:pPr>
            <a:r>
              <a:rPr lang="en-US" sz="2400" dirty="0" smtClean="0"/>
              <a:t>&lt;/body&gt;</a:t>
            </a:r>
          </a:p>
          <a:p>
            <a:pPr>
              <a:buNone/>
            </a:pPr>
            <a:r>
              <a:rPr lang="en-US" sz="2400" dirty="0" smtClean="0"/>
              <a:t>&lt;/html&gt;</a:t>
            </a:r>
          </a:p>
          <a:p>
            <a:pPr>
              <a:buNone/>
            </a:pPr>
            <a:r>
              <a:rPr lang="en-US" sz="2400" b="1" dirty="0" err="1" smtClean="0"/>
              <a:t>Output:</a:t>
            </a:r>
            <a:r>
              <a:rPr lang="en-US" sz="2400" dirty="0" err="1" smtClean="0"/>
              <a:t>Square</a:t>
            </a:r>
            <a:r>
              <a:rPr lang="en-US" sz="2400" dirty="0" smtClean="0"/>
              <a:t> Root of 17 is: 4.123105625617661 </a:t>
            </a:r>
            <a:endParaRPr lang="en-US" sz="2400" b="1" dirty="0" smtClean="0"/>
          </a:p>
          <a:p>
            <a:pPr>
              <a:buNone/>
            </a:pPr>
            <a:r>
              <a:rPr lang="en-US" sz="2400" dirty="0" smtClean="0"/>
              <a:t> </a:t>
            </a:r>
          </a:p>
          <a:p>
            <a:pPr>
              <a:buNone/>
            </a:pPr>
            <a:endParaRPr lang="en-US" sz="2400" b="1" dirty="0" smtClean="0"/>
          </a:p>
          <a:p>
            <a:pPr>
              <a:buNone/>
            </a:pPr>
            <a:endParaRPr lang="en-US" sz="2400" b="1" dirty="0" smtClean="0"/>
          </a:p>
          <a:p>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2800" dirty="0" smtClean="0">
                <a:latin typeface="+mn-lt"/>
              </a:rPr>
              <a:t>JavaScript Number Object</a:t>
            </a:r>
            <a:br>
              <a:rPr lang="en-US" sz="2800" dirty="0" smtClean="0">
                <a:latin typeface="+mn-lt"/>
              </a:rPr>
            </a:br>
            <a:endParaRPr lang="en-US" sz="2800" dirty="0">
              <a:latin typeface="+mn-lt"/>
            </a:endParaRPr>
          </a:p>
        </p:txBody>
      </p:sp>
      <p:sp>
        <p:nvSpPr>
          <p:cNvPr id="3" name="Content Placeholder 2"/>
          <p:cNvSpPr>
            <a:spLocks noGrp="1"/>
          </p:cNvSpPr>
          <p:nvPr>
            <p:ph idx="1"/>
          </p:nvPr>
        </p:nvSpPr>
        <p:spPr>
          <a:xfrm>
            <a:off x="457200" y="1219200"/>
            <a:ext cx="8229600" cy="5486400"/>
          </a:xfrm>
        </p:spPr>
        <p:txBody>
          <a:bodyPr>
            <a:normAutofit fontScale="25000" lnSpcReduction="20000"/>
          </a:bodyPr>
          <a:lstStyle/>
          <a:p>
            <a:r>
              <a:rPr lang="en-US" sz="6400" dirty="0" smtClean="0"/>
              <a:t>The </a:t>
            </a:r>
            <a:r>
              <a:rPr lang="en-US" sz="6400" b="1" dirty="0" smtClean="0"/>
              <a:t>JavaScript number</a:t>
            </a:r>
            <a:r>
              <a:rPr lang="en-US" sz="6400" dirty="0" smtClean="0"/>
              <a:t> object </a:t>
            </a:r>
            <a:r>
              <a:rPr lang="en-US" sz="6400" i="1" dirty="0" smtClean="0"/>
              <a:t>enables you to represent a numeric value</a:t>
            </a:r>
            <a:r>
              <a:rPr lang="en-US" sz="6400" dirty="0" smtClean="0"/>
              <a:t>. It may be integer or floating-point. JavaScript number object follows IEEE standard to represent the floating-point numbers.</a:t>
            </a:r>
          </a:p>
          <a:p>
            <a:r>
              <a:rPr lang="en-US" sz="6400" dirty="0" smtClean="0"/>
              <a:t>By the help of Number() constructor, you can create number object in JavaScript.</a:t>
            </a:r>
          </a:p>
          <a:p>
            <a:pPr>
              <a:buNone/>
            </a:pPr>
            <a:r>
              <a:rPr lang="en-US" sz="6400" dirty="0" smtClean="0"/>
              <a:t>              </a:t>
            </a:r>
            <a:r>
              <a:rPr lang="en-US" sz="6400" dirty="0" err="1" smtClean="0"/>
              <a:t>var</a:t>
            </a:r>
            <a:r>
              <a:rPr lang="en-US" sz="6400" dirty="0" smtClean="0"/>
              <a:t> n=new Number(value);  </a:t>
            </a:r>
          </a:p>
          <a:p>
            <a:r>
              <a:rPr lang="en-US" sz="6400" dirty="0" smtClean="0"/>
              <a:t>If value can't be converted to number, it returns </a:t>
            </a:r>
            <a:r>
              <a:rPr lang="en-US" sz="6400" dirty="0" err="1" smtClean="0"/>
              <a:t>NaN</a:t>
            </a:r>
            <a:r>
              <a:rPr lang="en-US" sz="6400" dirty="0" smtClean="0"/>
              <a:t>(Not a Number) that can be checked by </a:t>
            </a:r>
            <a:r>
              <a:rPr lang="en-US" sz="6400" dirty="0" err="1" smtClean="0"/>
              <a:t>isNaN</a:t>
            </a:r>
            <a:r>
              <a:rPr lang="en-US" sz="6400" dirty="0" smtClean="0"/>
              <a:t>() method.</a:t>
            </a:r>
          </a:p>
          <a:p>
            <a:pPr>
              <a:buNone/>
            </a:pPr>
            <a:endParaRPr lang="en-US" sz="3200" b="1" dirty="0" smtClean="0"/>
          </a:p>
          <a:p>
            <a:pPr>
              <a:buNone/>
            </a:pPr>
            <a:endParaRPr lang="en-US" sz="3200" b="1" dirty="0" smtClean="0"/>
          </a:p>
          <a:p>
            <a:pPr>
              <a:buNone/>
            </a:pPr>
            <a:r>
              <a:rPr lang="en-US" sz="6400" b="1" dirty="0" smtClean="0"/>
              <a:t>Example:</a:t>
            </a:r>
          </a:p>
          <a:p>
            <a:pPr>
              <a:buNone/>
            </a:pPr>
            <a:endParaRPr lang="en-US" sz="4000" dirty="0" smtClean="0"/>
          </a:p>
          <a:p>
            <a:pPr>
              <a:buNone/>
            </a:pPr>
            <a:r>
              <a:rPr lang="en-US" sz="6200" dirty="0" smtClean="0"/>
              <a:t>&lt;!DOCTYPE html&gt;</a:t>
            </a:r>
          </a:p>
          <a:p>
            <a:pPr>
              <a:buNone/>
            </a:pPr>
            <a:r>
              <a:rPr lang="en-US" sz="6200" dirty="0" smtClean="0"/>
              <a:t>&lt;html&gt;</a:t>
            </a:r>
          </a:p>
          <a:p>
            <a:pPr>
              <a:buNone/>
            </a:pPr>
            <a:r>
              <a:rPr lang="en-US" sz="6200" dirty="0" smtClean="0"/>
              <a:t>&lt;body&gt;</a:t>
            </a:r>
          </a:p>
          <a:p>
            <a:pPr>
              <a:buNone/>
            </a:pPr>
            <a:r>
              <a:rPr lang="en-US" sz="6200" dirty="0" smtClean="0"/>
              <a:t>&lt;script&gt;</a:t>
            </a:r>
          </a:p>
          <a:p>
            <a:pPr>
              <a:buNone/>
            </a:pPr>
            <a:r>
              <a:rPr lang="en-US" sz="6200" dirty="0" err="1" smtClean="0"/>
              <a:t>var</a:t>
            </a:r>
            <a:r>
              <a:rPr lang="en-US" sz="6200" dirty="0" smtClean="0"/>
              <a:t> x=102;//integer value  </a:t>
            </a:r>
          </a:p>
          <a:p>
            <a:pPr>
              <a:buNone/>
            </a:pPr>
            <a:r>
              <a:rPr lang="en-US" sz="6200" dirty="0" err="1" smtClean="0"/>
              <a:t>var</a:t>
            </a:r>
            <a:r>
              <a:rPr lang="en-US" sz="6200" dirty="0" smtClean="0"/>
              <a:t> y=102.7;//floating point value  </a:t>
            </a:r>
          </a:p>
          <a:p>
            <a:pPr>
              <a:buNone/>
            </a:pPr>
            <a:r>
              <a:rPr lang="en-US" sz="6200" dirty="0" err="1" smtClean="0"/>
              <a:t>var</a:t>
            </a:r>
            <a:r>
              <a:rPr lang="en-US" sz="6200" dirty="0" smtClean="0"/>
              <a:t> z=13e4;//exponent value, output: 130000  </a:t>
            </a:r>
          </a:p>
          <a:p>
            <a:pPr>
              <a:buNone/>
            </a:pPr>
            <a:r>
              <a:rPr lang="en-US" sz="6200" dirty="0" err="1" smtClean="0"/>
              <a:t>var</a:t>
            </a:r>
            <a:r>
              <a:rPr lang="en-US" sz="6200" dirty="0" smtClean="0"/>
              <a:t> n=new Number(16);//integer value by number object  </a:t>
            </a:r>
          </a:p>
          <a:p>
            <a:pPr>
              <a:buNone/>
            </a:pPr>
            <a:r>
              <a:rPr lang="en-US" sz="6200" dirty="0" err="1" smtClean="0"/>
              <a:t>document.write</a:t>
            </a:r>
            <a:r>
              <a:rPr lang="en-US" sz="6200" dirty="0" smtClean="0"/>
              <a:t>(x+" "+y+" "+z+" "+n);</a:t>
            </a:r>
          </a:p>
          <a:p>
            <a:pPr>
              <a:buNone/>
            </a:pPr>
            <a:r>
              <a:rPr lang="en-US" sz="6200" dirty="0" smtClean="0"/>
              <a:t>&lt;/script&gt;</a:t>
            </a:r>
          </a:p>
          <a:p>
            <a:pPr>
              <a:buNone/>
            </a:pPr>
            <a:r>
              <a:rPr lang="en-US" sz="6200" dirty="0" smtClean="0"/>
              <a:t>&lt;/body&gt;</a:t>
            </a:r>
          </a:p>
          <a:p>
            <a:pPr>
              <a:buNone/>
            </a:pPr>
            <a:r>
              <a:rPr lang="en-US" sz="6200" dirty="0" smtClean="0"/>
              <a:t>&lt;/html&gt;</a:t>
            </a:r>
          </a:p>
          <a:p>
            <a:pPr>
              <a:buNone/>
            </a:pPr>
            <a:r>
              <a:rPr lang="en-US" sz="6200" dirty="0" smtClean="0"/>
              <a:t/>
            </a:r>
            <a:br>
              <a:rPr lang="en-US" sz="6200" dirty="0" smtClean="0"/>
            </a:br>
            <a:endParaRPr lang="en-US" sz="62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lgn="ctr"/>
            <a:r>
              <a:rPr lang="en-US" sz="2700" b="1" dirty="0" smtClean="0"/>
              <a:t>JavaScript Number Constants</a:t>
            </a:r>
            <a:r>
              <a:rPr lang="en-US" b="1" dirty="0" smtClean="0"/>
              <a:t/>
            </a:r>
            <a:br>
              <a:rPr lang="en-US" b="1" dirty="0" smtClean="0"/>
            </a:br>
            <a:endParaRPr lang="en-US" b="1" dirty="0"/>
          </a:p>
        </p:txBody>
      </p:sp>
      <p:sp>
        <p:nvSpPr>
          <p:cNvPr id="3" name="Content Placeholder 2"/>
          <p:cNvSpPr>
            <a:spLocks noGrp="1"/>
          </p:cNvSpPr>
          <p:nvPr>
            <p:ph idx="1"/>
          </p:nvPr>
        </p:nvSpPr>
        <p:spPr>
          <a:xfrm>
            <a:off x="457200" y="685800"/>
            <a:ext cx="8229600" cy="5638800"/>
          </a:xfrm>
        </p:spPr>
        <p:txBody>
          <a:bodyPr>
            <a:normAutofit lnSpcReduction="10000"/>
          </a:bodyPr>
          <a:lstStyle/>
          <a:p>
            <a:r>
              <a:rPr lang="en-US" sz="2000" dirty="0" smtClean="0">
                <a:solidFill>
                  <a:schemeClr val="tx1">
                    <a:lumMod val="95000"/>
                    <a:lumOff val="5000"/>
                  </a:schemeClr>
                </a:solidFill>
              </a:rPr>
              <a:t>MIN_VALUE:-returns the largest minimum value.</a:t>
            </a:r>
          </a:p>
          <a:p>
            <a:r>
              <a:rPr lang="en-US" sz="2000" dirty="0" smtClean="0">
                <a:solidFill>
                  <a:schemeClr val="tx1">
                    <a:lumMod val="95000"/>
                    <a:lumOff val="5000"/>
                  </a:schemeClr>
                </a:solidFill>
              </a:rPr>
              <a:t>MAX_VALUE:-returns the largest maximum value.</a:t>
            </a:r>
          </a:p>
          <a:p>
            <a:r>
              <a:rPr lang="en-US" sz="2000" dirty="0" smtClean="0">
                <a:solidFill>
                  <a:schemeClr val="tx1">
                    <a:lumMod val="95000"/>
                    <a:lumOff val="5000"/>
                  </a:schemeClr>
                </a:solidFill>
              </a:rPr>
              <a:t>POSITIVE_INFINITY</a:t>
            </a:r>
            <a:r>
              <a:rPr lang="en-US" sz="2000" dirty="0" smtClean="0">
                <a:solidFill>
                  <a:srgbClr val="FFFF00"/>
                </a:solidFill>
              </a:rPr>
              <a:t>:-</a:t>
            </a:r>
            <a:r>
              <a:rPr lang="en-US" sz="2000" dirty="0" smtClean="0"/>
              <a:t>returns positive infinity, overflow value.</a:t>
            </a:r>
          </a:p>
          <a:p>
            <a:r>
              <a:rPr lang="en-US" sz="2000" dirty="0" smtClean="0">
                <a:solidFill>
                  <a:schemeClr val="tx1">
                    <a:lumMod val="95000"/>
                    <a:lumOff val="5000"/>
                  </a:schemeClr>
                </a:solidFill>
              </a:rPr>
              <a:t>NEGATIVE_INFINITY:-returns negative infinity, overflow value.</a:t>
            </a:r>
          </a:p>
          <a:p>
            <a:r>
              <a:rPr lang="en-US" sz="2000" dirty="0" smtClean="0">
                <a:solidFill>
                  <a:schemeClr val="tx1">
                    <a:lumMod val="95000"/>
                    <a:lumOff val="5000"/>
                  </a:schemeClr>
                </a:solidFill>
              </a:rPr>
              <a:t>Nan:- represents "No</a:t>
            </a:r>
            <a:r>
              <a:rPr lang="en-US" sz="2000" dirty="0" smtClean="0"/>
              <a:t>t a Number" value.</a:t>
            </a:r>
          </a:p>
          <a:p>
            <a:pPr>
              <a:buNone/>
            </a:pPr>
            <a:r>
              <a:rPr lang="en-US" sz="2000" b="1" dirty="0" smtClean="0"/>
              <a:t>                            JavaScript Number Methods</a:t>
            </a:r>
          </a:p>
          <a:p>
            <a:r>
              <a:rPr lang="en-US" sz="2000" dirty="0" err="1" smtClean="0">
                <a:hlinkClick r:id="rId2"/>
              </a:rPr>
              <a:t>isFinite</a:t>
            </a:r>
            <a:r>
              <a:rPr lang="en-US" sz="2000" dirty="0" smtClean="0">
                <a:hlinkClick r:id="rId2"/>
              </a:rPr>
              <a:t>()</a:t>
            </a:r>
            <a:r>
              <a:rPr lang="en-US" sz="2000" dirty="0" smtClean="0"/>
              <a:t>:It determines whether the given value is a finite number.</a:t>
            </a:r>
          </a:p>
          <a:p>
            <a:r>
              <a:rPr lang="en-US" sz="2000" dirty="0" err="1" smtClean="0">
                <a:hlinkClick r:id="rId3"/>
              </a:rPr>
              <a:t>isInteger</a:t>
            </a:r>
            <a:r>
              <a:rPr lang="en-US" sz="2000" dirty="0" smtClean="0">
                <a:hlinkClick r:id="rId3"/>
              </a:rPr>
              <a:t>()</a:t>
            </a:r>
            <a:r>
              <a:rPr lang="en-US" sz="2000" dirty="0" smtClean="0"/>
              <a:t>:It determines whether the given value is an integer.</a:t>
            </a:r>
          </a:p>
          <a:p>
            <a:r>
              <a:rPr lang="en-US" sz="2000" dirty="0" err="1" smtClean="0">
                <a:hlinkClick r:id="rId4"/>
              </a:rPr>
              <a:t>parseFloat</a:t>
            </a:r>
            <a:r>
              <a:rPr lang="en-US" sz="2000" dirty="0" smtClean="0">
                <a:hlinkClick r:id="rId4"/>
              </a:rPr>
              <a:t>()</a:t>
            </a:r>
            <a:r>
              <a:rPr lang="en-US" sz="2000" dirty="0" smtClean="0"/>
              <a:t>:It converts the given string into a floating point number.</a:t>
            </a:r>
          </a:p>
          <a:p>
            <a:r>
              <a:rPr lang="en-US" sz="2000" dirty="0" err="1" smtClean="0">
                <a:hlinkClick r:id="rId5"/>
              </a:rPr>
              <a:t>parseInt</a:t>
            </a:r>
            <a:r>
              <a:rPr lang="en-US" sz="2000" dirty="0" smtClean="0">
                <a:hlinkClick r:id="rId5"/>
              </a:rPr>
              <a:t>()</a:t>
            </a:r>
            <a:r>
              <a:rPr lang="en-US" sz="2000" dirty="0" smtClean="0"/>
              <a:t>:It converts the given string into an integer number.</a:t>
            </a:r>
          </a:p>
          <a:p>
            <a:r>
              <a:rPr lang="en-US" sz="2000" dirty="0" err="1" smtClean="0">
                <a:hlinkClick r:id="rId6"/>
              </a:rPr>
              <a:t>toExponential</a:t>
            </a:r>
            <a:r>
              <a:rPr lang="en-US" sz="2000" dirty="0" smtClean="0">
                <a:hlinkClick r:id="rId6"/>
              </a:rPr>
              <a:t>()</a:t>
            </a:r>
            <a:r>
              <a:rPr lang="en-US" sz="2000" dirty="0" smtClean="0"/>
              <a:t>:It returns the string that represents exponential notation of the given number.</a:t>
            </a:r>
          </a:p>
          <a:p>
            <a:r>
              <a:rPr lang="en-US" sz="2000" dirty="0" err="1" smtClean="0">
                <a:hlinkClick r:id="rId7"/>
              </a:rPr>
              <a:t>toFixed</a:t>
            </a:r>
            <a:r>
              <a:rPr lang="en-US" sz="2000" dirty="0" smtClean="0">
                <a:hlinkClick r:id="rId7"/>
              </a:rPr>
              <a:t>()</a:t>
            </a:r>
            <a:r>
              <a:rPr lang="en-US" sz="2000" dirty="0" smtClean="0"/>
              <a:t>:It returns the string that represents a number with exact digits after a decimal point.</a:t>
            </a:r>
          </a:p>
          <a:p>
            <a:r>
              <a:rPr lang="en-US" sz="2000" dirty="0" err="1" smtClean="0">
                <a:hlinkClick r:id="rId8"/>
              </a:rPr>
              <a:t>toPrecision</a:t>
            </a:r>
            <a:r>
              <a:rPr lang="en-US" sz="2000" dirty="0" smtClean="0">
                <a:hlinkClick r:id="rId8"/>
              </a:rPr>
              <a:t>()</a:t>
            </a:r>
            <a:r>
              <a:rPr lang="en-US" sz="2000" dirty="0" smtClean="0"/>
              <a:t>:It returns the string representing a number of specified </a:t>
            </a:r>
            <a:r>
              <a:rPr lang="en-US" sz="2000" dirty="0" err="1" smtClean="0"/>
              <a:t>precision.</a:t>
            </a:r>
            <a:r>
              <a:rPr lang="en-US" sz="2000" dirty="0" err="1" smtClean="0">
                <a:hlinkClick r:id="rId9"/>
              </a:rPr>
              <a:t>t</a:t>
            </a:r>
            <a:endParaRPr lang="en-US" sz="2000" dirty="0" smtClean="0">
              <a:hlinkClick r:id="rId9"/>
            </a:endParaRPr>
          </a:p>
          <a:p>
            <a:r>
              <a:rPr lang="en-US" sz="2000" dirty="0" err="1" smtClean="0">
                <a:hlinkClick r:id="rId9"/>
              </a:rPr>
              <a:t>oString</a:t>
            </a:r>
            <a:r>
              <a:rPr lang="en-US" sz="2000" dirty="0" smtClean="0">
                <a:hlinkClick r:id="rId9"/>
              </a:rPr>
              <a:t>()</a:t>
            </a:r>
            <a:r>
              <a:rPr lang="en-US" sz="2000" dirty="0" smtClean="0"/>
              <a:t>:It returns the given number in the form of string.</a:t>
            </a:r>
            <a:endParaRPr lang="en-US" sz="20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85800"/>
          </a:xfrm>
        </p:spPr>
        <p:txBody>
          <a:bodyPr>
            <a:normAutofit fontScale="90000"/>
          </a:bodyPr>
          <a:lstStyle/>
          <a:p>
            <a:pPr algn="ctr"/>
            <a:r>
              <a:rPr lang="en-US" sz="3100" dirty="0" smtClean="0">
                <a:latin typeface="Times New Roman" pitchFamily="18" charset="0"/>
                <a:cs typeface="Times New Roman" pitchFamily="18" charset="0"/>
              </a:rPr>
              <a:t>JavaScript Boolean</a:t>
            </a:r>
            <a:r>
              <a:rPr lang="en-US" dirty="0" smtClean="0"/>
              <a:t/>
            </a:r>
            <a:br>
              <a:rPr lang="en-US" dirty="0" smtClean="0"/>
            </a:br>
            <a:endParaRPr lang="en-US" dirty="0"/>
          </a:p>
        </p:txBody>
      </p:sp>
      <p:sp>
        <p:nvSpPr>
          <p:cNvPr id="3" name="Content Placeholder 2"/>
          <p:cNvSpPr>
            <a:spLocks noGrp="1"/>
          </p:cNvSpPr>
          <p:nvPr>
            <p:ph idx="1"/>
          </p:nvPr>
        </p:nvSpPr>
        <p:spPr>
          <a:xfrm>
            <a:off x="457200" y="914400"/>
            <a:ext cx="8229600" cy="5410200"/>
          </a:xfrm>
        </p:spPr>
        <p:txBody>
          <a:bodyPr>
            <a:normAutofit lnSpcReduction="10000"/>
          </a:bodyPr>
          <a:lstStyle/>
          <a:p>
            <a:r>
              <a:rPr lang="en-US" sz="1800" b="1" dirty="0" smtClean="0"/>
              <a:t>JavaScript Boolean</a:t>
            </a:r>
            <a:r>
              <a:rPr lang="en-US" sz="1800" dirty="0" smtClean="0"/>
              <a:t> is an object that represents value in two states: </a:t>
            </a:r>
            <a:r>
              <a:rPr lang="en-US" sz="1800" i="1" dirty="0" smtClean="0"/>
              <a:t>true</a:t>
            </a:r>
            <a:r>
              <a:rPr lang="en-US" sz="1800" dirty="0" smtClean="0"/>
              <a:t> or </a:t>
            </a:r>
            <a:r>
              <a:rPr lang="en-US" sz="1800" i="1" dirty="0" smtClean="0"/>
              <a:t>false</a:t>
            </a:r>
            <a:r>
              <a:rPr lang="en-US" sz="1800" dirty="0" smtClean="0"/>
              <a:t>. You can create the JavaScript Boolean object by Boolean() constructor.</a:t>
            </a:r>
          </a:p>
          <a:p>
            <a:pPr>
              <a:buNone/>
            </a:pPr>
            <a:r>
              <a:rPr lang="en-US" sz="1800" b="1" dirty="0" smtClean="0"/>
              <a:t>              Boolean b=new Boolean(value);  </a:t>
            </a:r>
          </a:p>
          <a:p>
            <a:pPr>
              <a:buNone/>
            </a:pPr>
            <a:r>
              <a:rPr lang="en-US" sz="1800" dirty="0" smtClean="0"/>
              <a:t>The default value of JavaScript Boolean object is </a:t>
            </a:r>
            <a:r>
              <a:rPr lang="en-US" sz="1800" i="1" dirty="0" smtClean="0"/>
              <a:t>false</a:t>
            </a:r>
            <a:r>
              <a:rPr lang="en-US" sz="1800" dirty="0" smtClean="0"/>
              <a:t>.</a:t>
            </a:r>
          </a:p>
          <a:p>
            <a:pPr>
              <a:buNone/>
            </a:pPr>
            <a:r>
              <a:rPr lang="en-US" sz="1800" b="1" dirty="0" smtClean="0"/>
              <a:t>Example: </a:t>
            </a:r>
          </a:p>
          <a:p>
            <a:pPr>
              <a:buNone/>
            </a:pPr>
            <a:r>
              <a:rPr lang="en-US" sz="1800" b="1" dirty="0" smtClean="0"/>
              <a:t> &lt;script&gt;</a:t>
            </a:r>
            <a:r>
              <a:rPr lang="en-US" sz="1800" dirty="0" smtClean="0"/>
              <a:t>  </a:t>
            </a:r>
          </a:p>
          <a:p>
            <a:r>
              <a:rPr lang="en-US" sz="1800" dirty="0" err="1" smtClean="0"/>
              <a:t>document.write</a:t>
            </a:r>
            <a:r>
              <a:rPr lang="en-US" sz="1800" dirty="0" smtClean="0"/>
              <a:t>(10</a:t>
            </a:r>
            <a:r>
              <a:rPr lang="en-US" sz="1800" b="1" dirty="0" smtClean="0"/>
              <a:t>&lt;20</a:t>
            </a:r>
            <a:r>
              <a:rPr lang="en-US" sz="1800" dirty="0" smtClean="0"/>
              <a:t>);//true  </a:t>
            </a:r>
          </a:p>
          <a:p>
            <a:r>
              <a:rPr lang="en-US" sz="1800" dirty="0" err="1" smtClean="0"/>
              <a:t>document.write</a:t>
            </a:r>
            <a:r>
              <a:rPr lang="en-US" sz="1800" dirty="0" smtClean="0"/>
              <a:t>(10</a:t>
            </a:r>
            <a:r>
              <a:rPr lang="en-US" sz="1800" b="1" dirty="0" smtClean="0"/>
              <a:t>&lt;5</a:t>
            </a:r>
            <a:r>
              <a:rPr lang="en-US" sz="1800" dirty="0" smtClean="0"/>
              <a:t>);//false  </a:t>
            </a:r>
          </a:p>
          <a:p>
            <a:pPr>
              <a:buNone/>
            </a:pPr>
            <a:r>
              <a:rPr lang="en-US" sz="1800" b="1" dirty="0" smtClean="0"/>
              <a:t>&lt;/script&gt;</a:t>
            </a:r>
            <a:r>
              <a:rPr lang="en-US" sz="1800" dirty="0" smtClean="0"/>
              <a:t>  </a:t>
            </a:r>
          </a:p>
          <a:p>
            <a:pPr>
              <a:buNone/>
            </a:pPr>
            <a:r>
              <a:rPr lang="en-US" sz="1800" b="1" dirty="0" smtClean="0"/>
              <a:t>JavaScript Boolean Properties:</a:t>
            </a:r>
          </a:p>
          <a:p>
            <a:pPr>
              <a:buNone/>
            </a:pPr>
            <a:r>
              <a:rPr lang="en-US" sz="1800" b="1" dirty="0" smtClean="0"/>
              <a:t>Constructor</a:t>
            </a:r>
            <a:r>
              <a:rPr lang="en-US" sz="1800" dirty="0" smtClean="0"/>
              <a:t>: returns the reference of Boolean function that created Boolean object.</a:t>
            </a:r>
          </a:p>
          <a:p>
            <a:pPr>
              <a:buNone/>
            </a:pPr>
            <a:r>
              <a:rPr lang="en-US" sz="1800" b="1" dirty="0" smtClean="0"/>
              <a:t>Prototype:</a:t>
            </a:r>
            <a:r>
              <a:rPr lang="en-US" sz="1800" dirty="0" smtClean="0"/>
              <a:t> enables you to add properties and methods in Boolean prototype.</a:t>
            </a:r>
            <a:endParaRPr lang="en-US" sz="1800" b="1" dirty="0" smtClean="0"/>
          </a:p>
          <a:p>
            <a:pPr>
              <a:buNone/>
            </a:pPr>
            <a:r>
              <a:rPr lang="en-US" sz="1800" b="1" dirty="0" smtClean="0"/>
              <a:t>JavaScript Boolean Methods:</a:t>
            </a:r>
          </a:p>
          <a:p>
            <a:pPr>
              <a:buNone/>
            </a:pPr>
            <a:r>
              <a:rPr lang="en-US" sz="1800" b="1" dirty="0" err="1" smtClean="0"/>
              <a:t>toSource</a:t>
            </a:r>
            <a:r>
              <a:rPr lang="en-US" sz="1800" b="1" dirty="0" smtClean="0"/>
              <a:t>():</a:t>
            </a:r>
            <a:r>
              <a:rPr lang="en-US" sz="1800" dirty="0" smtClean="0"/>
              <a:t>returns the source of Boolean object as a string.</a:t>
            </a:r>
          </a:p>
          <a:p>
            <a:pPr>
              <a:buNone/>
            </a:pPr>
            <a:r>
              <a:rPr lang="en-US" sz="1800" b="1" dirty="0" err="1" smtClean="0"/>
              <a:t>toString</a:t>
            </a:r>
            <a:r>
              <a:rPr lang="en-US" sz="1800" b="1" dirty="0" smtClean="0"/>
              <a:t>():</a:t>
            </a:r>
            <a:r>
              <a:rPr lang="en-US" sz="1800" dirty="0" smtClean="0"/>
              <a:t>converts Boolean into String.</a:t>
            </a:r>
          </a:p>
          <a:p>
            <a:pPr>
              <a:buNone/>
            </a:pPr>
            <a:r>
              <a:rPr lang="en-US" sz="1800" b="1" dirty="0" err="1" smtClean="0"/>
              <a:t>valueOf</a:t>
            </a:r>
            <a:r>
              <a:rPr lang="en-US" sz="1800" b="1" dirty="0" smtClean="0"/>
              <a:t>():</a:t>
            </a:r>
            <a:r>
              <a:rPr lang="en-US" sz="1800" dirty="0" smtClean="0"/>
              <a:t>converts other type into Boolean.</a:t>
            </a:r>
            <a:endParaRPr lang="en-US" sz="1800" b="1" dirty="0" smtClean="0"/>
          </a:p>
          <a:p>
            <a:pPr>
              <a:buNone/>
            </a:pPr>
            <a:endParaRPr lang="en-US" sz="1800" dirty="0" smtClean="0"/>
          </a:p>
          <a:p>
            <a:pPr>
              <a:buNone/>
            </a:pPr>
            <a:endParaRPr lang="en-US" sz="1600" dirty="0" smtClean="0"/>
          </a:p>
          <a:p>
            <a:endParaRPr lang="en-US" sz="20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2800" dirty="0" smtClean="0"/>
              <a:t>JavaScript Events</a:t>
            </a:r>
            <a:br>
              <a:rPr lang="en-US" sz="2800" dirty="0" smtClean="0"/>
            </a:br>
            <a:endParaRPr lang="en-US" sz="2800" dirty="0"/>
          </a:p>
        </p:txBody>
      </p:sp>
      <p:sp>
        <p:nvSpPr>
          <p:cNvPr id="3" name="Content Placeholder 2"/>
          <p:cNvSpPr>
            <a:spLocks noGrp="1"/>
          </p:cNvSpPr>
          <p:nvPr>
            <p:ph idx="1"/>
          </p:nvPr>
        </p:nvSpPr>
        <p:spPr>
          <a:xfrm>
            <a:off x="457200" y="1143000"/>
            <a:ext cx="8229600" cy="5181600"/>
          </a:xfrm>
        </p:spPr>
        <p:txBody>
          <a:bodyPr>
            <a:normAutofit/>
          </a:bodyPr>
          <a:lstStyle/>
          <a:p>
            <a:r>
              <a:rPr lang="en-US" sz="2800" dirty="0" smtClean="0"/>
              <a:t>The change in the state of an object is known as an </a:t>
            </a:r>
            <a:r>
              <a:rPr lang="en-US" sz="2800" b="1" dirty="0" smtClean="0"/>
              <a:t>Event</a:t>
            </a:r>
            <a:r>
              <a:rPr lang="en-US" sz="2800" dirty="0" smtClean="0"/>
              <a:t>.</a:t>
            </a:r>
          </a:p>
          <a:p>
            <a:r>
              <a:rPr lang="en-US" sz="2800" dirty="0" smtClean="0"/>
              <a:t> In html, there are various events which represents that some activity is performed by the user or by the browser. </a:t>
            </a:r>
          </a:p>
          <a:p>
            <a:r>
              <a:rPr lang="en-US" sz="2800" dirty="0" smtClean="0"/>
              <a:t>When </a:t>
            </a:r>
            <a:r>
              <a:rPr lang="en-US" sz="2800" dirty="0" err="1" smtClean="0">
                <a:hlinkClick r:id="rId2"/>
              </a:rPr>
              <a:t>javascript</a:t>
            </a:r>
            <a:r>
              <a:rPr lang="en-US" sz="2800" dirty="0" smtClean="0"/>
              <a:t> code is included in </a:t>
            </a:r>
            <a:r>
              <a:rPr lang="en-US" sz="2800" dirty="0" smtClean="0">
                <a:hlinkClick r:id="rId3"/>
              </a:rPr>
              <a:t>HTML</a:t>
            </a:r>
            <a:r>
              <a:rPr lang="en-US" sz="2800" dirty="0" smtClean="0"/>
              <a:t>, </a:t>
            </a:r>
            <a:r>
              <a:rPr lang="en-US" sz="2800" dirty="0" err="1" smtClean="0"/>
              <a:t>js</a:t>
            </a:r>
            <a:r>
              <a:rPr lang="en-US" sz="2800" dirty="0" smtClean="0"/>
              <a:t> react over these events and allow the execution. This process of reacting over the events is called </a:t>
            </a:r>
            <a:r>
              <a:rPr lang="en-US" sz="2800" b="1" dirty="0" smtClean="0"/>
              <a:t>Event Handling</a:t>
            </a:r>
            <a:r>
              <a:rPr lang="en-US" sz="2800" dirty="0" smtClean="0"/>
              <a:t>. Thus, </a:t>
            </a:r>
            <a:r>
              <a:rPr lang="en-US" sz="2800" dirty="0" err="1" smtClean="0"/>
              <a:t>js</a:t>
            </a:r>
            <a:r>
              <a:rPr lang="en-US" sz="2800" dirty="0" smtClean="0"/>
              <a:t> handles the HTML events via </a:t>
            </a:r>
            <a:r>
              <a:rPr lang="en-US" sz="2800" b="1" dirty="0" smtClean="0"/>
              <a:t>Event Handlers</a:t>
            </a:r>
            <a:r>
              <a:rPr lang="en-US" sz="2800" dirty="0" smtClean="0"/>
              <a:t>.</a:t>
            </a:r>
          </a:p>
          <a:p>
            <a:pPr>
              <a:buNone/>
            </a:pPr>
            <a:r>
              <a:rPr lang="en-US" sz="2800" b="1" dirty="0" smtClean="0"/>
              <a:t>    </a:t>
            </a:r>
          </a:p>
          <a:p>
            <a:pPr>
              <a:buNone/>
            </a:pPr>
            <a:endParaRPr lang="en-US" sz="2000" b="1" dirty="0" smtClean="0"/>
          </a:p>
          <a:p>
            <a:pPr>
              <a:buNone/>
            </a:pPr>
            <a:endParaRPr lang="en-US" sz="2000" b="1" dirty="0" smtClean="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609600" y="2133600"/>
            <a:ext cx="8229600" cy="3581400"/>
          </a:xfrm>
          <a:prstGeom prst="rect">
            <a:avLst/>
          </a:prstGeom>
          <a:noFill/>
          <a:ln w="9525">
            <a:noFill/>
            <a:miter lim="800000"/>
            <a:headEnd/>
            <a:tailEnd/>
          </a:ln>
          <a:effectLst/>
        </p:spPr>
      </p:pic>
      <p:sp>
        <p:nvSpPr>
          <p:cNvPr id="8" name="Rectangle 7"/>
          <p:cNvSpPr/>
          <p:nvPr/>
        </p:nvSpPr>
        <p:spPr>
          <a:xfrm>
            <a:off x="3131830" y="1131332"/>
            <a:ext cx="2880340" cy="369332"/>
          </a:xfrm>
          <a:prstGeom prst="rect">
            <a:avLst/>
          </a:prstGeom>
        </p:spPr>
        <p:txBody>
          <a:bodyPr wrap="square">
            <a:spAutoFit/>
          </a:bodyPr>
          <a:lstStyle/>
          <a:p>
            <a:r>
              <a:rPr lang="en-US" dirty="0" smtClean="0"/>
              <a:t>Mouse Events </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t>Keyboard events:</a:t>
            </a:r>
            <a:br>
              <a:rPr lang="en-US" sz="2800" dirty="0" smtClean="0"/>
            </a:br>
            <a:endParaRPr lang="en-US" sz="2800" dirty="0"/>
          </a:p>
        </p:txBody>
      </p:sp>
      <p:pic>
        <p:nvPicPr>
          <p:cNvPr id="3074" name="Picture 2"/>
          <p:cNvPicPr>
            <a:picLocks noGrp="1" noChangeAspect="1" noChangeArrowheads="1"/>
          </p:cNvPicPr>
          <p:nvPr>
            <p:ph idx="1"/>
          </p:nvPr>
        </p:nvPicPr>
        <p:blipFill>
          <a:blip r:embed="rId2"/>
          <a:srcRect/>
          <a:stretch>
            <a:fillRect/>
          </a:stretch>
        </p:blipFill>
        <p:spPr bwMode="auto">
          <a:xfrm>
            <a:off x="381000" y="1524000"/>
            <a:ext cx="8229600" cy="215551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fontScale="62500" lnSpcReduction="20000"/>
          </a:bodyPr>
          <a:lstStyle/>
          <a:p>
            <a:r>
              <a:rPr lang="en-US" b="1" u="sng" dirty="0"/>
              <a:t>JavaScript in &lt;body</a:t>
            </a:r>
            <a:r>
              <a:rPr lang="en-US" b="1" dirty="0" smtClean="0"/>
              <a:t>&gt;:</a:t>
            </a:r>
            <a:r>
              <a:rPr lang="en-US" dirty="0" smtClean="0"/>
              <a:t>A </a:t>
            </a:r>
            <a:r>
              <a:rPr lang="en-US" dirty="0" err="1" smtClean="0"/>
              <a:t>javascript</a:t>
            </a:r>
            <a:r>
              <a:rPr lang="en-US" dirty="0" smtClean="0"/>
              <a:t> function is placed in the &lt;body&gt; section of an HTML page.</a:t>
            </a:r>
          </a:p>
          <a:p>
            <a:pPr marL="0" indent="0">
              <a:buNone/>
            </a:pPr>
            <a:r>
              <a:rPr lang="en-US" dirty="0"/>
              <a:t>&lt;!DOCTYPE html&gt;</a:t>
            </a:r>
          </a:p>
          <a:p>
            <a:pPr marL="0" indent="0">
              <a:buNone/>
            </a:pPr>
            <a:r>
              <a:rPr lang="en-US" dirty="0"/>
              <a:t>&lt;html&gt;</a:t>
            </a:r>
          </a:p>
          <a:p>
            <a:pPr marL="0" indent="0">
              <a:buNone/>
            </a:pPr>
            <a:r>
              <a:rPr lang="en-US" dirty="0"/>
              <a:t>&lt;body&gt;</a:t>
            </a:r>
          </a:p>
          <a:p>
            <a:endParaRPr lang="en-US" dirty="0"/>
          </a:p>
          <a:p>
            <a:pPr marL="0" indent="0">
              <a:buNone/>
            </a:pPr>
            <a:r>
              <a:rPr lang="en-US" dirty="0"/>
              <a:t>&lt;h2&gt;JavaScript in Body&lt;/h2&gt;</a:t>
            </a:r>
          </a:p>
          <a:p>
            <a:endParaRPr lang="en-US" dirty="0"/>
          </a:p>
          <a:p>
            <a:pPr marL="0" indent="0">
              <a:buNone/>
            </a:pPr>
            <a:r>
              <a:rPr lang="en-US" dirty="0"/>
              <a:t>&lt;p id="demo"&gt;A Paragraph.&lt;/p&gt;</a:t>
            </a:r>
          </a:p>
          <a:p>
            <a:endParaRPr lang="en-US" dirty="0"/>
          </a:p>
          <a:p>
            <a:pPr marL="0" indent="0">
              <a:buNone/>
            </a:pPr>
            <a:r>
              <a:rPr lang="en-US" dirty="0"/>
              <a:t>&lt;button type="button" onclick="</a:t>
            </a:r>
            <a:r>
              <a:rPr lang="en-US" dirty="0" err="1"/>
              <a:t>myFunction</a:t>
            </a:r>
            <a:r>
              <a:rPr lang="en-US" dirty="0"/>
              <a:t>()"&gt;Try it&lt;/button&gt;</a:t>
            </a:r>
          </a:p>
          <a:p>
            <a:endParaRPr lang="en-US" dirty="0"/>
          </a:p>
          <a:p>
            <a:pPr marL="0" indent="0">
              <a:buNone/>
            </a:pPr>
            <a:r>
              <a:rPr lang="en-US" dirty="0"/>
              <a:t>&lt;script&gt;</a:t>
            </a:r>
          </a:p>
          <a:p>
            <a:pPr marL="0" indent="0">
              <a:buNone/>
            </a:pPr>
            <a:r>
              <a:rPr lang="en-US" dirty="0"/>
              <a:t>function </a:t>
            </a:r>
            <a:r>
              <a:rPr lang="en-US" dirty="0" err="1"/>
              <a:t>myFunction</a:t>
            </a:r>
            <a:r>
              <a:rPr lang="en-US" dirty="0"/>
              <a:t>() {</a:t>
            </a:r>
          </a:p>
          <a:p>
            <a:pPr marL="0" indent="0">
              <a:buNone/>
            </a:pPr>
            <a:r>
              <a:rPr lang="en-US" dirty="0"/>
              <a:t>  document.getElementById("demo").</a:t>
            </a:r>
            <a:r>
              <a:rPr lang="en-US" dirty="0" err="1"/>
              <a:t>innerHTML</a:t>
            </a:r>
            <a:r>
              <a:rPr lang="en-US" dirty="0"/>
              <a:t> = "Paragraph changed.";</a:t>
            </a:r>
          </a:p>
          <a:p>
            <a:pPr marL="0" indent="0">
              <a:buNone/>
            </a:pPr>
            <a:r>
              <a:rPr lang="en-US" dirty="0"/>
              <a:t>}</a:t>
            </a:r>
          </a:p>
          <a:p>
            <a:pPr marL="0" indent="0">
              <a:buNone/>
            </a:pPr>
            <a:r>
              <a:rPr lang="en-US" dirty="0"/>
              <a:t>&lt;/script&gt;</a:t>
            </a:r>
          </a:p>
          <a:p>
            <a:endParaRPr lang="en-US" dirty="0"/>
          </a:p>
          <a:p>
            <a:pPr marL="0" indent="0">
              <a:buNone/>
            </a:pPr>
            <a:r>
              <a:rPr lang="en-US" dirty="0"/>
              <a:t>&lt;/body&gt;</a:t>
            </a:r>
          </a:p>
          <a:p>
            <a:pPr marL="0" indent="0">
              <a:buNone/>
            </a:pPr>
            <a:r>
              <a:rPr lang="en-US" dirty="0"/>
              <a:t>&lt;/html&gt; </a:t>
            </a:r>
          </a:p>
          <a:p>
            <a:endParaRPr lang="en-US" dirty="0" smtClean="0"/>
          </a:p>
          <a:p>
            <a:endParaRPr lang="en-US" dirty="0"/>
          </a:p>
          <a:p>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3100" dirty="0" smtClean="0"/>
              <a:t>Form events</a:t>
            </a:r>
            <a:r>
              <a:rPr lang="en-US" dirty="0" smtClean="0"/>
              <a:t/>
            </a:r>
            <a:br>
              <a:rPr lang="en-US" dirty="0" smtClean="0"/>
            </a:b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457200" y="1828800"/>
            <a:ext cx="8229600" cy="2895600"/>
          </a:xfrm>
          <a:prstGeom prst="rect">
            <a:avLst/>
          </a:prstGeom>
          <a:noFill/>
          <a:ln w="9525">
            <a:noFill/>
            <a:miter lim="800000"/>
            <a:headEnd/>
            <a:tailEnd/>
          </a:ln>
          <a:effec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3100" dirty="0" smtClean="0">
                <a:latin typeface="+mn-lt"/>
              </a:rPr>
              <a:t>Window/Document events</a:t>
            </a:r>
            <a:r>
              <a:rPr lang="en-US" dirty="0" smtClean="0"/>
              <a:t/>
            </a:r>
            <a:br>
              <a:rPr lang="en-US" dirty="0" smtClean="0"/>
            </a:b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457200" y="1676400"/>
            <a:ext cx="8229600" cy="3131593"/>
          </a:xfrm>
          <a:prstGeom prst="rect">
            <a:avLst/>
          </a:prstGeom>
          <a:noFill/>
          <a:ln w="9525">
            <a:noFill/>
            <a:miter lim="800000"/>
            <a:headEnd/>
            <a:tailEnd/>
          </a:ln>
          <a:effectLst/>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mn-lt"/>
              </a:rPr>
              <a:t>JavaScript </a:t>
            </a:r>
            <a:r>
              <a:rPr lang="en-US" sz="2800" dirty="0" err="1" smtClean="0">
                <a:latin typeface="+mn-lt"/>
              </a:rPr>
              <a:t>addEventListener</a:t>
            </a:r>
            <a:r>
              <a:rPr lang="en-US" sz="2800" dirty="0" smtClean="0">
                <a:latin typeface="+mn-lt"/>
              </a:rPr>
              <a:t>()</a:t>
            </a:r>
            <a:br>
              <a:rPr lang="en-US" sz="2800" dirty="0" smtClean="0">
                <a:latin typeface="+mn-lt"/>
              </a:rPr>
            </a:br>
            <a:endParaRPr lang="en-US" sz="2800" dirty="0">
              <a:latin typeface="+mn-lt"/>
            </a:endParaRPr>
          </a:p>
        </p:txBody>
      </p:sp>
      <p:sp>
        <p:nvSpPr>
          <p:cNvPr id="3" name="Content Placeholder 2"/>
          <p:cNvSpPr>
            <a:spLocks noGrp="1"/>
          </p:cNvSpPr>
          <p:nvPr>
            <p:ph idx="1"/>
          </p:nvPr>
        </p:nvSpPr>
        <p:spPr>
          <a:xfrm>
            <a:off x="457200" y="1524000"/>
            <a:ext cx="8229600" cy="4800600"/>
          </a:xfrm>
        </p:spPr>
        <p:txBody>
          <a:bodyPr>
            <a:normAutofit lnSpcReduction="10000"/>
          </a:bodyPr>
          <a:lstStyle/>
          <a:p>
            <a:r>
              <a:rPr lang="en-US" sz="2000" dirty="0" smtClean="0"/>
              <a:t>The </a:t>
            </a:r>
            <a:r>
              <a:rPr lang="en-US" sz="2000" b="1" dirty="0" err="1" smtClean="0"/>
              <a:t>addEventListener</a:t>
            </a:r>
            <a:r>
              <a:rPr lang="en-US" sz="2000" b="1" dirty="0" smtClean="0"/>
              <a:t>()</a:t>
            </a:r>
            <a:r>
              <a:rPr lang="en-US" sz="2000" dirty="0" smtClean="0"/>
              <a:t> method is used to attach an event handler to a particular element.</a:t>
            </a:r>
          </a:p>
          <a:p>
            <a:r>
              <a:rPr lang="en-US" sz="2000" dirty="0" smtClean="0"/>
              <a:t> It does not override the existing event handlers. Events are said to be an essential part of the JavaScript. </a:t>
            </a:r>
          </a:p>
          <a:p>
            <a:r>
              <a:rPr lang="en-US" sz="2000" dirty="0" smtClean="0"/>
              <a:t>A web page responds according to the event that occurred. Events can be user-generated or generated by API's.</a:t>
            </a:r>
          </a:p>
          <a:p>
            <a:r>
              <a:rPr lang="en-US" sz="2000" dirty="0" smtClean="0"/>
              <a:t> An event listener is a JavaScript's procedure that waits for the occurrence of an event.</a:t>
            </a:r>
          </a:p>
          <a:p>
            <a:r>
              <a:rPr lang="en-US" sz="2000" dirty="0" smtClean="0"/>
              <a:t>The </a:t>
            </a:r>
            <a:r>
              <a:rPr lang="en-US" sz="2000" dirty="0" err="1" smtClean="0"/>
              <a:t>addEventListener</a:t>
            </a:r>
            <a:r>
              <a:rPr lang="en-US" sz="2000" dirty="0" smtClean="0"/>
              <a:t>() method is an inbuilt function of </a:t>
            </a:r>
            <a:r>
              <a:rPr lang="en-US" sz="2000" dirty="0" smtClean="0">
                <a:hlinkClick r:id="rId2"/>
              </a:rPr>
              <a:t>JavaScript</a:t>
            </a:r>
            <a:r>
              <a:rPr lang="en-US" sz="2000" dirty="0" smtClean="0"/>
              <a:t>. </a:t>
            </a:r>
          </a:p>
          <a:p>
            <a:r>
              <a:rPr lang="en-US" sz="2000" dirty="0" smtClean="0"/>
              <a:t>We can add multiple event handlers to a particular element without overwriting the existing event handlers.</a:t>
            </a:r>
          </a:p>
          <a:p>
            <a:pPr>
              <a:buNone/>
            </a:pPr>
            <a:r>
              <a:rPr lang="en-US" b="1" dirty="0" smtClean="0"/>
              <a:t>Syntax:</a:t>
            </a:r>
          </a:p>
          <a:p>
            <a:pPr>
              <a:buNone/>
            </a:pPr>
            <a:r>
              <a:rPr lang="en-US" dirty="0" err="1" smtClean="0"/>
              <a:t>element.addEventListener</a:t>
            </a:r>
            <a:r>
              <a:rPr lang="en-US" dirty="0" smtClean="0"/>
              <a:t>(event, function, </a:t>
            </a:r>
            <a:r>
              <a:rPr lang="en-US" dirty="0" err="1" smtClean="0"/>
              <a:t>useCapture</a:t>
            </a:r>
            <a:r>
              <a:rPr lang="en-US" dirty="0" smtClean="0"/>
              <a:t>);  </a:t>
            </a:r>
          </a:p>
          <a:p>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fontScale="90000"/>
          </a:bodyPr>
          <a:lstStyle/>
          <a:p>
            <a:pPr algn="ctr"/>
            <a:r>
              <a:rPr lang="en-US" sz="3100" dirty="0" smtClean="0">
                <a:latin typeface="+mn-lt"/>
              </a:rPr>
              <a:t>Parameter Values</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5105400"/>
          </a:xfrm>
        </p:spPr>
        <p:txBody>
          <a:bodyPr/>
          <a:lstStyle/>
          <a:p>
            <a:r>
              <a:rPr lang="en-US" b="1" dirty="0" smtClean="0"/>
              <a:t>event:</a:t>
            </a:r>
            <a:r>
              <a:rPr lang="en-US" dirty="0" smtClean="0"/>
              <a:t> It is a required parameter. It can be defined as a string that specifies the event's name.</a:t>
            </a:r>
          </a:p>
          <a:p>
            <a:r>
              <a:rPr lang="en-US" b="1" dirty="0" smtClean="0"/>
              <a:t>function:</a:t>
            </a:r>
            <a:r>
              <a:rPr lang="en-US" dirty="0" smtClean="0"/>
              <a:t> It is also a required parameter. It is a </a:t>
            </a:r>
            <a:r>
              <a:rPr lang="en-US" dirty="0" smtClean="0">
                <a:hlinkClick r:id="rId2"/>
              </a:rPr>
              <a:t>JavaScript function</a:t>
            </a:r>
            <a:r>
              <a:rPr lang="en-US" dirty="0" smtClean="0"/>
              <a:t> which responds to the event occur.</a:t>
            </a:r>
          </a:p>
          <a:p>
            <a:r>
              <a:rPr lang="en-US" b="1" dirty="0" err="1" smtClean="0"/>
              <a:t>useCapture</a:t>
            </a:r>
            <a:r>
              <a:rPr lang="en-US" b="1" dirty="0" smtClean="0"/>
              <a:t>:</a:t>
            </a:r>
            <a:r>
              <a:rPr lang="en-US" dirty="0" smtClean="0"/>
              <a:t> It is an optional parameter. It is a Boolean type value that specifies whether the event is executed in the bubbling or capturing phase. Its possible values are </a:t>
            </a:r>
            <a:r>
              <a:rPr lang="en-US" b="1" dirty="0" smtClean="0"/>
              <a:t>true</a:t>
            </a:r>
            <a:r>
              <a:rPr lang="en-US" dirty="0" smtClean="0"/>
              <a:t> and </a:t>
            </a:r>
            <a:r>
              <a:rPr lang="en-US" b="1" dirty="0" smtClean="0"/>
              <a:t>false</a:t>
            </a:r>
            <a:r>
              <a:rPr lang="en-US" dirty="0" smtClean="0"/>
              <a:t>. When it is set to true, the event handler executes in the capturing phase. When it is set to false, the handler executes in the bubbling phase. Its default value is </a:t>
            </a:r>
            <a:r>
              <a:rPr lang="en-US" b="1" dirty="0" smtClean="0"/>
              <a:t>false</a:t>
            </a:r>
            <a:r>
              <a:rPr lang="en-US" dirty="0" smtClean="0"/>
              <a:t>.</a:t>
            </a:r>
          </a:p>
          <a:p>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lstStyle/>
          <a:p>
            <a:pPr algn="ctr"/>
            <a:r>
              <a:rPr lang="en-US" dirty="0" smtClean="0"/>
              <a:t> </a:t>
            </a:r>
            <a:r>
              <a:rPr lang="en-US" sz="2800" dirty="0" err="1" smtClean="0"/>
              <a:t>addEventListener</a:t>
            </a:r>
            <a:r>
              <a:rPr lang="en-US" sz="2800" dirty="0" smtClean="0"/>
              <a:t>() method</a:t>
            </a:r>
            <a:r>
              <a:rPr lang="en-US" dirty="0" smtClean="0"/>
              <a:t>.</a:t>
            </a:r>
            <a:endParaRPr lang="en-US" dirty="0"/>
          </a:p>
        </p:txBody>
      </p:sp>
      <p:sp>
        <p:nvSpPr>
          <p:cNvPr id="3" name="Content Placeholder 2"/>
          <p:cNvSpPr>
            <a:spLocks noGrp="1"/>
          </p:cNvSpPr>
          <p:nvPr>
            <p:ph idx="1"/>
          </p:nvPr>
        </p:nvSpPr>
        <p:spPr>
          <a:xfrm>
            <a:off x="457200" y="1752600"/>
            <a:ext cx="8229600" cy="4572000"/>
          </a:xfrm>
        </p:spPr>
        <p:txBody>
          <a:bodyPr>
            <a:normAutofit fontScale="70000" lnSpcReduction="20000"/>
          </a:bodyPr>
          <a:lstStyle/>
          <a:p>
            <a:pPr>
              <a:buNone/>
            </a:pPr>
            <a:r>
              <a:rPr lang="en-US" dirty="0" smtClean="0"/>
              <a:t>&lt;!DOCTYPE html</a:t>
            </a:r>
            <a:r>
              <a:rPr lang="en-US" b="1" dirty="0" smtClean="0"/>
              <a:t>&gt;</a:t>
            </a:r>
            <a:r>
              <a:rPr lang="en-US" dirty="0" smtClean="0"/>
              <a:t>  </a:t>
            </a:r>
          </a:p>
          <a:p>
            <a:pPr>
              <a:buNone/>
            </a:pPr>
            <a:r>
              <a:rPr lang="en-US" b="1" dirty="0" smtClean="0"/>
              <a:t>&lt;html&gt;</a:t>
            </a:r>
            <a:r>
              <a:rPr lang="en-US" dirty="0" smtClean="0"/>
              <a:t>  </a:t>
            </a:r>
          </a:p>
          <a:p>
            <a:pPr>
              <a:buNone/>
            </a:pPr>
            <a:r>
              <a:rPr lang="en-US" b="1" dirty="0" smtClean="0"/>
              <a:t>&lt;body&gt;</a:t>
            </a:r>
            <a:r>
              <a:rPr lang="en-US" dirty="0" smtClean="0"/>
              <a:t>  </a:t>
            </a:r>
          </a:p>
          <a:p>
            <a:pPr>
              <a:buNone/>
            </a:pPr>
            <a:r>
              <a:rPr lang="en-US" b="1" dirty="0" smtClean="0"/>
              <a:t>&lt;p&gt;</a:t>
            </a:r>
            <a:r>
              <a:rPr lang="en-US" dirty="0" smtClean="0"/>
              <a:t> Example of the </a:t>
            </a:r>
            <a:r>
              <a:rPr lang="en-US" dirty="0" err="1" smtClean="0"/>
              <a:t>addEventListener</a:t>
            </a:r>
            <a:r>
              <a:rPr lang="en-US" dirty="0" smtClean="0"/>
              <a:t>() method. </a:t>
            </a:r>
            <a:r>
              <a:rPr lang="en-US" b="1" dirty="0" smtClean="0"/>
              <a:t>&lt;/p&gt;</a:t>
            </a:r>
            <a:r>
              <a:rPr lang="en-US" dirty="0" smtClean="0"/>
              <a:t>  </a:t>
            </a:r>
          </a:p>
          <a:p>
            <a:pPr>
              <a:buNone/>
            </a:pPr>
            <a:r>
              <a:rPr lang="en-US" b="1" dirty="0" smtClean="0"/>
              <a:t>&lt;p&gt;</a:t>
            </a:r>
            <a:r>
              <a:rPr lang="en-US" dirty="0" smtClean="0"/>
              <a:t> Click the following button to see the effect. </a:t>
            </a:r>
            <a:r>
              <a:rPr lang="en-US" b="1" dirty="0" smtClean="0"/>
              <a:t>&lt;/p&gt;</a:t>
            </a:r>
            <a:r>
              <a:rPr lang="en-US" dirty="0" smtClean="0"/>
              <a:t>  </a:t>
            </a:r>
          </a:p>
          <a:p>
            <a:pPr>
              <a:buNone/>
            </a:pPr>
            <a:r>
              <a:rPr lang="en-US" b="1" dirty="0" smtClean="0"/>
              <a:t>&lt;button</a:t>
            </a:r>
            <a:r>
              <a:rPr lang="en-US" dirty="0" smtClean="0"/>
              <a:t> id = "</a:t>
            </a:r>
            <a:r>
              <a:rPr lang="en-US" dirty="0" err="1" smtClean="0"/>
              <a:t>btn</a:t>
            </a:r>
            <a:r>
              <a:rPr lang="en-US" dirty="0" smtClean="0"/>
              <a:t>"</a:t>
            </a:r>
            <a:r>
              <a:rPr lang="en-US" b="1" dirty="0" smtClean="0"/>
              <a:t>&gt;</a:t>
            </a:r>
            <a:r>
              <a:rPr lang="en-US" dirty="0" smtClean="0"/>
              <a:t> Click me </a:t>
            </a:r>
            <a:r>
              <a:rPr lang="en-US" b="1" dirty="0" smtClean="0"/>
              <a:t>&lt;/button&gt;</a:t>
            </a:r>
            <a:r>
              <a:rPr lang="en-US" dirty="0" smtClean="0"/>
              <a:t>  </a:t>
            </a:r>
          </a:p>
          <a:p>
            <a:pPr>
              <a:buNone/>
            </a:pPr>
            <a:r>
              <a:rPr lang="en-US" b="1" dirty="0" smtClean="0"/>
              <a:t>&lt;p</a:t>
            </a:r>
            <a:r>
              <a:rPr lang="en-US" dirty="0" smtClean="0"/>
              <a:t> id = "</a:t>
            </a:r>
            <a:r>
              <a:rPr lang="en-US" dirty="0" err="1" smtClean="0"/>
              <a:t>para</a:t>
            </a:r>
            <a:r>
              <a:rPr lang="en-US" dirty="0" smtClean="0"/>
              <a:t>"</a:t>
            </a:r>
            <a:r>
              <a:rPr lang="en-US" b="1" dirty="0" smtClean="0"/>
              <a:t>&gt;&lt;/p&gt;</a:t>
            </a:r>
            <a:r>
              <a:rPr lang="en-US" dirty="0" smtClean="0"/>
              <a:t>  </a:t>
            </a:r>
          </a:p>
          <a:p>
            <a:pPr>
              <a:buNone/>
            </a:pPr>
            <a:r>
              <a:rPr lang="en-US" b="1" dirty="0" smtClean="0"/>
              <a:t>&lt;script&gt;</a:t>
            </a:r>
            <a:r>
              <a:rPr lang="en-US" dirty="0" smtClean="0"/>
              <a:t>  </a:t>
            </a:r>
          </a:p>
          <a:p>
            <a:pPr>
              <a:buNone/>
            </a:pPr>
            <a:r>
              <a:rPr lang="en-US" dirty="0" err="1" smtClean="0"/>
              <a:t>document.getElementById</a:t>
            </a:r>
            <a:r>
              <a:rPr lang="en-US" dirty="0" smtClean="0"/>
              <a:t>("</a:t>
            </a:r>
            <a:r>
              <a:rPr lang="en-US" dirty="0" err="1" smtClean="0"/>
              <a:t>btn</a:t>
            </a:r>
            <a:r>
              <a:rPr lang="en-US" dirty="0" smtClean="0"/>
              <a:t>").</a:t>
            </a:r>
            <a:r>
              <a:rPr lang="en-US" dirty="0" err="1" smtClean="0"/>
              <a:t>addEventListener</a:t>
            </a:r>
            <a:r>
              <a:rPr lang="en-US" dirty="0" smtClean="0"/>
              <a:t>("click", fun);  </a:t>
            </a:r>
          </a:p>
          <a:p>
            <a:pPr>
              <a:buNone/>
            </a:pPr>
            <a:r>
              <a:rPr lang="en-US" dirty="0" smtClean="0"/>
              <a:t>function fun() {  </a:t>
            </a:r>
          </a:p>
          <a:p>
            <a:pPr>
              <a:buNone/>
            </a:pPr>
            <a:r>
              <a:rPr lang="en-US" dirty="0" err="1" smtClean="0"/>
              <a:t>document.getElementById</a:t>
            </a:r>
            <a:r>
              <a:rPr lang="en-US" dirty="0" smtClean="0"/>
              <a:t>("</a:t>
            </a:r>
            <a:r>
              <a:rPr lang="en-US" dirty="0" err="1" smtClean="0"/>
              <a:t>para</a:t>
            </a:r>
            <a:r>
              <a:rPr lang="en-US" dirty="0" smtClean="0"/>
              <a:t>").</a:t>
            </a:r>
            <a:r>
              <a:rPr lang="en-US" dirty="0" err="1" smtClean="0"/>
              <a:t>innerHTML</a:t>
            </a:r>
            <a:r>
              <a:rPr lang="en-US" dirty="0" smtClean="0"/>
              <a:t> = "Hello World" + "</a:t>
            </a:r>
            <a:r>
              <a:rPr lang="en-US" b="1" dirty="0" smtClean="0"/>
              <a:t>&lt;</a:t>
            </a:r>
            <a:r>
              <a:rPr lang="en-US" b="1" dirty="0" err="1" smtClean="0"/>
              <a:t>br</a:t>
            </a:r>
            <a:r>
              <a:rPr lang="en-US" b="1" dirty="0" smtClean="0"/>
              <a:t>&gt;</a:t>
            </a:r>
            <a:r>
              <a:rPr lang="en-US" dirty="0" smtClean="0"/>
              <a:t>" + "Welcome to the  javaTpoint.com";  </a:t>
            </a:r>
          </a:p>
          <a:p>
            <a:pPr>
              <a:buNone/>
            </a:pPr>
            <a:r>
              <a:rPr lang="en-US" dirty="0" smtClean="0"/>
              <a:t>}  </a:t>
            </a:r>
          </a:p>
          <a:p>
            <a:pPr>
              <a:buNone/>
            </a:pPr>
            <a:r>
              <a:rPr lang="en-US" b="1" dirty="0" smtClean="0"/>
              <a:t>&lt;/script&gt;</a:t>
            </a:r>
            <a:r>
              <a:rPr lang="en-US" dirty="0" smtClean="0"/>
              <a:t>  </a:t>
            </a:r>
          </a:p>
          <a:p>
            <a:pPr>
              <a:buNone/>
            </a:pPr>
            <a:r>
              <a:rPr lang="en-US" b="1" dirty="0" smtClean="0"/>
              <a:t>&lt;/body&gt;</a:t>
            </a:r>
            <a:r>
              <a:rPr lang="en-US" dirty="0" smtClean="0"/>
              <a:t>  </a:t>
            </a:r>
          </a:p>
          <a:p>
            <a:pPr>
              <a:buNone/>
            </a:pPr>
            <a:r>
              <a:rPr lang="en-US" b="1" dirty="0" smtClean="0"/>
              <a:t>&lt;/html&gt;</a:t>
            </a:r>
            <a:r>
              <a:rPr lang="en-US" dirty="0" smtClean="0"/>
              <a:t>  </a:t>
            </a:r>
          </a:p>
          <a:p>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3100" dirty="0" smtClean="0"/>
              <a:t>JavaScript </a:t>
            </a:r>
            <a:r>
              <a:rPr lang="en-US" sz="3100" dirty="0" err="1" smtClean="0"/>
              <a:t>onclick</a:t>
            </a:r>
            <a:r>
              <a:rPr lang="en-US" sz="3100" dirty="0" smtClean="0"/>
              <a:t> event</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5105400"/>
          </a:xfrm>
        </p:spPr>
        <p:txBody>
          <a:bodyPr>
            <a:normAutofit fontScale="92500" lnSpcReduction="20000"/>
          </a:bodyPr>
          <a:lstStyle/>
          <a:p>
            <a:r>
              <a:rPr lang="en-US" sz="1800" dirty="0" smtClean="0"/>
              <a:t>The </a:t>
            </a:r>
            <a:r>
              <a:rPr lang="en-US" sz="1800" b="1" dirty="0" err="1" smtClean="0"/>
              <a:t>onclick</a:t>
            </a:r>
            <a:r>
              <a:rPr lang="en-US" sz="1800" dirty="0" smtClean="0"/>
              <a:t> event generally occurs when the user clicks on an element. It allows the programmer to execute a JavaScript's function when an element gets clicked. This event can be used for validating a form, warning messages and many more.</a:t>
            </a:r>
          </a:p>
          <a:p>
            <a:r>
              <a:rPr lang="en-US" sz="1800" dirty="0" smtClean="0"/>
              <a:t>Using JavaScript, this event can be dynamically added to any element. It supports all HTML elements except </a:t>
            </a:r>
            <a:r>
              <a:rPr lang="en-US" sz="1800" b="1" dirty="0" smtClean="0">
                <a:hlinkClick r:id="rId2"/>
              </a:rPr>
              <a:t>&lt;html&gt;</a:t>
            </a:r>
            <a:r>
              <a:rPr lang="en-US" sz="1800" b="1" dirty="0" smtClean="0"/>
              <a:t>, </a:t>
            </a:r>
            <a:r>
              <a:rPr lang="en-US" sz="1800" b="1" dirty="0" smtClean="0">
                <a:hlinkClick r:id="rId3"/>
              </a:rPr>
              <a:t>&lt;head&gt;</a:t>
            </a:r>
            <a:r>
              <a:rPr lang="en-US" sz="1800" b="1" dirty="0" smtClean="0"/>
              <a:t>, </a:t>
            </a:r>
            <a:r>
              <a:rPr lang="en-US" sz="1800" b="1" dirty="0" smtClean="0">
                <a:hlinkClick r:id="rId4"/>
              </a:rPr>
              <a:t>&lt;title&gt;</a:t>
            </a:r>
            <a:r>
              <a:rPr lang="en-US" sz="1800" b="1" dirty="0" smtClean="0"/>
              <a:t>, </a:t>
            </a:r>
            <a:r>
              <a:rPr lang="en-US" sz="1800" b="1" dirty="0" smtClean="0">
                <a:hlinkClick r:id="rId5"/>
              </a:rPr>
              <a:t>&lt;style&gt;</a:t>
            </a:r>
            <a:r>
              <a:rPr lang="en-US" sz="1800" b="1" dirty="0" smtClean="0"/>
              <a:t>, </a:t>
            </a:r>
            <a:r>
              <a:rPr lang="en-US" sz="1800" b="1" dirty="0" smtClean="0">
                <a:hlinkClick r:id="rId6"/>
              </a:rPr>
              <a:t>&lt;script&gt;</a:t>
            </a:r>
            <a:r>
              <a:rPr lang="en-US" sz="1800" b="1" dirty="0" smtClean="0"/>
              <a:t>, </a:t>
            </a:r>
            <a:r>
              <a:rPr lang="en-US" sz="1800" b="1" dirty="0" smtClean="0">
                <a:hlinkClick r:id="rId7"/>
              </a:rPr>
              <a:t>&lt;base&gt;</a:t>
            </a:r>
            <a:r>
              <a:rPr lang="en-US" sz="1800" b="1" dirty="0" smtClean="0"/>
              <a:t>, </a:t>
            </a:r>
            <a:r>
              <a:rPr lang="en-US" sz="1800" b="1" dirty="0" smtClean="0">
                <a:hlinkClick r:id="rId8"/>
              </a:rPr>
              <a:t>&lt;</a:t>
            </a:r>
            <a:r>
              <a:rPr lang="en-US" sz="1800" b="1" dirty="0" err="1" smtClean="0">
                <a:hlinkClick r:id="rId8"/>
              </a:rPr>
              <a:t>iframe</a:t>
            </a:r>
            <a:r>
              <a:rPr lang="en-US" sz="1800" b="1" dirty="0" smtClean="0">
                <a:hlinkClick r:id="rId8"/>
              </a:rPr>
              <a:t>&gt;</a:t>
            </a:r>
            <a:r>
              <a:rPr lang="en-US" sz="1800" b="1" dirty="0" smtClean="0"/>
              <a:t>, </a:t>
            </a:r>
            <a:r>
              <a:rPr lang="en-US" sz="1800" b="1" dirty="0" smtClean="0">
                <a:hlinkClick r:id="rId9"/>
              </a:rPr>
              <a:t>&lt;</a:t>
            </a:r>
            <a:r>
              <a:rPr lang="en-US" sz="1800" b="1" dirty="0" err="1" smtClean="0">
                <a:hlinkClick r:id="rId9"/>
              </a:rPr>
              <a:t>bdo</a:t>
            </a:r>
            <a:r>
              <a:rPr lang="en-US" sz="1800" b="1" dirty="0" smtClean="0">
                <a:hlinkClick r:id="rId9"/>
              </a:rPr>
              <a:t>&gt;</a:t>
            </a:r>
            <a:r>
              <a:rPr lang="en-US" sz="1800" b="1" dirty="0" smtClean="0"/>
              <a:t>, </a:t>
            </a:r>
            <a:r>
              <a:rPr lang="en-US" sz="1800" b="1" dirty="0" smtClean="0">
                <a:hlinkClick r:id="rId10"/>
              </a:rPr>
              <a:t>&lt;</a:t>
            </a:r>
            <a:r>
              <a:rPr lang="en-US" sz="1800" b="1" dirty="0" err="1" smtClean="0">
                <a:hlinkClick r:id="rId10"/>
              </a:rPr>
              <a:t>br</a:t>
            </a:r>
            <a:r>
              <a:rPr lang="en-US" sz="1800" b="1" dirty="0" smtClean="0">
                <a:hlinkClick r:id="rId10"/>
              </a:rPr>
              <a:t>&gt;</a:t>
            </a:r>
            <a:r>
              <a:rPr lang="en-US" sz="1800" b="1" dirty="0" smtClean="0"/>
              <a:t>, </a:t>
            </a:r>
            <a:r>
              <a:rPr lang="en-US" sz="1800" b="1" dirty="0" smtClean="0">
                <a:hlinkClick r:id="rId11"/>
              </a:rPr>
              <a:t>&lt;meta&gt;</a:t>
            </a:r>
            <a:r>
              <a:rPr lang="en-US" sz="1800" b="1" dirty="0" smtClean="0"/>
              <a:t>,</a:t>
            </a:r>
            <a:r>
              <a:rPr lang="en-US" sz="1800" dirty="0" smtClean="0"/>
              <a:t> and </a:t>
            </a:r>
            <a:r>
              <a:rPr lang="en-US" sz="1800" b="1" dirty="0" smtClean="0">
                <a:hlinkClick r:id="rId12"/>
              </a:rPr>
              <a:t>&lt;</a:t>
            </a:r>
            <a:r>
              <a:rPr lang="en-US" sz="1800" b="1" dirty="0" err="1" smtClean="0">
                <a:hlinkClick r:id="rId12"/>
              </a:rPr>
              <a:t>param</a:t>
            </a:r>
            <a:r>
              <a:rPr lang="en-US" sz="1800" b="1" dirty="0" smtClean="0">
                <a:hlinkClick r:id="rId12"/>
              </a:rPr>
              <a:t>&gt;</a:t>
            </a:r>
            <a:r>
              <a:rPr lang="en-US" sz="1800" dirty="0" smtClean="0"/>
              <a:t>. It means we cannot apply the </a:t>
            </a:r>
            <a:r>
              <a:rPr lang="en-US" sz="1800" b="1" dirty="0" err="1" smtClean="0"/>
              <a:t>onclick</a:t>
            </a:r>
            <a:r>
              <a:rPr lang="en-US" sz="1800" dirty="0" smtClean="0"/>
              <a:t> event on the given tags.</a:t>
            </a:r>
          </a:p>
          <a:p>
            <a:r>
              <a:rPr lang="en-US" sz="1800" dirty="0" smtClean="0"/>
              <a:t>In HTML, we can use the </a:t>
            </a:r>
            <a:r>
              <a:rPr lang="en-US" sz="1800" b="1" dirty="0" err="1" smtClean="0"/>
              <a:t>onclick</a:t>
            </a:r>
            <a:r>
              <a:rPr lang="en-US" sz="1800" dirty="0" smtClean="0"/>
              <a:t> attribute and assign a </a:t>
            </a:r>
            <a:r>
              <a:rPr lang="en-US" sz="1800" dirty="0" smtClean="0">
                <a:hlinkClick r:id="rId13"/>
              </a:rPr>
              <a:t>JavaScript function</a:t>
            </a:r>
            <a:r>
              <a:rPr lang="en-US" sz="1800" dirty="0" smtClean="0"/>
              <a:t> to it. We can also use the JavaScript's </a:t>
            </a:r>
            <a:r>
              <a:rPr lang="en-US" sz="1800" b="1" dirty="0" err="1" smtClean="0"/>
              <a:t>addEventListener</a:t>
            </a:r>
            <a:r>
              <a:rPr lang="en-US" sz="1800" b="1" dirty="0" smtClean="0"/>
              <a:t>()</a:t>
            </a:r>
            <a:r>
              <a:rPr lang="en-US" sz="1800" dirty="0" smtClean="0"/>
              <a:t> method and pass a </a:t>
            </a:r>
            <a:r>
              <a:rPr lang="en-US" sz="1800" b="1" dirty="0" smtClean="0"/>
              <a:t>click</a:t>
            </a:r>
            <a:r>
              <a:rPr lang="en-US" sz="1800" dirty="0" smtClean="0"/>
              <a:t> event to it for greater flexibility.</a:t>
            </a:r>
          </a:p>
          <a:p>
            <a:pPr>
              <a:buNone/>
            </a:pPr>
            <a:r>
              <a:rPr lang="en-US" sz="1800" b="1" dirty="0" smtClean="0"/>
              <a:t>Syntax:</a:t>
            </a:r>
          </a:p>
          <a:p>
            <a:r>
              <a:rPr lang="en-US" sz="1800" b="1" dirty="0" smtClean="0"/>
              <a:t>In HTML</a:t>
            </a:r>
          </a:p>
          <a:p>
            <a:pPr>
              <a:buNone/>
            </a:pPr>
            <a:r>
              <a:rPr lang="en-US" sz="1800" b="1" dirty="0" smtClean="0"/>
              <a:t>   &lt;element</a:t>
            </a:r>
            <a:r>
              <a:rPr lang="en-US" sz="1800" dirty="0" smtClean="0"/>
              <a:t> </a:t>
            </a:r>
            <a:r>
              <a:rPr lang="en-US" sz="1800" dirty="0" err="1" smtClean="0"/>
              <a:t>onclick</a:t>
            </a:r>
            <a:r>
              <a:rPr lang="en-US" sz="1800" dirty="0" smtClean="0"/>
              <a:t> = "fun()"</a:t>
            </a:r>
            <a:r>
              <a:rPr lang="en-US" sz="1800" b="1" dirty="0" smtClean="0"/>
              <a:t>&gt;</a:t>
            </a:r>
            <a:r>
              <a:rPr lang="en-US" sz="1800" dirty="0" smtClean="0"/>
              <a:t>  </a:t>
            </a:r>
          </a:p>
          <a:p>
            <a:r>
              <a:rPr lang="en-US" sz="1800" b="1" dirty="0" smtClean="0"/>
              <a:t>In JavaScript</a:t>
            </a:r>
          </a:p>
          <a:p>
            <a:pPr>
              <a:buNone/>
            </a:pPr>
            <a:r>
              <a:rPr lang="en-US" sz="1800" dirty="0" smtClean="0"/>
              <a:t>   </a:t>
            </a:r>
            <a:r>
              <a:rPr lang="en-US" sz="1800" dirty="0" err="1" smtClean="0"/>
              <a:t>object.onclick</a:t>
            </a:r>
            <a:r>
              <a:rPr lang="en-US" sz="1800" dirty="0" smtClean="0"/>
              <a:t> = function() { </a:t>
            </a:r>
            <a:r>
              <a:rPr lang="en-US" sz="1800" dirty="0" err="1" smtClean="0"/>
              <a:t>myScript</a:t>
            </a:r>
            <a:r>
              <a:rPr lang="en-US" sz="1800" dirty="0" smtClean="0"/>
              <a:t> };  </a:t>
            </a:r>
          </a:p>
          <a:p>
            <a:pPr>
              <a:buNone/>
            </a:pPr>
            <a:r>
              <a:rPr lang="en-US" sz="1900" b="1" dirty="0" smtClean="0"/>
              <a:t>In JavaScript by using the </a:t>
            </a:r>
            <a:r>
              <a:rPr lang="en-US" sz="1900" b="1" dirty="0" err="1" smtClean="0"/>
              <a:t>addEventListener</a:t>
            </a:r>
            <a:r>
              <a:rPr lang="en-US" sz="1900" b="1" dirty="0" smtClean="0"/>
              <a:t>() method</a:t>
            </a:r>
          </a:p>
          <a:p>
            <a:r>
              <a:rPr lang="en-US" sz="1900" dirty="0" err="1" smtClean="0"/>
              <a:t>object.addEventListener</a:t>
            </a:r>
            <a:r>
              <a:rPr lang="en-US" sz="1900" dirty="0" smtClean="0"/>
              <a:t>("click", </a:t>
            </a:r>
            <a:r>
              <a:rPr lang="en-US" sz="1900" dirty="0" err="1" smtClean="0"/>
              <a:t>myScript</a:t>
            </a:r>
            <a:r>
              <a:rPr lang="en-US" sz="1900" dirty="0" smtClean="0"/>
              <a:t>);  </a:t>
            </a:r>
          </a:p>
          <a:p>
            <a:pPr>
              <a:buNone/>
            </a:pPr>
            <a:r>
              <a:rPr lang="en-US" sz="1800" dirty="0" smtClean="0"/>
              <a:t/>
            </a:r>
            <a:br>
              <a:rPr lang="en-US" sz="1800" dirty="0" smtClean="0"/>
            </a:br>
            <a:endParaRPr lang="en-US" sz="1800"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100" dirty="0" smtClean="0">
                <a:latin typeface="+mn-lt"/>
              </a:rPr>
              <a:t>Using </a:t>
            </a:r>
            <a:r>
              <a:rPr lang="en-US" sz="3100" dirty="0" err="1" smtClean="0">
                <a:latin typeface="+mn-lt"/>
              </a:rPr>
              <a:t>onclick</a:t>
            </a:r>
            <a:r>
              <a:rPr lang="en-US" sz="3100" dirty="0" smtClean="0">
                <a:latin typeface="+mn-lt"/>
              </a:rPr>
              <a:t> attribute in HTML</a:t>
            </a:r>
            <a:r>
              <a:rPr lang="en-US" dirty="0" smtClean="0"/>
              <a:t/>
            </a:r>
            <a:br>
              <a:rPr lang="en-US" dirty="0" smtClean="0"/>
            </a:br>
            <a:endParaRPr lang="en-US" dirty="0"/>
          </a:p>
        </p:txBody>
      </p:sp>
      <p:sp>
        <p:nvSpPr>
          <p:cNvPr id="3" name="Content Placeholder 2"/>
          <p:cNvSpPr>
            <a:spLocks noGrp="1"/>
          </p:cNvSpPr>
          <p:nvPr>
            <p:ph idx="1"/>
          </p:nvPr>
        </p:nvSpPr>
        <p:spPr>
          <a:xfrm>
            <a:off x="457200" y="1447800"/>
            <a:ext cx="8229600" cy="4876800"/>
          </a:xfrm>
        </p:spPr>
        <p:txBody>
          <a:bodyPr>
            <a:normAutofit fontScale="77500" lnSpcReduction="20000"/>
          </a:bodyPr>
          <a:lstStyle/>
          <a:p>
            <a:pPr>
              <a:buNone/>
            </a:pPr>
            <a:r>
              <a:rPr lang="en-US" dirty="0" smtClean="0"/>
              <a:t>&lt;!DOCTYPE html</a:t>
            </a:r>
            <a:r>
              <a:rPr lang="en-US" b="1" dirty="0" smtClean="0"/>
              <a:t>&gt;</a:t>
            </a:r>
            <a:r>
              <a:rPr lang="en-US" dirty="0" smtClean="0"/>
              <a:t>  </a:t>
            </a:r>
          </a:p>
          <a:p>
            <a:pPr>
              <a:buNone/>
            </a:pPr>
            <a:r>
              <a:rPr lang="en-US" b="1" dirty="0" smtClean="0"/>
              <a:t>&lt;html&gt;</a:t>
            </a:r>
            <a:r>
              <a:rPr lang="en-US" dirty="0" smtClean="0"/>
              <a:t>  </a:t>
            </a:r>
          </a:p>
          <a:p>
            <a:pPr>
              <a:buNone/>
            </a:pPr>
            <a:r>
              <a:rPr lang="en-US" b="1" dirty="0" smtClean="0"/>
              <a:t>&lt;head&gt;</a:t>
            </a:r>
            <a:r>
              <a:rPr lang="en-US" dirty="0" smtClean="0"/>
              <a:t>  </a:t>
            </a:r>
          </a:p>
          <a:p>
            <a:pPr>
              <a:buNone/>
            </a:pPr>
            <a:r>
              <a:rPr lang="en-US" b="1" dirty="0" smtClean="0"/>
              <a:t>&lt;script&gt;</a:t>
            </a:r>
            <a:r>
              <a:rPr lang="en-US" dirty="0" smtClean="0"/>
              <a:t>  </a:t>
            </a:r>
          </a:p>
          <a:p>
            <a:pPr>
              <a:buNone/>
            </a:pPr>
            <a:r>
              <a:rPr lang="en-US" dirty="0" smtClean="0"/>
              <a:t>function fun() {  </a:t>
            </a:r>
          </a:p>
          <a:p>
            <a:pPr>
              <a:buNone/>
            </a:pPr>
            <a:r>
              <a:rPr lang="en-US" dirty="0" smtClean="0"/>
              <a:t>alert("Welcome to the javaTpoint.com");  </a:t>
            </a:r>
          </a:p>
          <a:p>
            <a:pPr>
              <a:buNone/>
            </a:pPr>
            <a:r>
              <a:rPr lang="en-US" dirty="0" smtClean="0"/>
              <a:t>}  </a:t>
            </a:r>
          </a:p>
          <a:p>
            <a:pPr>
              <a:buNone/>
            </a:pPr>
            <a:r>
              <a:rPr lang="en-US" b="1" dirty="0" smtClean="0"/>
              <a:t>&lt;/script&gt;</a:t>
            </a:r>
            <a:r>
              <a:rPr lang="en-US" dirty="0" smtClean="0"/>
              <a:t>  </a:t>
            </a:r>
          </a:p>
          <a:p>
            <a:pPr>
              <a:buNone/>
            </a:pPr>
            <a:r>
              <a:rPr lang="en-US" b="1" dirty="0" smtClean="0"/>
              <a:t>&lt;/head&gt;</a:t>
            </a:r>
            <a:r>
              <a:rPr lang="en-US" dirty="0" smtClean="0"/>
              <a:t>  </a:t>
            </a:r>
          </a:p>
          <a:p>
            <a:pPr>
              <a:buNone/>
            </a:pPr>
            <a:r>
              <a:rPr lang="en-US" b="1" dirty="0" smtClean="0"/>
              <a:t>&lt;body&gt;</a:t>
            </a:r>
            <a:r>
              <a:rPr lang="en-US" dirty="0" smtClean="0"/>
              <a:t>  </a:t>
            </a:r>
          </a:p>
          <a:p>
            <a:pPr>
              <a:buNone/>
            </a:pPr>
            <a:r>
              <a:rPr lang="en-US" b="1" dirty="0" smtClean="0"/>
              <a:t>&lt;h3&gt;</a:t>
            </a:r>
            <a:r>
              <a:rPr lang="en-US" dirty="0" smtClean="0"/>
              <a:t> This is an example of using </a:t>
            </a:r>
            <a:r>
              <a:rPr lang="en-US" dirty="0" err="1" smtClean="0"/>
              <a:t>onclick</a:t>
            </a:r>
            <a:r>
              <a:rPr lang="en-US" dirty="0" smtClean="0"/>
              <a:t> attribute in HTML. </a:t>
            </a:r>
            <a:r>
              <a:rPr lang="en-US" b="1" dirty="0" smtClean="0"/>
              <a:t>&lt;/h3&gt;</a:t>
            </a:r>
            <a:r>
              <a:rPr lang="en-US" dirty="0" smtClean="0"/>
              <a:t>  </a:t>
            </a:r>
          </a:p>
          <a:p>
            <a:pPr>
              <a:buNone/>
            </a:pPr>
            <a:r>
              <a:rPr lang="en-US" b="1" dirty="0" smtClean="0"/>
              <a:t>&lt;p&gt;</a:t>
            </a:r>
            <a:r>
              <a:rPr lang="en-US" dirty="0" smtClean="0"/>
              <a:t> Click the following button to see the effect. </a:t>
            </a:r>
            <a:r>
              <a:rPr lang="en-US" b="1" dirty="0" smtClean="0"/>
              <a:t>&lt;/p&gt;</a:t>
            </a:r>
            <a:r>
              <a:rPr lang="en-US" dirty="0" smtClean="0"/>
              <a:t>  </a:t>
            </a:r>
          </a:p>
          <a:p>
            <a:pPr>
              <a:buNone/>
            </a:pPr>
            <a:r>
              <a:rPr lang="en-US" b="1" dirty="0" smtClean="0"/>
              <a:t>&lt;button</a:t>
            </a:r>
            <a:r>
              <a:rPr lang="en-US" dirty="0" smtClean="0"/>
              <a:t> </a:t>
            </a:r>
            <a:r>
              <a:rPr lang="en-US" dirty="0" err="1" smtClean="0"/>
              <a:t>onclick</a:t>
            </a:r>
            <a:r>
              <a:rPr lang="en-US" dirty="0" smtClean="0"/>
              <a:t> = "fun()"</a:t>
            </a:r>
            <a:r>
              <a:rPr lang="en-US" b="1" dirty="0" smtClean="0"/>
              <a:t>&gt;</a:t>
            </a:r>
            <a:r>
              <a:rPr lang="en-US" dirty="0" smtClean="0"/>
              <a:t>Click me</a:t>
            </a:r>
            <a:r>
              <a:rPr lang="en-US" b="1" dirty="0" smtClean="0"/>
              <a:t>&lt;/button&gt;</a:t>
            </a:r>
            <a:r>
              <a:rPr lang="en-US" dirty="0" smtClean="0"/>
              <a:t>  </a:t>
            </a:r>
          </a:p>
          <a:p>
            <a:pPr>
              <a:buNone/>
            </a:pPr>
            <a:r>
              <a:rPr lang="en-US" b="1" dirty="0" smtClean="0"/>
              <a:t>&lt;/body&gt;</a:t>
            </a:r>
            <a:r>
              <a:rPr lang="en-US" dirty="0" smtClean="0"/>
              <a:t>  </a:t>
            </a:r>
          </a:p>
          <a:p>
            <a:pPr>
              <a:buNone/>
            </a:pPr>
            <a:r>
              <a:rPr lang="en-US" b="1" dirty="0" smtClean="0"/>
              <a:t>&lt;/html&gt;</a:t>
            </a:r>
            <a:r>
              <a:rPr lang="en-US" dirty="0" smtClean="0"/>
              <a:t>  </a:t>
            </a:r>
          </a:p>
          <a:p>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ctr"/>
            <a:r>
              <a:rPr lang="en-US" sz="2800" dirty="0" smtClean="0"/>
              <a:t>Using JavaScript</a:t>
            </a:r>
            <a:endParaRPr lang="en-US" sz="2800" dirty="0"/>
          </a:p>
        </p:txBody>
      </p:sp>
      <p:sp>
        <p:nvSpPr>
          <p:cNvPr id="3" name="Content Placeholder 2"/>
          <p:cNvSpPr>
            <a:spLocks noGrp="1"/>
          </p:cNvSpPr>
          <p:nvPr>
            <p:ph idx="1"/>
          </p:nvPr>
        </p:nvSpPr>
        <p:spPr>
          <a:xfrm>
            <a:off x="457200" y="1676400"/>
            <a:ext cx="8229600" cy="4648200"/>
          </a:xfrm>
        </p:spPr>
        <p:txBody>
          <a:bodyPr>
            <a:normAutofit fontScale="47500" lnSpcReduction="20000"/>
          </a:bodyPr>
          <a:lstStyle/>
          <a:p>
            <a:r>
              <a:rPr lang="en-US" dirty="0" smtClean="0"/>
              <a:t>&lt;!DOCTYPE html</a:t>
            </a:r>
            <a:r>
              <a:rPr lang="en-US" b="1" dirty="0" smtClean="0"/>
              <a:t>&gt;</a:t>
            </a:r>
            <a:r>
              <a:rPr lang="en-US" dirty="0" smtClean="0"/>
              <a:t>  </a:t>
            </a:r>
          </a:p>
          <a:p>
            <a:r>
              <a:rPr lang="en-US" b="1" dirty="0" smtClean="0"/>
              <a:t>&lt;html&gt;</a:t>
            </a:r>
            <a:r>
              <a:rPr lang="en-US" dirty="0" smtClean="0"/>
              <a:t>  </a:t>
            </a:r>
          </a:p>
          <a:p>
            <a:r>
              <a:rPr lang="en-US" b="1" dirty="0" smtClean="0"/>
              <a:t>&lt;head&gt;</a:t>
            </a:r>
            <a:r>
              <a:rPr lang="en-US" dirty="0" smtClean="0"/>
              <a:t>  </a:t>
            </a:r>
          </a:p>
          <a:p>
            <a:r>
              <a:rPr lang="en-US" b="1" dirty="0" smtClean="0"/>
              <a:t>&lt;title&gt;</a:t>
            </a:r>
            <a:r>
              <a:rPr lang="en-US" dirty="0" smtClean="0"/>
              <a:t> </a:t>
            </a:r>
            <a:r>
              <a:rPr lang="en-US" dirty="0" err="1" smtClean="0"/>
              <a:t>onclick</a:t>
            </a:r>
            <a:r>
              <a:rPr lang="en-US" dirty="0" smtClean="0"/>
              <a:t> event </a:t>
            </a:r>
            <a:r>
              <a:rPr lang="en-US" b="1" dirty="0" smtClean="0"/>
              <a:t>&lt;/title&gt;</a:t>
            </a:r>
            <a:r>
              <a:rPr lang="en-US" dirty="0" smtClean="0"/>
              <a:t>  </a:t>
            </a:r>
          </a:p>
          <a:p>
            <a:r>
              <a:rPr lang="en-US" b="1" dirty="0" smtClean="0"/>
              <a:t>&lt;/head&gt;</a:t>
            </a:r>
            <a:r>
              <a:rPr lang="en-US" dirty="0" smtClean="0"/>
              <a:t>  </a:t>
            </a:r>
          </a:p>
          <a:p>
            <a:r>
              <a:rPr lang="en-US" b="1" dirty="0" smtClean="0"/>
              <a:t>&lt;body&gt;</a:t>
            </a:r>
            <a:r>
              <a:rPr lang="en-US" dirty="0" smtClean="0"/>
              <a:t>  </a:t>
            </a:r>
          </a:p>
          <a:p>
            <a:r>
              <a:rPr lang="en-US" b="1" dirty="0" smtClean="0"/>
              <a:t>&lt;h3&gt;</a:t>
            </a:r>
            <a:r>
              <a:rPr lang="en-US" dirty="0" smtClean="0"/>
              <a:t> This is an example of using </a:t>
            </a:r>
            <a:r>
              <a:rPr lang="en-US" dirty="0" err="1" smtClean="0"/>
              <a:t>onclick</a:t>
            </a:r>
            <a:r>
              <a:rPr lang="en-US" dirty="0" smtClean="0"/>
              <a:t> event. </a:t>
            </a:r>
            <a:r>
              <a:rPr lang="en-US" b="1" dirty="0" smtClean="0"/>
              <a:t>&lt;/h3&gt;</a:t>
            </a:r>
            <a:r>
              <a:rPr lang="en-US" dirty="0" smtClean="0"/>
              <a:t>  </a:t>
            </a:r>
          </a:p>
          <a:p>
            <a:r>
              <a:rPr lang="en-US" b="1" dirty="0" smtClean="0"/>
              <a:t>&lt;p&gt;</a:t>
            </a:r>
            <a:r>
              <a:rPr lang="en-US" dirty="0" smtClean="0"/>
              <a:t> Click the following text to see the effect. </a:t>
            </a:r>
            <a:r>
              <a:rPr lang="en-US" b="1" dirty="0" smtClean="0"/>
              <a:t>&lt;/p&gt;</a:t>
            </a:r>
            <a:r>
              <a:rPr lang="en-US" dirty="0" smtClean="0"/>
              <a:t>  </a:t>
            </a:r>
          </a:p>
          <a:p>
            <a:r>
              <a:rPr lang="en-US" b="1" dirty="0" smtClean="0"/>
              <a:t>&lt;p</a:t>
            </a:r>
            <a:r>
              <a:rPr lang="en-US" dirty="0" smtClean="0"/>
              <a:t> id = "</a:t>
            </a:r>
            <a:r>
              <a:rPr lang="en-US" dirty="0" err="1" smtClean="0"/>
              <a:t>para</a:t>
            </a:r>
            <a:r>
              <a:rPr lang="en-US" dirty="0" smtClean="0"/>
              <a:t>"</a:t>
            </a:r>
            <a:r>
              <a:rPr lang="en-US" b="1" dirty="0" smtClean="0"/>
              <a:t>&gt;</a:t>
            </a:r>
            <a:r>
              <a:rPr lang="en-US" dirty="0" smtClean="0"/>
              <a:t>Click me</a:t>
            </a:r>
            <a:r>
              <a:rPr lang="en-US" b="1" dirty="0" smtClean="0"/>
              <a:t>&lt;/p&gt;</a:t>
            </a:r>
            <a:r>
              <a:rPr lang="en-US" dirty="0" smtClean="0"/>
              <a:t>  </a:t>
            </a:r>
          </a:p>
          <a:p>
            <a:r>
              <a:rPr lang="en-US" b="1" dirty="0" smtClean="0"/>
              <a:t>&lt;script&gt;</a:t>
            </a:r>
            <a:r>
              <a:rPr lang="en-US" dirty="0" smtClean="0"/>
              <a:t>  </a:t>
            </a:r>
          </a:p>
          <a:p>
            <a:r>
              <a:rPr lang="en-US" dirty="0" err="1" smtClean="0"/>
              <a:t>document.getElementById</a:t>
            </a:r>
            <a:r>
              <a:rPr lang="en-US" dirty="0" smtClean="0"/>
              <a:t>("</a:t>
            </a:r>
            <a:r>
              <a:rPr lang="en-US" dirty="0" err="1" smtClean="0"/>
              <a:t>para</a:t>
            </a:r>
            <a:r>
              <a:rPr lang="en-US" dirty="0" smtClean="0"/>
              <a:t>").</a:t>
            </a:r>
            <a:r>
              <a:rPr lang="en-US" dirty="0" err="1" smtClean="0"/>
              <a:t>onclick</a:t>
            </a:r>
            <a:r>
              <a:rPr lang="en-US" dirty="0" smtClean="0"/>
              <a:t> = function() {  </a:t>
            </a:r>
          </a:p>
          <a:p>
            <a:r>
              <a:rPr lang="en-US" dirty="0" smtClean="0"/>
              <a:t>fun()  </a:t>
            </a:r>
          </a:p>
          <a:p>
            <a:r>
              <a:rPr lang="en-US" dirty="0" smtClean="0"/>
              <a:t>};  </a:t>
            </a:r>
          </a:p>
          <a:p>
            <a:r>
              <a:rPr lang="en-US" dirty="0" smtClean="0"/>
              <a:t>function fun() {  </a:t>
            </a:r>
          </a:p>
          <a:p>
            <a:r>
              <a:rPr lang="en-US" dirty="0" err="1" smtClean="0"/>
              <a:t>document.getElementById</a:t>
            </a:r>
            <a:r>
              <a:rPr lang="en-US" dirty="0" smtClean="0"/>
              <a:t>("</a:t>
            </a:r>
            <a:r>
              <a:rPr lang="en-US" dirty="0" err="1" smtClean="0"/>
              <a:t>para</a:t>
            </a:r>
            <a:r>
              <a:rPr lang="en-US" dirty="0" smtClean="0"/>
              <a:t>").</a:t>
            </a:r>
            <a:r>
              <a:rPr lang="en-US" dirty="0" err="1" smtClean="0"/>
              <a:t>innerHTML</a:t>
            </a:r>
            <a:r>
              <a:rPr lang="en-US" dirty="0" smtClean="0"/>
              <a:t> = "Welcome to the javaTpoint.com";  </a:t>
            </a:r>
          </a:p>
          <a:p>
            <a:r>
              <a:rPr lang="en-US" dirty="0" err="1" smtClean="0"/>
              <a:t>document.getElementById</a:t>
            </a:r>
            <a:r>
              <a:rPr lang="en-US" dirty="0" smtClean="0"/>
              <a:t>("</a:t>
            </a:r>
            <a:r>
              <a:rPr lang="en-US" dirty="0" err="1" smtClean="0"/>
              <a:t>para</a:t>
            </a:r>
            <a:r>
              <a:rPr lang="en-US" dirty="0" smtClean="0"/>
              <a:t>").</a:t>
            </a:r>
            <a:r>
              <a:rPr lang="en-US" dirty="0" err="1" smtClean="0"/>
              <a:t>style.color</a:t>
            </a:r>
            <a:r>
              <a:rPr lang="en-US" dirty="0" smtClean="0"/>
              <a:t> = "blue";  </a:t>
            </a:r>
          </a:p>
          <a:p>
            <a:r>
              <a:rPr lang="en-US" dirty="0" err="1" smtClean="0"/>
              <a:t>document.getElementById</a:t>
            </a:r>
            <a:r>
              <a:rPr lang="en-US" dirty="0" smtClean="0"/>
              <a:t>("</a:t>
            </a:r>
            <a:r>
              <a:rPr lang="en-US" dirty="0" err="1" smtClean="0"/>
              <a:t>para</a:t>
            </a:r>
            <a:r>
              <a:rPr lang="en-US" dirty="0" smtClean="0"/>
              <a:t>").</a:t>
            </a:r>
            <a:r>
              <a:rPr lang="en-US" dirty="0" err="1" smtClean="0"/>
              <a:t>style.backgroundColor</a:t>
            </a:r>
            <a:r>
              <a:rPr lang="en-US" dirty="0" smtClean="0"/>
              <a:t> = "yellow";  </a:t>
            </a:r>
          </a:p>
          <a:p>
            <a:r>
              <a:rPr lang="en-US" dirty="0" err="1" smtClean="0"/>
              <a:t>document.getElementById</a:t>
            </a:r>
            <a:r>
              <a:rPr lang="en-US" dirty="0" smtClean="0"/>
              <a:t>("</a:t>
            </a:r>
            <a:r>
              <a:rPr lang="en-US" dirty="0" err="1" smtClean="0"/>
              <a:t>para</a:t>
            </a:r>
            <a:r>
              <a:rPr lang="en-US" dirty="0" smtClean="0"/>
              <a:t>").</a:t>
            </a:r>
            <a:r>
              <a:rPr lang="en-US" dirty="0" err="1" smtClean="0"/>
              <a:t>style.fontSize</a:t>
            </a:r>
            <a:r>
              <a:rPr lang="en-US" dirty="0" smtClean="0"/>
              <a:t> = "25px";  </a:t>
            </a:r>
          </a:p>
          <a:p>
            <a:r>
              <a:rPr lang="en-US" dirty="0" err="1" smtClean="0"/>
              <a:t>document.getElementById</a:t>
            </a:r>
            <a:r>
              <a:rPr lang="en-US" dirty="0" smtClean="0"/>
              <a:t>("</a:t>
            </a:r>
            <a:r>
              <a:rPr lang="en-US" dirty="0" err="1" smtClean="0"/>
              <a:t>para</a:t>
            </a:r>
            <a:r>
              <a:rPr lang="en-US" dirty="0" smtClean="0"/>
              <a:t>").</a:t>
            </a:r>
            <a:r>
              <a:rPr lang="en-US" dirty="0" err="1" smtClean="0"/>
              <a:t>style.border</a:t>
            </a:r>
            <a:r>
              <a:rPr lang="en-US" dirty="0" smtClean="0"/>
              <a:t> = "4px solid red";   </a:t>
            </a:r>
          </a:p>
          <a:p>
            <a:r>
              <a:rPr lang="en-US" dirty="0" smtClean="0"/>
              <a:t>}  </a:t>
            </a:r>
          </a:p>
          <a:p>
            <a:r>
              <a:rPr lang="en-US" b="1" dirty="0" smtClean="0"/>
              <a:t>&lt;/script&gt;</a:t>
            </a:r>
            <a:r>
              <a:rPr lang="en-US" dirty="0" smtClean="0"/>
              <a:t>  </a:t>
            </a:r>
          </a:p>
          <a:p>
            <a:r>
              <a:rPr lang="en-US" dirty="0" smtClean="0"/>
              <a:t>  </a:t>
            </a:r>
          </a:p>
          <a:p>
            <a:r>
              <a:rPr lang="en-US" b="1" dirty="0" smtClean="0"/>
              <a:t>&lt;/body&gt;</a:t>
            </a:r>
            <a:r>
              <a:rPr lang="en-US" dirty="0" smtClean="0"/>
              <a:t>  </a:t>
            </a:r>
          </a:p>
          <a:p>
            <a:r>
              <a:rPr lang="en-US" b="1" dirty="0" smtClean="0"/>
              <a:t>&lt;/html&gt;</a:t>
            </a:r>
            <a:r>
              <a:rPr lang="en-US" dirty="0" smtClean="0"/>
              <a:t>  </a:t>
            </a:r>
          </a:p>
          <a:p>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100" dirty="0" smtClean="0">
                <a:latin typeface="+mn-lt"/>
              </a:rPr>
              <a:t>Using </a:t>
            </a:r>
            <a:r>
              <a:rPr lang="en-US" sz="3100" dirty="0" err="1" smtClean="0">
                <a:latin typeface="+mn-lt"/>
              </a:rPr>
              <a:t>addEventListener</a:t>
            </a:r>
            <a:r>
              <a:rPr lang="en-US" sz="3100" dirty="0" smtClean="0">
                <a:latin typeface="+mn-lt"/>
              </a:rPr>
              <a:t>() method</a:t>
            </a:r>
            <a:r>
              <a:rPr lang="en-US" dirty="0" smtClean="0"/>
              <a:t/>
            </a:r>
            <a:br>
              <a:rPr lang="en-US" dirty="0" smtClean="0"/>
            </a:br>
            <a:endParaRPr lang="en-US" dirty="0"/>
          </a:p>
        </p:txBody>
      </p:sp>
      <p:sp>
        <p:nvSpPr>
          <p:cNvPr id="3" name="Content Placeholder 2"/>
          <p:cNvSpPr>
            <a:spLocks noGrp="1"/>
          </p:cNvSpPr>
          <p:nvPr>
            <p:ph idx="1"/>
          </p:nvPr>
        </p:nvSpPr>
        <p:spPr>
          <a:xfrm>
            <a:off x="457200" y="1371600"/>
            <a:ext cx="8229600" cy="4953000"/>
          </a:xfrm>
        </p:spPr>
        <p:txBody>
          <a:bodyPr>
            <a:normAutofit fontScale="47500" lnSpcReduction="20000"/>
          </a:bodyPr>
          <a:lstStyle/>
          <a:p>
            <a:r>
              <a:rPr lang="en-US" dirty="0" smtClean="0"/>
              <a:t>&lt;!DOCTYPE html</a:t>
            </a:r>
            <a:r>
              <a:rPr lang="en-US" b="1" dirty="0" smtClean="0"/>
              <a:t>&gt;</a:t>
            </a:r>
            <a:r>
              <a:rPr lang="en-US" dirty="0" smtClean="0"/>
              <a:t>  </a:t>
            </a:r>
          </a:p>
          <a:p>
            <a:r>
              <a:rPr lang="en-US" b="1" dirty="0" smtClean="0"/>
              <a:t>&lt;html&gt;</a:t>
            </a:r>
            <a:r>
              <a:rPr lang="en-US" dirty="0" smtClean="0"/>
              <a:t>  </a:t>
            </a:r>
          </a:p>
          <a:p>
            <a:r>
              <a:rPr lang="en-US" b="1" dirty="0" smtClean="0"/>
              <a:t>&lt;head&gt;</a:t>
            </a:r>
            <a:r>
              <a:rPr lang="en-US" dirty="0" smtClean="0"/>
              <a:t>  </a:t>
            </a:r>
          </a:p>
          <a:p>
            <a:r>
              <a:rPr lang="en-US" b="1" dirty="0" smtClean="0"/>
              <a:t>&lt;/head&gt;</a:t>
            </a:r>
            <a:r>
              <a:rPr lang="en-US" dirty="0" smtClean="0"/>
              <a:t>  </a:t>
            </a:r>
          </a:p>
          <a:p>
            <a:r>
              <a:rPr lang="en-US" b="1" dirty="0" smtClean="0"/>
              <a:t>&lt;body&gt;</a:t>
            </a:r>
            <a:r>
              <a:rPr lang="en-US" dirty="0" smtClean="0"/>
              <a:t>  </a:t>
            </a:r>
          </a:p>
          <a:p>
            <a:r>
              <a:rPr lang="en-US" b="1" dirty="0" smtClean="0"/>
              <a:t>&lt;h3&gt;</a:t>
            </a:r>
            <a:r>
              <a:rPr lang="en-US" dirty="0" smtClean="0"/>
              <a:t> This is an example of using click event. </a:t>
            </a:r>
            <a:r>
              <a:rPr lang="en-US" b="1" dirty="0" smtClean="0"/>
              <a:t>&lt;/h3&gt;</a:t>
            </a:r>
            <a:r>
              <a:rPr lang="en-US" dirty="0" smtClean="0"/>
              <a:t>  </a:t>
            </a:r>
          </a:p>
          <a:p>
            <a:r>
              <a:rPr lang="en-US" b="1" dirty="0" smtClean="0"/>
              <a:t>&lt;p&gt;</a:t>
            </a:r>
            <a:r>
              <a:rPr lang="en-US" dirty="0" smtClean="0"/>
              <a:t> Click the following text to see the effect. </a:t>
            </a:r>
            <a:r>
              <a:rPr lang="en-US" b="1" dirty="0" smtClean="0"/>
              <a:t>&lt;/p&gt;</a:t>
            </a:r>
            <a:r>
              <a:rPr lang="en-US" dirty="0" smtClean="0"/>
              <a:t>  </a:t>
            </a:r>
          </a:p>
          <a:p>
            <a:r>
              <a:rPr lang="en-US" b="1" dirty="0" smtClean="0"/>
              <a:t>&lt;p</a:t>
            </a:r>
            <a:r>
              <a:rPr lang="en-US" dirty="0" smtClean="0"/>
              <a:t> id = "</a:t>
            </a:r>
            <a:r>
              <a:rPr lang="en-US" dirty="0" err="1" smtClean="0"/>
              <a:t>para</a:t>
            </a:r>
            <a:r>
              <a:rPr lang="en-US" dirty="0" smtClean="0"/>
              <a:t>"</a:t>
            </a:r>
            <a:r>
              <a:rPr lang="en-US" b="1" dirty="0" smtClean="0"/>
              <a:t>&gt;</a:t>
            </a:r>
            <a:r>
              <a:rPr lang="en-US" dirty="0" smtClean="0"/>
              <a:t>Click me</a:t>
            </a:r>
            <a:r>
              <a:rPr lang="en-US" b="1" dirty="0" smtClean="0"/>
              <a:t>&lt;/p&gt;</a:t>
            </a:r>
            <a:r>
              <a:rPr lang="en-US" dirty="0" smtClean="0"/>
              <a:t>  </a:t>
            </a:r>
          </a:p>
          <a:p>
            <a:r>
              <a:rPr lang="en-US" b="1" dirty="0" smtClean="0"/>
              <a:t>&lt;script&gt;</a:t>
            </a:r>
            <a:r>
              <a:rPr lang="en-US" dirty="0" smtClean="0"/>
              <a:t>  </a:t>
            </a:r>
          </a:p>
          <a:p>
            <a:r>
              <a:rPr lang="en-US" dirty="0" err="1" smtClean="0"/>
              <a:t>document.getElementById</a:t>
            </a:r>
            <a:r>
              <a:rPr lang="en-US" dirty="0" smtClean="0"/>
              <a:t>("</a:t>
            </a:r>
            <a:r>
              <a:rPr lang="en-US" dirty="0" err="1" smtClean="0"/>
              <a:t>para</a:t>
            </a:r>
            <a:r>
              <a:rPr lang="en-US" dirty="0" smtClean="0"/>
              <a:t>").</a:t>
            </a:r>
            <a:r>
              <a:rPr lang="en-US" dirty="0" err="1" smtClean="0"/>
              <a:t>onclick</a:t>
            </a:r>
            <a:r>
              <a:rPr lang="en-US" dirty="0" smtClean="0"/>
              <a:t> = function() {  </a:t>
            </a:r>
          </a:p>
          <a:p>
            <a:r>
              <a:rPr lang="en-US" dirty="0" smtClean="0"/>
              <a:t>fun()  </a:t>
            </a:r>
          </a:p>
          <a:p>
            <a:r>
              <a:rPr lang="en-US" dirty="0" smtClean="0"/>
              <a:t>};  </a:t>
            </a:r>
          </a:p>
          <a:p>
            <a:r>
              <a:rPr lang="en-US" dirty="0" smtClean="0"/>
              <a:t>function fun() {  </a:t>
            </a:r>
          </a:p>
          <a:p>
            <a:r>
              <a:rPr lang="en-US" dirty="0" err="1" smtClean="0"/>
              <a:t>document.getElementById</a:t>
            </a:r>
            <a:r>
              <a:rPr lang="en-US" dirty="0" smtClean="0"/>
              <a:t>("</a:t>
            </a:r>
            <a:r>
              <a:rPr lang="en-US" dirty="0" err="1" smtClean="0"/>
              <a:t>para</a:t>
            </a:r>
            <a:r>
              <a:rPr lang="en-US" dirty="0" smtClean="0"/>
              <a:t>").</a:t>
            </a:r>
            <a:r>
              <a:rPr lang="en-US" dirty="0" err="1" smtClean="0"/>
              <a:t>innerHTML</a:t>
            </a:r>
            <a:r>
              <a:rPr lang="en-US" dirty="0" smtClean="0"/>
              <a:t> = "Welcome to the javaTpoint.com";  </a:t>
            </a:r>
          </a:p>
          <a:p>
            <a:r>
              <a:rPr lang="en-US" dirty="0" err="1" smtClean="0"/>
              <a:t>document.getElementsByTagName</a:t>
            </a:r>
            <a:r>
              <a:rPr lang="en-US" dirty="0" smtClean="0"/>
              <a:t>("body")[0].</a:t>
            </a:r>
            <a:r>
              <a:rPr lang="en-US" dirty="0" err="1" smtClean="0"/>
              <a:t>style.color</a:t>
            </a:r>
            <a:r>
              <a:rPr lang="en-US" dirty="0" smtClean="0"/>
              <a:t> = "blue";  </a:t>
            </a:r>
          </a:p>
          <a:p>
            <a:r>
              <a:rPr lang="en-US" dirty="0" err="1" smtClean="0"/>
              <a:t>document.getElementsByTagName</a:t>
            </a:r>
            <a:r>
              <a:rPr lang="en-US" dirty="0" smtClean="0"/>
              <a:t>("body")[0].</a:t>
            </a:r>
            <a:r>
              <a:rPr lang="en-US" dirty="0" err="1" smtClean="0"/>
              <a:t>style.backgroundColor</a:t>
            </a:r>
            <a:r>
              <a:rPr lang="en-US" dirty="0" smtClean="0"/>
              <a:t> = "</a:t>
            </a:r>
            <a:r>
              <a:rPr lang="en-US" dirty="0" err="1" smtClean="0"/>
              <a:t>lightgreen</a:t>
            </a:r>
            <a:r>
              <a:rPr lang="en-US" dirty="0" smtClean="0"/>
              <a:t>";  </a:t>
            </a:r>
          </a:p>
          <a:p>
            <a:r>
              <a:rPr lang="en-US" dirty="0" err="1" smtClean="0"/>
              <a:t>document.getElementsByTagName</a:t>
            </a:r>
            <a:r>
              <a:rPr lang="en-US" dirty="0" smtClean="0"/>
              <a:t>("body")[0].</a:t>
            </a:r>
            <a:r>
              <a:rPr lang="en-US" dirty="0" err="1" smtClean="0"/>
              <a:t>style.fontSize</a:t>
            </a:r>
            <a:r>
              <a:rPr lang="en-US" dirty="0" smtClean="0"/>
              <a:t> = "25px";  </a:t>
            </a:r>
          </a:p>
          <a:p>
            <a:r>
              <a:rPr lang="en-US" dirty="0" err="1" smtClean="0"/>
              <a:t>document.getElementById</a:t>
            </a:r>
            <a:r>
              <a:rPr lang="en-US" dirty="0" smtClean="0"/>
              <a:t>("</a:t>
            </a:r>
            <a:r>
              <a:rPr lang="en-US" dirty="0" err="1" smtClean="0"/>
              <a:t>para</a:t>
            </a:r>
            <a:r>
              <a:rPr lang="en-US" dirty="0" smtClean="0"/>
              <a:t>").</a:t>
            </a:r>
            <a:r>
              <a:rPr lang="en-US" dirty="0" err="1" smtClean="0"/>
              <a:t>style.border</a:t>
            </a:r>
            <a:r>
              <a:rPr lang="en-US" dirty="0" smtClean="0"/>
              <a:t> = "4px solid red";   </a:t>
            </a:r>
          </a:p>
          <a:p>
            <a:r>
              <a:rPr lang="en-US" dirty="0" smtClean="0"/>
              <a:t>}  </a:t>
            </a:r>
          </a:p>
          <a:p>
            <a:r>
              <a:rPr lang="en-US" b="1" dirty="0" smtClean="0"/>
              <a:t>&lt;/script&gt;</a:t>
            </a:r>
            <a:r>
              <a:rPr lang="en-US" dirty="0" smtClean="0"/>
              <a:t>  </a:t>
            </a:r>
          </a:p>
          <a:p>
            <a:r>
              <a:rPr lang="en-US" dirty="0" smtClean="0"/>
              <a:t>  </a:t>
            </a:r>
          </a:p>
          <a:p>
            <a:r>
              <a:rPr lang="en-US" b="1" dirty="0" smtClean="0"/>
              <a:t>&lt;/body&gt;</a:t>
            </a:r>
            <a:r>
              <a:rPr lang="en-US" dirty="0" smtClean="0"/>
              <a:t>  </a:t>
            </a:r>
          </a:p>
          <a:p>
            <a:r>
              <a:rPr lang="en-US" b="1" dirty="0" smtClean="0"/>
              <a:t>&lt;/html&gt;</a:t>
            </a:r>
            <a:r>
              <a:rPr lang="en-US" dirty="0" smtClean="0"/>
              <a:t>  </a:t>
            </a:r>
          </a:p>
          <a:p>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pPr algn="ctr"/>
            <a:r>
              <a:rPr lang="en-US" sz="2800" dirty="0" smtClean="0"/>
              <a:t>JavaScript Form Validation</a:t>
            </a:r>
            <a:br>
              <a:rPr lang="en-US" sz="2800" dirty="0" smtClean="0"/>
            </a:br>
            <a:endParaRPr lang="en-US" sz="2800" dirty="0"/>
          </a:p>
        </p:txBody>
      </p:sp>
      <p:sp>
        <p:nvSpPr>
          <p:cNvPr id="3" name="Content Placeholder 2"/>
          <p:cNvSpPr>
            <a:spLocks noGrp="1"/>
          </p:cNvSpPr>
          <p:nvPr>
            <p:ph idx="1"/>
          </p:nvPr>
        </p:nvSpPr>
        <p:spPr>
          <a:xfrm>
            <a:off x="457200" y="1371600"/>
            <a:ext cx="8229600" cy="4953000"/>
          </a:xfrm>
        </p:spPr>
        <p:txBody>
          <a:bodyPr/>
          <a:lstStyle/>
          <a:p>
            <a:r>
              <a:rPr lang="en-US" dirty="0" smtClean="0"/>
              <a:t>It is important to validate the form submitted by the user because it can have inappropriate values. So, validation is must to authenticate user.</a:t>
            </a:r>
          </a:p>
          <a:p>
            <a:r>
              <a:rPr lang="en-US" dirty="0" smtClean="0"/>
              <a:t>JavaScript provides facility to validate the form on the client-side so data processing will be faster than server-side validation. Most of the web developers prefer JavaScript form validation.</a:t>
            </a:r>
          </a:p>
          <a:p>
            <a:r>
              <a:rPr lang="en-US" dirty="0" smtClean="0"/>
              <a:t>Through JavaScript, we can validate name, password, email, date, mobile numbers and more fields.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6172200"/>
          </a:xfrm>
        </p:spPr>
        <p:txBody>
          <a:bodyPr>
            <a:normAutofit fontScale="77500" lnSpcReduction="20000"/>
          </a:bodyPr>
          <a:lstStyle/>
          <a:p>
            <a:pPr>
              <a:buNone/>
            </a:pPr>
            <a:r>
              <a:rPr lang="en-US" b="1" u="sng" dirty="0"/>
              <a:t>Internal JavaScript </a:t>
            </a:r>
            <a:r>
              <a:rPr lang="en-US" b="1" dirty="0"/>
              <a:t>: </a:t>
            </a:r>
            <a:r>
              <a:rPr lang="en-US" dirty="0"/>
              <a:t>JavaScript code is placed in the head and body section of an HTML page</a:t>
            </a:r>
            <a:r>
              <a:rPr lang="en-US" dirty="0" smtClean="0"/>
              <a:t>.</a:t>
            </a:r>
          </a:p>
          <a:p>
            <a:pPr>
              <a:buNone/>
            </a:pPr>
            <a:r>
              <a:rPr lang="en-US" dirty="0" smtClean="0"/>
              <a:t>Example:</a:t>
            </a:r>
          </a:p>
          <a:p>
            <a:pPr lvl="0">
              <a:buNone/>
            </a:pPr>
            <a:r>
              <a:rPr lang="en-US" sz="2800" dirty="0">
                <a:solidFill>
                  <a:srgbClr val="A67F59"/>
                </a:solidFill>
                <a:latin typeface="Consolas" panose="020B0609020204030204" pitchFamily="49" charset="0"/>
              </a:rPr>
              <a:t>&lt;</a:t>
            </a:r>
            <a:r>
              <a:rPr lang="en-US" sz="2800" dirty="0">
                <a:solidFill>
                  <a:srgbClr val="000000"/>
                </a:solidFill>
                <a:latin typeface="Consolas" panose="020B0609020204030204" pitchFamily="49" charset="0"/>
              </a:rPr>
              <a:t>html</a:t>
            </a:r>
            <a:r>
              <a:rPr lang="en-US" sz="2800" dirty="0" smtClean="0">
                <a:solidFill>
                  <a:srgbClr val="A67F59"/>
                </a:solidFill>
                <a:latin typeface="Consolas" panose="020B0609020204030204" pitchFamily="49" charset="0"/>
              </a:rPr>
              <a:t>&gt;</a:t>
            </a:r>
          </a:p>
          <a:p>
            <a:pPr lvl="0">
              <a:buNone/>
            </a:pPr>
            <a:r>
              <a:rPr lang="en-US" sz="2800" dirty="0" smtClean="0">
                <a:solidFill>
                  <a:srgbClr val="000000"/>
                </a:solidFill>
                <a:latin typeface="Consolas" panose="020B0609020204030204" pitchFamily="49" charset="0"/>
              </a:rPr>
              <a:t> </a:t>
            </a:r>
            <a:r>
              <a:rPr lang="en-US" sz="2800" dirty="0">
                <a:solidFill>
                  <a:srgbClr val="A67F59"/>
                </a:solidFill>
                <a:latin typeface="Consolas" panose="020B0609020204030204" pitchFamily="49" charset="0"/>
              </a:rPr>
              <a:t>&lt;</a:t>
            </a:r>
            <a:r>
              <a:rPr lang="en-US" sz="2800" dirty="0">
                <a:solidFill>
                  <a:srgbClr val="000000"/>
                </a:solidFill>
                <a:latin typeface="Consolas" panose="020B0609020204030204" pitchFamily="49" charset="0"/>
              </a:rPr>
              <a:t>head</a:t>
            </a:r>
            <a:r>
              <a:rPr lang="en-US" sz="2800" dirty="0">
                <a:solidFill>
                  <a:srgbClr val="A67F59"/>
                </a:solidFill>
                <a:latin typeface="Consolas" panose="020B0609020204030204" pitchFamily="49" charset="0"/>
              </a:rPr>
              <a:t>&gt;</a:t>
            </a:r>
            <a:r>
              <a:rPr lang="en-US" sz="2800" dirty="0">
                <a:solidFill>
                  <a:srgbClr val="000000"/>
                </a:solidFill>
                <a:latin typeface="Consolas" panose="020B0609020204030204" pitchFamily="49" charset="0"/>
              </a:rPr>
              <a:t> </a:t>
            </a:r>
            <a:endParaRPr lang="en-US" sz="2800" dirty="0" smtClean="0">
              <a:solidFill>
                <a:srgbClr val="000000"/>
              </a:solidFill>
              <a:latin typeface="Consolas" panose="020B0609020204030204" pitchFamily="49" charset="0"/>
            </a:endParaRPr>
          </a:p>
          <a:p>
            <a:pPr lvl="0">
              <a:buNone/>
            </a:pPr>
            <a:r>
              <a:rPr lang="en-US" sz="2800" dirty="0" smtClean="0">
                <a:solidFill>
                  <a:srgbClr val="A67F59"/>
                </a:solidFill>
                <a:latin typeface="Consolas" panose="020B0609020204030204" pitchFamily="49" charset="0"/>
              </a:rPr>
              <a:t>&lt;</a:t>
            </a:r>
            <a:r>
              <a:rPr lang="en-US" sz="2800" dirty="0">
                <a:solidFill>
                  <a:srgbClr val="000000"/>
                </a:solidFill>
                <a:latin typeface="Consolas" panose="020B0609020204030204" pitchFamily="49" charset="0"/>
              </a:rPr>
              <a:t>title</a:t>
            </a:r>
            <a:r>
              <a:rPr lang="en-US" sz="2800" dirty="0">
                <a:solidFill>
                  <a:srgbClr val="A67F59"/>
                </a:solidFill>
                <a:latin typeface="Consolas" panose="020B0609020204030204" pitchFamily="49" charset="0"/>
              </a:rPr>
              <a:t>&gt;</a:t>
            </a:r>
            <a:r>
              <a:rPr lang="en-US" sz="2800" dirty="0">
                <a:solidFill>
                  <a:srgbClr val="000000"/>
                </a:solidFill>
                <a:latin typeface="Consolas" panose="020B0609020204030204" pitchFamily="49" charset="0"/>
              </a:rPr>
              <a:t>Internal </a:t>
            </a:r>
            <a:r>
              <a:rPr lang="en-US" sz="2800" dirty="0" smtClean="0">
                <a:solidFill>
                  <a:srgbClr val="000000"/>
                </a:solidFill>
                <a:latin typeface="Consolas" panose="020B0609020204030204" pitchFamily="49" charset="0"/>
              </a:rPr>
              <a:t>JavaScript</a:t>
            </a:r>
          </a:p>
          <a:p>
            <a:pPr lvl="0">
              <a:buNone/>
            </a:pPr>
            <a:r>
              <a:rPr lang="en-US" sz="2800" dirty="0" smtClean="0">
                <a:solidFill>
                  <a:srgbClr val="A67F59"/>
                </a:solidFill>
                <a:latin typeface="Consolas" panose="020B0609020204030204" pitchFamily="49" charset="0"/>
              </a:rPr>
              <a:t>&lt;/</a:t>
            </a:r>
            <a:r>
              <a:rPr lang="en-US" sz="2800" dirty="0">
                <a:solidFill>
                  <a:srgbClr val="000000"/>
                </a:solidFill>
                <a:latin typeface="Consolas" panose="020B0609020204030204" pitchFamily="49" charset="0"/>
              </a:rPr>
              <a:t>title</a:t>
            </a:r>
            <a:r>
              <a:rPr lang="en-US" sz="2800" dirty="0" smtClean="0">
                <a:solidFill>
                  <a:srgbClr val="A67F59"/>
                </a:solidFill>
                <a:latin typeface="Consolas" panose="020B0609020204030204" pitchFamily="49" charset="0"/>
              </a:rPr>
              <a:t>&gt;</a:t>
            </a:r>
          </a:p>
          <a:p>
            <a:pPr lvl="0">
              <a:buNone/>
            </a:pPr>
            <a:r>
              <a:rPr lang="en-US" sz="2800" dirty="0" smtClean="0">
                <a:solidFill>
                  <a:srgbClr val="000000"/>
                </a:solidFill>
                <a:latin typeface="Consolas" panose="020B0609020204030204" pitchFamily="49" charset="0"/>
              </a:rPr>
              <a:t> </a:t>
            </a:r>
            <a:r>
              <a:rPr lang="en-US" sz="2800" dirty="0">
                <a:solidFill>
                  <a:srgbClr val="A67F59"/>
                </a:solidFill>
                <a:latin typeface="Consolas" panose="020B0609020204030204" pitchFamily="49" charset="0"/>
              </a:rPr>
              <a:t>&lt;</a:t>
            </a:r>
            <a:r>
              <a:rPr lang="en-US" sz="2800" dirty="0">
                <a:solidFill>
                  <a:srgbClr val="000000"/>
                </a:solidFill>
                <a:latin typeface="Consolas" panose="020B0609020204030204" pitchFamily="49" charset="0"/>
              </a:rPr>
              <a:t>script type</a:t>
            </a:r>
            <a:r>
              <a:rPr lang="en-US" sz="2800" dirty="0">
                <a:solidFill>
                  <a:srgbClr val="A67F59"/>
                </a:solidFill>
                <a:latin typeface="Consolas" panose="020B0609020204030204" pitchFamily="49" charset="0"/>
              </a:rPr>
              <a:t>=</a:t>
            </a:r>
            <a:r>
              <a:rPr lang="en-US" sz="2800" dirty="0">
                <a:solidFill>
                  <a:srgbClr val="669900"/>
                </a:solidFill>
                <a:latin typeface="Consolas" panose="020B0609020204030204" pitchFamily="49" charset="0"/>
              </a:rPr>
              <a:t>"text/</a:t>
            </a:r>
            <a:r>
              <a:rPr lang="en-US" sz="2800" dirty="0" err="1">
                <a:solidFill>
                  <a:srgbClr val="669900"/>
                </a:solidFill>
                <a:latin typeface="Consolas" panose="020B0609020204030204" pitchFamily="49" charset="0"/>
              </a:rPr>
              <a:t>javascript</a:t>
            </a:r>
            <a:r>
              <a:rPr lang="en-US" sz="2800" dirty="0">
                <a:solidFill>
                  <a:srgbClr val="669900"/>
                </a:solidFill>
                <a:latin typeface="Consolas" panose="020B0609020204030204" pitchFamily="49" charset="0"/>
              </a:rPr>
              <a:t>"</a:t>
            </a:r>
            <a:r>
              <a:rPr lang="en-US" sz="2800" dirty="0">
                <a:solidFill>
                  <a:srgbClr val="A67F59"/>
                </a:solidFill>
                <a:latin typeface="Consolas" panose="020B0609020204030204" pitchFamily="49" charset="0"/>
              </a:rPr>
              <a:t>&gt;</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document</a:t>
            </a:r>
            <a:r>
              <a:rPr lang="en-US" sz="2800" dirty="0" err="1">
                <a:solidFill>
                  <a:srgbClr val="999999"/>
                </a:solidFill>
                <a:latin typeface="Consolas" panose="020B0609020204030204" pitchFamily="49" charset="0"/>
              </a:rPr>
              <a:t>.</a:t>
            </a:r>
            <a:r>
              <a:rPr lang="en-US" sz="2800" dirty="0" err="1">
                <a:solidFill>
                  <a:srgbClr val="DD4A68"/>
                </a:solidFill>
                <a:latin typeface="Consolas" panose="020B0609020204030204" pitchFamily="49" charset="0"/>
              </a:rPr>
              <a:t>write</a:t>
            </a:r>
            <a:r>
              <a:rPr lang="en-US" sz="2800" dirty="0">
                <a:solidFill>
                  <a:srgbClr val="999999"/>
                </a:solidFill>
                <a:latin typeface="Consolas" panose="020B0609020204030204" pitchFamily="49" charset="0"/>
              </a:rPr>
              <a:t>(</a:t>
            </a:r>
            <a:r>
              <a:rPr lang="en-US" sz="2800" dirty="0">
                <a:solidFill>
                  <a:srgbClr val="669900"/>
                </a:solidFill>
                <a:latin typeface="Consolas" panose="020B0609020204030204" pitchFamily="49" charset="0"/>
              </a:rPr>
              <a:t>"This is </a:t>
            </a:r>
            <a:r>
              <a:rPr lang="en-US" sz="2800" dirty="0" err="1" smtClean="0">
                <a:solidFill>
                  <a:srgbClr val="669900"/>
                </a:solidFill>
                <a:latin typeface="Consolas" panose="020B0609020204030204" pitchFamily="49" charset="0"/>
              </a:rPr>
              <a:t>InternalJavascript</a:t>
            </a:r>
            <a:r>
              <a:rPr lang="en-US" sz="2800" dirty="0" smtClean="0">
                <a:solidFill>
                  <a:srgbClr val="669900"/>
                </a:solidFill>
                <a:latin typeface="Consolas" panose="020B0609020204030204" pitchFamily="49" charset="0"/>
              </a:rPr>
              <a:t> </a:t>
            </a:r>
            <a:r>
              <a:rPr lang="en-US" sz="2800" dirty="0">
                <a:solidFill>
                  <a:srgbClr val="669900"/>
                </a:solidFill>
                <a:latin typeface="Consolas" panose="020B0609020204030204" pitchFamily="49" charset="0"/>
              </a:rPr>
              <a:t>Example</a:t>
            </a:r>
            <a:r>
              <a:rPr lang="en-US" sz="2800" dirty="0" smtClean="0">
                <a:solidFill>
                  <a:srgbClr val="669900"/>
                </a:solidFill>
                <a:latin typeface="Consolas" panose="020B0609020204030204" pitchFamily="49" charset="0"/>
              </a:rPr>
              <a:t>.!!!"</a:t>
            </a:r>
            <a:r>
              <a:rPr lang="en-US" sz="2800" dirty="0" smtClean="0">
                <a:solidFill>
                  <a:srgbClr val="999999"/>
                </a:solidFill>
                <a:latin typeface="Consolas" panose="020B0609020204030204" pitchFamily="49" charset="0"/>
              </a:rPr>
              <a:t>);</a:t>
            </a:r>
          </a:p>
          <a:p>
            <a:pPr lvl="0">
              <a:buNone/>
            </a:pPr>
            <a:r>
              <a:rPr lang="en-US" sz="2800" dirty="0" smtClean="0">
                <a:solidFill>
                  <a:srgbClr val="000000"/>
                </a:solidFill>
                <a:latin typeface="Consolas" panose="020B0609020204030204" pitchFamily="49" charset="0"/>
              </a:rPr>
              <a:t> </a:t>
            </a:r>
            <a:r>
              <a:rPr lang="en-US" sz="2800" dirty="0">
                <a:solidFill>
                  <a:srgbClr val="A67F59"/>
                </a:solidFill>
                <a:latin typeface="Consolas" panose="020B0609020204030204" pitchFamily="49" charset="0"/>
              </a:rPr>
              <a:t>&lt;/</a:t>
            </a:r>
            <a:r>
              <a:rPr lang="en-US" sz="2800" dirty="0">
                <a:solidFill>
                  <a:srgbClr val="000000"/>
                </a:solidFill>
                <a:latin typeface="Consolas" panose="020B0609020204030204" pitchFamily="49" charset="0"/>
              </a:rPr>
              <a:t>script</a:t>
            </a:r>
            <a:r>
              <a:rPr lang="en-US" sz="2800" dirty="0" smtClean="0">
                <a:solidFill>
                  <a:srgbClr val="A67F59"/>
                </a:solidFill>
                <a:latin typeface="Consolas" panose="020B0609020204030204" pitchFamily="49" charset="0"/>
              </a:rPr>
              <a:t>&gt;</a:t>
            </a:r>
          </a:p>
          <a:p>
            <a:pPr lvl="0">
              <a:buNone/>
            </a:pPr>
            <a:r>
              <a:rPr lang="en-US" sz="2800" dirty="0" smtClean="0">
                <a:solidFill>
                  <a:srgbClr val="000000"/>
                </a:solidFill>
                <a:latin typeface="Consolas" panose="020B0609020204030204" pitchFamily="49" charset="0"/>
              </a:rPr>
              <a:t> </a:t>
            </a:r>
            <a:r>
              <a:rPr lang="en-US" sz="2800" dirty="0">
                <a:solidFill>
                  <a:srgbClr val="A67F59"/>
                </a:solidFill>
                <a:latin typeface="Consolas" panose="020B0609020204030204" pitchFamily="49" charset="0"/>
              </a:rPr>
              <a:t>&lt;/</a:t>
            </a:r>
            <a:r>
              <a:rPr lang="en-US" sz="2800" dirty="0">
                <a:solidFill>
                  <a:srgbClr val="000000"/>
                </a:solidFill>
                <a:latin typeface="Consolas" panose="020B0609020204030204" pitchFamily="49" charset="0"/>
              </a:rPr>
              <a:t>head</a:t>
            </a:r>
            <a:r>
              <a:rPr lang="en-US" sz="2800" dirty="0">
                <a:solidFill>
                  <a:srgbClr val="A67F59"/>
                </a:solidFill>
                <a:latin typeface="Consolas" panose="020B0609020204030204" pitchFamily="49" charset="0"/>
              </a:rPr>
              <a:t>&gt;</a:t>
            </a:r>
            <a:r>
              <a:rPr lang="en-US" sz="2800" dirty="0">
                <a:solidFill>
                  <a:srgbClr val="000000"/>
                </a:solidFill>
                <a:latin typeface="Consolas" panose="020B0609020204030204" pitchFamily="49" charset="0"/>
              </a:rPr>
              <a:t> </a:t>
            </a:r>
            <a:endParaRPr lang="en-US" sz="2800" dirty="0" smtClean="0">
              <a:solidFill>
                <a:srgbClr val="000000"/>
              </a:solidFill>
              <a:latin typeface="Consolas" panose="020B0609020204030204" pitchFamily="49" charset="0"/>
            </a:endParaRPr>
          </a:p>
          <a:p>
            <a:pPr lvl="0">
              <a:buNone/>
            </a:pPr>
            <a:r>
              <a:rPr lang="en-US" sz="2800" dirty="0" smtClean="0">
                <a:solidFill>
                  <a:srgbClr val="A67F59"/>
                </a:solidFill>
                <a:latin typeface="Consolas" panose="020B0609020204030204" pitchFamily="49" charset="0"/>
              </a:rPr>
              <a:t>&lt;</a:t>
            </a:r>
            <a:r>
              <a:rPr lang="en-US" sz="2800" dirty="0">
                <a:solidFill>
                  <a:srgbClr val="000000"/>
                </a:solidFill>
                <a:latin typeface="Consolas" panose="020B0609020204030204" pitchFamily="49" charset="0"/>
              </a:rPr>
              <a:t>body</a:t>
            </a:r>
            <a:r>
              <a:rPr lang="en-US" sz="2800" dirty="0">
                <a:solidFill>
                  <a:srgbClr val="A67F59"/>
                </a:solidFill>
                <a:latin typeface="Consolas" panose="020B0609020204030204" pitchFamily="49" charset="0"/>
              </a:rPr>
              <a:t>&gt;</a:t>
            </a:r>
            <a:r>
              <a:rPr lang="en-US" sz="2800" dirty="0">
                <a:solidFill>
                  <a:srgbClr val="000000"/>
                </a:solidFill>
                <a:latin typeface="Consolas" panose="020B0609020204030204" pitchFamily="49" charset="0"/>
              </a:rPr>
              <a:t> </a:t>
            </a:r>
            <a:endParaRPr lang="en-US" sz="2800" dirty="0" smtClean="0">
              <a:solidFill>
                <a:srgbClr val="000000"/>
              </a:solidFill>
              <a:latin typeface="Consolas" panose="020B0609020204030204" pitchFamily="49" charset="0"/>
            </a:endParaRPr>
          </a:p>
          <a:p>
            <a:pPr lvl="0">
              <a:buNone/>
            </a:pPr>
            <a:r>
              <a:rPr lang="en-US" sz="2800" dirty="0" smtClean="0">
                <a:solidFill>
                  <a:srgbClr val="A67F59"/>
                </a:solidFill>
                <a:latin typeface="Consolas" panose="020B0609020204030204" pitchFamily="49" charset="0"/>
              </a:rPr>
              <a:t>&lt;/</a:t>
            </a:r>
            <a:r>
              <a:rPr lang="en-US" sz="2800" dirty="0">
                <a:solidFill>
                  <a:srgbClr val="000000"/>
                </a:solidFill>
                <a:latin typeface="Consolas" panose="020B0609020204030204" pitchFamily="49" charset="0"/>
              </a:rPr>
              <a:t>body</a:t>
            </a:r>
            <a:r>
              <a:rPr lang="en-US" sz="2800" dirty="0">
                <a:solidFill>
                  <a:srgbClr val="A67F59"/>
                </a:solidFill>
                <a:latin typeface="Consolas" panose="020B0609020204030204" pitchFamily="49" charset="0"/>
              </a:rPr>
              <a:t>&gt;</a:t>
            </a:r>
            <a:r>
              <a:rPr lang="en-US" sz="2800" dirty="0">
                <a:solidFill>
                  <a:srgbClr val="000000"/>
                </a:solidFill>
                <a:latin typeface="Consolas" panose="020B0609020204030204" pitchFamily="49" charset="0"/>
              </a:rPr>
              <a:t> </a:t>
            </a:r>
            <a:endParaRPr lang="en-US" sz="2800" dirty="0" smtClean="0">
              <a:solidFill>
                <a:srgbClr val="000000"/>
              </a:solidFill>
              <a:latin typeface="Consolas" panose="020B0609020204030204" pitchFamily="49" charset="0"/>
            </a:endParaRPr>
          </a:p>
          <a:p>
            <a:pPr lvl="0">
              <a:buNone/>
            </a:pPr>
            <a:r>
              <a:rPr lang="en-US" sz="2800" dirty="0" smtClean="0">
                <a:solidFill>
                  <a:srgbClr val="A67F59"/>
                </a:solidFill>
                <a:latin typeface="Consolas" panose="020B0609020204030204" pitchFamily="49" charset="0"/>
              </a:rPr>
              <a:t>&lt;/</a:t>
            </a:r>
            <a:r>
              <a:rPr lang="en-US" sz="2800" dirty="0">
                <a:solidFill>
                  <a:srgbClr val="000000"/>
                </a:solidFill>
                <a:latin typeface="Consolas" panose="020B0609020204030204" pitchFamily="49" charset="0"/>
              </a:rPr>
              <a:t>html</a:t>
            </a:r>
            <a:r>
              <a:rPr lang="en-US" sz="2800" dirty="0">
                <a:solidFill>
                  <a:srgbClr val="A67F59"/>
                </a:solidFill>
                <a:latin typeface="Consolas" panose="020B0609020204030204" pitchFamily="49" charset="0"/>
              </a:rPr>
              <a:t>&gt;</a:t>
            </a:r>
            <a:r>
              <a:rPr lang="en-US" sz="2000" dirty="0"/>
              <a:t> </a:t>
            </a:r>
            <a:endParaRPr lang="en-US" sz="2000" dirty="0" smtClean="0"/>
          </a:p>
          <a:p>
            <a:r>
              <a:rPr lang="en-US" sz="4800" b="1" dirty="0"/>
              <a:t>Output :</a:t>
            </a:r>
          </a:p>
          <a:p>
            <a:pPr marL="0" indent="0">
              <a:buNone/>
            </a:pPr>
            <a:r>
              <a:rPr lang="en-US" sz="4800" dirty="0"/>
              <a:t>This is Internal </a:t>
            </a:r>
            <a:r>
              <a:rPr lang="en-US" sz="4800" dirty="0" err="1"/>
              <a:t>Javascript</a:t>
            </a:r>
            <a:r>
              <a:rPr lang="en-US" sz="4800" dirty="0"/>
              <a:t> Example.!!!</a:t>
            </a:r>
          </a:p>
          <a:p>
            <a:pPr lvl="0">
              <a:buNone/>
            </a:pPr>
            <a:endParaRPr lang="en-US" sz="5400" dirty="0">
              <a:latin typeface="Arial" panose="020B0604020202020204" pitchFamily="34" charset="0"/>
            </a:endParaRPr>
          </a:p>
          <a:p>
            <a:pPr>
              <a:buNone/>
            </a:pP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09600"/>
          </a:xfrm>
        </p:spPr>
        <p:txBody>
          <a:bodyPr>
            <a:normAutofit fontScale="90000"/>
          </a:bodyPr>
          <a:lstStyle/>
          <a:p>
            <a:pPr algn="ctr"/>
            <a:r>
              <a:rPr lang="en-US" sz="3100" dirty="0" err="1" smtClean="0"/>
              <a:t>javaScript</a:t>
            </a:r>
            <a:r>
              <a:rPr lang="en-US" sz="3100" dirty="0" smtClean="0"/>
              <a:t> Form Validation Example</a:t>
            </a:r>
            <a:r>
              <a:rPr lang="en-US" dirty="0" smtClean="0"/>
              <a:t/>
            </a:r>
            <a:br>
              <a:rPr lang="en-US" dirty="0" smtClean="0"/>
            </a:br>
            <a:endParaRPr lang="en-US" dirty="0"/>
          </a:p>
        </p:txBody>
      </p:sp>
      <p:sp>
        <p:nvSpPr>
          <p:cNvPr id="3" name="Content Placeholder 2"/>
          <p:cNvSpPr>
            <a:spLocks noGrp="1"/>
          </p:cNvSpPr>
          <p:nvPr>
            <p:ph idx="1"/>
          </p:nvPr>
        </p:nvSpPr>
        <p:spPr>
          <a:xfrm>
            <a:off x="457200" y="838200"/>
            <a:ext cx="8229600" cy="5486400"/>
          </a:xfrm>
        </p:spPr>
        <p:txBody>
          <a:bodyPr>
            <a:normAutofit fontScale="55000" lnSpcReduction="20000"/>
          </a:bodyPr>
          <a:lstStyle/>
          <a:p>
            <a:r>
              <a:rPr lang="en-US" dirty="0" smtClean="0"/>
              <a:t>&lt;html&gt;</a:t>
            </a:r>
          </a:p>
          <a:p>
            <a:r>
              <a:rPr lang="en-US" dirty="0" smtClean="0"/>
              <a:t>&lt;body&gt;</a:t>
            </a:r>
          </a:p>
          <a:p>
            <a:r>
              <a:rPr lang="en-US" dirty="0" smtClean="0"/>
              <a:t>&lt;script&gt;  </a:t>
            </a:r>
          </a:p>
          <a:p>
            <a:r>
              <a:rPr lang="en-US" dirty="0" smtClean="0"/>
              <a:t>function </a:t>
            </a:r>
            <a:r>
              <a:rPr lang="en-US" dirty="0" err="1" smtClean="0"/>
              <a:t>validateform</a:t>
            </a:r>
            <a:r>
              <a:rPr lang="en-US" dirty="0" smtClean="0"/>
              <a:t>(){  </a:t>
            </a:r>
          </a:p>
          <a:p>
            <a:r>
              <a:rPr lang="en-US" dirty="0" err="1" smtClean="0"/>
              <a:t>var</a:t>
            </a:r>
            <a:r>
              <a:rPr lang="en-US" dirty="0" smtClean="0"/>
              <a:t> name=</a:t>
            </a:r>
            <a:r>
              <a:rPr lang="en-US" dirty="0" err="1" smtClean="0"/>
              <a:t>document.myform.name.value</a:t>
            </a:r>
            <a:r>
              <a:rPr lang="en-US" dirty="0" smtClean="0"/>
              <a:t>;  </a:t>
            </a:r>
          </a:p>
          <a:p>
            <a:r>
              <a:rPr lang="en-US" dirty="0" err="1" smtClean="0"/>
              <a:t>var</a:t>
            </a:r>
            <a:r>
              <a:rPr lang="en-US" dirty="0" smtClean="0"/>
              <a:t> password=</a:t>
            </a:r>
            <a:r>
              <a:rPr lang="en-US" dirty="0" err="1" smtClean="0"/>
              <a:t>document.myform.password.value</a:t>
            </a:r>
            <a:r>
              <a:rPr lang="en-US" dirty="0" smtClean="0"/>
              <a:t>;  </a:t>
            </a:r>
          </a:p>
          <a:p>
            <a:r>
              <a:rPr lang="en-US" dirty="0" smtClean="0"/>
              <a:t>  </a:t>
            </a:r>
          </a:p>
          <a:p>
            <a:r>
              <a:rPr lang="en-US" dirty="0" smtClean="0"/>
              <a:t>if (name==null || name==""){  </a:t>
            </a:r>
          </a:p>
          <a:p>
            <a:r>
              <a:rPr lang="en-US" dirty="0" smtClean="0"/>
              <a:t>  alert("Name can't be blank");  </a:t>
            </a:r>
          </a:p>
          <a:p>
            <a:r>
              <a:rPr lang="en-US" dirty="0" smtClean="0"/>
              <a:t>  return false;  </a:t>
            </a:r>
          </a:p>
          <a:p>
            <a:r>
              <a:rPr lang="en-US" dirty="0" smtClean="0"/>
              <a:t>}else if(</a:t>
            </a:r>
            <a:r>
              <a:rPr lang="en-US" dirty="0" err="1" smtClean="0"/>
              <a:t>password.length</a:t>
            </a:r>
            <a:r>
              <a:rPr lang="en-US" dirty="0" smtClean="0"/>
              <a:t>&lt;6){  </a:t>
            </a:r>
          </a:p>
          <a:p>
            <a:r>
              <a:rPr lang="en-US" dirty="0" smtClean="0"/>
              <a:t>  alert("Password must be at least 6 characters long.");  </a:t>
            </a:r>
          </a:p>
          <a:p>
            <a:r>
              <a:rPr lang="en-US" dirty="0" smtClean="0"/>
              <a:t>  return false;  </a:t>
            </a:r>
          </a:p>
          <a:p>
            <a:r>
              <a:rPr lang="en-US" dirty="0" smtClean="0"/>
              <a:t>  }  </a:t>
            </a:r>
          </a:p>
          <a:p>
            <a:r>
              <a:rPr lang="en-US" dirty="0" smtClean="0"/>
              <a:t>}  </a:t>
            </a:r>
          </a:p>
          <a:p>
            <a:r>
              <a:rPr lang="en-US" dirty="0" smtClean="0"/>
              <a:t>&lt;/script&gt;  </a:t>
            </a:r>
          </a:p>
          <a:p>
            <a:r>
              <a:rPr lang="en-US" dirty="0" smtClean="0"/>
              <a:t>&lt;body&gt;  </a:t>
            </a:r>
          </a:p>
          <a:p>
            <a:r>
              <a:rPr lang="en-US" dirty="0" smtClean="0"/>
              <a:t>&lt;form name="</a:t>
            </a:r>
            <a:r>
              <a:rPr lang="en-US" dirty="0" err="1" smtClean="0"/>
              <a:t>myform</a:t>
            </a:r>
            <a:r>
              <a:rPr lang="en-US" dirty="0" smtClean="0"/>
              <a:t>" method="post" action="http://www.javatpoint.com/javascriptpages/valid.jsp" </a:t>
            </a:r>
            <a:r>
              <a:rPr lang="en-US" dirty="0" err="1" smtClean="0"/>
              <a:t>onsubmit</a:t>
            </a:r>
            <a:r>
              <a:rPr lang="en-US" dirty="0" smtClean="0"/>
              <a:t>="return </a:t>
            </a:r>
            <a:r>
              <a:rPr lang="en-US" dirty="0" err="1" smtClean="0"/>
              <a:t>validateform</a:t>
            </a:r>
            <a:r>
              <a:rPr lang="en-US" dirty="0" smtClean="0"/>
              <a:t>()" &gt;  </a:t>
            </a:r>
          </a:p>
          <a:p>
            <a:r>
              <a:rPr lang="en-US" dirty="0" smtClean="0"/>
              <a:t>Name: &lt;input type="text" name="name"&gt;&lt;</a:t>
            </a:r>
            <a:r>
              <a:rPr lang="en-US" dirty="0" err="1" smtClean="0"/>
              <a:t>br</a:t>
            </a:r>
            <a:r>
              <a:rPr lang="en-US" dirty="0" smtClean="0"/>
              <a:t>/&gt;  </a:t>
            </a:r>
          </a:p>
          <a:p>
            <a:r>
              <a:rPr lang="en-US" dirty="0" smtClean="0"/>
              <a:t>Password: &lt;input type="password" name="password"&gt;&lt;</a:t>
            </a:r>
            <a:r>
              <a:rPr lang="en-US" dirty="0" err="1" smtClean="0"/>
              <a:t>br</a:t>
            </a:r>
            <a:r>
              <a:rPr lang="en-US" dirty="0" smtClean="0"/>
              <a:t>/&gt;  </a:t>
            </a:r>
          </a:p>
          <a:p>
            <a:r>
              <a:rPr lang="en-US" dirty="0" smtClean="0"/>
              <a:t>&lt;input type="submit" value="register"&gt;  </a:t>
            </a:r>
          </a:p>
          <a:p>
            <a:r>
              <a:rPr lang="en-US" dirty="0" smtClean="0"/>
              <a:t>&lt;/form&gt;  </a:t>
            </a:r>
          </a:p>
          <a:p>
            <a:r>
              <a:rPr lang="en-US" dirty="0" smtClean="0"/>
              <a:t>&lt;/body&gt;</a:t>
            </a:r>
          </a:p>
          <a:p>
            <a:r>
              <a:rPr lang="en-US" dirty="0" smtClean="0"/>
              <a:t>&lt;/html&gt;</a:t>
            </a:r>
          </a:p>
          <a:p>
            <a:pPr>
              <a:buNone/>
            </a:pP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3100" dirty="0" smtClean="0"/>
              <a:t>JavaScript Retype Password Validation</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5181600"/>
          </a:xfrm>
        </p:spPr>
        <p:txBody>
          <a:bodyPr>
            <a:normAutofit fontScale="47500" lnSpcReduction="20000"/>
          </a:bodyPr>
          <a:lstStyle/>
          <a:p>
            <a:r>
              <a:rPr lang="en-US" dirty="0" smtClean="0"/>
              <a:t>&lt;!DOCTYPE html&gt;</a:t>
            </a:r>
          </a:p>
          <a:p>
            <a:r>
              <a:rPr lang="en-US" dirty="0" smtClean="0"/>
              <a:t>&lt;html&gt;</a:t>
            </a:r>
          </a:p>
          <a:p>
            <a:r>
              <a:rPr lang="en-US" dirty="0" smtClean="0"/>
              <a:t>&lt;head&gt;</a:t>
            </a:r>
          </a:p>
          <a:p>
            <a:r>
              <a:rPr lang="en-US" dirty="0" smtClean="0"/>
              <a:t>&lt;script type="text/</a:t>
            </a:r>
            <a:r>
              <a:rPr lang="en-US" dirty="0" err="1" smtClean="0"/>
              <a:t>javascript</a:t>
            </a:r>
            <a:r>
              <a:rPr lang="en-US" dirty="0" smtClean="0"/>
              <a:t>"&gt;</a:t>
            </a:r>
          </a:p>
          <a:p>
            <a:r>
              <a:rPr lang="en-US" dirty="0" smtClean="0"/>
              <a:t>function </a:t>
            </a:r>
            <a:r>
              <a:rPr lang="en-US" dirty="0" err="1" smtClean="0"/>
              <a:t>matchpass</a:t>
            </a:r>
            <a:r>
              <a:rPr lang="en-US" dirty="0" smtClean="0"/>
              <a:t>(){</a:t>
            </a:r>
          </a:p>
          <a:p>
            <a:r>
              <a:rPr lang="en-US" dirty="0" err="1" smtClean="0"/>
              <a:t>var</a:t>
            </a:r>
            <a:r>
              <a:rPr lang="en-US" dirty="0" smtClean="0"/>
              <a:t> </a:t>
            </a:r>
            <a:r>
              <a:rPr lang="en-US" dirty="0" err="1" smtClean="0"/>
              <a:t>firstpassword</a:t>
            </a:r>
            <a:r>
              <a:rPr lang="en-US" dirty="0" smtClean="0"/>
              <a:t>=document.f1.password.value;</a:t>
            </a:r>
          </a:p>
          <a:p>
            <a:r>
              <a:rPr lang="en-US" dirty="0" err="1" smtClean="0"/>
              <a:t>var</a:t>
            </a:r>
            <a:r>
              <a:rPr lang="en-US" dirty="0" smtClean="0"/>
              <a:t> </a:t>
            </a:r>
            <a:r>
              <a:rPr lang="en-US" dirty="0" err="1" smtClean="0"/>
              <a:t>secondpassword</a:t>
            </a:r>
            <a:r>
              <a:rPr lang="en-US" dirty="0" smtClean="0"/>
              <a:t>=document.f1.password2.value;</a:t>
            </a:r>
          </a:p>
          <a:p>
            <a:endParaRPr lang="en-US" dirty="0" smtClean="0"/>
          </a:p>
          <a:p>
            <a:r>
              <a:rPr lang="en-US" dirty="0" smtClean="0"/>
              <a:t>if(</a:t>
            </a:r>
            <a:r>
              <a:rPr lang="en-US" dirty="0" err="1" smtClean="0"/>
              <a:t>firstpassword</a:t>
            </a:r>
            <a:r>
              <a:rPr lang="en-US" dirty="0" smtClean="0"/>
              <a:t>==</a:t>
            </a:r>
            <a:r>
              <a:rPr lang="en-US" dirty="0" err="1" smtClean="0"/>
              <a:t>secondpassword</a:t>
            </a:r>
            <a:r>
              <a:rPr lang="en-US" dirty="0" smtClean="0"/>
              <a:t>){</a:t>
            </a:r>
          </a:p>
          <a:p>
            <a:r>
              <a:rPr lang="en-US" dirty="0" smtClean="0"/>
              <a:t>return true;</a:t>
            </a:r>
          </a:p>
          <a:p>
            <a:r>
              <a:rPr lang="en-US" dirty="0" smtClean="0"/>
              <a:t>}</a:t>
            </a:r>
          </a:p>
          <a:p>
            <a:r>
              <a:rPr lang="en-US" dirty="0" smtClean="0"/>
              <a:t>else{</a:t>
            </a:r>
          </a:p>
          <a:p>
            <a:r>
              <a:rPr lang="en-US" dirty="0" smtClean="0"/>
              <a:t>alert("password must be same!");</a:t>
            </a:r>
          </a:p>
          <a:p>
            <a:r>
              <a:rPr lang="en-US" dirty="0" smtClean="0"/>
              <a:t>return false;</a:t>
            </a:r>
          </a:p>
          <a:p>
            <a:r>
              <a:rPr lang="en-US" dirty="0" smtClean="0"/>
              <a:t>}</a:t>
            </a:r>
          </a:p>
          <a:p>
            <a:r>
              <a:rPr lang="en-US" dirty="0" smtClean="0"/>
              <a:t>}</a:t>
            </a:r>
          </a:p>
          <a:p>
            <a:r>
              <a:rPr lang="en-US" dirty="0" smtClean="0"/>
              <a:t>&lt;/script&gt;</a:t>
            </a:r>
          </a:p>
          <a:p>
            <a:r>
              <a:rPr lang="en-US" dirty="0" smtClean="0"/>
              <a:t>&lt;/head&gt;</a:t>
            </a:r>
          </a:p>
          <a:p>
            <a:r>
              <a:rPr lang="en-US" dirty="0" smtClean="0"/>
              <a:t>&lt;body&gt;</a:t>
            </a:r>
          </a:p>
          <a:p>
            <a:endParaRPr lang="en-US" dirty="0" smtClean="0"/>
          </a:p>
          <a:p>
            <a:r>
              <a:rPr lang="en-US" dirty="0" smtClean="0"/>
              <a:t>&lt;form name="f1" action="http://www.javatpoint.com/javascriptpages/valid.jsp" </a:t>
            </a:r>
            <a:r>
              <a:rPr lang="en-US" dirty="0" err="1" smtClean="0"/>
              <a:t>onsubmit</a:t>
            </a:r>
            <a:r>
              <a:rPr lang="en-US" dirty="0" smtClean="0"/>
              <a:t>="return </a:t>
            </a:r>
            <a:r>
              <a:rPr lang="en-US" dirty="0" err="1" smtClean="0"/>
              <a:t>matchpass</a:t>
            </a:r>
            <a:r>
              <a:rPr lang="en-US" dirty="0" smtClean="0"/>
              <a:t>()"&gt;</a:t>
            </a:r>
          </a:p>
          <a:p>
            <a:r>
              <a:rPr lang="en-US" dirty="0" smtClean="0"/>
              <a:t>Password:&lt;input type="password" name="password" /&gt;&lt;</a:t>
            </a:r>
            <a:r>
              <a:rPr lang="en-US" dirty="0" err="1" smtClean="0"/>
              <a:t>br</a:t>
            </a:r>
            <a:r>
              <a:rPr lang="en-US" dirty="0" smtClean="0"/>
              <a:t>/&gt;</a:t>
            </a:r>
          </a:p>
          <a:p>
            <a:r>
              <a:rPr lang="en-US" dirty="0" smtClean="0"/>
              <a:t>Re-enter Password:&lt;input type="password" name="password2"/&gt;&lt;</a:t>
            </a:r>
            <a:r>
              <a:rPr lang="en-US" dirty="0" err="1" smtClean="0"/>
              <a:t>br</a:t>
            </a:r>
            <a:r>
              <a:rPr lang="en-US" dirty="0" smtClean="0"/>
              <a:t>/&gt;</a:t>
            </a:r>
          </a:p>
          <a:p>
            <a:r>
              <a:rPr lang="en-US" dirty="0" smtClean="0"/>
              <a:t>&lt;input type="submit"&gt;</a:t>
            </a:r>
          </a:p>
          <a:p>
            <a:r>
              <a:rPr lang="en-US" dirty="0" smtClean="0"/>
              <a:t>&lt;/form&gt;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sz="3100" dirty="0" smtClean="0">
                <a:latin typeface="+mn-lt"/>
              </a:rPr>
              <a:t>JavaScript Number Validation</a:t>
            </a:r>
            <a:r>
              <a:rPr lang="en-US" dirty="0" smtClean="0"/>
              <a:t/>
            </a:r>
            <a:br>
              <a:rPr lang="en-US" dirty="0" smtClean="0"/>
            </a:br>
            <a:endParaRPr lang="en-US" dirty="0"/>
          </a:p>
        </p:txBody>
      </p:sp>
      <p:sp>
        <p:nvSpPr>
          <p:cNvPr id="3" name="Content Placeholder 2"/>
          <p:cNvSpPr>
            <a:spLocks noGrp="1"/>
          </p:cNvSpPr>
          <p:nvPr>
            <p:ph idx="1"/>
          </p:nvPr>
        </p:nvSpPr>
        <p:spPr>
          <a:xfrm>
            <a:off x="457200" y="1066800"/>
            <a:ext cx="8229600" cy="5257800"/>
          </a:xfrm>
        </p:spPr>
        <p:txBody>
          <a:bodyPr>
            <a:normAutofit fontScale="47500" lnSpcReduction="20000"/>
          </a:bodyPr>
          <a:lstStyle/>
          <a:p>
            <a:r>
              <a:rPr lang="en-US" dirty="0" smtClean="0"/>
              <a:t>&lt;!DOCTYPE html&gt;</a:t>
            </a:r>
          </a:p>
          <a:p>
            <a:r>
              <a:rPr lang="en-US" dirty="0" smtClean="0"/>
              <a:t>&lt;html&gt;</a:t>
            </a:r>
          </a:p>
          <a:p>
            <a:r>
              <a:rPr lang="en-US" dirty="0" smtClean="0"/>
              <a:t>&lt;head&gt;</a:t>
            </a:r>
          </a:p>
          <a:p>
            <a:r>
              <a:rPr lang="en-US" dirty="0" smtClean="0"/>
              <a:t>&lt;script&gt;</a:t>
            </a:r>
          </a:p>
          <a:p>
            <a:r>
              <a:rPr lang="en-US" dirty="0" smtClean="0"/>
              <a:t>function validate(){</a:t>
            </a:r>
          </a:p>
          <a:p>
            <a:r>
              <a:rPr lang="en-US" dirty="0" err="1" smtClean="0"/>
              <a:t>var</a:t>
            </a:r>
            <a:r>
              <a:rPr lang="en-US" dirty="0" smtClean="0"/>
              <a:t> num=</a:t>
            </a:r>
            <a:r>
              <a:rPr lang="en-US" dirty="0" err="1" smtClean="0"/>
              <a:t>document.myform.num.value</a:t>
            </a:r>
            <a:r>
              <a:rPr lang="en-US" dirty="0" smtClean="0"/>
              <a:t>;</a:t>
            </a:r>
          </a:p>
          <a:p>
            <a:r>
              <a:rPr lang="en-US" dirty="0" smtClean="0"/>
              <a:t>if (</a:t>
            </a:r>
            <a:r>
              <a:rPr lang="en-US" dirty="0" err="1" smtClean="0"/>
              <a:t>isNaN</a:t>
            </a:r>
            <a:r>
              <a:rPr lang="en-US" dirty="0" smtClean="0"/>
              <a:t>(num)){</a:t>
            </a:r>
          </a:p>
          <a:p>
            <a:r>
              <a:rPr lang="en-US" dirty="0" smtClean="0"/>
              <a:t>  </a:t>
            </a:r>
            <a:r>
              <a:rPr lang="en-US" dirty="0" err="1" smtClean="0"/>
              <a:t>document.getElementById</a:t>
            </a:r>
            <a:r>
              <a:rPr lang="en-US" dirty="0" smtClean="0"/>
              <a:t>("</a:t>
            </a:r>
            <a:r>
              <a:rPr lang="en-US" dirty="0" err="1" smtClean="0"/>
              <a:t>numloc</a:t>
            </a:r>
            <a:r>
              <a:rPr lang="en-US" dirty="0" smtClean="0"/>
              <a:t>").</a:t>
            </a:r>
            <a:r>
              <a:rPr lang="en-US" dirty="0" err="1" smtClean="0"/>
              <a:t>innerHTML</a:t>
            </a:r>
            <a:r>
              <a:rPr lang="en-US" dirty="0" smtClean="0"/>
              <a:t>="Enter Numeric value only";</a:t>
            </a:r>
          </a:p>
          <a:p>
            <a:r>
              <a:rPr lang="en-US" dirty="0" smtClean="0"/>
              <a:t>  return false;</a:t>
            </a:r>
          </a:p>
          <a:p>
            <a:r>
              <a:rPr lang="en-US" dirty="0" smtClean="0"/>
              <a:t>}else{</a:t>
            </a:r>
          </a:p>
          <a:p>
            <a:r>
              <a:rPr lang="en-US" dirty="0" smtClean="0"/>
              <a:t>  return true;</a:t>
            </a:r>
          </a:p>
          <a:p>
            <a:r>
              <a:rPr lang="en-US" dirty="0" smtClean="0"/>
              <a:t>  }</a:t>
            </a:r>
          </a:p>
          <a:p>
            <a:r>
              <a:rPr lang="en-US" dirty="0" smtClean="0"/>
              <a:t>}</a:t>
            </a:r>
          </a:p>
          <a:p>
            <a:r>
              <a:rPr lang="en-US" dirty="0" smtClean="0"/>
              <a:t>&lt;/script&gt;</a:t>
            </a:r>
          </a:p>
          <a:p>
            <a:r>
              <a:rPr lang="en-US" dirty="0" smtClean="0"/>
              <a:t>&lt;/head&gt;</a:t>
            </a:r>
          </a:p>
          <a:p>
            <a:endParaRPr lang="en-US" dirty="0" smtClean="0"/>
          </a:p>
          <a:p>
            <a:r>
              <a:rPr lang="en-US" dirty="0" smtClean="0"/>
              <a:t>&lt;body&gt;</a:t>
            </a:r>
          </a:p>
          <a:p>
            <a:r>
              <a:rPr lang="en-US" dirty="0" smtClean="0"/>
              <a:t>&lt;form name="</a:t>
            </a:r>
            <a:r>
              <a:rPr lang="en-US" dirty="0" err="1" smtClean="0"/>
              <a:t>myform</a:t>
            </a:r>
            <a:r>
              <a:rPr lang="en-US" dirty="0" smtClean="0"/>
              <a:t>" action="http://www.javatpoint.com/javascriptpages/valid.jsp" </a:t>
            </a:r>
            <a:r>
              <a:rPr lang="en-US" dirty="0" err="1" smtClean="0"/>
              <a:t>onsubmit</a:t>
            </a:r>
            <a:r>
              <a:rPr lang="en-US" dirty="0" smtClean="0"/>
              <a:t>="return validate()" &gt;</a:t>
            </a:r>
          </a:p>
          <a:p>
            <a:r>
              <a:rPr lang="en-US" dirty="0" smtClean="0"/>
              <a:t>Number: &lt;input type="text" name="num"&gt;&lt;span id="</a:t>
            </a:r>
            <a:r>
              <a:rPr lang="en-US" dirty="0" err="1" smtClean="0"/>
              <a:t>numloc</a:t>
            </a:r>
            <a:r>
              <a:rPr lang="en-US" dirty="0" smtClean="0"/>
              <a:t>"&gt;&lt;/span&gt;&lt;</a:t>
            </a:r>
            <a:r>
              <a:rPr lang="en-US" dirty="0" err="1" smtClean="0"/>
              <a:t>br</a:t>
            </a:r>
            <a:r>
              <a:rPr lang="en-US" dirty="0" smtClean="0"/>
              <a:t>/&gt;</a:t>
            </a:r>
          </a:p>
          <a:p>
            <a:r>
              <a:rPr lang="en-US" dirty="0" smtClean="0"/>
              <a:t>&lt;input type="submit" value="submit"&gt;</a:t>
            </a:r>
          </a:p>
          <a:p>
            <a:r>
              <a:rPr lang="en-US" dirty="0" smtClean="0"/>
              <a:t>&lt;/form&gt;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sz="3100" dirty="0" smtClean="0">
                <a:latin typeface="+mn-lt"/>
              </a:rPr>
              <a:t>JavaScript validation with image</a:t>
            </a:r>
            <a:r>
              <a:rPr lang="en-US" dirty="0" smtClean="0"/>
              <a:t/>
            </a:r>
            <a:br>
              <a:rPr lang="en-US" dirty="0" smtClean="0"/>
            </a:br>
            <a:endParaRPr lang="en-US" dirty="0"/>
          </a:p>
        </p:txBody>
      </p:sp>
      <p:sp>
        <p:nvSpPr>
          <p:cNvPr id="3" name="Content Placeholder 2"/>
          <p:cNvSpPr>
            <a:spLocks noGrp="1"/>
          </p:cNvSpPr>
          <p:nvPr>
            <p:ph idx="1"/>
          </p:nvPr>
        </p:nvSpPr>
        <p:spPr>
          <a:xfrm>
            <a:off x="457200" y="914400"/>
            <a:ext cx="8229600" cy="5410200"/>
          </a:xfrm>
        </p:spPr>
        <p:txBody>
          <a:bodyPr>
            <a:noAutofit/>
          </a:bodyPr>
          <a:lstStyle/>
          <a:p>
            <a:r>
              <a:rPr lang="en-US" sz="1600" dirty="0" smtClean="0"/>
              <a:t>&lt;html&gt;</a:t>
            </a:r>
          </a:p>
          <a:p>
            <a:r>
              <a:rPr lang="en-US" sz="1600" dirty="0" smtClean="0"/>
              <a:t>&lt;body&gt;</a:t>
            </a:r>
          </a:p>
          <a:p>
            <a:r>
              <a:rPr lang="en-US" sz="1600" dirty="0" smtClean="0"/>
              <a:t>&lt;script type="text/</a:t>
            </a:r>
            <a:r>
              <a:rPr lang="en-US" sz="1600" dirty="0" err="1" smtClean="0"/>
              <a:t>javascript</a:t>
            </a:r>
            <a:r>
              <a:rPr lang="en-US" sz="1600" dirty="0" smtClean="0"/>
              <a:t>"&gt;  </a:t>
            </a:r>
          </a:p>
          <a:p>
            <a:r>
              <a:rPr lang="en-US" sz="1600" dirty="0" smtClean="0"/>
              <a:t>function validate(){  </a:t>
            </a:r>
          </a:p>
          <a:p>
            <a:r>
              <a:rPr lang="en-US" sz="1600" dirty="0" err="1" smtClean="0"/>
              <a:t>var</a:t>
            </a:r>
            <a:r>
              <a:rPr lang="en-US" sz="1600" dirty="0" smtClean="0"/>
              <a:t> name=document.f1.name.value;  </a:t>
            </a:r>
          </a:p>
          <a:p>
            <a:r>
              <a:rPr lang="en-US" sz="1600" dirty="0" err="1" smtClean="0"/>
              <a:t>var</a:t>
            </a:r>
            <a:r>
              <a:rPr lang="en-US" sz="1600" dirty="0" smtClean="0"/>
              <a:t> </a:t>
            </a:r>
            <a:r>
              <a:rPr lang="en-US" sz="1600" dirty="0" err="1" smtClean="0"/>
              <a:t>passwordlength</a:t>
            </a:r>
            <a:r>
              <a:rPr lang="en-US" sz="1600" dirty="0" smtClean="0"/>
              <a:t>=document.f1.password.value.length;  </a:t>
            </a:r>
          </a:p>
          <a:p>
            <a:r>
              <a:rPr lang="en-US" sz="1600" dirty="0" err="1" smtClean="0"/>
              <a:t>var</a:t>
            </a:r>
            <a:r>
              <a:rPr lang="en-US" sz="1600" dirty="0" smtClean="0"/>
              <a:t> status=false;  </a:t>
            </a:r>
          </a:p>
          <a:p>
            <a:r>
              <a:rPr lang="en-US" sz="1600" dirty="0" smtClean="0"/>
              <a:t>if(name==""){  </a:t>
            </a:r>
          </a:p>
          <a:p>
            <a:r>
              <a:rPr lang="en-US" sz="1600" dirty="0" err="1" smtClean="0"/>
              <a:t>document.getElementById</a:t>
            </a:r>
            <a:r>
              <a:rPr lang="en-US" sz="1600" dirty="0" smtClean="0"/>
              <a:t>("</a:t>
            </a:r>
            <a:r>
              <a:rPr lang="en-US" sz="1600" dirty="0" err="1" smtClean="0"/>
              <a:t>namelocation</a:t>
            </a:r>
            <a:r>
              <a:rPr lang="en-US" sz="1600" dirty="0" smtClean="0"/>
              <a:t>").</a:t>
            </a:r>
            <a:r>
              <a:rPr lang="en-US" sz="1600" dirty="0" err="1" smtClean="0"/>
              <a:t>innerHTML</a:t>
            </a:r>
            <a:r>
              <a:rPr lang="en-US" sz="1600" dirty="0" smtClean="0"/>
              <a:t>=  </a:t>
            </a:r>
          </a:p>
          <a:p>
            <a:r>
              <a:rPr lang="en-US" sz="1600" dirty="0" smtClean="0"/>
              <a:t>" &lt;</a:t>
            </a:r>
            <a:r>
              <a:rPr lang="en-US" sz="1600" dirty="0" err="1" smtClean="0"/>
              <a:t>img</a:t>
            </a:r>
            <a:r>
              <a:rPr lang="en-US" sz="1600" dirty="0" smtClean="0"/>
              <a:t> </a:t>
            </a:r>
            <a:r>
              <a:rPr lang="en-US" sz="1600" dirty="0" err="1" smtClean="0"/>
              <a:t>src</a:t>
            </a:r>
            <a:r>
              <a:rPr lang="en-US" sz="1600" dirty="0" smtClean="0"/>
              <a:t>='http://www.javatpoint.com/javascriptpages/images/unchecked.gif'/&gt; Please enter your name";  </a:t>
            </a:r>
          </a:p>
          <a:p>
            <a:r>
              <a:rPr lang="en-US" sz="1600" dirty="0" smtClean="0"/>
              <a:t>status=false;</a:t>
            </a:r>
          </a:p>
          <a:p>
            <a:r>
              <a:rPr lang="en-US" sz="1600" dirty="0" smtClean="0"/>
              <a:t>}else{  </a:t>
            </a:r>
          </a:p>
          <a:p>
            <a:r>
              <a:rPr lang="en-US" sz="1600" dirty="0" err="1" smtClean="0"/>
              <a:t>document.getElementById</a:t>
            </a:r>
            <a:r>
              <a:rPr lang="en-US" sz="1600" dirty="0" smtClean="0"/>
              <a:t>("</a:t>
            </a:r>
            <a:r>
              <a:rPr lang="en-US" sz="1600" dirty="0" err="1" smtClean="0"/>
              <a:t>namelocation</a:t>
            </a:r>
            <a:r>
              <a:rPr lang="en-US" sz="1600" dirty="0" smtClean="0"/>
              <a:t>").</a:t>
            </a:r>
            <a:r>
              <a:rPr lang="en-US" sz="1600" dirty="0" err="1" smtClean="0"/>
              <a:t>innerHTML</a:t>
            </a:r>
            <a:r>
              <a:rPr lang="en-US" sz="1600" dirty="0" smtClean="0"/>
              <a:t>=" &lt;</a:t>
            </a:r>
            <a:r>
              <a:rPr lang="en-US" sz="1600" dirty="0" err="1" smtClean="0"/>
              <a:t>img</a:t>
            </a:r>
            <a:r>
              <a:rPr lang="en-US" sz="1600" dirty="0" smtClean="0"/>
              <a:t> </a:t>
            </a:r>
            <a:r>
              <a:rPr lang="en-US" sz="1600" dirty="0" err="1" smtClean="0"/>
              <a:t>src</a:t>
            </a:r>
            <a:r>
              <a:rPr lang="en-US" sz="1600" dirty="0" smtClean="0"/>
              <a:t>='http://www.javatpoint.com/javascriptpages/images/checked.gif'/&gt;";  </a:t>
            </a:r>
          </a:p>
          <a:p>
            <a:r>
              <a:rPr lang="en-US" sz="1600" dirty="0" smtClean="0"/>
              <a:t>status=true;</a:t>
            </a:r>
          </a:p>
          <a:p>
            <a:r>
              <a:rPr lang="en-US" sz="1600" dirty="0" smtClean="0"/>
              <a:t>}  </a:t>
            </a:r>
          </a:p>
          <a:p>
            <a:pPr>
              <a:buNone/>
            </a:pPr>
            <a:endParaRPr lang="en-US" sz="1600" dirty="0" smtClean="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normAutofit fontScale="47500" lnSpcReduction="20000"/>
          </a:bodyPr>
          <a:lstStyle/>
          <a:p>
            <a:r>
              <a:rPr lang="en-US" sz="2800" dirty="0" smtClean="0"/>
              <a:t>if(</a:t>
            </a:r>
            <a:r>
              <a:rPr lang="en-US" sz="2800" dirty="0" err="1" smtClean="0"/>
              <a:t>passwordlength</a:t>
            </a:r>
            <a:r>
              <a:rPr lang="en-US" sz="2800" dirty="0" smtClean="0"/>
              <a:t>&lt;6){  </a:t>
            </a:r>
          </a:p>
          <a:p>
            <a:r>
              <a:rPr lang="en-US" sz="2800" dirty="0" err="1" smtClean="0"/>
              <a:t>document.getElementById</a:t>
            </a:r>
            <a:r>
              <a:rPr lang="en-US" sz="2800" dirty="0" smtClean="0"/>
              <a:t>("</a:t>
            </a:r>
            <a:r>
              <a:rPr lang="en-US" sz="2800" dirty="0" err="1" smtClean="0"/>
              <a:t>passwordlocation</a:t>
            </a:r>
            <a:r>
              <a:rPr lang="en-US" sz="2800" dirty="0" smtClean="0"/>
              <a:t>").</a:t>
            </a:r>
            <a:r>
              <a:rPr lang="en-US" sz="2800" dirty="0" err="1" smtClean="0"/>
              <a:t>innerHTML</a:t>
            </a:r>
            <a:r>
              <a:rPr lang="en-US" sz="2800" dirty="0" smtClean="0"/>
              <a:t>=  </a:t>
            </a:r>
          </a:p>
          <a:p>
            <a:r>
              <a:rPr lang="en-US" sz="2800" dirty="0" smtClean="0"/>
              <a:t>" &lt;</a:t>
            </a:r>
            <a:r>
              <a:rPr lang="en-US" sz="2800" dirty="0" err="1" smtClean="0"/>
              <a:t>img</a:t>
            </a:r>
            <a:r>
              <a:rPr lang="en-US" sz="2800" dirty="0" smtClean="0"/>
              <a:t> </a:t>
            </a:r>
            <a:r>
              <a:rPr lang="en-US" sz="2800" dirty="0" err="1" smtClean="0"/>
              <a:t>src</a:t>
            </a:r>
            <a:r>
              <a:rPr lang="en-US" sz="2800" dirty="0" smtClean="0"/>
              <a:t>='http://www.javatpoint.com/javascriptpages/images/unchecked.gif'/&gt; Password must be greater than 6";  </a:t>
            </a:r>
          </a:p>
          <a:p>
            <a:r>
              <a:rPr lang="en-US" sz="2800" dirty="0" smtClean="0"/>
              <a:t>status=false; </a:t>
            </a:r>
          </a:p>
          <a:p>
            <a:r>
              <a:rPr lang="en-US" sz="2800" dirty="0" smtClean="0"/>
              <a:t>}else{  </a:t>
            </a:r>
          </a:p>
          <a:p>
            <a:r>
              <a:rPr lang="en-US" sz="2800" dirty="0" err="1" smtClean="0"/>
              <a:t>document.getElementById</a:t>
            </a:r>
            <a:r>
              <a:rPr lang="en-US" sz="2800" dirty="0" smtClean="0"/>
              <a:t>("</a:t>
            </a:r>
            <a:r>
              <a:rPr lang="en-US" sz="2800" dirty="0" err="1" smtClean="0"/>
              <a:t>passwordlocation</a:t>
            </a:r>
            <a:r>
              <a:rPr lang="en-US" sz="2800" dirty="0" smtClean="0"/>
              <a:t>").</a:t>
            </a:r>
            <a:r>
              <a:rPr lang="en-US" sz="2800" dirty="0" err="1" smtClean="0"/>
              <a:t>innerHTML</a:t>
            </a:r>
            <a:r>
              <a:rPr lang="en-US" sz="2800" dirty="0" smtClean="0"/>
              <a:t>=" &lt;</a:t>
            </a:r>
            <a:r>
              <a:rPr lang="en-US" sz="2800" dirty="0" err="1" smtClean="0"/>
              <a:t>img</a:t>
            </a:r>
            <a:r>
              <a:rPr lang="en-US" sz="2800" dirty="0" smtClean="0"/>
              <a:t> </a:t>
            </a:r>
            <a:r>
              <a:rPr lang="en-US" sz="2800" dirty="0" err="1" smtClean="0"/>
              <a:t>src</a:t>
            </a:r>
            <a:r>
              <a:rPr lang="en-US" sz="2800" dirty="0" smtClean="0"/>
              <a:t>='http://www.javatpoint.com/javascriptpages/images/checked.gif'/&gt;";  </a:t>
            </a:r>
          </a:p>
          <a:p>
            <a:r>
              <a:rPr lang="en-US" sz="2800" dirty="0" smtClean="0"/>
              <a:t>}  </a:t>
            </a:r>
          </a:p>
          <a:p>
            <a:r>
              <a:rPr lang="en-US" sz="2800" dirty="0" smtClean="0"/>
              <a:t>  </a:t>
            </a:r>
          </a:p>
          <a:p>
            <a:r>
              <a:rPr lang="en-US" sz="2800" dirty="0" smtClean="0"/>
              <a:t>return status;  </a:t>
            </a:r>
          </a:p>
          <a:p>
            <a:r>
              <a:rPr lang="en-US" sz="2800" dirty="0" smtClean="0"/>
              <a:t>}  </a:t>
            </a:r>
          </a:p>
          <a:p>
            <a:r>
              <a:rPr lang="en-US" sz="2800" dirty="0" smtClean="0"/>
              <a:t>&lt;/script&gt;  </a:t>
            </a:r>
          </a:p>
          <a:p>
            <a:r>
              <a:rPr lang="en-US" sz="2800" dirty="0" smtClean="0"/>
              <a:t>&lt;form name="f1" action="http://www.javatpoint.com/javascriptpages/valid.jsp" </a:t>
            </a:r>
            <a:r>
              <a:rPr lang="en-US" sz="2800" dirty="0" err="1" smtClean="0"/>
              <a:t>onsubmit</a:t>
            </a:r>
            <a:r>
              <a:rPr lang="en-US" sz="2800" dirty="0" smtClean="0"/>
              <a:t>="return validate()"&gt;  </a:t>
            </a:r>
          </a:p>
          <a:p>
            <a:r>
              <a:rPr lang="en-US" sz="2800" dirty="0" smtClean="0"/>
              <a:t>&lt;table&gt;</a:t>
            </a:r>
          </a:p>
          <a:p>
            <a:r>
              <a:rPr lang="en-US" sz="2800" dirty="0" smtClean="0"/>
              <a:t>&lt;</a:t>
            </a:r>
            <a:r>
              <a:rPr lang="en-US" sz="2800" dirty="0" err="1" smtClean="0"/>
              <a:t>tr</a:t>
            </a:r>
            <a:r>
              <a:rPr lang="en-US" sz="2800" dirty="0" smtClean="0"/>
              <a:t>&gt;&lt;td&gt;Name:&lt;/td&gt;&lt;td&gt;&lt;input type="text" name="name"/&gt;  </a:t>
            </a:r>
          </a:p>
          <a:p>
            <a:r>
              <a:rPr lang="en-US" sz="2800" dirty="0" smtClean="0"/>
              <a:t>&lt;span id="</a:t>
            </a:r>
            <a:r>
              <a:rPr lang="en-US" sz="2800" dirty="0" err="1" smtClean="0"/>
              <a:t>namelocation</a:t>
            </a:r>
            <a:r>
              <a:rPr lang="en-US" sz="2800" dirty="0" smtClean="0"/>
              <a:t>" style="</a:t>
            </a:r>
            <a:r>
              <a:rPr lang="en-US" sz="2800" dirty="0" err="1" smtClean="0"/>
              <a:t>color:red</a:t>
            </a:r>
            <a:r>
              <a:rPr lang="en-US" sz="2800" dirty="0" smtClean="0"/>
              <a:t>"&gt;&lt;/span&gt;&lt;/td&gt;&lt;/</a:t>
            </a:r>
            <a:r>
              <a:rPr lang="en-US" sz="2800" dirty="0" err="1" smtClean="0"/>
              <a:t>tr</a:t>
            </a:r>
            <a:r>
              <a:rPr lang="en-US" sz="2800" dirty="0" smtClean="0"/>
              <a:t>&gt; </a:t>
            </a:r>
          </a:p>
          <a:p>
            <a:r>
              <a:rPr lang="en-US" sz="2800" dirty="0" smtClean="0"/>
              <a:t>&lt;</a:t>
            </a:r>
            <a:r>
              <a:rPr lang="en-US" sz="2800" dirty="0" err="1" smtClean="0"/>
              <a:t>tr</a:t>
            </a:r>
            <a:r>
              <a:rPr lang="en-US" sz="2800" dirty="0" smtClean="0"/>
              <a:t>&gt;&lt;td&gt;Password:&lt;/td&gt;&lt;td&gt;&lt;input type="password" name="password"/&gt;  </a:t>
            </a:r>
          </a:p>
          <a:p>
            <a:r>
              <a:rPr lang="en-US" sz="2800" dirty="0" smtClean="0"/>
              <a:t>&lt;span id="</a:t>
            </a:r>
            <a:r>
              <a:rPr lang="en-US" sz="2800" dirty="0" err="1" smtClean="0"/>
              <a:t>passwordlocation</a:t>
            </a:r>
            <a:r>
              <a:rPr lang="en-US" sz="2800" dirty="0" smtClean="0"/>
              <a:t>" style="</a:t>
            </a:r>
            <a:r>
              <a:rPr lang="en-US" sz="2800" dirty="0" err="1" smtClean="0"/>
              <a:t>color:red</a:t>
            </a:r>
            <a:r>
              <a:rPr lang="en-US" sz="2800" dirty="0" smtClean="0"/>
              <a:t>"&gt;&lt;/span&gt;&lt;/td&gt;&lt;/</a:t>
            </a:r>
            <a:r>
              <a:rPr lang="en-US" sz="2800" dirty="0" err="1" smtClean="0"/>
              <a:t>tr</a:t>
            </a:r>
            <a:r>
              <a:rPr lang="en-US" sz="2800" dirty="0" smtClean="0"/>
              <a:t>&gt;</a:t>
            </a:r>
          </a:p>
          <a:p>
            <a:r>
              <a:rPr lang="en-US" sz="2800" dirty="0" smtClean="0"/>
              <a:t>&lt;</a:t>
            </a:r>
            <a:r>
              <a:rPr lang="en-US" sz="2800" dirty="0" err="1" smtClean="0"/>
              <a:t>tr</a:t>
            </a:r>
            <a:r>
              <a:rPr lang="en-US" sz="2800" dirty="0" smtClean="0"/>
              <a:t>&gt;&lt;td </a:t>
            </a:r>
            <a:r>
              <a:rPr lang="en-US" sz="2800" dirty="0" err="1" smtClean="0"/>
              <a:t>colspan</a:t>
            </a:r>
            <a:r>
              <a:rPr lang="en-US" sz="2800" dirty="0" smtClean="0"/>
              <a:t>="2"&gt;&lt;input type="submit" value="register"/&gt;  &lt;/td&gt;&lt;/</a:t>
            </a:r>
            <a:r>
              <a:rPr lang="en-US" sz="2800" dirty="0" err="1" smtClean="0"/>
              <a:t>tr</a:t>
            </a:r>
            <a:r>
              <a:rPr lang="en-US" sz="2800" dirty="0" smtClean="0"/>
              <a:t>&gt;</a:t>
            </a:r>
          </a:p>
          <a:p>
            <a:r>
              <a:rPr lang="en-US" sz="2800" dirty="0" smtClean="0"/>
              <a:t>&lt;/table&gt;</a:t>
            </a:r>
          </a:p>
          <a:p>
            <a:r>
              <a:rPr lang="en-US" sz="2800" dirty="0" smtClean="0"/>
              <a:t>&lt;/form&gt;  </a:t>
            </a:r>
          </a:p>
          <a:p>
            <a:r>
              <a:rPr lang="en-US" sz="2800" dirty="0" smtClean="0"/>
              <a:t>&lt;/body&gt;</a:t>
            </a:r>
          </a:p>
          <a:p>
            <a:r>
              <a:rPr lang="en-US" sz="2800" dirty="0" smtClean="0"/>
              <a:t>&lt;/html&gt;</a:t>
            </a:r>
          </a:p>
          <a:p>
            <a:endParaRPr lang="en-US" sz="2800" dirty="0" smtClean="0"/>
          </a:p>
          <a:p>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2800" dirty="0" smtClean="0"/>
              <a:t>JavaScript email validation</a:t>
            </a:r>
            <a:br>
              <a:rPr lang="en-US" sz="2800" dirty="0" smtClean="0"/>
            </a:br>
            <a:endParaRPr lang="en-US" sz="2800" dirty="0"/>
          </a:p>
        </p:txBody>
      </p:sp>
      <p:sp>
        <p:nvSpPr>
          <p:cNvPr id="3" name="Content Placeholder 2"/>
          <p:cNvSpPr>
            <a:spLocks noGrp="1"/>
          </p:cNvSpPr>
          <p:nvPr>
            <p:ph idx="1"/>
          </p:nvPr>
        </p:nvSpPr>
        <p:spPr>
          <a:xfrm>
            <a:off x="457200" y="1295400"/>
            <a:ext cx="8229600" cy="5029200"/>
          </a:xfrm>
        </p:spPr>
        <p:txBody>
          <a:bodyPr/>
          <a:lstStyle/>
          <a:p>
            <a:r>
              <a:rPr lang="en-US" dirty="0" smtClean="0"/>
              <a:t>We can validate the email by the help of JavaScript.</a:t>
            </a:r>
          </a:p>
          <a:p>
            <a:r>
              <a:rPr lang="en-US" dirty="0" smtClean="0"/>
              <a:t>email id must contain the @ and . character</a:t>
            </a:r>
          </a:p>
          <a:p>
            <a:r>
              <a:rPr lang="en-US" dirty="0" smtClean="0"/>
              <a:t>There must be at least one character before and after the @.</a:t>
            </a:r>
          </a:p>
          <a:p>
            <a:r>
              <a:rPr lang="en-US" dirty="0" smtClean="0"/>
              <a:t>There must be at least two characters after . (dot).</a:t>
            </a:r>
          </a:p>
          <a:p>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pPr algn="ctr"/>
            <a:r>
              <a:rPr lang="en-US" dirty="0" smtClean="0"/>
              <a:t>Example</a:t>
            </a:r>
            <a:endParaRPr lang="en-US" dirty="0"/>
          </a:p>
        </p:txBody>
      </p:sp>
      <p:sp>
        <p:nvSpPr>
          <p:cNvPr id="3" name="Content Placeholder 2"/>
          <p:cNvSpPr>
            <a:spLocks noGrp="1"/>
          </p:cNvSpPr>
          <p:nvPr>
            <p:ph idx="1"/>
          </p:nvPr>
        </p:nvSpPr>
        <p:spPr>
          <a:xfrm>
            <a:off x="381000" y="1524000"/>
            <a:ext cx="8229600" cy="4389120"/>
          </a:xfrm>
        </p:spPr>
        <p:txBody>
          <a:bodyPr>
            <a:normAutofit fontScale="47500" lnSpcReduction="20000"/>
          </a:bodyPr>
          <a:lstStyle/>
          <a:p>
            <a:r>
              <a:rPr lang="en-US" dirty="0" smtClean="0"/>
              <a:t>&lt;html&gt;</a:t>
            </a:r>
          </a:p>
          <a:p>
            <a:r>
              <a:rPr lang="en-US" dirty="0" smtClean="0"/>
              <a:t>&lt;body&gt;</a:t>
            </a:r>
          </a:p>
          <a:p>
            <a:r>
              <a:rPr lang="en-US" dirty="0" smtClean="0"/>
              <a:t>&lt;script&gt;  </a:t>
            </a:r>
          </a:p>
          <a:p>
            <a:r>
              <a:rPr lang="en-US" dirty="0" smtClean="0"/>
              <a:t>function </a:t>
            </a:r>
            <a:r>
              <a:rPr lang="en-US" dirty="0" err="1" smtClean="0"/>
              <a:t>validateemail</a:t>
            </a:r>
            <a:r>
              <a:rPr lang="en-US" dirty="0" smtClean="0"/>
              <a:t>()  </a:t>
            </a:r>
          </a:p>
          <a:p>
            <a:r>
              <a:rPr lang="en-US" dirty="0" smtClean="0"/>
              <a:t>{  </a:t>
            </a:r>
          </a:p>
          <a:p>
            <a:r>
              <a:rPr lang="en-US" dirty="0" err="1" smtClean="0"/>
              <a:t>var</a:t>
            </a:r>
            <a:r>
              <a:rPr lang="en-US" dirty="0" smtClean="0"/>
              <a:t> x=</a:t>
            </a:r>
            <a:r>
              <a:rPr lang="en-US" dirty="0" err="1" smtClean="0"/>
              <a:t>document.myform.email.value</a:t>
            </a:r>
            <a:r>
              <a:rPr lang="en-US" dirty="0" smtClean="0"/>
              <a:t>;  </a:t>
            </a:r>
          </a:p>
          <a:p>
            <a:r>
              <a:rPr lang="en-US" dirty="0" err="1" smtClean="0"/>
              <a:t>var</a:t>
            </a:r>
            <a:r>
              <a:rPr lang="en-US" dirty="0" smtClean="0"/>
              <a:t> </a:t>
            </a:r>
            <a:r>
              <a:rPr lang="en-US" dirty="0" err="1" smtClean="0"/>
              <a:t>atposition</a:t>
            </a:r>
            <a:r>
              <a:rPr lang="en-US" dirty="0" smtClean="0"/>
              <a:t>=</a:t>
            </a:r>
            <a:r>
              <a:rPr lang="en-US" dirty="0" err="1" smtClean="0"/>
              <a:t>x.indexOf</a:t>
            </a:r>
            <a:r>
              <a:rPr lang="en-US" dirty="0" smtClean="0"/>
              <a:t>("@");  </a:t>
            </a:r>
          </a:p>
          <a:p>
            <a:r>
              <a:rPr lang="en-US" dirty="0" err="1" smtClean="0"/>
              <a:t>var</a:t>
            </a:r>
            <a:r>
              <a:rPr lang="en-US" dirty="0" smtClean="0"/>
              <a:t> </a:t>
            </a:r>
            <a:r>
              <a:rPr lang="en-US" dirty="0" err="1" smtClean="0"/>
              <a:t>dotposition</a:t>
            </a:r>
            <a:r>
              <a:rPr lang="en-US" dirty="0" smtClean="0"/>
              <a:t>=</a:t>
            </a:r>
            <a:r>
              <a:rPr lang="en-US" dirty="0" err="1" smtClean="0"/>
              <a:t>x.lastIndexOf</a:t>
            </a:r>
            <a:r>
              <a:rPr lang="en-US" dirty="0" smtClean="0"/>
              <a:t>(".");  </a:t>
            </a:r>
          </a:p>
          <a:p>
            <a:r>
              <a:rPr lang="en-US" dirty="0" smtClean="0"/>
              <a:t>if (</a:t>
            </a:r>
            <a:r>
              <a:rPr lang="en-US" dirty="0" err="1" smtClean="0"/>
              <a:t>atposition</a:t>
            </a:r>
            <a:r>
              <a:rPr lang="en-US" dirty="0" smtClean="0"/>
              <a:t>&lt;1 || </a:t>
            </a:r>
            <a:r>
              <a:rPr lang="en-US" dirty="0" err="1" smtClean="0"/>
              <a:t>dotposition</a:t>
            </a:r>
            <a:r>
              <a:rPr lang="en-US" dirty="0" smtClean="0"/>
              <a:t>&lt;atposition+2 || dotposition+2&gt;=</a:t>
            </a:r>
            <a:r>
              <a:rPr lang="en-US" dirty="0" err="1" smtClean="0"/>
              <a:t>x.length</a:t>
            </a:r>
            <a:r>
              <a:rPr lang="en-US" dirty="0" smtClean="0"/>
              <a:t>){  </a:t>
            </a:r>
          </a:p>
          <a:p>
            <a:r>
              <a:rPr lang="en-US" dirty="0" smtClean="0"/>
              <a:t>  alert("Please enter a valid e-mail address \n </a:t>
            </a:r>
            <a:r>
              <a:rPr lang="en-US" dirty="0" err="1" smtClean="0"/>
              <a:t>atpostion</a:t>
            </a:r>
            <a:r>
              <a:rPr lang="en-US" dirty="0" smtClean="0"/>
              <a:t>:"+</a:t>
            </a:r>
            <a:r>
              <a:rPr lang="en-US" dirty="0" err="1" smtClean="0"/>
              <a:t>atposition</a:t>
            </a:r>
            <a:r>
              <a:rPr lang="en-US" dirty="0" smtClean="0"/>
              <a:t>+"\n </a:t>
            </a:r>
            <a:r>
              <a:rPr lang="en-US" dirty="0" err="1" smtClean="0"/>
              <a:t>dotposition</a:t>
            </a:r>
            <a:r>
              <a:rPr lang="en-US" dirty="0" smtClean="0"/>
              <a:t>:"+</a:t>
            </a:r>
            <a:r>
              <a:rPr lang="en-US" dirty="0" err="1" smtClean="0"/>
              <a:t>dotposition</a:t>
            </a:r>
            <a:r>
              <a:rPr lang="en-US" dirty="0" smtClean="0"/>
              <a:t>);  </a:t>
            </a:r>
          </a:p>
          <a:p>
            <a:r>
              <a:rPr lang="en-US" dirty="0" smtClean="0"/>
              <a:t>  return false;  </a:t>
            </a:r>
          </a:p>
          <a:p>
            <a:r>
              <a:rPr lang="en-US" dirty="0" smtClean="0"/>
              <a:t>  }  </a:t>
            </a:r>
          </a:p>
          <a:p>
            <a:r>
              <a:rPr lang="en-US" dirty="0" smtClean="0"/>
              <a:t>}  </a:t>
            </a:r>
          </a:p>
          <a:p>
            <a:r>
              <a:rPr lang="en-US" dirty="0" smtClean="0"/>
              <a:t>&lt;/script&gt;  </a:t>
            </a:r>
          </a:p>
          <a:p>
            <a:r>
              <a:rPr lang="en-US" dirty="0" smtClean="0"/>
              <a:t>&lt;body&gt;  </a:t>
            </a:r>
          </a:p>
          <a:p>
            <a:r>
              <a:rPr lang="en-US" dirty="0" smtClean="0"/>
              <a:t>&lt;form name="</a:t>
            </a:r>
            <a:r>
              <a:rPr lang="en-US" dirty="0" err="1" smtClean="0"/>
              <a:t>myform</a:t>
            </a:r>
            <a:r>
              <a:rPr lang="en-US" dirty="0" smtClean="0"/>
              <a:t>"  method="post" action="http://www.javatpoint.com/javascriptpages/valid.jsp" </a:t>
            </a:r>
            <a:r>
              <a:rPr lang="en-US" dirty="0" err="1" smtClean="0"/>
              <a:t>onsubmit</a:t>
            </a:r>
            <a:r>
              <a:rPr lang="en-US" dirty="0" smtClean="0"/>
              <a:t>="return </a:t>
            </a:r>
            <a:r>
              <a:rPr lang="en-US" dirty="0" err="1" smtClean="0"/>
              <a:t>validateemail</a:t>
            </a:r>
            <a:r>
              <a:rPr lang="en-US" dirty="0" smtClean="0"/>
              <a:t>();"&gt;  </a:t>
            </a:r>
          </a:p>
          <a:p>
            <a:r>
              <a:rPr lang="en-US" dirty="0" smtClean="0"/>
              <a:t>Email: &lt;input type="text" name="email"&gt;&lt;</a:t>
            </a:r>
            <a:r>
              <a:rPr lang="en-US" dirty="0" err="1" smtClean="0"/>
              <a:t>br</a:t>
            </a:r>
            <a:r>
              <a:rPr lang="en-US" dirty="0" smtClean="0"/>
              <a:t>/&gt;  </a:t>
            </a:r>
          </a:p>
          <a:p>
            <a:r>
              <a:rPr lang="en-US" dirty="0" smtClean="0"/>
              <a:t>  </a:t>
            </a:r>
          </a:p>
          <a:p>
            <a:r>
              <a:rPr lang="en-US" dirty="0" smtClean="0"/>
              <a:t>&lt;input type="submit" value="register"&gt;  </a:t>
            </a:r>
          </a:p>
          <a:p>
            <a:r>
              <a:rPr lang="en-US" dirty="0" smtClean="0"/>
              <a:t>&lt;/form&gt;  </a:t>
            </a:r>
          </a:p>
          <a:p>
            <a:r>
              <a:rPr lang="en-US" dirty="0" smtClean="0"/>
              <a:t>&lt;/body&gt;</a:t>
            </a:r>
          </a:p>
          <a:p>
            <a:r>
              <a:rPr lang="en-US" dirty="0" smtClean="0"/>
              <a:t>&lt;/html&gt;</a:t>
            </a:r>
          </a:p>
          <a:p>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3100" dirty="0" smtClean="0">
                <a:latin typeface="+mn-lt"/>
              </a:rPr>
              <a:t>Ajax</a:t>
            </a:r>
            <a:r>
              <a:rPr lang="en-US" dirty="0" smtClean="0"/>
              <a:t/>
            </a:r>
            <a:br>
              <a:rPr lang="en-US" dirty="0" smtClean="0"/>
            </a:br>
            <a:endParaRPr lang="en-US" dirty="0"/>
          </a:p>
        </p:txBody>
      </p:sp>
      <p:sp>
        <p:nvSpPr>
          <p:cNvPr id="3" name="Content Placeholder 2"/>
          <p:cNvSpPr>
            <a:spLocks noGrp="1"/>
          </p:cNvSpPr>
          <p:nvPr>
            <p:ph idx="1"/>
          </p:nvPr>
        </p:nvSpPr>
        <p:spPr>
          <a:xfrm>
            <a:off x="457200" y="914400"/>
            <a:ext cx="8229600" cy="5410200"/>
          </a:xfrm>
        </p:spPr>
        <p:txBody>
          <a:bodyPr>
            <a:normAutofit lnSpcReduction="10000"/>
          </a:bodyPr>
          <a:lstStyle/>
          <a:p>
            <a:r>
              <a:rPr lang="en-US" sz="2000" dirty="0" smtClean="0"/>
              <a:t>AJAX is an acronym for </a:t>
            </a:r>
            <a:r>
              <a:rPr lang="en-US" sz="2000" b="1" dirty="0" smtClean="0"/>
              <a:t>Asynchronous JavaScript and XML</a:t>
            </a:r>
            <a:r>
              <a:rPr lang="en-US" sz="2000" dirty="0" smtClean="0"/>
              <a:t>. It is a group of inter-related technologies like </a:t>
            </a:r>
            <a:r>
              <a:rPr lang="en-US" sz="2000" dirty="0" smtClean="0">
                <a:hlinkClick r:id="rId2"/>
              </a:rPr>
              <a:t>JavaScript</a:t>
            </a:r>
            <a:r>
              <a:rPr lang="en-US" sz="2000" dirty="0" smtClean="0"/>
              <a:t>, DOM, </a:t>
            </a:r>
            <a:r>
              <a:rPr lang="en-US" sz="2000" dirty="0" smtClean="0">
                <a:hlinkClick r:id="rId3"/>
              </a:rPr>
              <a:t>XML</a:t>
            </a:r>
            <a:r>
              <a:rPr lang="en-US" sz="2000" dirty="0" smtClean="0"/>
              <a:t>, </a:t>
            </a:r>
            <a:r>
              <a:rPr lang="en-US" sz="2000" dirty="0" smtClean="0">
                <a:hlinkClick r:id="rId4"/>
              </a:rPr>
              <a:t>HTML</a:t>
            </a:r>
            <a:r>
              <a:rPr lang="en-US" sz="2000" dirty="0" smtClean="0"/>
              <a:t>/</a:t>
            </a:r>
            <a:r>
              <a:rPr lang="en-US" sz="2000" dirty="0" smtClean="0">
                <a:hlinkClick r:id="rId5"/>
              </a:rPr>
              <a:t>XHTML</a:t>
            </a:r>
            <a:r>
              <a:rPr lang="en-US" sz="2000" dirty="0" smtClean="0"/>
              <a:t>, </a:t>
            </a:r>
            <a:r>
              <a:rPr lang="en-US" sz="2000" dirty="0" smtClean="0">
                <a:hlinkClick r:id="rId6"/>
              </a:rPr>
              <a:t>CSS</a:t>
            </a:r>
            <a:r>
              <a:rPr lang="en-US" sz="2000" dirty="0" smtClean="0"/>
              <a:t>, </a:t>
            </a:r>
            <a:r>
              <a:rPr lang="en-US" sz="2000" dirty="0" err="1" smtClean="0">
                <a:hlinkClick r:id="rId7"/>
              </a:rPr>
              <a:t>XMLHttpRequest</a:t>
            </a:r>
            <a:r>
              <a:rPr lang="en-US" sz="2000" dirty="0" smtClean="0"/>
              <a:t> etc.</a:t>
            </a:r>
          </a:p>
          <a:p>
            <a:r>
              <a:rPr lang="en-US" sz="2000" dirty="0" smtClean="0"/>
              <a:t>AJAX allows you to send and receive data asynchronously without reloading the web page. So it is fast.</a:t>
            </a:r>
          </a:p>
          <a:p>
            <a:r>
              <a:rPr lang="en-US" sz="2000" dirty="0" smtClean="0"/>
              <a:t>AJAX allows you to send only important information to the server not the entire page. So only valuable data from the client side is routed to the </a:t>
            </a:r>
            <a:r>
              <a:rPr lang="en-US" sz="2000" dirty="0" smtClean="0"/>
              <a:t>server </a:t>
            </a:r>
            <a:r>
              <a:rPr lang="en-US" sz="2000" dirty="0" smtClean="0"/>
              <a:t>side. It makes your application interactive and faster</a:t>
            </a:r>
            <a:r>
              <a:rPr lang="en-US" sz="2000" dirty="0" smtClean="0"/>
              <a:t>.</a:t>
            </a:r>
          </a:p>
          <a:p>
            <a:r>
              <a:rPr lang="en-US" sz="2000" dirty="0" smtClean="0"/>
              <a:t>AJAX just uses a combination of:</a:t>
            </a:r>
          </a:p>
          <a:p>
            <a:r>
              <a:rPr lang="en-US" sz="2000" dirty="0" smtClean="0"/>
              <a:t>A browser built-in </a:t>
            </a:r>
            <a:r>
              <a:rPr lang="en-US" sz="2000" dirty="0" err="1" smtClean="0"/>
              <a:t>XMLHttpRequest</a:t>
            </a:r>
            <a:r>
              <a:rPr lang="en-US" sz="2000" dirty="0" smtClean="0"/>
              <a:t> object (to request data from a web server)</a:t>
            </a:r>
          </a:p>
          <a:p>
            <a:r>
              <a:rPr lang="en-US" sz="2000" dirty="0" smtClean="0"/>
              <a:t>JavaScript and HTML DOM (to display or use the data)</a:t>
            </a:r>
          </a:p>
          <a:p>
            <a:r>
              <a:rPr lang="en-US" sz="2000" dirty="0" smtClean="0"/>
              <a:t>AJAX is not a programming language.</a:t>
            </a:r>
            <a:endParaRPr lang="en-US" sz="2000" dirty="0" smtClean="0"/>
          </a:p>
          <a:p>
            <a:pPr>
              <a:buNone/>
            </a:pPr>
            <a:r>
              <a:rPr lang="en-US" sz="2000" dirty="0" smtClean="0"/>
              <a:t>    </a:t>
            </a:r>
            <a:r>
              <a:rPr lang="en-US" sz="2400" b="1" dirty="0" smtClean="0"/>
              <a:t>Where </a:t>
            </a:r>
            <a:r>
              <a:rPr lang="en-US" sz="2400" b="1" dirty="0" smtClean="0"/>
              <a:t>it is used?</a:t>
            </a:r>
          </a:p>
          <a:p>
            <a:r>
              <a:rPr lang="en-US" sz="2000" dirty="0" smtClean="0"/>
              <a:t>There are too many web applications running on the web that are using </a:t>
            </a:r>
            <a:r>
              <a:rPr lang="en-US" sz="2000" dirty="0" err="1" smtClean="0"/>
              <a:t>ajax</a:t>
            </a:r>
            <a:r>
              <a:rPr lang="en-US" sz="2000" dirty="0" smtClean="0"/>
              <a:t> technology like </a:t>
            </a:r>
            <a:r>
              <a:rPr lang="en-US" sz="2000" b="1" dirty="0" err="1" smtClean="0"/>
              <a:t>gmail</a:t>
            </a:r>
            <a:r>
              <a:rPr lang="en-US" sz="2000" dirty="0" smtClean="0"/>
              <a:t>, </a:t>
            </a:r>
            <a:r>
              <a:rPr lang="en-US" sz="2000" b="1" dirty="0" err="1" smtClean="0"/>
              <a:t>facebook</a:t>
            </a:r>
            <a:r>
              <a:rPr lang="en-US" sz="2000" dirty="0" err="1" smtClean="0"/>
              <a:t>,</a:t>
            </a:r>
            <a:r>
              <a:rPr lang="en-US" sz="2000" b="1" dirty="0" err="1" smtClean="0"/>
              <a:t>twitter</a:t>
            </a:r>
            <a:r>
              <a:rPr lang="en-US" sz="2000" dirty="0" smtClean="0"/>
              <a:t>,</a:t>
            </a:r>
            <a:r>
              <a:rPr lang="en-US" sz="2000" b="1" dirty="0" smtClean="0"/>
              <a:t> </a:t>
            </a:r>
            <a:r>
              <a:rPr lang="en-US" sz="2000" b="1" dirty="0" err="1" smtClean="0"/>
              <a:t>google</a:t>
            </a:r>
            <a:r>
              <a:rPr lang="en-US" sz="2000" b="1" dirty="0" smtClean="0"/>
              <a:t> map</a:t>
            </a:r>
            <a:r>
              <a:rPr lang="en-US" sz="2000" dirty="0" smtClean="0"/>
              <a:t>, </a:t>
            </a:r>
            <a:r>
              <a:rPr lang="en-US" sz="2000" b="1" dirty="0" err="1" smtClean="0"/>
              <a:t>youtube</a:t>
            </a:r>
            <a:r>
              <a:rPr lang="en-US" sz="2000" dirty="0" smtClean="0"/>
              <a:t> etc.</a:t>
            </a:r>
          </a:p>
          <a:p>
            <a:endParaRPr lang="en-US" sz="2000"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sz="2800" dirty="0" smtClean="0"/>
              <a:t>How AJAX Works</a:t>
            </a:r>
            <a:br>
              <a:rPr lang="en-US" sz="2800" dirty="0" smtClean="0"/>
            </a:br>
            <a:endParaRPr lang="en-US" sz="2800" dirty="0"/>
          </a:p>
        </p:txBody>
      </p:sp>
      <p:pic>
        <p:nvPicPr>
          <p:cNvPr id="1026" name="Picture 2" descr="C:\Users\student\Desktop\pic_ajax.gif"/>
          <p:cNvPicPr>
            <a:picLocks noGrp="1" noChangeAspect="1" noChangeArrowheads="1"/>
          </p:cNvPicPr>
          <p:nvPr>
            <p:ph idx="1"/>
          </p:nvPr>
        </p:nvPicPr>
        <p:blipFill>
          <a:blip r:embed="rId2"/>
          <a:srcRect/>
          <a:stretch>
            <a:fillRect/>
          </a:stretch>
        </p:blipFill>
        <p:spPr bwMode="auto">
          <a:xfrm>
            <a:off x="1143001" y="1371600"/>
            <a:ext cx="6934200" cy="3867150"/>
          </a:xfrm>
          <a:prstGeom prst="rect">
            <a:avLst/>
          </a:prstGeom>
          <a:noFill/>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762000"/>
            <a:ext cx="8229600" cy="5562600"/>
          </a:xfrm>
        </p:spPr>
        <p:txBody>
          <a:bodyPr/>
          <a:lstStyle/>
          <a:p>
            <a:r>
              <a:rPr lang="en-US" dirty="0" smtClean="0"/>
              <a:t>1. </a:t>
            </a:r>
            <a:r>
              <a:rPr lang="en-US" dirty="0" smtClean="0"/>
              <a:t>An event occurs in a web page (the page is loaded, a button is clicked)</a:t>
            </a:r>
          </a:p>
          <a:p>
            <a:r>
              <a:rPr lang="en-US" dirty="0" smtClean="0"/>
              <a:t>2. An </a:t>
            </a:r>
            <a:r>
              <a:rPr lang="en-US" dirty="0" err="1" smtClean="0"/>
              <a:t>XMLHttpRequest</a:t>
            </a:r>
            <a:r>
              <a:rPr lang="en-US" dirty="0" smtClean="0"/>
              <a:t> object is created by JavaScript</a:t>
            </a:r>
          </a:p>
          <a:p>
            <a:r>
              <a:rPr lang="en-US" dirty="0" smtClean="0"/>
              <a:t>3. The </a:t>
            </a:r>
            <a:r>
              <a:rPr lang="en-US" dirty="0" err="1" smtClean="0"/>
              <a:t>XMLHttpRequest</a:t>
            </a:r>
            <a:r>
              <a:rPr lang="en-US" dirty="0" smtClean="0"/>
              <a:t> object sends a request to a web server</a:t>
            </a:r>
          </a:p>
          <a:p>
            <a:r>
              <a:rPr lang="en-US" dirty="0" smtClean="0"/>
              <a:t>4. The server processes the request</a:t>
            </a:r>
          </a:p>
          <a:p>
            <a:r>
              <a:rPr lang="en-US" dirty="0" smtClean="0"/>
              <a:t>5. The server sends a response back to the web page</a:t>
            </a:r>
          </a:p>
          <a:p>
            <a:r>
              <a:rPr lang="en-US" dirty="0" smtClean="0"/>
              <a:t>6. The response is read by JavaScript</a:t>
            </a:r>
          </a:p>
          <a:p>
            <a:r>
              <a:rPr lang="en-US" dirty="0" smtClean="0"/>
              <a:t>7. Proper action (like page update) is performed by JavaScript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6096000"/>
          </a:xfrm>
        </p:spPr>
        <p:txBody>
          <a:bodyPr>
            <a:normAutofit fontScale="92500" lnSpcReduction="10000"/>
          </a:bodyPr>
          <a:lstStyle/>
          <a:p>
            <a:r>
              <a:rPr lang="en-US" sz="2000" b="1" u="sng" dirty="0"/>
              <a:t>External </a:t>
            </a:r>
            <a:r>
              <a:rPr lang="en-US" sz="2000" b="1" u="sng" dirty="0" err="1"/>
              <a:t>Javascript</a:t>
            </a:r>
            <a:r>
              <a:rPr lang="en-US" sz="2000" b="1" u="sng" dirty="0"/>
              <a:t> </a:t>
            </a:r>
            <a:r>
              <a:rPr lang="en-US" sz="2000" b="1" dirty="0"/>
              <a:t>: </a:t>
            </a:r>
            <a:r>
              <a:rPr lang="en-US" sz="2000" dirty="0"/>
              <a:t>JavaScript code are stored in separate external file using the .</a:t>
            </a:r>
            <a:r>
              <a:rPr lang="en-US" sz="2000" dirty="0" err="1"/>
              <a:t>js</a:t>
            </a:r>
            <a:r>
              <a:rPr lang="en-US" sz="2000" dirty="0"/>
              <a:t> extension (Ex: external.js</a:t>
            </a:r>
            <a:r>
              <a:rPr lang="en-US" sz="2000" dirty="0" smtClean="0"/>
              <a:t>).</a:t>
            </a:r>
            <a:endParaRPr lang="en-US" sz="2000" dirty="0"/>
          </a:p>
          <a:p>
            <a:r>
              <a:rPr lang="en-US" sz="2000" dirty="0"/>
              <a:t>In the HTML file, the &lt;script&gt; tag can also be used to indicate the location of a JavaScript file. The </a:t>
            </a:r>
            <a:r>
              <a:rPr lang="en-US" sz="2000" dirty="0" err="1"/>
              <a:t>src</a:t>
            </a:r>
            <a:r>
              <a:rPr lang="en-US" sz="2000" dirty="0"/>
              <a:t> attribute is assigned the path and filename of the file.</a:t>
            </a:r>
          </a:p>
          <a:p>
            <a:r>
              <a:rPr lang="en-US" sz="2000" b="1" dirty="0"/>
              <a:t>external.js</a:t>
            </a:r>
          </a:p>
          <a:p>
            <a:pPr marL="0" indent="0">
              <a:buNone/>
            </a:pPr>
            <a:r>
              <a:rPr lang="en-US" sz="2000" dirty="0" smtClean="0"/>
              <a:t>  </a:t>
            </a:r>
            <a:r>
              <a:rPr lang="en-US" sz="2000" dirty="0" err="1" smtClean="0"/>
              <a:t>document.write</a:t>
            </a:r>
            <a:r>
              <a:rPr lang="en-US" sz="2000" dirty="0"/>
              <a:t>("This is External </a:t>
            </a:r>
            <a:r>
              <a:rPr lang="en-US" sz="2000" dirty="0" err="1"/>
              <a:t>Javascript</a:t>
            </a:r>
            <a:r>
              <a:rPr lang="en-US" sz="2000" dirty="0"/>
              <a:t> Example</a:t>
            </a:r>
            <a:r>
              <a:rPr lang="en-US" sz="2000" dirty="0" smtClean="0"/>
              <a:t>.!!!");</a:t>
            </a:r>
          </a:p>
          <a:p>
            <a:r>
              <a:rPr lang="en-US" sz="2000" b="1" dirty="0" smtClean="0"/>
              <a:t>Example:</a:t>
            </a:r>
          </a:p>
          <a:p>
            <a:pPr marL="0" lvl="0" indent="0">
              <a:buNone/>
            </a:pPr>
            <a:r>
              <a:rPr lang="en-US" sz="2000" dirty="0">
                <a:solidFill>
                  <a:srgbClr val="A67F59"/>
                </a:solidFill>
                <a:latin typeface="Consolas" panose="020B0609020204030204" pitchFamily="49" charset="0"/>
              </a:rPr>
              <a:t>&lt;</a:t>
            </a:r>
            <a:r>
              <a:rPr lang="en-US" sz="2000" dirty="0">
                <a:solidFill>
                  <a:srgbClr val="000000"/>
                </a:solidFill>
                <a:latin typeface="Consolas" panose="020B0609020204030204" pitchFamily="49" charset="0"/>
              </a:rPr>
              <a:t>html</a:t>
            </a:r>
            <a:r>
              <a:rPr lang="en-US" sz="2000" dirty="0" smtClean="0">
                <a:solidFill>
                  <a:srgbClr val="A67F59"/>
                </a:solidFill>
                <a:latin typeface="Consolas" panose="020B0609020204030204" pitchFamily="49" charset="0"/>
              </a:rPr>
              <a:t>&gt;</a:t>
            </a:r>
          </a:p>
          <a:p>
            <a:pPr marL="0" lvl="0" indent="0">
              <a:buNone/>
            </a:pPr>
            <a:r>
              <a:rPr lang="en-US" sz="2000" dirty="0" smtClean="0">
                <a:solidFill>
                  <a:srgbClr val="000000"/>
                </a:solidFill>
                <a:latin typeface="Consolas" panose="020B0609020204030204" pitchFamily="49" charset="0"/>
              </a:rPr>
              <a:t> </a:t>
            </a:r>
            <a:r>
              <a:rPr lang="en-US" sz="2000" dirty="0">
                <a:solidFill>
                  <a:srgbClr val="A67F59"/>
                </a:solidFill>
                <a:latin typeface="Consolas" panose="020B0609020204030204" pitchFamily="49" charset="0"/>
              </a:rPr>
              <a:t>&lt;</a:t>
            </a:r>
            <a:r>
              <a:rPr lang="en-US" sz="2000" dirty="0">
                <a:solidFill>
                  <a:srgbClr val="000000"/>
                </a:solidFill>
                <a:latin typeface="Consolas" panose="020B0609020204030204" pitchFamily="49" charset="0"/>
              </a:rPr>
              <a:t>head</a:t>
            </a:r>
            <a:r>
              <a:rPr lang="en-US" sz="2000" dirty="0" smtClean="0">
                <a:solidFill>
                  <a:srgbClr val="A67F59"/>
                </a:solidFill>
                <a:latin typeface="Consolas" panose="020B0609020204030204" pitchFamily="49" charset="0"/>
              </a:rPr>
              <a:t>&gt;</a:t>
            </a:r>
          </a:p>
          <a:p>
            <a:pPr marL="0" lvl="0" indent="0">
              <a:buNone/>
            </a:pPr>
            <a:r>
              <a:rPr lang="en-US" sz="2000" dirty="0" smtClean="0">
                <a:solidFill>
                  <a:srgbClr val="000000"/>
                </a:solidFill>
                <a:latin typeface="Consolas" panose="020B0609020204030204" pitchFamily="49" charset="0"/>
              </a:rPr>
              <a:t> </a:t>
            </a:r>
            <a:r>
              <a:rPr lang="en-US" sz="2000" dirty="0">
                <a:solidFill>
                  <a:srgbClr val="A67F59"/>
                </a:solidFill>
                <a:latin typeface="Consolas" panose="020B0609020204030204" pitchFamily="49" charset="0"/>
              </a:rPr>
              <a:t>&lt;</a:t>
            </a:r>
            <a:r>
              <a:rPr lang="en-US" sz="2000" dirty="0">
                <a:solidFill>
                  <a:srgbClr val="000000"/>
                </a:solidFill>
                <a:latin typeface="Consolas" panose="020B0609020204030204" pitchFamily="49" charset="0"/>
              </a:rPr>
              <a:t>title</a:t>
            </a:r>
            <a:r>
              <a:rPr lang="en-US" sz="2000" dirty="0">
                <a:solidFill>
                  <a:srgbClr val="A67F59"/>
                </a:solidFill>
                <a:latin typeface="Consolas" panose="020B0609020204030204" pitchFamily="49" charset="0"/>
              </a:rPr>
              <a:t>&gt;</a:t>
            </a:r>
            <a:r>
              <a:rPr lang="en-US" sz="2000" dirty="0">
                <a:solidFill>
                  <a:srgbClr val="000000"/>
                </a:solidFill>
                <a:latin typeface="Consolas" panose="020B0609020204030204" pitchFamily="49" charset="0"/>
              </a:rPr>
              <a:t>External JavaScript</a:t>
            </a:r>
            <a:r>
              <a:rPr lang="en-US" sz="2000" dirty="0">
                <a:solidFill>
                  <a:srgbClr val="A67F59"/>
                </a:solidFill>
                <a:latin typeface="Consolas" panose="020B0609020204030204" pitchFamily="49" charset="0"/>
              </a:rPr>
              <a:t>&lt;/</a:t>
            </a:r>
            <a:r>
              <a:rPr lang="en-US" sz="2000" dirty="0">
                <a:solidFill>
                  <a:srgbClr val="000000"/>
                </a:solidFill>
                <a:latin typeface="Consolas" panose="020B0609020204030204" pitchFamily="49" charset="0"/>
              </a:rPr>
              <a:t>title</a:t>
            </a:r>
            <a:r>
              <a:rPr lang="en-US" sz="2000" dirty="0">
                <a:solidFill>
                  <a:srgbClr val="A67F59"/>
                </a:solidFill>
                <a:latin typeface="Consolas" panose="020B0609020204030204" pitchFamily="49" charset="0"/>
              </a:rPr>
              <a:t>&gt;</a:t>
            </a:r>
            <a:r>
              <a:rPr lang="en-US" sz="2000" dirty="0">
                <a:solidFill>
                  <a:srgbClr val="000000"/>
                </a:solidFill>
                <a:latin typeface="Consolas" panose="020B0609020204030204" pitchFamily="49" charset="0"/>
              </a:rPr>
              <a:t> </a:t>
            </a:r>
            <a:endParaRPr lang="en-US" sz="2000" dirty="0" smtClean="0">
              <a:solidFill>
                <a:srgbClr val="000000"/>
              </a:solidFill>
              <a:latin typeface="Consolas" panose="020B0609020204030204" pitchFamily="49" charset="0"/>
            </a:endParaRPr>
          </a:p>
          <a:p>
            <a:pPr marL="0" lvl="0" indent="0">
              <a:buNone/>
            </a:pPr>
            <a:r>
              <a:rPr lang="en-US" sz="2000" dirty="0" smtClean="0">
                <a:solidFill>
                  <a:srgbClr val="A67F59"/>
                </a:solidFill>
                <a:latin typeface="Consolas" panose="020B0609020204030204" pitchFamily="49" charset="0"/>
              </a:rPr>
              <a:t>&lt;</a:t>
            </a:r>
            <a:r>
              <a:rPr lang="en-US" sz="2000" dirty="0">
                <a:solidFill>
                  <a:srgbClr val="000000"/>
                </a:solidFill>
                <a:latin typeface="Consolas" panose="020B0609020204030204" pitchFamily="49" charset="0"/>
              </a:rPr>
              <a:t>script type</a:t>
            </a:r>
            <a:r>
              <a:rPr lang="en-US" sz="2000" dirty="0">
                <a:solidFill>
                  <a:srgbClr val="A67F59"/>
                </a:solidFill>
                <a:latin typeface="Consolas" panose="020B0609020204030204" pitchFamily="49" charset="0"/>
              </a:rPr>
              <a:t>=</a:t>
            </a:r>
            <a:r>
              <a:rPr lang="en-US" sz="2000" dirty="0">
                <a:solidFill>
                  <a:srgbClr val="669900"/>
                </a:solidFill>
                <a:latin typeface="Consolas" panose="020B0609020204030204" pitchFamily="49" charset="0"/>
              </a:rPr>
              <a:t>"text/</a:t>
            </a:r>
            <a:r>
              <a:rPr lang="en-US" sz="2000" dirty="0" err="1">
                <a:solidFill>
                  <a:srgbClr val="669900"/>
                </a:solidFill>
                <a:latin typeface="Consolas" panose="020B0609020204030204" pitchFamily="49" charset="0"/>
              </a:rPr>
              <a:t>javascript</a:t>
            </a:r>
            <a:r>
              <a:rPr lang="en-US" sz="2000" dirty="0">
                <a:solidFill>
                  <a:srgbClr val="66990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src</a:t>
            </a:r>
            <a:r>
              <a:rPr lang="en-US" sz="2000" dirty="0">
                <a:solidFill>
                  <a:srgbClr val="A67F59"/>
                </a:solidFill>
                <a:latin typeface="Consolas" panose="020B0609020204030204" pitchFamily="49" charset="0"/>
              </a:rPr>
              <a:t>=</a:t>
            </a:r>
            <a:r>
              <a:rPr lang="en-US" sz="2000" dirty="0">
                <a:solidFill>
                  <a:srgbClr val="669900"/>
                </a:solidFill>
                <a:latin typeface="Consolas" panose="020B0609020204030204" pitchFamily="49" charset="0"/>
              </a:rPr>
              <a:t>"external.js</a:t>
            </a:r>
            <a:r>
              <a:rPr lang="en-US" sz="2000" dirty="0" smtClean="0">
                <a:solidFill>
                  <a:srgbClr val="669900"/>
                </a:solidFill>
                <a:latin typeface="Consolas" panose="020B0609020204030204" pitchFamily="49" charset="0"/>
              </a:rPr>
              <a:t>"</a:t>
            </a:r>
            <a:r>
              <a:rPr lang="en-US" sz="2000" dirty="0" smtClean="0">
                <a:solidFill>
                  <a:srgbClr val="A67F59"/>
                </a:solidFill>
                <a:latin typeface="Consolas" panose="020B0609020204030204" pitchFamily="49" charset="0"/>
              </a:rPr>
              <a:t>&gt;</a:t>
            </a:r>
          </a:p>
          <a:p>
            <a:pPr marL="0" lvl="0" indent="0">
              <a:buNone/>
            </a:pPr>
            <a:r>
              <a:rPr lang="en-US" sz="2000" dirty="0" smtClean="0">
                <a:solidFill>
                  <a:srgbClr val="A67F59"/>
                </a:solidFill>
                <a:latin typeface="Consolas" panose="020B0609020204030204" pitchFamily="49" charset="0"/>
              </a:rPr>
              <a:t>&lt;/</a:t>
            </a:r>
            <a:r>
              <a:rPr lang="en-US" sz="2000" dirty="0">
                <a:solidFill>
                  <a:srgbClr val="000000"/>
                </a:solidFill>
                <a:latin typeface="Consolas" panose="020B0609020204030204" pitchFamily="49" charset="0"/>
              </a:rPr>
              <a:t>script</a:t>
            </a:r>
            <a:r>
              <a:rPr lang="en-US" sz="2000" dirty="0" smtClean="0">
                <a:solidFill>
                  <a:srgbClr val="A67F59"/>
                </a:solidFill>
                <a:latin typeface="Consolas" panose="020B0609020204030204" pitchFamily="49" charset="0"/>
              </a:rPr>
              <a:t>&gt;</a:t>
            </a:r>
          </a:p>
          <a:p>
            <a:pPr marL="0" lvl="0" indent="0">
              <a:buNone/>
            </a:pPr>
            <a:r>
              <a:rPr lang="en-US" sz="2000" dirty="0" smtClean="0">
                <a:solidFill>
                  <a:srgbClr val="000000"/>
                </a:solidFill>
                <a:latin typeface="Consolas" panose="020B0609020204030204" pitchFamily="49" charset="0"/>
              </a:rPr>
              <a:t> </a:t>
            </a:r>
            <a:r>
              <a:rPr lang="en-US" sz="2000" dirty="0">
                <a:solidFill>
                  <a:srgbClr val="A67F59"/>
                </a:solidFill>
                <a:latin typeface="Consolas" panose="020B0609020204030204" pitchFamily="49" charset="0"/>
              </a:rPr>
              <a:t>&lt;/</a:t>
            </a:r>
            <a:r>
              <a:rPr lang="en-US" sz="2000" dirty="0">
                <a:solidFill>
                  <a:srgbClr val="000000"/>
                </a:solidFill>
                <a:latin typeface="Consolas" panose="020B0609020204030204" pitchFamily="49" charset="0"/>
              </a:rPr>
              <a:t>head</a:t>
            </a:r>
            <a:r>
              <a:rPr lang="en-US" sz="2000" dirty="0">
                <a:solidFill>
                  <a:srgbClr val="A67F59"/>
                </a:solidFill>
                <a:latin typeface="Consolas" panose="020B0609020204030204" pitchFamily="49" charset="0"/>
              </a:rPr>
              <a:t>&gt;</a:t>
            </a:r>
            <a:r>
              <a:rPr lang="en-US" sz="2000" dirty="0">
                <a:solidFill>
                  <a:srgbClr val="000000"/>
                </a:solidFill>
                <a:latin typeface="Consolas" panose="020B0609020204030204" pitchFamily="49" charset="0"/>
              </a:rPr>
              <a:t> </a:t>
            </a:r>
            <a:endParaRPr lang="en-US" sz="2000" dirty="0" smtClean="0">
              <a:solidFill>
                <a:srgbClr val="000000"/>
              </a:solidFill>
              <a:latin typeface="Consolas" panose="020B0609020204030204" pitchFamily="49" charset="0"/>
            </a:endParaRPr>
          </a:p>
          <a:p>
            <a:pPr marL="0" lvl="0" indent="0">
              <a:buNone/>
            </a:pPr>
            <a:r>
              <a:rPr lang="en-US" sz="2000" dirty="0" smtClean="0">
                <a:solidFill>
                  <a:srgbClr val="A67F59"/>
                </a:solidFill>
                <a:latin typeface="Consolas" panose="020B0609020204030204" pitchFamily="49" charset="0"/>
              </a:rPr>
              <a:t>&lt;</a:t>
            </a:r>
            <a:r>
              <a:rPr lang="en-US" sz="2000" dirty="0">
                <a:solidFill>
                  <a:srgbClr val="000000"/>
                </a:solidFill>
                <a:latin typeface="Consolas" panose="020B0609020204030204" pitchFamily="49" charset="0"/>
              </a:rPr>
              <a:t>body</a:t>
            </a:r>
            <a:r>
              <a:rPr lang="en-US" sz="2000" dirty="0" smtClean="0">
                <a:solidFill>
                  <a:srgbClr val="A67F59"/>
                </a:solidFill>
                <a:latin typeface="Consolas" panose="020B0609020204030204" pitchFamily="49" charset="0"/>
              </a:rPr>
              <a:t>&gt;</a:t>
            </a:r>
          </a:p>
          <a:p>
            <a:pPr marL="0" lvl="0" indent="0">
              <a:buNone/>
            </a:pPr>
            <a:r>
              <a:rPr lang="en-US" sz="2000" dirty="0" smtClean="0">
                <a:solidFill>
                  <a:srgbClr val="000000"/>
                </a:solidFill>
                <a:latin typeface="Consolas" panose="020B0609020204030204" pitchFamily="49" charset="0"/>
              </a:rPr>
              <a:t> </a:t>
            </a:r>
            <a:r>
              <a:rPr lang="en-US" sz="2000" dirty="0">
                <a:solidFill>
                  <a:srgbClr val="A67F59"/>
                </a:solidFill>
                <a:latin typeface="Consolas" panose="020B0609020204030204" pitchFamily="49" charset="0"/>
              </a:rPr>
              <a:t>&lt;/</a:t>
            </a:r>
            <a:r>
              <a:rPr lang="en-US" sz="2000" dirty="0">
                <a:solidFill>
                  <a:srgbClr val="000000"/>
                </a:solidFill>
                <a:latin typeface="Consolas" panose="020B0609020204030204" pitchFamily="49" charset="0"/>
              </a:rPr>
              <a:t>body</a:t>
            </a:r>
            <a:r>
              <a:rPr lang="en-US" sz="2000" dirty="0">
                <a:solidFill>
                  <a:srgbClr val="A67F59"/>
                </a:solidFill>
                <a:latin typeface="Consolas" panose="020B0609020204030204" pitchFamily="49" charset="0"/>
              </a:rPr>
              <a:t>&gt;</a:t>
            </a:r>
            <a:r>
              <a:rPr lang="en-US" sz="2000" dirty="0">
                <a:solidFill>
                  <a:srgbClr val="000000"/>
                </a:solidFill>
                <a:latin typeface="Consolas" panose="020B0609020204030204" pitchFamily="49" charset="0"/>
              </a:rPr>
              <a:t> </a:t>
            </a:r>
            <a:endParaRPr lang="en-US" sz="2000" dirty="0" smtClean="0">
              <a:solidFill>
                <a:srgbClr val="000000"/>
              </a:solidFill>
              <a:latin typeface="Consolas" panose="020B0609020204030204" pitchFamily="49" charset="0"/>
            </a:endParaRPr>
          </a:p>
          <a:p>
            <a:pPr marL="0" lvl="0" indent="0">
              <a:buNone/>
            </a:pPr>
            <a:r>
              <a:rPr lang="en-US" sz="2000" dirty="0" smtClean="0">
                <a:solidFill>
                  <a:srgbClr val="A67F59"/>
                </a:solidFill>
                <a:latin typeface="Consolas" panose="020B0609020204030204" pitchFamily="49" charset="0"/>
              </a:rPr>
              <a:t>&lt;/</a:t>
            </a:r>
            <a:r>
              <a:rPr lang="en-US" sz="2000" dirty="0">
                <a:solidFill>
                  <a:srgbClr val="000000"/>
                </a:solidFill>
                <a:latin typeface="Consolas" panose="020B0609020204030204" pitchFamily="49" charset="0"/>
              </a:rPr>
              <a:t>html</a:t>
            </a:r>
            <a:r>
              <a:rPr lang="en-US" sz="2000" dirty="0" smtClean="0">
                <a:solidFill>
                  <a:srgbClr val="A67F59"/>
                </a:solidFill>
                <a:latin typeface="Consolas" panose="020B0609020204030204" pitchFamily="49" charset="0"/>
              </a:rPr>
              <a:t>&gt;</a:t>
            </a:r>
          </a:p>
          <a:p>
            <a:r>
              <a:rPr lang="en-US" sz="2000" b="1" dirty="0"/>
              <a:t>Output :</a:t>
            </a:r>
          </a:p>
          <a:p>
            <a:pPr marL="0" indent="0">
              <a:buNone/>
            </a:pPr>
            <a:r>
              <a:rPr lang="en-US" sz="2000" dirty="0" smtClean="0"/>
              <a:t>  This </a:t>
            </a:r>
            <a:r>
              <a:rPr lang="en-US" sz="2000" dirty="0"/>
              <a:t>is External </a:t>
            </a:r>
            <a:r>
              <a:rPr lang="en-US" sz="2000" dirty="0" err="1"/>
              <a:t>Javascript</a:t>
            </a:r>
            <a:r>
              <a:rPr lang="en-US" sz="2000" dirty="0"/>
              <a:t> Example.!!!</a:t>
            </a:r>
          </a:p>
          <a:p>
            <a:pPr marL="0" lvl="0" indent="0">
              <a:buNone/>
            </a:pPr>
            <a:endParaRPr lang="en-US" sz="2000" dirty="0" smtClean="0">
              <a:solidFill>
                <a:srgbClr val="A67F59"/>
              </a:solidFill>
              <a:latin typeface="Consolas" panose="020B0609020204030204" pitchFamily="49" charset="0"/>
            </a:endParaRPr>
          </a:p>
          <a:p>
            <a:pPr marL="0" lvl="0" indent="0">
              <a:buNone/>
            </a:pPr>
            <a:endParaRPr lang="en-US" sz="4400" dirty="0">
              <a:latin typeface="Arial" panose="020B0604020202020204" pitchFamily="34" charset="0"/>
            </a:endParaRPr>
          </a:p>
          <a:p>
            <a:endParaRPr lang="en-US" sz="2000" dirty="0"/>
          </a:p>
          <a:p>
            <a:endParaRPr lang="en-US" sz="2000"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100" dirty="0" smtClean="0"/>
              <a:t>AJAX - The </a:t>
            </a:r>
            <a:r>
              <a:rPr lang="en-US" sz="3100" dirty="0" err="1" smtClean="0"/>
              <a:t>XMLHttpRequest</a:t>
            </a:r>
            <a:r>
              <a:rPr lang="en-US" sz="3100" dirty="0" smtClean="0"/>
              <a:t> Object</a:t>
            </a:r>
            <a:r>
              <a:rPr lang="en-US" dirty="0" smtClean="0"/>
              <a:t/>
            </a:r>
            <a:br>
              <a:rPr lang="en-US" dirty="0" smtClean="0"/>
            </a:br>
            <a:endParaRPr lang="en-US" dirty="0"/>
          </a:p>
        </p:txBody>
      </p:sp>
      <p:sp>
        <p:nvSpPr>
          <p:cNvPr id="3" name="Content Placeholder 2"/>
          <p:cNvSpPr>
            <a:spLocks noGrp="1"/>
          </p:cNvSpPr>
          <p:nvPr>
            <p:ph idx="1"/>
          </p:nvPr>
        </p:nvSpPr>
        <p:spPr>
          <a:xfrm>
            <a:off x="457200" y="1371600"/>
            <a:ext cx="8229600" cy="4953000"/>
          </a:xfrm>
        </p:spPr>
        <p:txBody>
          <a:bodyPr>
            <a:normAutofit/>
          </a:bodyPr>
          <a:lstStyle/>
          <a:p>
            <a:r>
              <a:rPr lang="en-US" sz="2000" dirty="0" smtClean="0"/>
              <a:t>The keystone of AJAX is the </a:t>
            </a:r>
            <a:r>
              <a:rPr lang="en-US" sz="2000" dirty="0" err="1" smtClean="0"/>
              <a:t>XMLHttpRequest</a:t>
            </a:r>
            <a:r>
              <a:rPr lang="en-US" sz="2000" dirty="0" smtClean="0"/>
              <a:t> object</a:t>
            </a:r>
            <a:r>
              <a:rPr lang="en-US" sz="2000" dirty="0" smtClean="0"/>
              <a:t>.</a:t>
            </a:r>
          </a:p>
          <a:p>
            <a:r>
              <a:rPr lang="en-US" sz="2000" dirty="0" smtClean="0"/>
              <a:t>All modern browsers </a:t>
            </a:r>
            <a:r>
              <a:rPr lang="en-US" sz="2000" dirty="0" smtClean="0"/>
              <a:t>support the</a:t>
            </a:r>
            <a:r>
              <a:rPr lang="en-US" sz="2000" dirty="0" smtClean="0"/>
              <a:t> </a:t>
            </a:r>
            <a:r>
              <a:rPr lang="en-US" sz="2000" dirty="0" err="1" smtClean="0"/>
              <a:t>XMLHttpRequest</a:t>
            </a:r>
            <a:r>
              <a:rPr lang="en-US" sz="2000" dirty="0" smtClean="0"/>
              <a:t> object.</a:t>
            </a:r>
          </a:p>
          <a:p>
            <a:r>
              <a:rPr lang="en-US" sz="2000" dirty="0" smtClean="0"/>
              <a:t>The </a:t>
            </a:r>
            <a:r>
              <a:rPr lang="en-US" sz="2000" dirty="0" err="1" smtClean="0"/>
              <a:t>XMLHttpRequest</a:t>
            </a:r>
            <a:r>
              <a:rPr lang="en-US" sz="2000" dirty="0" smtClean="0"/>
              <a:t> object can be used to exchange data with a web server behind the scenes. This means that it is possible to update parts of a web page, without reloading the whole page.</a:t>
            </a:r>
          </a:p>
          <a:p>
            <a:pPr>
              <a:buNone/>
            </a:pPr>
            <a:r>
              <a:rPr lang="en-US" sz="2000" dirty="0" smtClean="0"/>
              <a:t> </a:t>
            </a:r>
            <a:r>
              <a:rPr lang="en-US" sz="2000" b="1" dirty="0" smtClean="0"/>
              <a:t>Create </a:t>
            </a:r>
            <a:r>
              <a:rPr lang="en-US" sz="2000" b="1" dirty="0" smtClean="0"/>
              <a:t>an </a:t>
            </a:r>
            <a:r>
              <a:rPr lang="en-US" sz="2000" b="1" dirty="0" err="1" smtClean="0"/>
              <a:t>XMLHttpRequest</a:t>
            </a:r>
            <a:r>
              <a:rPr lang="en-US" sz="2000" b="1" dirty="0" smtClean="0"/>
              <a:t> </a:t>
            </a:r>
            <a:r>
              <a:rPr lang="en-US" sz="2000" b="1" dirty="0" smtClean="0"/>
              <a:t>Object:</a:t>
            </a:r>
            <a:endParaRPr lang="en-US" sz="2000" b="1" dirty="0" smtClean="0"/>
          </a:p>
          <a:p>
            <a:r>
              <a:rPr lang="en-US" sz="2000" dirty="0" smtClean="0"/>
              <a:t>All modern browsers (Chrome, Firefox, IE7+, Edge, Safari, Opera) have a built-in </a:t>
            </a:r>
            <a:r>
              <a:rPr lang="en-US" sz="2000" dirty="0" err="1" smtClean="0"/>
              <a:t>XMLHttpRequest</a:t>
            </a:r>
            <a:r>
              <a:rPr lang="en-US" sz="2000" dirty="0" smtClean="0"/>
              <a:t> object.</a:t>
            </a:r>
          </a:p>
          <a:p>
            <a:r>
              <a:rPr lang="en-US" sz="2000" b="1" dirty="0" smtClean="0"/>
              <a:t>Syntax for creating an </a:t>
            </a:r>
            <a:r>
              <a:rPr lang="en-US" sz="2000" b="1" dirty="0" err="1" smtClean="0"/>
              <a:t>XMLHttpRequest</a:t>
            </a:r>
            <a:r>
              <a:rPr lang="en-US" sz="2000" b="1" dirty="0" smtClean="0"/>
              <a:t> object:</a:t>
            </a:r>
          </a:p>
          <a:p>
            <a:pPr>
              <a:buNone/>
            </a:pPr>
            <a:r>
              <a:rPr lang="en-US" sz="2000" i="1" dirty="0" smtClean="0"/>
              <a:t>            variable</a:t>
            </a:r>
            <a:r>
              <a:rPr lang="en-US" sz="2000" i="1" dirty="0" smtClean="0"/>
              <a:t> </a:t>
            </a:r>
            <a:r>
              <a:rPr lang="en-US" sz="2000" dirty="0" smtClean="0"/>
              <a:t>= new </a:t>
            </a:r>
            <a:r>
              <a:rPr lang="en-US" sz="2000" dirty="0" err="1" smtClean="0"/>
              <a:t>XMLHttpRequest</a:t>
            </a:r>
            <a:r>
              <a:rPr lang="en-US" sz="2000" dirty="0" smtClean="0"/>
              <a:t>();</a:t>
            </a:r>
          </a:p>
          <a:p>
            <a:endParaRPr lang="en-US" sz="2000"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685800"/>
            <a:ext cx="8229600" cy="5943600"/>
          </a:xfrm>
        </p:spPr>
        <p:txBody>
          <a:bodyPr>
            <a:normAutofit fontScale="55000" lnSpcReduction="2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&lt;h2&gt;The </a:t>
            </a:r>
            <a:r>
              <a:rPr lang="en-US" dirty="0" err="1" smtClean="0"/>
              <a:t>XMLHttpRequest</a:t>
            </a:r>
            <a:r>
              <a:rPr lang="en-US" dirty="0" smtClean="0"/>
              <a:t> Object&lt;/h2&gt;</a:t>
            </a:r>
          </a:p>
          <a:p>
            <a:endParaRPr lang="en-US" dirty="0" smtClean="0"/>
          </a:p>
          <a:p>
            <a:r>
              <a:rPr lang="en-US" dirty="0" smtClean="0"/>
              <a:t>&lt;p id="demo"&gt;Let AJAX change this text.&lt;/p&gt;</a:t>
            </a:r>
          </a:p>
          <a:p>
            <a:endParaRPr lang="en-US" dirty="0" smtClean="0"/>
          </a:p>
          <a:p>
            <a:r>
              <a:rPr lang="en-US" dirty="0" smtClean="0"/>
              <a:t>&lt;button type="button" </a:t>
            </a:r>
            <a:r>
              <a:rPr lang="en-US" dirty="0" err="1" smtClean="0"/>
              <a:t>onclick</a:t>
            </a:r>
            <a:r>
              <a:rPr lang="en-US" dirty="0" smtClean="0"/>
              <a:t>="</a:t>
            </a:r>
            <a:r>
              <a:rPr lang="en-US" dirty="0" err="1" smtClean="0"/>
              <a:t>loadDoc</a:t>
            </a:r>
            <a:r>
              <a:rPr lang="en-US" dirty="0" smtClean="0"/>
              <a:t>()"&gt;Change Content&lt;/button&gt;</a:t>
            </a:r>
          </a:p>
          <a:p>
            <a:endParaRPr lang="en-US" dirty="0" smtClean="0"/>
          </a:p>
          <a:p>
            <a:r>
              <a:rPr lang="en-US" dirty="0" smtClean="0"/>
              <a:t>&lt;script&gt;</a:t>
            </a:r>
          </a:p>
          <a:p>
            <a:r>
              <a:rPr lang="en-US" dirty="0" smtClean="0"/>
              <a:t>function </a:t>
            </a:r>
            <a:r>
              <a:rPr lang="en-US" dirty="0" err="1" smtClean="0"/>
              <a:t>loadDoc</a:t>
            </a:r>
            <a:r>
              <a:rPr lang="en-US" dirty="0" smtClean="0"/>
              <a:t>() {</a:t>
            </a:r>
          </a:p>
          <a:p>
            <a:r>
              <a:rPr lang="en-US" dirty="0" smtClean="0"/>
              <a:t>  </a:t>
            </a:r>
            <a:r>
              <a:rPr lang="en-US" dirty="0" err="1" smtClean="0"/>
              <a:t>var</a:t>
            </a:r>
            <a:r>
              <a:rPr lang="en-US" dirty="0" smtClean="0"/>
              <a:t> </a:t>
            </a:r>
            <a:r>
              <a:rPr lang="en-US" dirty="0" err="1" smtClean="0"/>
              <a:t>xhttp</a:t>
            </a:r>
            <a:r>
              <a:rPr lang="en-US" dirty="0" smtClean="0"/>
              <a:t> = new </a:t>
            </a:r>
            <a:r>
              <a:rPr lang="en-US" dirty="0" err="1" smtClean="0"/>
              <a:t>XMLHttpRequest</a:t>
            </a:r>
            <a:r>
              <a:rPr lang="en-US" dirty="0" smtClean="0"/>
              <a:t>();</a:t>
            </a:r>
          </a:p>
          <a:p>
            <a:r>
              <a:rPr lang="en-US" dirty="0" smtClean="0"/>
              <a:t>  </a:t>
            </a:r>
            <a:r>
              <a:rPr lang="en-US" dirty="0" err="1" smtClean="0"/>
              <a:t>xhttp.onreadystatechange</a:t>
            </a:r>
            <a:r>
              <a:rPr lang="en-US" dirty="0" smtClean="0"/>
              <a:t> = function() {</a:t>
            </a:r>
          </a:p>
          <a:p>
            <a:r>
              <a:rPr lang="en-US" dirty="0" smtClean="0"/>
              <a:t>    if (</a:t>
            </a:r>
            <a:r>
              <a:rPr lang="en-US" dirty="0" err="1" smtClean="0"/>
              <a:t>this.readyState</a:t>
            </a:r>
            <a:r>
              <a:rPr lang="en-US" dirty="0" smtClean="0"/>
              <a:t> == 4 &amp;&amp; </a:t>
            </a:r>
            <a:r>
              <a:rPr lang="en-US" dirty="0" err="1" smtClean="0"/>
              <a:t>this.status</a:t>
            </a:r>
            <a:r>
              <a:rPr lang="en-US" dirty="0" smtClean="0"/>
              <a:t> == 200) {</a:t>
            </a:r>
          </a:p>
          <a:p>
            <a:r>
              <a:rPr lang="en-US" dirty="0" smtClean="0"/>
              <a:t>      </a:t>
            </a:r>
            <a:r>
              <a:rPr lang="en-US" dirty="0" err="1" smtClean="0"/>
              <a:t>document.getElementById</a:t>
            </a:r>
            <a:r>
              <a:rPr lang="en-US" dirty="0" smtClean="0"/>
              <a:t>("demo").</a:t>
            </a:r>
            <a:r>
              <a:rPr lang="en-US" dirty="0" err="1" smtClean="0"/>
              <a:t>innerHTML</a:t>
            </a:r>
            <a:r>
              <a:rPr lang="en-US" dirty="0" smtClean="0"/>
              <a:t> = </a:t>
            </a:r>
            <a:r>
              <a:rPr lang="en-US" dirty="0" err="1" smtClean="0"/>
              <a:t>this.responseText</a:t>
            </a:r>
            <a:r>
              <a:rPr lang="en-US" dirty="0" smtClean="0"/>
              <a:t>;</a:t>
            </a:r>
          </a:p>
          <a:p>
            <a:r>
              <a:rPr lang="en-US" dirty="0" smtClean="0"/>
              <a:t>    }</a:t>
            </a:r>
          </a:p>
          <a:p>
            <a:r>
              <a:rPr lang="en-US" dirty="0" smtClean="0"/>
              <a:t>  };</a:t>
            </a:r>
          </a:p>
          <a:p>
            <a:r>
              <a:rPr lang="en-US" dirty="0" smtClean="0"/>
              <a:t>  </a:t>
            </a:r>
            <a:r>
              <a:rPr lang="en-US" dirty="0" err="1" smtClean="0"/>
              <a:t>xhttp.open</a:t>
            </a:r>
            <a:r>
              <a:rPr lang="en-US" dirty="0" smtClean="0"/>
              <a:t>("GET", "ajax_info.txt", true);</a:t>
            </a:r>
          </a:p>
          <a:p>
            <a:r>
              <a:rPr lang="en-US" dirty="0" smtClean="0"/>
              <a:t>  </a:t>
            </a:r>
            <a:r>
              <a:rPr lang="en-US" dirty="0" err="1" smtClean="0"/>
              <a:t>xhttp.send</a:t>
            </a:r>
            <a:r>
              <a:rPr lang="en-US" dirty="0" smtClean="0"/>
              <a:t>();</a:t>
            </a:r>
          </a:p>
          <a:p>
            <a:r>
              <a:rPr lang="en-US" dirty="0" smtClean="0"/>
              <a:t>}</a:t>
            </a:r>
          </a:p>
          <a:p>
            <a:r>
              <a:rPr lang="en-US" dirty="0" smtClean="0"/>
              <a:t>&lt;/script&gt;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685800"/>
            <a:ext cx="8229600" cy="5638800"/>
          </a:xfrm>
        </p:spPr>
        <p:txBody>
          <a:bodyPr>
            <a:normAutofit fontScale="77500" lnSpcReduction="20000"/>
          </a:bodyPr>
          <a:lstStyle/>
          <a:p>
            <a:r>
              <a:rPr lang="en-US" sz="3100" b="1" dirty="0" smtClean="0"/>
              <a:t>Access Across </a:t>
            </a:r>
            <a:r>
              <a:rPr lang="en-US" sz="3100" b="1" dirty="0" smtClean="0"/>
              <a:t>Domains:</a:t>
            </a:r>
            <a:endParaRPr lang="en-US" sz="3100" b="1" dirty="0" smtClean="0"/>
          </a:p>
          <a:p>
            <a:r>
              <a:rPr lang="en-US" dirty="0" smtClean="0"/>
              <a:t>For security reasons, modern browsers do not allow access across domains.</a:t>
            </a:r>
          </a:p>
          <a:p>
            <a:r>
              <a:rPr lang="en-US" dirty="0" smtClean="0"/>
              <a:t>This means that both the web page and the XML file it tries to load, must be located on the same server.</a:t>
            </a:r>
          </a:p>
          <a:p>
            <a:r>
              <a:rPr lang="en-US" dirty="0" smtClean="0"/>
              <a:t>The examples on W3Schools all open XML files located on the W3Schools domain.</a:t>
            </a:r>
          </a:p>
          <a:p>
            <a:r>
              <a:rPr lang="en-US" dirty="0" smtClean="0"/>
              <a:t>If you want to use the example above on one of your own web pages, the XML files you load must be located on your own server.</a:t>
            </a:r>
          </a:p>
          <a:p>
            <a:r>
              <a:rPr lang="en-US" sz="3100" b="1" dirty="0" smtClean="0"/>
              <a:t>Modern Browsers (Fetch API)</a:t>
            </a:r>
          </a:p>
          <a:p>
            <a:r>
              <a:rPr lang="en-US" dirty="0" smtClean="0"/>
              <a:t>Modern Browsers can use Fetch API instead of the </a:t>
            </a:r>
            <a:r>
              <a:rPr lang="en-US" dirty="0" err="1" smtClean="0"/>
              <a:t>XMLHttpRequest</a:t>
            </a:r>
            <a:r>
              <a:rPr lang="en-US" dirty="0" smtClean="0"/>
              <a:t> Object.</a:t>
            </a:r>
          </a:p>
          <a:p>
            <a:r>
              <a:rPr lang="en-US" dirty="0" smtClean="0"/>
              <a:t>The Fetch API interface allows web browser to make HTTP requests to web servers.</a:t>
            </a:r>
          </a:p>
          <a:p>
            <a:r>
              <a:rPr lang="en-US" dirty="0" smtClean="0"/>
              <a:t>If you use the </a:t>
            </a:r>
            <a:r>
              <a:rPr lang="en-US" dirty="0" err="1" smtClean="0"/>
              <a:t>XMLHttpRequest</a:t>
            </a:r>
            <a:r>
              <a:rPr lang="en-US" dirty="0" smtClean="0"/>
              <a:t> Object, Fetch can do the same in a simpler way.</a:t>
            </a:r>
          </a:p>
          <a:p>
            <a:pPr>
              <a:buNone/>
            </a:pPr>
            <a:r>
              <a:rPr lang="en-US" dirty="0" smtClean="0"/>
              <a:t/>
            </a:r>
            <a:br>
              <a:rPr lang="en-US" dirty="0" smtClean="0"/>
            </a:b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r>
              <a:rPr lang="en-US" b="1" dirty="0" smtClean="0"/>
              <a:t>Old Browsers (IE5 and IE6)</a:t>
            </a:r>
          </a:p>
          <a:p>
            <a:r>
              <a:rPr lang="en-US" dirty="0" smtClean="0"/>
              <a:t>Old versions of Internet Explorer (5/6) use an ActiveX object instead of the </a:t>
            </a:r>
            <a:r>
              <a:rPr lang="en-US" dirty="0" err="1" smtClean="0"/>
              <a:t>XMLHttpRequest</a:t>
            </a:r>
            <a:r>
              <a:rPr lang="en-US" dirty="0" smtClean="0"/>
              <a:t> object:</a:t>
            </a:r>
          </a:p>
          <a:p>
            <a:pPr>
              <a:buNone/>
            </a:pPr>
            <a:r>
              <a:rPr lang="en-US" b="1" i="1" dirty="0" smtClean="0"/>
              <a:t> variable</a:t>
            </a:r>
            <a:r>
              <a:rPr lang="en-US" b="1" i="1" dirty="0" smtClean="0"/>
              <a:t> </a:t>
            </a:r>
            <a:r>
              <a:rPr lang="en-US" b="1" dirty="0" smtClean="0"/>
              <a:t>= new </a:t>
            </a:r>
            <a:r>
              <a:rPr lang="en-US" b="1" dirty="0" err="1" smtClean="0"/>
              <a:t>ActiveXObject</a:t>
            </a:r>
            <a:r>
              <a:rPr lang="en-US" b="1" dirty="0" smtClean="0"/>
              <a:t>("</a:t>
            </a:r>
            <a:r>
              <a:rPr lang="en-US" b="1" dirty="0" err="1" smtClean="0"/>
              <a:t>Microsoft.XMLHTTP</a:t>
            </a:r>
            <a:r>
              <a:rPr lang="en-US" b="1" dirty="0" smtClean="0"/>
              <a:t>");</a:t>
            </a:r>
          </a:p>
          <a:p>
            <a:r>
              <a:rPr lang="en-US" dirty="0" smtClean="0"/>
              <a:t>To handle IE5 and IE6, check if the browser supports the </a:t>
            </a:r>
            <a:r>
              <a:rPr lang="en-US" dirty="0" err="1" smtClean="0"/>
              <a:t>XMLHttpRequest</a:t>
            </a:r>
            <a:r>
              <a:rPr lang="en-US" dirty="0" smtClean="0"/>
              <a:t> object, or else create an ActiveX object:</a:t>
            </a:r>
          </a:p>
          <a:p>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867400"/>
          </a:xfrm>
        </p:spPr>
        <p:txBody>
          <a:bodyPr>
            <a:noAutofit/>
          </a:bodyPr>
          <a:lstStyle/>
          <a:p>
            <a:r>
              <a:rPr lang="en-US" sz="1100" dirty="0" smtClean="0"/>
              <a:t>&lt;!DOCTYPE html&gt;</a:t>
            </a:r>
          </a:p>
          <a:p>
            <a:r>
              <a:rPr lang="en-US" sz="1100" dirty="0" smtClean="0"/>
              <a:t>&lt;html&gt;</a:t>
            </a:r>
          </a:p>
          <a:p>
            <a:r>
              <a:rPr lang="en-US" sz="1100" dirty="0" smtClean="0"/>
              <a:t>&lt;body</a:t>
            </a:r>
            <a:r>
              <a:rPr lang="en-US" sz="1100" dirty="0" smtClean="0"/>
              <a:t>&gt;</a:t>
            </a:r>
            <a:endParaRPr lang="en-US" sz="1100" dirty="0" smtClean="0"/>
          </a:p>
          <a:p>
            <a:r>
              <a:rPr lang="en-US" sz="1100" dirty="0" smtClean="0"/>
              <a:t>&lt;h2&gt;The </a:t>
            </a:r>
            <a:r>
              <a:rPr lang="en-US" sz="1100" dirty="0" err="1" smtClean="0"/>
              <a:t>XMLHttpRequest</a:t>
            </a:r>
            <a:r>
              <a:rPr lang="en-US" sz="1100" dirty="0" smtClean="0"/>
              <a:t> Object&lt;/h2</a:t>
            </a:r>
            <a:r>
              <a:rPr lang="en-US" sz="1100" dirty="0" smtClean="0"/>
              <a:t>&gt;</a:t>
            </a:r>
            <a:endParaRPr lang="en-US" sz="1100" dirty="0" smtClean="0"/>
          </a:p>
          <a:p>
            <a:r>
              <a:rPr lang="en-US" sz="1100" dirty="0" smtClean="0"/>
              <a:t>&lt;p id="demo"&gt;Let AJAX change this text.&lt;/p</a:t>
            </a:r>
            <a:r>
              <a:rPr lang="en-US" sz="1100" dirty="0" smtClean="0"/>
              <a:t>&gt;</a:t>
            </a:r>
            <a:endParaRPr lang="en-US" sz="1100" dirty="0" smtClean="0"/>
          </a:p>
          <a:p>
            <a:r>
              <a:rPr lang="en-US" sz="1100" dirty="0" smtClean="0"/>
              <a:t>&lt;button type="button" </a:t>
            </a:r>
            <a:r>
              <a:rPr lang="en-US" sz="1100" dirty="0" err="1" smtClean="0"/>
              <a:t>onclick</a:t>
            </a:r>
            <a:r>
              <a:rPr lang="en-US" sz="1100" dirty="0" smtClean="0"/>
              <a:t>="</a:t>
            </a:r>
            <a:r>
              <a:rPr lang="en-US" sz="1100" dirty="0" err="1" smtClean="0"/>
              <a:t>loadDoc</a:t>
            </a:r>
            <a:r>
              <a:rPr lang="en-US" sz="1100" dirty="0" smtClean="0"/>
              <a:t>()"&gt;Change Content&lt;/button</a:t>
            </a:r>
            <a:r>
              <a:rPr lang="en-US" sz="1100" dirty="0" smtClean="0"/>
              <a:t>&gt;</a:t>
            </a:r>
            <a:endParaRPr lang="en-US" sz="1100" dirty="0" smtClean="0"/>
          </a:p>
          <a:p>
            <a:r>
              <a:rPr lang="en-US" sz="1100" dirty="0" smtClean="0"/>
              <a:t>&lt;script&gt;</a:t>
            </a:r>
          </a:p>
          <a:p>
            <a:r>
              <a:rPr lang="en-US" sz="1100" dirty="0" smtClean="0"/>
              <a:t>function </a:t>
            </a:r>
            <a:r>
              <a:rPr lang="en-US" sz="1100" dirty="0" err="1" smtClean="0"/>
              <a:t>loadDoc</a:t>
            </a:r>
            <a:r>
              <a:rPr lang="en-US" sz="1100" dirty="0" smtClean="0"/>
              <a:t>() {</a:t>
            </a:r>
          </a:p>
          <a:p>
            <a:r>
              <a:rPr lang="en-US" sz="1100" dirty="0" smtClean="0"/>
              <a:t>  </a:t>
            </a:r>
            <a:r>
              <a:rPr lang="en-US" sz="1100" dirty="0" err="1" smtClean="0"/>
              <a:t>var</a:t>
            </a:r>
            <a:r>
              <a:rPr lang="en-US" sz="1100" dirty="0" smtClean="0"/>
              <a:t> </a:t>
            </a:r>
            <a:r>
              <a:rPr lang="en-US" sz="1100" dirty="0" err="1" smtClean="0"/>
              <a:t>xhttp</a:t>
            </a:r>
            <a:r>
              <a:rPr lang="en-US" sz="1100" dirty="0" smtClean="0"/>
              <a:t>;</a:t>
            </a:r>
          </a:p>
          <a:p>
            <a:r>
              <a:rPr lang="en-US" sz="1100" dirty="0" smtClean="0"/>
              <a:t>  if (</a:t>
            </a:r>
            <a:r>
              <a:rPr lang="en-US" sz="1100" dirty="0" err="1" smtClean="0"/>
              <a:t>window.XMLHttpRequest</a:t>
            </a:r>
            <a:r>
              <a:rPr lang="en-US" sz="1100" dirty="0" smtClean="0"/>
              <a:t>) {</a:t>
            </a:r>
          </a:p>
          <a:p>
            <a:r>
              <a:rPr lang="en-US" sz="1100" dirty="0" smtClean="0"/>
              <a:t>    // code for modern browsers</a:t>
            </a:r>
          </a:p>
          <a:p>
            <a:r>
              <a:rPr lang="en-US" sz="1100" dirty="0" smtClean="0"/>
              <a:t>    </a:t>
            </a:r>
            <a:r>
              <a:rPr lang="en-US" sz="1100" dirty="0" err="1" smtClean="0"/>
              <a:t>xhttp</a:t>
            </a:r>
            <a:r>
              <a:rPr lang="en-US" sz="1100" dirty="0" smtClean="0"/>
              <a:t> = new </a:t>
            </a:r>
            <a:r>
              <a:rPr lang="en-US" sz="1100" dirty="0" err="1" smtClean="0"/>
              <a:t>XMLHttpRequest</a:t>
            </a:r>
            <a:r>
              <a:rPr lang="en-US" sz="1100" dirty="0" smtClean="0"/>
              <a:t>();</a:t>
            </a:r>
          </a:p>
          <a:p>
            <a:r>
              <a:rPr lang="en-US" sz="1100" dirty="0" smtClean="0"/>
              <a:t>  } else {</a:t>
            </a:r>
          </a:p>
          <a:p>
            <a:r>
              <a:rPr lang="en-US" sz="1100" dirty="0" smtClean="0"/>
              <a:t>    // code for IE6, IE5</a:t>
            </a:r>
          </a:p>
          <a:p>
            <a:r>
              <a:rPr lang="en-US" sz="1100" dirty="0" smtClean="0"/>
              <a:t>    </a:t>
            </a:r>
            <a:r>
              <a:rPr lang="en-US" sz="1100" dirty="0" err="1" smtClean="0"/>
              <a:t>xhttp</a:t>
            </a:r>
            <a:r>
              <a:rPr lang="en-US" sz="1100" dirty="0" smtClean="0"/>
              <a:t> = new </a:t>
            </a:r>
            <a:r>
              <a:rPr lang="en-US" sz="1100" dirty="0" err="1" smtClean="0"/>
              <a:t>ActiveXObject</a:t>
            </a:r>
            <a:r>
              <a:rPr lang="en-US" sz="1100" dirty="0" smtClean="0"/>
              <a:t>("</a:t>
            </a:r>
            <a:r>
              <a:rPr lang="en-US" sz="1100" dirty="0" err="1" smtClean="0"/>
              <a:t>Microsoft.XMLHTTP</a:t>
            </a:r>
            <a:r>
              <a:rPr lang="en-US" sz="1100" dirty="0" smtClean="0"/>
              <a:t>");</a:t>
            </a:r>
          </a:p>
          <a:p>
            <a:r>
              <a:rPr lang="en-US" sz="1100" dirty="0" smtClean="0"/>
              <a:t>  }</a:t>
            </a:r>
          </a:p>
          <a:p>
            <a:r>
              <a:rPr lang="en-US" sz="1100" dirty="0" smtClean="0"/>
              <a:t>  </a:t>
            </a:r>
            <a:r>
              <a:rPr lang="en-US" sz="1100" dirty="0" err="1" smtClean="0"/>
              <a:t>xhttp.onreadystatechange</a:t>
            </a:r>
            <a:r>
              <a:rPr lang="en-US" sz="1100" dirty="0" smtClean="0"/>
              <a:t> = function() {</a:t>
            </a:r>
          </a:p>
          <a:p>
            <a:r>
              <a:rPr lang="en-US" sz="1100" dirty="0" smtClean="0"/>
              <a:t>    if (</a:t>
            </a:r>
            <a:r>
              <a:rPr lang="en-US" sz="1100" dirty="0" err="1" smtClean="0"/>
              <a:t>this.readyState</a:t>
            </a:r>
            <a:r>
              <a:rPr lang="en-US" sz="1100" dirty="0" smtClean="0"/>
              <a:t> == 4 &amp;&amp; </a:t>
            </a:r>
            <a:r>
              <a:rPr lang="en-US" sz="1100" dirty="0" err="1" smtClean="0"/>
              <a:t>this.status</a:t>
            </a:r>
            <a:r>
              <a:rPr lang="en-US" sz="1100" dirty="0" smtClean="0"/>
              <a:t> == 200) {</a:t>
            </a:r>
          </a:p>
          <a:p>
            <a:r>
              <a:rPr lang="en-US" sz="1100" dirty="0" smtClean="0"/>
              <a:t>      </a:t>
            </a:r>
            <a:r>
              <a:rPr lang="en-US" sz="1100" dirty="0" err="1" smtClean="0"/>
              <a:t>document.getElementById</a:t>
            </a:r>
            <a:r>
              <a:rPr lang="en-US" sz="1100" dirty="0" smtClean="0"/>
              <a:t>("demo").</a:t>
            </a:r>
            <a:r>
              <a:rPr lang="en-US" sz="1100" dirty="0" err="1" smtClean="0"/>
              <a:t>innerHTML</a:t>
            </a:r>
            <a:r>
              <a:rPr lang="en-US" sz="1100" dirty="0" smtClean="0"/>
              <a:t> = </a:t>
            </a:r>
            <a:r>
              <a:rPr lang="en-US" sz="1100" dirty="0" err="1" smtClean="0"/>
              <a:t>this.responseText</a:t>
            </a:r>
            <a:r>
              <a:rPr lang="en-US" sz="1100" dirty="0" smtClean="0"/>
              <a:t>;</a:t>
            </a:r>
          </a:p>
          <a:p>
            <a:r>
              <a:rPr lang="en-US" sz="1100" dirty="0" smtClean="0"/>
              <a:t>    }</a:t>
            </a:r>
          </a:p>
          <a:p>
            <a:r>
              <a:rPr lang="en-US" sz="1100" dirty="0" smtClean="0"/>
              <a:t>  };</a:t>
            </a:r>
          </a:p>
          <a:p>
            <a:r>
              <a:rPr lang="en-US" sz="1100" dirty="0" smtClean="0"/>
              <a:t>  </a:t>
            </a:r>
            <a:r>
              <a:rPr lang="en-US" sz="1100" dirty="0" err="1" smtClean="0"/>
              <a:t>xhttp.open</a:t>
            </a:r>
            <a:r>
              <a:rPr lang="en-US" sz="1100" dirty="0" smtClean="0"/>
              <a:t>("GET", "ajax_info.txt", true);</a:t>
            </a:r>
          </a:p>
          <a:p>
            <a:r>
              <a:rPr lang="en-US" sz="1100" dirty="0" smtClean="0"/>
              <a:t>  </a:t>
            </a:r>
            <a:r>
              <a:rPr lang="en-US" sz="1100" dirty="0" err="1" smtClean="0"/>
              <a:t>xhttp.send</a:t>
            </a:r>
            <a:r>
              <a:rPr lang="en-US" sz="1100" dirty="0" smtClean="0"/>
              <a:t>();</a:t>
            </a:r>
          </a:p>
          <a:p>
            <a:r>
              <a:rPr lang="en-US" sz="1100" dirty="0" smtClean="0"/>
              <a:t>}</a:t>
            </a:r>
          </a:p>
          <a:p>
            <a:r>
              <a:rPr lang="en-US" sz="1100" dirty="0" smtClean="0"/>
              <a:t>&lt;/script&gt;</a:t>
            </a:r>
          </a:p>
          <a:p>
            <a:endParaRPr lang="en-US" sz="1100" dirty="0" smtClean="0"/>
          </a:p>
          <a:p>
            <a:r>
              <a:rPr lang="en-US" sz="1100" dirty="0" smtClean="0"/>
              <a:t>&lt;/body&gt;</a:t>
            </a:r>
          </a:p>
          <a:p>
            <a:r>
              <a:rPr lang="en-US" sz="1100" dirty="0" smtClean="0"/>
              <a:t>&lt;/html&gt;</a:t>
            </a:r>
          </a:p>
          <a:p>
            <a:endParaRPr lang="en-US" sz="1100"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fontScale="90000"/>
          </a:bodyPr>
          <a:lstStyle/>
          <a:p>
            <a:pPr algn="ctr"/>
            <a:r>
              <a:rPr lang="en-US" sz="3100" dirty="0" err="1" smtClean="0"/>
              <a:t>XMLHttpRequest</a:t>
            </a:r>
            <a:r>
              <a:rPr lang="en-US" sz="3100" dirty="0" smtClean="0"/>
              <a:t> Object Methods</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5105400"/>
          </a:xfrm>
        </p:spPr>
        <p:txBody>
          <a:bodyPr/>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pPr algn="ctr"/>
            <a:r>
              <a:rPr lang="en-US" sz="2800" dirty="0">
                <a:latin typeface="Times New Roman" panose="02020603050405020304" pitchFamily="18" charset="0"/>
                <a:cs typeface="Times New Roman" panose="02020603050405020304" pitchFamily="18" charset="0"/>
              </a:rPr>
              <a:t>JavaScript Output</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24000"/>
            <a:ext cx="8229600" cy="4953000"/>
          </a:xfrm>
        </p:spPr>
        <p:txBody>
          <a:bodyPr>
            <a:normAutofit/>
          </a:bodyPr>
          <a:lstStyle/>
          <a:p>
            <a:pPr>
              <a:buNone/>
            </a:pPr>
            <a:r>
              <a:rPr lang="en-US" b="1" dirty="0"/>
              <a:t>JavaScript Display </a:t>
            </a:r>
            <a:r>
              <a:rPr lang="en-US" b="1" dirty="0" smtClean="0"/>
              <a:t>Possibilities:</a:t>
            </a:r>
          </a:p>
          <a:p>
            <a:pPr>
              <a:buNone/>
            </a:pPr>
            <a:endParaRPr lang="en-US" b="1" dirty="0"/>
          </a:p>
          <a:p>
            <a:pPr marL="0" lvl="0" indent="0" eaLnBrk="0" fontAlgn="base" hangingPunct="0">
              <a:spcBef>
                <a:spcPct val="0"/>
              </a:spcBef>
              <a:spcAft>
                <a:spcPct val="0"/>
              </a:spcAft>
              <a:buClrTx/>
              <a:buSzTx/>
              <a:buFontTx/>
              <a:buChar char="•"/>
            </a:pPr>
            <a:r>
              <a:rPr lang="en-US" sz="2800" dirty="0">
                <a:solidFill>
                  <a:srgbClr val="000000"/>
                </a:solidFill>
                <a:latin typeface="Verdana" panose="020B0604030504040204" pitchFamily="34" charset="0"/>
              </a:rPr>
              <a:t>Writing into an HTML element, using </a:t>
            </a:r>
            <a:r>
              <a:rPr lang="en-US" sz="2800" dirty="0" err="1">
                <a:solidFill>
                  <a:srgbClr val="DC143C"/>
                </a:solidFill>
                <a:latin typeface="Consolas" panose="020B0609020204030204" pitchFamily="49" charset="0"/>
              </a:rPr>
              <a:t>innerHTML</a:t>
            </a:r>
            <a:r>
              <a:rPr lang="en-US" sz="2800" dirty="0">
                <a:solidFill>
                  <a:srgbClr val="000000"/>
                </a:solidFill>
                <a:latin typeface="Verdana" panose="020B0604030504040204" pitchFamily="34" charset="0"/>
              </a:rPr>
              <a:t>.</a:t>
            </a:r>
          </a:p>
          <a:p>
            <a:pPr marL="0" lvl="0" indent="0" eaLnBrk="0" fontAlgn="base" hangingPunct="0">
              <a:spcBef>
                <a:spcPct val="0"/>
              </a:spcBef>
              <a:spcAft>
                <a:spcPct val="0"/>
              </a:spcAft>
              <a:buClrTx/>
              <a:buSzTx/>
              <a:buFontTx/>
              <a:buChar char="•"/>
            </a:pPr>
            <a:r>
              <a:rPr lang="en-US" sz="2800" dirty="0">
                <a:solidFill>
                  <a:srgbClr val="000000"/>
                </a:solidFill>
                <a:latin typeface="Verdana" panose="020B0604030504040204" pitchFamily="34" charset="0"/>
              </a:rPr>
              <a:t>Writing into the HTML output using </a:t>
            </a:r>
            <a:r>
              <a:rPr lang="en-US" sz="2800" dirty="0" err="1">
                <a:solidFill>
                  <a:srgbClr val="DC143C"/>
                </a:solidFill>
                <a:latin typeface="Consolas" panose="020B0609020204030204" pitchFamily="49" charset="0"/>
              </a:rPr>
              <a:t>document.write</a:t>
            </a:r>
            <a:r>
              <a:rPr lang="en-US" sz="2800" dirty="0">
                <a:solidFill>
                  <a:srgbClr val="DC143C"/>
                </a:solidFill>
                <a:latin typeface="Consolas" panose="020B0609020204030204" pitchFamily="49" charset="0"/>
              </a:rPr>
              <a:t>()</a:t>
            </a:r>
            <a:r>
              <a:rPr lang="en-US" sz="2800" dirty="0">
                <a:solidFill>
                  <a:srgbClr val="000000"/>
                </a:solidFill>
                <a:latin typeface="Verdana" panose="020B0604030504040204" pitchFamily="34" charset="0"/>
              </a:rPr>
              <a:t>.</a:t>
            </a:r>
          </a:p>
          <a:p>
            <a:pPr marL="0" lvl="0" indent="0" eaLnBrk="0" fontAlgn="base" hangingPunct="0">
              <a:spcBef>
                <a:spcPct val="0"/>
              </a:spcBef>
              <a:spcAft>
                <a:spcPct val="0"/>
              </a:spcAft>
              <a:buClrTx/>
              <a:buSzTx/>
              <a:buFontTx/>
              <a:buChar char="•"/>
            </a:pPr>
            <a:r>
              <a:rPr lang="en-US" sz="2800" dirty="0">
                <a:solidFill>
                  <a:srgbClr val="000000"/>
                </a:solidFill>
                <a:latin typeface="Verdana" panose="020B0604030504040204" pitchFamily="34" charset="0"/>
              </a:rPr>
              <a:t>Writing into an alert box, using </a:t>
            </a:r>
            <a:r>
              <a:rPr lang="en-US" sz="2800" dirty="0" err="1">
                <a:solidFill>
                  <a:srgbClr val="DC143C"/>
                </a:solidFill>
                <a:latin typeface="Consolas" panose="020B0609020204030204" pitchFamily="49" charset="0"/>
              </a:rPr>
              <a:t>window.alert</a:t>
            </a:r>
            <a:r>
              <a:rPr lang="en-US" sz="2800" dirty="0">
                <a:solidFill>
                  <a:srgbClr val="DC143C"/>
                </a:solidFill>
                <a:latin typeface="Consolas" panose="020B0609020204030204" pitchFamily="49" charset="0"/>
              </a:rPr>
              <a:t>()</a:t>
            </a:r>
            <a:r>
              <a:rPr lang="en-US" sz="2800" dirty="0">
                <a:solidFill>
                  <a:srgbClr val="000000"/>
                </a:solidFill>
                <a:latin typeface="Verdana" panose="020B0604030504040204" pitchFamily="34" charset="0"/>
              </a:rPr>
              <a:t>.</a:t>
            </a:r>
          </a:p>
          <a:p>
            <a:pPr marL="0" lvl="0" indent="0" eaLnBrk="0" fontAlgn="base" hangingPunct="0">
              <a:spcBef>
                <a:spcPct val="0"/>
              </a:spcBef>
              <a:spcAft>
                <a:spcPct val="0"/>
              </a:spcAft>
              <a:buClrTx/>
              <a:buSzTx/>
              <a:buFontTx/>
              <a:buChar char="•"/>
            </a:pPr>
            <a:r>
              <a:rPr lang="en-US" sz="2800" dirty="0">
                <a:solidFill>
                  <a:srgbClr val="000000"/>
                </a:solidFill>
                <a:latin typeface="Verdana" panose="020B0604030504040204" pitchFamily="34" charset="0"/>
              </a:rPr>
              <a:t>Writing into the browser console, using </a:t>
            </a:r>
            <a:r>
              <a:rPr lang="en-US" sz="2800" dirty="0">
                <a:solidFill>
                  <a:srgbClr val="DC143C"/>
                </a:solidFill>
                <a:latin typeface="Consolas" panose="020B0609020204030204" pitchFamily="49" charset="0"/>
              </a:rPr>
              <a:t>console.log()</a:t>
            </a:r>
            <a:r>
              <a:rPr lang="en-US" sz="2800" dirty="0">
                <a:solidFill>
                  <a:srgbClr val="000000"/>
                </a:solidFill>
                <a:latin typeface="Verdana" panose="020B0604030504040204" pitchFamily="34" charset="0"/>
              </a:rPr>
              <a:t>.</a:t>
            </a:r>
          </a:p>
          <a:p>
            <a:pPr>
              <a:buNone/>
            </a:pPr>
            <a:endParaRPr lang="en-US" b="1" u="sng" dirty="0">
              <a:solidFill>
                <a:srgbClr val="C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lnSpcReduction="10000"/>
          </a:bodyPr>
          <a:lstStyle/>
          <a:p>
            <a:r>
              <a:rPr lang="en-US" b="1" u="sng" dirty="0"/>
              <a:t>Using </a:t>
            </a:r>
            <a:r>
              <a:rPr lang="en-US" b="1" u="sng" dirty="0" err="1" smtClean="0"/>
              <a:t>innerHTML</a:t>
            </a:r>
            <a:r>
              <a:rPr lang="en-US" b="1" dirty="0" smtClean="0"/>
              <a:t>:</a:t>
            </a:r>
          </a:p>
          <a:p>
            <a:pPr marL="0" indent="0">
              <a:buNone/>
            </a:pPr>
            <a:r>
              <a:rPr lang="en-US" dirty="0"/>
              <a:t>&lt;!DOCTYPE html&gt;</a:t>
            </a:r>
          </a:p>
          <a:p>
            <a:pPr marL="0" indent="0">
              <a:buNone/>
            </a:pPr>
            <a:r>
              <a:rPr lang="en-US" dirty="0"/>
              <a:t>&lt;html&gt;</a:t>
            </a:r>
          </a:p>
          <a:p>
            <a:pPr marL="0" indent="0">
              <a:buNone/>
            </a:pPr>
            <a:r>
              <a:rPr lang="en-US" dirty="0"/>
              <a:t>&lt;body</a:t>
            </a:r>
            <a:r>
              <a:rPr lang="en-US" dirty="0" smtClean="0"/>
              <a:t>&gt;</a:t>
            </a:r>
            <a:endParaRPr lang="en-US" dirty="0"/>
          </a:p>
          <a:p>
            <a:pPr marL="0" indent="0">
              <a:buNone/>
            </a:pPr>
            <a:r>
              <a:rPr lang="en-US" dirty="0"/>
              <a:t>&lt;h2&gt;My First Web Page&lt;/h2&gt;</a:t>
            </a:r>
          </a:p>
          <a:p>
            <a:pPr marL="0" indent="0">
              <a:buNone/>
            </a:pPr>
            <a:r>
              <a:rPr lang="en-US" dirty="0"/>
              <a:t>&lt;p&gt;My First Paragraph.&lt;/p</a:t>
            </a:r>
            <a:r>
              <a:rPr lang="en-US" dirty="0" smtClean="0"/>
              <a:t>&gt;</a:t>
            </a:r>
            <a:endParaRPr lang="en-US" dirty="0"/>
          </a:p>
          <a:p>
            <a:pPr marL="0" indent="0">
              <a:buNone/>
            </a:pPr>
            <a:r>
              <a:rPr lang="en-US" dirty="0"/>
              <a:t>&lt;p id="demo"&gt;&lt;/p</a:t>
            </a:r>
            <a:r>
              <a:rPr lang="en-US" dirty="0" smtClean="0"/>
              <a:t>&gt;</a:t>
            </a:r>
            <a:endParaRPr lang="en-US" dirty="0"/>
          </a:p>
          <a:p>
            <a:pPr marL="0" indent="0">
              <a:buNone/>
            </a:pPr>
            <a:r>
              <a:rPr lang="en-US" dirty="0"/>
              <a:t>&lt;script&gt;</a:t>
            </a:r>
          </a:p>
          <a:p>
            <a:pPr marL="0" indent="0">
              <a:buNone/>
            </a:pPr>
            <a:r>
              <a:rPr lang="en-US" dirty="0"/>
              <a:t>document.getElementById("demo").</a:t>
            </a:r>
            <a:r>
              <a:rPr lang="en-US" dirty="0" err="1"/>
              <a:t>innerHTML</a:t>
            </a:r>
            <a:r>
              <a:rPr lang="en-US" dirty="0"/>
              <a:t> = 5 + 6;</a:t>
            </a:r>
          </a:p>
          <a:p>
            <a:pPr marL="0" indent="0">
              <a:buNone/>
            </a:pPr>
            <a:r>
              <a:rPr lang="en-US" dirty="0"/>
              <a:t>&lt;/script</a:t>
            </a:r>
            <a:r>
              <a:rPr lang="en-US" dirty="0" smtClean="0"/>
              <a:t>&gt;</a:t>
            </a:r>
            <a:endParaRPr lang="en-US" dirty="0"/>
          </a:p>
          <a:p>
            <a:pPr marL="0" indent="0">
              <a:buNone/>
            </a:pPr>
            <a:r>
              <a:rPr lang="en-US" dirty="0"/>
              <a:t>&lt;/body&gt;</a:t>
            </a:r>
          </a:p>
          <a:p>
            <a:pPr marL="0" indent="0">
              <a:buNone/>
            </a:pPr>
            <a:r>
              <a:rPr lang="en-US" dirty="0"/>
              <a:t>&lt;/html&gt; </a:t>
            </a:r>
          </a:p>
          <a:p>
            <a:endParaRPr lang="en-US" dirty="0"/>
          </a:p>
        </p:txBody>
      </p:sp>
    </p:spTree>
    <p:extLst>
      <p:ext uri="{BB962C8B-B14F-4D97-AF65-F5344CB8AC3E}">
        <p14:creationId xmlns:p14="http://schemas.microsoft.com/office/powerpoint/2010/main" xmlns="" val="1065118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229600" cy="5410200"/>
          </a:xfrm>
        </p:spPr>
        <p:txBody>
          <a:bodyPr>
            <a:normAutofit fontScale="92500" lnSpcReduction="20000"/>
          </a:bodyPr>
          <a:lstStyle/>
          <a:p>
            <a:r>
              <a:rPr lang="en-US" b="1" u="sng" dirty="0"/>
              <a:t>Using </a:t>
            </a:r>
            <a:r>
              <a:rPr lang="en-US" b="1" u="sng" dirty="0" err="1"/>
              <a:t>document.write</a:t>
            </a:r>
            <a:r>
              <a:rPr lang="en-US" b="1" u="sng" dirty="0" smtClean="0"/>
              <a:t>():</a:t>
            </a:r>
            <a:endParaRPr lang="en-US" b="1" u="sng" dirty="0"/>
          </a:p>
          <a:p>
            <a:pPr marL="0" indent="0">
              <a:buNone/>
            </a:pPr>
            <a:r>
              <a:rPr lang="en-US" dirty="0"/>
              <a:t>&lt;!DOCTYPE html&gt;</a:t>
            </a:r>
          </a:p>
          <a:p>
            <a:pPr marL="0" indent="0">
              <a:buNone/>
            </a:pPr>
            <a:r>
              <a:rPr lang="en-US" dirty="0"/>
              <a:t>&lt;html&gt;</a:t>
            </a:r>
          </a:p>
          <a:p>
            <a:pPr marL="0" indent="0">
              <a:buNone/>
            </a:pPr>
            <a:r>
              <a:rPr lang="en-US" dirty="0"/>
              <a:t>&lt;body&gt;</a:t>
            </a:r>
          </a:p>
          <a:p>
            <a:pPr marL="0" indent="0">
              <a:buNone/>
            </a:pPr>
            <a:r>
              <a:rPr lang="en-US" dirty="0" smtClean="0"/>
              <a:t>&lt;h2&gt;My First Web Page&lt;/h2&gt;</a:t>
            </a:r>
          </a:p>
          <a:p>
            <a:pPr marL="0" indent="0">
              <a:buNone/>
            </a:pPr>
            <a:r>
              <a:rPr lang="en-US" dirty="0" smtClean="0"/>
              <a:t>&lt;</a:t>
            </a:r>
            <a:r>
              <a:rPr lang="en-US" dirty="0"/>
              <a:t>p&gt;My first paragraph.&lt;/p</a:t>
            </a:r>
            <a:r>
              <a:rPr lang="en-US" dirty="0" smtClean="0"/>
              <a:t>&gt;</a:t>
            </a:r>
            <a:endParaRPr lang="en-US" dirty="0"/>
          </a:p>
          <a:p>
            <a:pPr marL="0" indent="0">
              <a:buNone/>
            </a:pPr>
            <a:r>
              <a:rPr lang="en-US" dirty="0"/>
              <a:t>&lt;p&gt;Never call </a:t>
            </a:r>
            <a:r>
              <a:rPr lang="en-US" dirty="0" err="1"/>
              <a:t>document.write</a:t>
            </a:r>
            <a:r>
              <a:rPr lang="en-US" dirty="0"/>
              <a:t> after the document has finished loading.</a:t>
            </a:r>
          </a:p>
          <a:p>
            <a:pPr marL="0" indent="0">
              <a:buNone/>
            </a:pPr>
            <a:r>
              <a:rPr lang="en-US" dirty="0"/>
              <a:t>It will overwrite the whole document.&lt;/p</a:t>
            </a:r>
            <a:r>
              <a:rPr lang="en-US" dirty="0" smtClean="0"/>
              <a:t>&gt;</a:t>
            </a:r>
            <a:endParaRPr lang="en-US" dirty="0"/>
          </a:p>
          <a:p>
            <a:pPr marL="0" indent="0">
              <a:buNone/>
            </a:pPr>
            <a:r>
              <a:rPr lang="en-US" dirty="0"/>
              <a:t>&lt;script&gt;</a:t>
            </a:r>
          </a:p>
          <a:p>
            <a:pPr marL="0" indent="0">
              <a:buNone/>
            </a:pPr>
            <a:r>
              <a:rPr lang="en-US" dirty="0" err="1"/>
              <a:t>document.write</a:t>
            </a:r>
            <a:r>
              <a:rPr lang="en-US" dirty="0"/>
              <a:t>(5 + 6);</a:t>
            </a:r>
          </a:p>
          <a:p>
            <a:pPr marL="0" indent="0">
              <a:buNone/>
            </a:pPr>
            <a:r>
              <a:rPr lang="en-US" dirty="0"/>
              <a:t>&lt;/script</a:t>
            </a:r>
            <a:r>
              <a:rPr lang="en-US" dirty="0" smtClean="0"/>
              <a:t>&gt;</a:t>
            </a:r>
            <a:endParaRPr lang="en-US" dirty="0"/>
          </a:p>
          <a:p>
            <a:pPr marL="0" indent="0">
              <a:buNone/>
            </a:pPr>
            <a:r>
              <a:rPr lang="en-US" dirty="0"/>
              <a:t>&lt;/body&gt;</a:t>
            </a:r>
          </a:p>
          <a:p>
            <a:pPr marL="0" indent="0">
              <a:buNone/>
            </a:pPr>
            <a:r>
              <a:rPr lang="en-US" dirty="0"/>
              <a:t>&lt;/html&gt; </a:t>
            </a:r>
          </a:p>
          <a:p>
            <a:endParaRPr lang="en-US" dirty="0"/>
          </a:p>
        </p:txBody>
      </p:sp>
    </p:spTree>
    <p:extLst>
      <p:ext uri="{BB962C8B-B14F-4D97-AF65-F5344CB8AC3E}">
        <p14:creationId xmlns:p14="http://schemas.microsoft.com/office/powerpoint/2010/main" xmlns="" val="5343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685800"/>
            <a:ext cx="8229600" cy="5638800"/>
          </a:xfrm>
        </p:spPr>
        <p:txBody>
          <a:bodyPr>
            <a:normAutofit lnSpcReduction="10000"/>
          </a:bodyPr>
          <a:lstStyle/>
          <a:p>
            <a:r>
              <a:rPr lang="en-US" b="1" dirty="0"/>
              <a:t>Using </a:t>
            </a:r>
            <a:r>
              <a:rPr lang="en-US" b="1" dirty="0" err="1"/>
              <a:t>window.alert</a:t>
            </a:r>
            <a:r>
              <a:rPr lang="en-US" b="1" dirty="0" smtClean="0"/>
              <a:t>():</a:t>
            </a:r>
          </a:p>
          <a:p>
            <a:pPr marL="0" indent="0">
              <a:buNone/>
            </a:pPr>
            <a:r>
              <a:rPr lang="en-US" dirty="0"/>
              <a:t>&lt;!DOCTYPE html&gt;</a:t>
            </a:r>
            <a:br>
              <a:rPr lang="en-US" dirty="0"/>
            </a:br>
            <a:r>
              <a:rPr lang="en-US" dirty="0"/>
              <a:t>&lt;html&gt;</a:t>
            </a:r>
            <a:br>
              <a:rPr lang="en-US" dirty="0"/>
            </a:br>
            <a:r>
              <a:rPr lang="en-US" dirty="0"/>
              <a:t>&lt;body&gt;</a:t>
            </a:r>
            <a:br>
              <a:rPr lang="en-US" dirty="0"/>
            </a:br>
            <a:r>
              <a:rPr lang="en-US" dirty="0"/>
              <a:t/>
            </a:r>
            <a:br>
              <a:rPr lang="en-US" dirty="0"/>
            </a:br>
            <a:r>
              <a:rPr lang="en-US" dirty="0"/>
              <a:t>&lt;h1&gt;My First Web Page&lt;/h1&gt;</a:t>
            </a:r>
            <a:br>
              <a:rPr lang="en-US" dirty="0"/>
            </a:br>
            <a:r>
              <a:rPr lang="en-US" dirty="0"/>
              <a:t>&lt;p&gt;My first paragraph.&lt;/p&gt;</a:t>
            </a:r>
            <a:br>
              <a:rPr lang="en-US" dirty="0"/>
            </a:br>
            <a:r>
              <a:rPr lang="en-US" dirty="0"/>
              <a:t/>
            </a:r>
            <a:br>
              <a:rPr lang="en-US" dirty="0"/>
            </a:br>
            <a:r>
              <a:rPr lang="en-US" dirty="0"/>
              <a:t>&lt;script&gt;</a:t>
            </a:r>
            <a:br>
              <a:rPr lang="en-US" dirty="0"/>
            </a:br>
            <a:r>
              <a:rPr lang="en-US" dirty="0" err="1"/>
              <a:t>window.alert</a:t>
            </a:r>
            <a:r>
              <a:rPr lang="en-US" dirty="0"/>
              <a:t>(5 + 6);</a:t>
            </a:r>
            <a:br>
              <a:rPr lang="en-US" dirty="0"/>
            </a:br>
            <a:r>
              <a:rPr lang="en-US" dirty="0"/>
              <a:t>&lt;/script&gt;</a:t>
            </a:r>
            <a:br>
              <a:rPr lang="en-US" dirty="0"/>
            </a:br>
            <a:r>
              <a:rPr lang="en-US" dirty="0"/>
              <a:t/>
            </a:r>
            <a:br>
              <a:rPr lang="en-US" dirty="0"/>
            </a:br>
            <a:r>
              <a:rPr lang="en-US" dirty="0"/>
              <a:t>&lt;/body&gt;</a:t>
            </a:r>
            <a:br>
              <a:rPr lang="en-US" dirty="0"/>
            </a:br>
            <a:r>
              <a:rPr lang="en-US" dirty="0"/>
              <a:t>&lt;/html&gt;</a:t>
            </a:r>
            <a:endParaRPr 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a:bodyPr>
          <a:lstStyle/>
          <a:p>
            <a:r>
              <a:rPr lang="en-US" sz="2800" b="1" u="sng" dirty="0"/>
              <a:t>Using console.log</a:t>
            </a:r>
            <a:r>
              <a:rPr lang="en-US" sz="2800" b="1" u="sng" dirty="0" smtClean="0"/>
              <a:t>():</a:t>
            </a:r>
          </a:p>
          <a:p>
            <a:r>
              <a:rPr lang="en-US" sz="2800" dirty="0"/>
              <a:t>&lt;!DOCTYPE html&gt;</a:t>
            </a:r>
            <a:br>
              <a:rPr lang="en-US" sz="2800" dirty="0"/>
            </a:br>
            <a:r>
              <a:rPr lang="en-US" sz="2800" dirty="0"/>
              <a:t>&lt;html&gt;</a:t>
            </a:r>
            <a:br>
              <a:rPr lang="en-US" sz="2800" dirty="0"/>
            </a:br>
            <a:r>
              <a:rPr lang="en-US" sz="2800" dirty="0"/>
              <a:t>&lt;body</a:t>
            </a:r>
            <a:r>
              <a:rPr lang="en-US" sz="2800" dirty="0" smtClean="0"/>
              <a:t>&gt;</a:t>
            </a:r>
            <a:r>
              <a:rPr lang="en-US" sz="2800" dirty="0"/>
              <a:t/>
            </a:r>
            <a:br>
              <a:rPr lang="en-US" sz="2800" dirty="0"/>
            </a:br>
            <a:r>
              <a:rPr lang="en-US" sz="2800" dirty="0"/>
              <a:t>&lt;script&gt;</a:t>
            </a:r>
            <a:br>
              <a:rPr lang="en-US" sz="2800" dirty="0"/>
            </a:br>
            <a:r>
              <a:rPr lang="en-US" sz="2800" dirty="0"/>
              <a:t>console.log(5 + 6);</a:t>
            </a:r>
            <a:br>
              <a:rPr lang="en-US" sz="2800" dirty="0"/>
            </a:br>
            <a:r>
              <a:rPr lang="en-US" sz="2800" dirty="0"/>
              <a:t>&lt;/script</a:t>
            </a:r>
            <a:r>
              <a:rPr lang="en-US" sz="2800" dirty="0" smtClean="0"/>
              <a:t>&gt;</a:t>
            </a:r>
            <a:r>
              <a:rPr lang="en-US" sz="2800" dirty="0"/>
              <a:t/>
            </a:r>
            <a:br>
              <a:rPr lang="en-US" sz="2800" dirty="0"/>
            </a:br>
            <a:r>
              <a:rPr lang="en-US" sz="2800" dirty="0"/>
              <a:t>&lt;/body&gt;</a:t>
            </a:r>
            <a:br>
              <a:rPr lang="en-US" sz="2800" dirty="0"/>
            </a:br>
            <a:r>
              <a:rPr lang="en-US" sz="2800" dirty="0"/>
              <a:t>&lt;/html&gt;</a:t>
            </a:r>
            <a:endParaRPr lang="en-US" sz="2800" b="1" dirty="0"/>
          </a:p>
          <a:p>
            <a:endParaRPr lang="en-US" sz="28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1066800"/>
            <a:ext cx="8229600" cy="5257800"/>
          </a:xfrm>
        </p:spPr>
        <p:txBody>
          <a:bodyPr>
            <a:normAutofit fontScale="85000" lnSpcReduction="20000"/>
          </a:bodyPr>
          <a:lstStyle/>
          <a:p>
            <a:r>
              <a:rPr lang="en-US" sz="3600" b="1" u="sng" dirty="0" smtClean="0"/>
              <a:t>JavaScript Print:</a:t>
            </a:r>
          </a:p>
          <a:p>
            <a:endParaRPr lang="en-US" b="1" u="sng" dirty="0" smtClean="0"/>
          </a:p>
          <a:p>
            <a:r>
              <a:rPr lang="en-US" dirty="0" smtClean="0"/>
              <a:t>JavaScript does not have any print object or print methods.</a:t>
            </a:r>
          </a:p>
          <a:p>
            <a:pPr>
              <a:buNone/>
            </a:pPr>
            <a:r>
              <a:rPr lang="en-US" b="1" dirty="0" smtClean="0"/>
              <a:t>&lt;!DOCTYPE html&gt;</a:t>
            </a:r>
          </a:p>
          <a:p>
            <a:pPr>
              <a:buNone/>
            </a:pPr>
            <a:r>
              <a:rPr lang="en-US" b="1" dirty="0" smtClean="0"/>
              <a:t>&lt;html&gt;</a:t>
            </a:r>
          </a:p>
          <a:p>
            <a:pPr>
              <a:buNone/>
            </a:pPr>
            <a:r>
              <a:rPr lang="en-US" b="1" dirty="0" smtClean="0"/>
              <a:t>&lt;body&gt;</a:t>
            </a:r>
          </a:p>
          <a:p>
            <a:endParaRPr lang="en-US" b="1" dirty="0" smtClean="0"/>
          </a:p>
          <a:p>
            <a:pPr>
              <a:buNone/>
            </a:pPr>
            <a:r>
              <a:rPr lang="en-US" b="1" dirty="0" smtClean="0"/>
              <a:t>&lt;h2&gt;The </a:t>
            </a:r>
            <a:r>
              <a:rPr lang="en-US" b="1" dirty="0" err="1" smtClean="0"/>
              <a:t>window.print</a:t>
            </a:r>
            <a:r>
              <a:rPr lang="en-US" b="1" dirty="0" smtClean="0"/>
              <a:t>() Method&lt;/h2&gt;</a:t>
            </a:r>
          </a:p>
          <a:p>
            <a:endParaRPr lang="en-US" b="1" dirty="0" smtClean="0"/>
          </a:p>
          <a:p>
            <a:pPr>
              <a:buNone/>
            </a:pPr>
            <a:r>
              <a:rPr lang="en-US" b="1" dirty="0" smtClean="0"/>
              <a:t>&lt;p&gt;Click the button to print the current page.&lt;/p&gt;</a:t>
            </a:r>
          </a:p>
          <a:p>
            <a:endParaRPr lang="en-US" b="1" dirty="0" smtClean="0"/>
          </a:p>
          <a:p>
            <a:pPr>
              <a:buNone/>
            </a:pPr>
            <a:r>
              <a:rPr lang="en-US" b="1" dirty="0" smtClean="0"/>
              <a:t>&lt;button </a:t>
            </a:r>
            <a:r>
              <a:rPr lang="en-US" b="1" dirty="0" err="1" smtClean="0"/>
              <a:t>onclick</a:t>
            </a:r>
            <a:r>
              <a:rPr lang="en-US" b="1" dirty="0" smtClean="0"/>
              <a:t>="</a:t>
            </a:r>
            <a:r>
              <a:rPr lang="en-US" b="1" dirty="0" err="1" smtClean="0"/>
              <a:t>window.print</a:t>
            </a:r>
            <a:r>
              <a:rPr lang="en-US" b="1" dirty="0" smtClean="0"/>
              <a:t>()"&gt;Print this page&lt;/button&gt;</a:t>
            </a:r>
          </a:p>
          <a:p>
            <a:endParaRPr lang="en-US" b="1" dirty="0" smtClean="0"/>
          </a:p>
          <a:p>
            <a:pPr>
              <a:buNone/>
            </a:pPr>
            <a:r>
              <a:rPr lang="en-US" b="1" dirty="0" smtClean="0"/>
              <a:t>&lt;/body&gt;</a:t>
            </a:r>
          </a:p>
          <a:p>
            <a:pPr>
              <a:buNone/>
            </a:pPr>
            <a:r>
              <a:rPr lang="en-US" b="1" dirty="0" smtClean="0"/>
              <a:t>&lt;/html&gt;</a:t>
            </a:r>
          </a:p>
          <a:p>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pPr algn="ctr"/>
            <a:r>
              <a:rPr lang="en-US" sz="3600" dirty="0" smtClean="0">
                <a:latin typeface="Times New Roman" panose="02020603050405020304" pitchFamily="18" charset="0"/>
                <a:cs typeface="Times New Roman" panose="02020603050405020304" pitchFamily="18" charset="0"/>
              </a:rPr>
              <a:t>High Level Programming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752600"/>
            <a:ext cx="8229600" cy="4572000"/>
          </a:xfrm>
        </p:spPr>
        <p:txBody>
          <a:bodyPr/>
          <a:lstStyle/>
          <a:p>
            <a:pPr marL="0" indent="0" algn="ctr">
              <a:buNone/>
            </a:pPr>
            <a:r>
              <a:rPr lang="en-US" b="1" u="sng" dirty="0" smtClean="0"/>
              <a:t>JavaScript</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JavaScript (</a:t>
            </a:r>
            <a:r>
              <a:rPr lang="en-US" sz="2000" dirty="0" err="1">
                <a:latin typeface="Times New Roman" panose="02020603050405020304" pitchFamily="18" charset="0"/>
                <a:cs typeface="Times New Roman" panose="02020603050405020304" pitchFamily="18" charset="0"/>
              </a:rPr>
              <a:t>js</a:t>
            </a:r>
            <a:r>
              <a:rPr lang="en-US" sz="2000" dirty="0">
                <a:latin typeface="Times New Roman" panose="02020603050405020304" pitchFamily="18" charset="0"/>
                <a:cs typeface="Times New Roman" panose="02020603050405020304" pitchFamily="18" charset="0"/>
              </a:rPr>
              <a:t>) is a light-weight object-oriented programming language which is used by several websites for scripting the webpages </a:t>
            </a:r>
            <a:r>
              <a:rPr lang="en-US" sz="2000" dirty="0" smtClean="0">
                <a:latin typeface="Times New Roman" panose="02020603050405020304" pitchFamily="18" charset="0"/>
                <a:cs typeface="Times New Roman" panose="02020603050405020304" pitchFamily="18" charset="0"/>
              </a:rPr>
              <a:t>.</a:t>
            </a:r>
            <a:endParaRPr lang="en-US" sz="2000" b="1"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 is an interpreted, full-fledged programming language that enables dynamic interactivity on </a:t>
            </a:r>
            <a:r>
              <a:rPr lang="en-US" sz="2000" dirty="0" smtClean="0">
                <a:latin typeface="Times New Roman" panose="02020603050405020304" pitchFamily="18" charset="0"/>
                <a:cs typeface="Times New Roman" panose="02020603050405020304" pitchFamily="18" charset="0"/>
              </a:rPr>
              <a:t>websites </a:t>
            </a:r>
            <a:r>
              <a:rPr lang="en-US" sz="2000" dirty="0">
                <a:latin typeface="Times New Roman" panose="02020603050405020304" pitchFamily="18" charset="0"/>
                <a:cs typeface="Times New Roman" panose="02020603050405020304" pitchFamily="18" charset="0"/>
              </a:rPr>
              <a:t>when applied to an HTML </a:t>
            </a:r>
            <a:r>
              <a:rPr lang="en-US" sz="2000" dirty="0" smtClean="0">
                <a:latin typeface="Times New Roman" panose="02020603050405020304" pitchFamily="18" charset="0"/>
                <a:cs typeface="Times New Roman" panose="02020603050405020304" pitchFamily="18" charset="0"/>
              </a:rPr>
              <a:t>document.</a:t>
            </a:r>
          </a:p>
          <a:p>
            <a:r>
              <a:rPr lang="en-US" sz="2000" dirty="0"/>
              <a:t>It was introduced in the year 1995 for adding programs to the webpages in the Netscape Navigator browser. </a:t>
            </a:r>
            <a:endParaRPr lang="en-US" sz="2000" dirty="0" smtClean="0"/>
          </a:p>
          <a:p>
            <a:r>
              <a:rPr lang="en-US" sz="2000" dirty="0"/>
              <a:t>With JavaScript, users can build modern web applications to interact directly without reloading the page every time. </a:t>
            </a:r>
            <a:endParaRPr lang="en-US" sz="2000" dirty="0" smtClean="0"/>
          </a:p>
          <a:p>
            <a:r>
              <a:rPr lang="en-US" sz="2000" dirty="0"/>
              <a:t>The traditional website uses </a:t>
            </a:r>
            <a:r>
              <a:rPr lang="en-US" sz="2000" dirty="0" err="1"/>
              <a:t>js</a:t>
            </a:r>
            <a:r>
              <a:rPr lang="en-US" sz="2000" dirty="0"/>
              <a:t> to provide several forms of interactivity and simplicity.</a:t>
            </a: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fontScale="55000" lnSpcReduction="20000"/>
          </a:bodyPr>
          <a:lstStyle/>
          <a:p>
            <a:pPr algn="ctr">
              <a:buNone/>
            </a:pPr>
            <a:r>
              <a:rPr lang="en-US" sz="4500" b="1" dirty="0" smtClean="0"/>
              <a:t>JavaScript Statements</a:t>
            </a:r>
          </a:p>
          <a:p>
            <a:r>
              <a:rPr lang="en-US" b="1" dirty="0" smtClean="0"/>
              <a:t>JavaScript statements are composed of:</a:t>
            </a:r>
          </a:p>
          <a:p>
            <a:r>
              <a:rPr lang="en-US" b="1" dirty="0" smtClean="0"/>
              <a:t>Values, Operators, Expressions, Keywords, and Comments.</a:t>
            </a:r>
          </a:p>
          <a:p>
            <a:r>
              <a:rPr lang="en-US" b="1" dirty="0" smtClean="0"/>
              <a:t>This statement tells the browser to write "Hello world." inside an HTML element with id="demo":</a:t>
            </a:r>
          </a:p>
          <a:p>
            <a:pPr>
              <a:buNone/>
            </a:pPr>
            <a:r>
              <a:rPr lang="en-US" b="1" dirty="0" smtClean="0"/>
              <a:t>&lt;!DOCTYPE html&gt;</a:t>
            </a:r>
          </a:p>
          <a:p>
            <a:pPr>
              <a:buNone/>
            </a:pPr>
            <a:r>
              <a:rPr lang="en-US" b="1" dirty="0" smtClean="0"/>
              <a:t>&lt;html&gt;</a:t>
            </a:r>
          </a:p>
          <a:p>
            <a:pPr>
              <a:buNone/>
            </a:pPr>
            <a:r>
              <a:rPr lang="en-US" b="1" dirty="0" smtClean="0"/>
              <a:t>&lt;body&gt;</a:t>
            </a:r>
          </a:p>
          <a:p>
            <a:pPr>
              <a:buNone/>
            </a:pPr>
            <a:endParaRPr lang="en-US" b="1" dirty="0" smtClean="0"/>
          </a:p>
          <a:p>
            <a:pPr>
              <a:buNone/>
            </a:pPr>
            <a:r>
              <a:rPr lang="en-US" b="1" dirty="0" smtClean="0"/>
              <a:t>&lt;h2&gt;JavaScript Statements&lt;/h2&gt;</a:t>
            </a:r>
          </a:p>
          <a:p>
            <a:pPr>
              <a:buNone/>
            </a:pPr>
            <a:endParaRPr lang="en-US" b="1" dirty="0" smtClean="0"/>
          </a:p>
          <a:p>
            <a:pPr>
              <a:buNone/>
            </a:pPr>
            <a:r>
              <a:rPr lang="en-US" b="1" dirty="0" smtClean="0"/>
              <a:t>&lt;p&gt;In HTML, JavaScript statements are executed by the browser.&lt;/p&gt;</a:t>
            </a:r>
          </a:p>
          <a:p>
            <a:pPr>
              <a:buNone/>
            </a:pPr>
            <a:endParaRPr lang="en-US" b="1" dirty="0" smtClean="0"/>
          </a:p>
          <a:p>
            <a:pPr>
              <a:buNone/>
            </a:pPr>
            <a:r>
              <a:rPr lang="en-US" b="1" dirty="0" smtClean="0"/>
              <a:t>&lt;p id="demo"&gt;&lt;/p&gt;</a:t>
            </a:r>
          </a:p>
          <a:p>
            <a:pPr>
              <a:buNone/>
            </a:pPr>
            <a:endParaRPr lang="en-US" b="1" dirty="0" smtClean="0"/>
          </a:p>
          <a:p>
            <a:pPr>
              <a:buNone/>
            </a:pPr>
            <a:r>
              <a:rPr lang="en-US" b="1" dirty="0" smtClean="0"/>
              <a:t>&lt;script&gt;</a:t>
            </a:r>
          </a:p>
          <a:p>
            <a:pPr>
              <a:buNone/>
            </a:pPr>
            <a:r>
              <a:rPr lang="en-US" b="1" dirty="0" err="1" smtClean="0"/>
              <a:t>document.getElementById</a:t>
            </a:r>
            <a:r>
              <a:rPr lang="en-US" b="1" dirty="0" smtClean="0"/>
              <a:t>("demo").</a:t>
            </a:r>
            <a:r>
              <a:rPr lang="en-US" b="1" dirty="0" err="1" smtClean="0"/>
              <a:t>innerHTML</a:t>
            </a:r>
            <a:r>
              <a:rPr lang="en-US" b="1" dirty="0" smtClean="0"/>
              <a:t> = "Hello  world .";</a:t>
            </a:r>
          </a:p>
          <a:p>
            <a:pPr>
              <a:buNone/>
            </a:pPr>
            <a:r>
              <a:rPr lang="en-US" b="1" dirty="0" smtClean="0"/>
              <a:t>&lt;/script&gt;</a:t>
            </a:r>
          </a:p>
          <a:p>
            <a:pPr>
              <a:buNone/>
            </a:pPr>
            <a:endParaRPr lang="en-US" b="1" dirty="0" smtClean="0"/>
          </a:p>
          <a:p>
            <a:pPr>
              <a:buNone/>
            </a:pPr>
            <a:r>
              <a:rPr lang="en-US" b="1" dirty="0" smtClean="0"/>
              <a:t>&lt;/body&gt;</a:t>
            </a:r>
          </a:p>
          <a:p>
            <a:pPr>
              <a:buNone/>
            </a:pPr>
            <a:r>
              <a:rPr lang="en-US" b="1" dirty="0" smtClean="0"/>
              <a:t>&lt;/html&gt;</a:t>
            </a:r>
          </a:p>
          <a:p>
            <a:pPr>
              <a:buNone/>
            </a:pPr>
            <a:endParaRPr lang="en-US" b="1"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47500" lnSpcReduction="20000"/>
          </a:bodyPr>
          <a:lstStyle/>
          <a:p>
            <a:pPr algn="ctr">
              <a:buNone/>
            </a:pPr>
            <a:r>
              <a:rPr lang="en-US" sz="5100" b="1" dirty="0" smtClean="0"/>
              <a:t>Semicolons ;</a:t>
            </a:r>
          </a:p>
          <a:p>
            <a:r>
              <a:rPr lang="en-US" sz="2800" dirty="0" smtClean="0"/>
              <a:t>Semicolons separate JavaScript statements.</a:t>
            </a:r>
          </a:p>
          <a:p>
            <a:r>
              <a:rPr lang="en-US" sz="2800" dirty="0" smtClean="0"/>
              <a:t>Add a semicolon at the end of each executable statement:</a:t>
            </a:r>
          </a:p>
          <a:p>
            <a:pPr>
              <a:buNone/>
            </a:pPr>
            <a:r>
              <a:rPr lang="en-US" sz="2800" dirty="0" smtClean="0"/>
              <a:t>&lt;!DOCTYPE html&gt;</a:t>
            </a:r>
          </a:p>
          <a:p>
            <a:pPr>
              <a:buNone/>
            </a:pPr>
            <a:r>
              <a:rPr lang="en-US" sz="2800" dirty="0" smtClean="0"/>
              <a:t>&lt;html&gt;</a:t>
            </a:r>
          </a:p>
          <a:p>
            <a:pPr>
              <a:buNone/>
            </a:pPr>
            <a:r>
              <a:rPr lang="en-US" sz="2800" dirty="0" smtClean="0"/>
              <a:t>&lt;body&gt;</a:t>
            </a:r>
          </a:p>
          <a:p>
            <a:endParaRPr lang="en-US" sz="2800" dirty="0" smtClean="0"/>
          </a:p>
          <a:p>
            <a:pPr>
              <a:buNone/>
            </a:pPr>
            <a:r>
              <a:rPr lang="en-US" sz="2800" dirty="0" smtClean="0"/>
              <a:t>&lt;h2&gt;JavaScript Statements&lt;/h2&gt;</a:t>
            </a:r>
          </a:p>
          <a:p>
            <a:endParaRPr lang="en-US" sz="2800" dirty="0" smtClean="0"/>
          </a:p>
          <a:p>
            <a:pPr>
              <a:buNone/>
            </a:pPr>
            <a:r>
              <a:rPr lang="en-US" sz="2800" dirty="0" smtClean="0"/>
              <a:t>&lt;p&gt;JavaScript statements are separated by semicolons.&lt;/p&gt;</a:t>
            </a:r>
          </a:p>
          <a:p>
            <a:endParaRPr lang="en-US" sz="2800" dirty="0" smtClean="0"/>
          </a:p>
          <a:p>
            <a:pPr>
              <a:buNone/>
            </a:pPr>
            <a:r>
              <a:rPr lang="en-US" sz="2800" dirty="0" smtClean="0"/>
              <a:t>&lt;p id="demo1"&gt;&lt;/p&gt;</a:t>
            </a:r>
          </a:p>
          <a:p>
            <a:endParaRPr lang="en-US" sz="2800" dirty="0" smtClean="0"/>
          </a:p>
          <a:p>
            <a:pPr>
              <a:buNone/>
            </a:pPr>
            <a:r>
              <a:rPr lang="en-US" sz="2800" dirty="0" smtClean="0"/>
              <a:t>&lt;script&gt;</a:t>
            </a:r>
          </a:p>
          <a:p>
            <a:pPr>
              <a:buNone/>
            </a:pPr>
            <a:r>
              <a:rPr lang="en-US" sz="2800" dirty="0" smtClean="0"/>
              <a:t>var a, b, c;</a:t>
            </a:r>
          </a:p>
          <a:p>
            <a:pPr>
              <a:buNone/>
            </a:pPr>
            <a:r>
              <a:rPr lang="en-US" sz="2800" dirty="0" smtClean="0"/>
              <a:t>a = 5;</a:t>
            </a:r>
          </a:p>
          <a:p>
            <a:pPr>
              <a:buNone/>
            </a:pPr>
            <a:r>
              <a:rPr lang="en-US" sz="2800" dirty="0" smtClean="0"/>
              <a:t>b = 6;</a:t>
            </a:r>
          </a:p>
          <a:p>
            <a:pPr>
              <a:buNone/>
            </a:pPr>
            <a:r>
              <a:rPr lang="en-US" sz="2800" dirty="0" smtClean="0"/>
              <a:t>c= a + b;</a:t>
            </a:r>
          </a:p>
          <a:p>
            <a:pPr>
              <a:buNone/>
            </a:pPr>
            <a:r>
              <a:rPr lang="en-US" sz="2800" dirty="0" err="1" smtClean="0"/>
              <a:t>document.getElementById</a:t>
            </a:r>
            <a:r>
              <a:rPr lang="en-US" sz="2800" dirty="0" smtClean="0"/>
              <a:t>("demo1").</a:t>
            </a:r>
            <a:r>
              <a:rPr lang="en-US" sz="2800" dirty="0" err="1" smtClean="0"/>
              <a:t>innerHTML</a:t>
            </a:r>
            <a:r>
              <a:rPr lang="en-US" sz="2800" dirty="0" smtClean="0"/>
              <a:t> = c;</a:t>
            </a:r>
          </a:p>
          <a:p>
            <a:pPr>
              <a:buNone/>
            </a:pPr>
            <a:r>
              <a:rPr lang="en-US" sz="2800" dirty="0" smtClean="0"/>
              <a:t>&lt;/script&gt;</a:t>
            </a:r>
          </a:p>
          <a:p>
            <a:endParaRPr lang="en-US" sz="2800" dirty="0" smtClean="0"/>
          </a:p>
          <a:p>
            <a:pPr>
              <a:buNone/>
            </a:pPr>
            <a:r>
              <a:rPr lang="en-US" sz="2800" dirty="0" smtClean="0"/>
              <a:t>&lt;/body&gt;</a:t>
            </a:r>
          </a:p>
          <a:p>
            <a:pPr>
              <a:buNone/>
            </a:pPr>
            <a:r>
              <a:rPr lang="en-US" sz="2800" dirty="0" smtClean="0"/>
              <a:t>&lt;/html&gt;</a:t>
            </a:r>
          </a:p>
          <a:p>
            <a:endParaRPr lang="en-US" sz="2800" dirty="0" smtClean="0"/>
          </a:p>
          <a:p>
            <a:pPr>
              <a:buNone/>
            </a:pPr>
            <a:endParaRPr lang="en-US" sz="2800" b="1"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idx="1"/>
          </p:nvPr>
        </p:nvSpPr>
        <p:spPr>
          <a:xfrm>
            <a:off x="457200" y="990600"/>
            <a:ext cx="8229600" cy="5334000"/>
          </a:xfrm>
        </p:spPr>
        <p:txBody>
          <a:bodyPr>
            <a:normAutofit fontScale="62500" lnSpcReduction="20000"/>
          </a:bodyPr>
          <a:lstStyle/>
          <a:p>
            <a:pPr algn="ctr">
              <a:buNone/>
            </a:pPr>
            <a:r>
              <a:rPr lang="en-US" sz="4000" b="1" dirty="0" smtClean="0"/>
              <a:t>Multiple statements on one line</a:t>
            </a:r>
          </a:p>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&lt;h2&gt;JavaScript Statements&lt;/h2&gt;</a:t>
            </a:r>
          </a:p>
          <a:p>
            <a:pPr>
              <a:buNone/>
            </a:pPr>
            <a:endParaRPr lang="en-US" dirty="0" smtClean="0"/>
          </a:p>
          <a:p>
            <a:pPr>
              <a:buNone/>
            </a:pPr>
            <a:r>
              <a:rPr lang="en-US" dirty="0" smtClean="0"/>
              <a:t>&lt;p&gt;Multiple statements on one line is allowed.&lt;/p&gt;</a:t>
            </a:r>
          </a:p>
          <a:p>
            <a:pPr>
              <a:buNone/>
            </a:pPr>
            <a:endParaRPr lang="en-US" dirty="0" smtClean="0"/>
          </a:p>
          <a:p>
            <a:pPr>
              <a:buNone/>
            </a:pPr>
            <a:r>
              <a:rPr lang="en-US" dirty="0" smtClean="0"/>
              <a:t>&lt;p id="demo1"&gt;&lt;/p&gt;</a:t>
            </a:r>
          </a:p>
          <a:p>
            <a:pPr>
              <a:buNone/>
            </a:pPr>
            <a:endParaRPr lang="en-US" dirty="0" smtClean="0"/>
          </a:p>
          <a:p>
            <a:pPr>
              <a:buNone/>
            </a:pPr>
            <a:r>
              <a:rPr lang="en-US" dirty="0" smtClean="0"/>
              <a:t>&lt;script&gt;</a:t>
            </a:r>
          </a:p>
          <a:p>
            <a:pPr>
              <a:buNone/>
            </a:pPr>
            <a:r>
              <a:rPr lang="en-US" dirty="0" smtClean="0"/>
              <a:t>var a, b, c;</a:t>
            </a:r>
          </a:p>
          <a:p>
            <a:pPr>
              <a:buNone/>
            </a:pPr>
            <a:r>
              <a:rPr lang="en-US" dirty="0" smtClean="0"/>
              <a:t>a = 5; b = 6; c = a + b;</a:t>
            </a:r>
          </a:p>
          <a:p>
            <a:pPr>
              <a:buNone/>
            </a:pPr>
            <a:r>
              <a:rPr lang="en-US" dirty="0" err="1" smtClean="0"/>
              <a:t>document.getElementById</a:t>
            </a:r>
            <a:r>
              <a:rPr lang="en-US" dirty="0" smtClean="0"/>
              <a:t>("demo1").</a:t>
            </a:r>
            <a:r>
              <a:rPr lang="en-US" dirty="0" err="1" smtClean="0"/>
              <a:t>innerHTML</a:t>
            </a:r>
            <a:r>
              <a:rPr lang="en-US" dirty="0" smtClean="0"/>
              <a:t> = c;</a:t>
            </a:r>
          </a:p>
          <a:p>
            <a:pPr>
              <a:buNone/>
            </a:pPr>
            <a:r>
              <a:rPr lang="en-US" dirty="0" smtClean="0"/>
              <a:t>&lt;/script&gt;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14400"/>
            <a:ext cx="8229600" cy="5715000"/>
          </a:xfrm>
        </p:spPr>
        <p:txBody>
          <a:bodyPr>
            <a:noAutofit/>
          </a:bodyPr>
          <a:lstStyle/>
          <a:p>
            <a:pPr algn="ctr">
              <a:buNone/>
            </a:pPr>
            <a:r>
              <a:rPr lang="en-US" sz="2800" dirty="0" smtClean="0"/>
              <a:t>JavaScript White Space</a:t>
            </a:r>
          </a:p>
          <a:p>
            <a:pPr>
              <a:buNone/>
            </a:pPr>
            <a:r>
              <a:rPr lang="en-US" sz="2000" dirty="0" smtClean="0"/>
              <a:t>JavaScript ignores multiple spaces. You can add white space to your script to make it more readable.</a:t>
            </a:r>
          </a:p>
          <a:p>
            <a:pPr>
              <a:buNone/>
            </a:pPr>
            <a:r>
              <a:rPr lang="en-US" sz="2000" dirty="0" smtClean="0"/>
              <a:t>var person = "</a:t>
            </a:r>
            <a:r>
              <a:rPr lang="en-US" sz="2000" dirty="0" err="1" smtClean="0"/>
              <a:t>Hege</a:t>
            </a:r>
            <a:r>
              <a:rPr lang="en-US" sz="2000" dirty="0" smtClean="0"/>
              <a:t>";</a:t>
            </a:r>
            <a:br>
              <a:rPr lang="en-US" sz="2000" dirty="0" smtClean="0"/>
            </a:br>
            <a:r>
              <a:rPr lang="en-US" sz="2000" dirty="0" smtClean="0"/>
              <a:t>var person="</a:t>
            </a:r>
            <a:r>
              <a:rPr lang="en-US" sz="2000" dirty="0" err="1" smtClean="0"/>
              <a:t>Hege</a:t>
            </a:r>
            <a:r>
              <a:rPr lang="en-US" sz="2000" dirty="0" smtClean="0"/>
              <a:t>";</a:t>
            </a:r>
          </a:p>
          <a:p>
            <a:pPr>
              <a:buNone/>
            </a:pPr>
            <a:r>
              <a:rPr lang="en-US" sz="2000" dirty="0" smtClean="0"/>
              <a:t>A good practice is to put spaces around operators ( = + - * / ):</a:t>
            </a:r>
          </a:p>
          <a:p>
            <a:pPr>
              <a:buNone/>
            </a:pPr>
            <a:r>
              <a:rPr lang="en-US" sz="2000" dirty="0" smtClean="0"/>
              <a:t>var x = y + z;</a:t>
            </a:r>
          </a:p>
          <a:p>
            <a:pPr>
              <a:buNone/>
            </a:pPr>
            <a:endParaRPr lang="en-US" sz="2000" b="1" dirty="0" smtClean="0"/>
          </a:p>
          <a:p>
            <a:pPr>
              <a:buNone/>
            </a:pPr>
            <a:r>
              <a:rPr lang="en-US" sz="2000" b="1" dirty="0" smtClean="0"/>
              <a:t>JavaScript Line Length and Line Breaks:</a:t>
            </a:r>
          </a:p>
          <a:p>
            <a:pPr>
              <a:buNone/>
            </a:pPr>
            <a:r>
              <a:rPr lang="en-US" sz="2000" dirty="0" smtClean="0"/>
              <a:t>For best readability, programmers often like to avoid code lines longer than 80 characters.</a:t>
            </a:r>
          </a:p>
          <a:p>
            <a:pPr>
              <a:buNone/>
            </a:pPr>
            <a:endParaRPr lang="en-US" sz="2000"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fontScale="32500" lnSpcReduction="20000"/>
          </a:bodyPr>
          <a:lstStyle/>
          <a:p>
            <a:pPr>
              <a:buNone/>
            </a:pPr>
            <a:r>
              <a:rPr lang="en-US" sz="5600" dirty="0" smtClean="0">
                <a:latin typeface="Times New Roman" pitchFamily="18" charset="0"/>
                <a:cs typeface="Times New Roman" pitchFamily="18" charset="0"/>
              </a:rPr>
              <a:t>&lt;!DOCTYPE html&gt;</a:t>
            </a:r>
          </a:p>
          <a:p>
            <a:pPr>
              <a:buNone/>
            </a:pPr>
            <a:r>
              <a:rPr lang="en-US" sz="5600" dirty="0" smtClean="0">
                <a:latin typeface="Times New Roman" pitchFamily="18" charset="0"/>
                <a:cs typeface="Times New Roman" pitchFamily="18" charset="0"/>
              </a:rPr>
              <a:t>&lt;html&gt;</a:t>
            </a:r>
          </a:p>
          <a:p>
            <a:pPr>
              <a:buNone/>
            </a:pPr>
            <a:r>
              <a:rPr lang="en-US" sz="5600" dirty="0" smtClean="0">
                <a:latin typeface="Times New Roman" pitchFamily="18" charset="0"/>
                <a:cs typeface="Times New Roman" pitchFamily="18" charset="0"/>
              </a:rPr>
              <a:t>&lt;body&gt;</a:t>
            </a:r>
          </a:p>
          <a:p>
            <a:endParaRPr lang="en-US" sz="5600" dirty="0" smtClean="0">
              <a:latin typeface="Times New Roman" pitchFamily="18" charset="0"/>
              <a:cs typeface="Times New Roman" pitchFamily="18" charset="0"/>
            </a:endParaRPr>
          </a:p>
          <a:p>
            <a:pPr>
              <a:buNone/>
            </a:pPr>
            <a:r>
              <a:rPr lang="en-US" sz="5600" dirty="0" smtClean="0">
                <a:latin typeface="Times New Roman" pitchFamily="18" charset="0"/>
                <a:cs typeface="Times New Roman" pitchFamily="18" charset="0"/>
              </a:rPr>
              <a:t>&lt;h2&gt;JavaScript Statements&lt;/h2&gt;</a:t>
            </a:r>
          </a:p>
          <a:p>
            <a:endParaRPr lang="en-US" sz="5600" dirty="0" smtClean="0">
              <a:latin typeface="Times New Roman" pitchFamily="18" charset="0"/>
              <a:cs typeface="Times New Roman" pitchFamily="18" charset="0"/>
            </a:endParaRPr>
          </a:p>
          <a:p>
            <a:pPr>
              <a:buNone/>
            </a:pPr>
            <a:r>
              <a:rPr lang="en-US" sz="5600" dirty="0" smtClean="0">
                <a:latin typeface="Times New Roman" pitchFamily="18" charset="0"/>
                <a:cs typeface="Times New Roman" pitchFamily="18" charset="0"/>
              </a:rPr>
              <a:t>&lt;p&gt;</a:t>
            </a:r>
          </a:p>
          <a:p>
            <a:pPr>
              <a:buNone/>
            </a:pPr>
            <a:r>
              <a:rPr lang="en-US" sz="5600" dirty="0" smtClean="0">
                <a:latin typeface="Times New Roman" pitchFamily="18" charset="0"/>
                <a:cs typeface="Times New Roman" pitchFamily="18" charset="0"/>
              </a:rPr>
              <a:t>The best place to break a code line is after an operator or a comma.</a:t>
            </a:r>
          </a:p>
          <a:p>
            <a:pPr>
              <a:buNone/>
            </a:pPr>
            <a:r>
              <a:rPr lang="en-US" sz="5600" dirty="0" smtClean="0">
                <a:latin typeface="Times New Roman" pitchFamily="18" charset="0"/>
                <a:cs typeface="Times New Roman" pitchFamily="18" charset="0"/>
              </a:rPr>
              <a:t>&lt;/p&gt;</a:t>
            </a:r>
          </a:p>
          <a:p>
            <a:endParaRPr lang="en-US" sz="5600" dirty="0" smtClean="0">
              <a:latin typeface="Times New Roman" pitchFamily="18" charset="0"/>
              <a:cs typeface="Times New Roman" pitchFamily="18" charset="0"/>
            </a:endParaRPr>
          </a:p>
          <a:p>
            <a:pPr>
              <a:buNone/>
            </a:pPr>
            <a:r>
              <a:rPr lang="en-US" sz="5600" dirty="0" smtClean="0">
                <a:latin typeface="Times New Roman" pitchFamily="18" charset="0"/>
                <a:cs typeface="Times New Roman" pitchFamily="18" charset="0"/>
              </a:rPr>
              <a:t>&lt;p id="demo"&gt;&lt;/p&gt;</a:t>
            </a:r>
          </a:p>
          <a:p>
            <a:endParaRPr lang="en-US" sz="5600" dirty="0" smtClean="0">
              <a:latin typeface="Times New Roman" pitchFamily="18" charset="0"/>
              <a:cs typeface="Times New Roman" pitchFamily="18" charset="0"/>
            </a:endParaRPr>
          </a:p>
          <a:p>
            <a:pPr>
              <a:buNone/>
            </a:pPr>
            <a:r>
              <a:rPr lang="en-US" sz="5600" dirty="0" smtClean="0">
                <a:latin typeface="Times New Roman" pitchFamily="18" charset="0"/>
                <a:cs typeface="Times New Roman" pitchFamily="18" charset="0"/>
              </a:rPr>
              <a:t>&lt;script&gt;</a:t>
            </a:r>
          </a:p>
          <a:p>
            <a:pPr>
              <a:buNone/>
            </a:pPr>
            <a:r>
              <a:rPr lang="en-US" sz="5600" dirty="0" err="1" smtClean="0">
                <a:latin typeface="Times New Roman" pitchFamily="18" charset="0"/>
                <a:cs typeface="Times New Roman" pitchFamily="18" charset="0"/>
              </a:rPr>
              <a:t>document.getElementById</a:t>
            </a:r>
            <a:r>
              <a:rPr lang="en-US" sz="5600" dirty="0" smtClean="0">
                <a:latin typeface="Times New Roman" pitchFamily="18" charset="0"/>
                <a:cs typeface="Times New Roman" pitchFamily="18" charset="0"/>
              </a:rPr>
              <a:t>("demo").</a:t>
            </a:r>
            <a:r>
              <a:rPr lang="en-US" sz="5600" dirty="0" err="1" smtClean="0">
                <a:latin typeface="Times New Roman" pitchFamily="18" charset="0"/>
                <a:cs typeface="Times New Roman" pitchFamily="18" charset="0"/>
              </a:rPr>
              <a:t>innerHTML</a:t>
            </a:r>
            <a:r>
              <a:rPr lang="en-US" sz="5600" dirty="0" smtClean="0">
                <a:latin typeface="Times New Roman" pitchFamily="18" charset="0"/>
                <a:cs typeface="Times New Roman" pitchFamily="18" charset="0"/>
              </a:rPr>
              <a:t> =</a:t>
            </a:r>
          </a:p>
          <a:p>
            <a:pPr>
              <a:buNone/>
            </a:pPr>
            <a:r>
              <a:rPr lang="en-US" sz="5600" dirty="0" smtClean="0">
                <a:latin typeface="Times New Roman" pitchFamily="18" charset="0"/>
                <a:cs typeface="Times New Roman" pitchFamily="18" charset="0"/>
              </a:rPr>
              <a:t>"Hello world !";</a:t>
            </a:r>
          </a:p>
          <a:p>
            <a:pPr>
              <a:buNone/>
            </a:pPr>
            <a:r>
              <a:rPr lang="en-US" sz="5600" dirty="0" smtClean="0">
                <a:latin typeface="Times New Roman" pitchFamily="18" charset="0"/>
                <a:cs typeface="Times New Roman" pitchFamily="18" charset="0"/>
              </a:rPr>
              <a:t>&lt;/script&gt;</a:t>
            </a:r>
          </a:p>
          <a:p>
            <a:endParaRPr lang="en-US" sz="5600" dirty="0" smtClean="0">
              <a:latin typeface="Times New Roman" pitchFamily="18" charset="0"/>
              <a:cs typeface="Times New Roman" pitchFamily="18" charset="0"/>
            </a:endParaRPr>
          </a:p>
          <a:p>
            <a:pPr>
              <a:buNone/>
            </a:pPr>
            <a:r>
              <a:rPr lang="en-US" sz="5600" dirty="0" smtClean="0">
                <a:latin typeface="Times New Roman" pitchFamily="18" charset="0"/>
                <a:cs typeface="Times New Roman" pitchFamily="18" charset="0"/>
              </a:rPr>
              <a:t>&lt;/body&gt;</a:t>
            </a:r>
          </a:p>
          <a:p>
            <a:pPr>
              <a:buNone/>
            </a:pPr>
            <a:r>
              <a:rPr lang="en-US" sz="5600" dirty="0" smtClean="0">
                <a:latin typeface="Times New Roman" pitchFamily="18" charset="0"/>
                <a:cs typeface="Times New Roman" pitchFamily="18" charset="0"/>
              </a:rPr>
              <a:t>&lt;/html&gt;</a:t>
            </a:r>
          </a:p>
          <a:p>
            <a:endParaRPr lang="en-US" sz="5600" dirty="0" smtClean="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normAutofit fontScale="40000" lnSpcReduction="20000"/>
          </a:bodyPr>
          <a:lstStyle/>
          <a:p>
            <a:pPr algn="ctr">
              <a:buNone/>
            </a:pPr>
            <a:r>
              <a:rPr lang="en-US" sz="5900" b="1" dirty="0" smtClean="0"/>
              <a:t>JavaScript Code Blocks</a:t>
            </a:r>
          </a:p>
          <a:p>
            <a:r>
              <a:rPr lang="en-US" sz="2900" dirty="0" smtClean="0"/>
              <a:t>JavaScript statements can be grouped together in code blocks, inside curly brackets {...}.</a:t>
            </a:r>
          </a:p>
          <a:p>
            <a:r>
              <a:rPr lang="en-US" sz="2900" dirty="0" smtClean="0"/>
              <a:t>The purpose of code blocks is to define statements to be executed together.</a:t>
            </a:r>
          </a:p>
          <a:p>
            <a:pPr>
              <a:buNone/>
            </a:pPr>
            <a:r>
              <a:rPr lang="en-US" sz="2900" dirty="0" smtClean="0"/>
              <a:t>&lt;!DOCTYPE html&gt;</a:t>
            </a:r>
          </a:p>
          <a:p>
            <a:pPr>
              <a:buNone/>
            </a:pPr>
            <a:r>
              <a:rPr lang="en-US" sz="2900" dirty="0" smtClean="0"/>
              <a:t>&lt;html&gt;</a:t>
            </a:r>
          </a:p>
          <a:p>
            <a:pPr>
              <a:buNone/>
            </a:pPr>
            <a:r>
              <a:rPr lang="en-US" sz="2900" dirty="0" smtClean="0"/>
              <a:t>&lt;body&gt;</a:t>
            </a:r>
          </a:p>
          <a:p>
            <a:endParaRPr lang="en-US" sz="2900" dirty="0" smtClean="0"/>
          </a:p>
          <a:p>
            <a:pPr>
              <a:buNone/>
            </a:pPr>
            <a:r>
              <a:rPr lang="en-US" sz="2900" dirty="0" smtClean="0"/>
              <a:t>&lt;h2&gt;JavaScript Statements&lt;/h2&gt;</a:t>
            </a:r>
          </a:p>
          <a:p>
            <a:endParaRPr lang="en-US" sz="2900" dirty="0" smtClean="0"/>
          </a:p>
          <a:p>
            <a:pPr>
              <a:buNone/>
            </a:pPr>
            <a:r>
              <a:rPr lang="en-US" sz="2900" dirty="0" smtClean="0"/>
              <a:t>&lt;p&gt;JavaScript code blocks are written between { and }&lt;/p&gt;</a:t>
            </a:r>
          </a:p>
          <a:p>
            <a:endParaRPr lang="en-US" sz="2900" dirty="0" smtClean="0"/>
          </a:p>
          <a:p>
            <a:pPr>
              <a:buNone/>
            </a:pPr>
            <a:r>
              <a:rPr lang="en-US" sz="2900" dirty="0" smtClean="0"/>
              <a:t>&lt;button type="button" </a:t>
            </a:r>
            <a:r>
              <a:rPr lang="en-US" sz="2900" dirty="0" err="1" smtClean="0"/>
              <a:t>onclick</a:t>
            </a:r>
            <a:r>
              <a:rPr lang="en-US" sz="2900" dirty="0" smtClean="0"/>
              <a:t>="</a:t>
            </a:r>
            <a:r>
              <a:rPr lang="en-US" sz="2900" dirty="0" err="1" smtClean="0"/>
              <a:t>myFunction</a:t>
            </a:r>
            <a:r>
              <a:rPr lang="en-US" sz="2900" dirty="0" smtClean="0"/>
              <a:t>()"&gt;Click Me!&lt;/button&gt;</a:t>
            </a:r>
          </a:p>
          <a:p>
            <a:endParaRPr lang="en-US" sz="2900" dirty="0" smtClean="0"/>
          </a:p>
          <a:p>
            <a:pPr>
              <a:buNone/>
            </a:pPr>
            <a:r>
              <a:rPr lang="en-US" sz="2900" dirty="0" smtClean="0"/>
              <a:t>&lt;p id="demo1"&gt;&lt;/p&gt;</a:t>
            </a:r>
          </a:p>
          <a:p>
            <a:pPr>
              <a:buNone/>
            </a:pPr>
            <a:r>
              <a:rPr lang="en-US" sz="2900" dirty="0" smtClean="0"/>
              <a:t>&lt;p id="demo2"&gt;&lt;/p&gt;</a:t>
            </a:r>
          </a:p>
          <a:p>
            <a:endParaRPr lang="en-US" sz="2900" dirty="0" smtClean="0"/>
          </a:p>
          <a:p>
            <a:pPr>
              <a:buNone/>
            </a:pPr>
            <a:r>
              <a:rPr lang="en-US" sz="2900" dirty="0" smtClean="0"/>
              <a:t>&lt;script&gt;</a:t>
            </a:r>
          </a:p>
          <a:p>
            <a:pPr>
              <a:buNone/>
            </a:pPr>
            <a:r>
              <a:rPr lang="en-US" sz="2900" dirty="0" smtClean="0"/>
              <a:t>function </a:t>
            </a:r>
            <a:r>
              <a:rPr lang="en-US" sz="2900" dirty="0" err="1" smtClean="0"/>
              <a:t>myFunction</a:t>
            </a:r>
            <a:r>
              <a:rPr lang="en-US" sz="2900" dirty="0" smtClean="0"/>
              <a:t>() {</a:t>
            </a:r>
          </a:p>
          <a:p>
            <a:pPr>
              <a:buNone/>
            </a:pPr>
            <a:r>
              <a:rPr lang="en-US" sz="2900" dirty="0" smtClean="0"/>
              <a:t>  </a:t>
            </a:r>
            <a:r>
              <a:rPr lang="en-US" sz="2900" dirty="0" err="1" smtClean="0"/>
              <a:t>document.getElementById</a:t>
            </a:r>
            <a:r>
              <a:rPr lang="en-US" sz="2900" dirty="0" smtClean="0"/>
              <a:t>("demo1").</a:t>
            </a:r>
            <a:r>
              <a:rPr lang="en-US" sz="2900" dirty="0" err="1" smtClean="0"/>
              <a:t>innerHTML</a:t>
            </a:r>
            <a:r>
              <a:rPr lang="en-US" sz="2900" dirty="0" smtClean="0"/>
              <a:t> = "Hello Dolly!";</a:t>
            </a:r>
          </a:p>
          <a:p>
            <a:pPr>
              <a:buNone/>
            </a:pPr>
            <a:r>
              <a:rPr lang="en-US" sz="2900" dirty="0" smtClean="0"/>
              <a:t>  </a:t>
            </a:r>
            <a:r>
              <a:rPr lang="en-US" sz="2900" dirty="0" err="1" smtClean="0"/>
              <a:t>document.getElementById</a:t>
            </a:r>
            <a:r>
              <a:rPr lang="en-US" sz="2900" dirty="0" smtClean="0"/>
              <a:t>("demo2").</a:t>
            </a:r>
            <a:r>
              <a:rPr lang="en-US" sz="2900" dirty="0" err="1" smtClean="0"/>
              <a:t>innerHTML</a:t>
            </a:r>
            <a:r>
              <a:rPr lang="en-US" sz="2900" dirty="0" smtClean="0"/>
              <a:t> = "How are you?";</a:t>
            </a:r>
          </a:p>
          <a:p>
            <a:pPr>
              <a:buNone/>
            </a:pPr>
            <a:r>
              <a:rPr lang="en-US" sz="2900" dirty="0" smtClean="0"/>
              <a:t>}</a:t>
            </a:r>
          </a:p>
          <a:p>
            <a:pPr>
              <a:buNone/>
            </a:pPr>
            <a:r>
              <a:rPr lang="en-US" sz="2900" dirty="0" smtClean="0"/>
              <a:t>&lt;/script&gt;</a:t>
            </a:r>
          </a:p>
          <a:p>
            <a:endParaRPr lang="en-US" sz="2900" dirty="0" smtClean="0"/>
          </a:p>
          <a:p>
            <a:pPr>
              <a:buNone/>
            </a:pPr>
            <a:r>
              <a:rPr lang="en-US" sz="2900" dirty="0" smtClean="0"/>
              <a:t>&lt;/body&gt;</a:t>
            </a:r>
          </a:p>
          <a:p>
            <a:pPr>
              <a:buNone/>
            </a:pPr>
            <a:r>
              <a:rPr lang="en-US" sz="2900" dirty="0" smtClean="0"/>
              <a:t>&lt;/html&gt;</a:t>
            </a:r>
          </a:p>
          <a:p>
            <a:endParaRPr lang="en-US" sz="2900" dirty="0" smtClean="0"/>
          </a:p>
          <a:p>
            <a:pPr>
              <a:buNone/>
            </a:pPr>
            <a:endParaRPr lang="en-US"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229600" cy="5410200"/>
          </a:xfrm>
        </p:spPr>
        <p:txBody>
          <a:bodyPr>
            <a:normAutofit/>
          </a:bodyPr>
          <a:lstStyle/>
          <a:p>
            <a:pPr algn="ctr">
              <a:buNone/>
            </a:pPr>
            <a:r>
              <a:rPr lang="en-US" sz="2800" b="1" dirty="0" smtClean="0"/>
              <a:t>JavaScript Keywords</a:t>
            </a:r>
          </a:p>
          <a:p>
            <a:pPr>
              <a:buNone/>
            </a:pPr>
            <a:r>
              <a:rPr lang="en-US" sz="1800" dirty="0" smtClean="0"/>
              <a:t>JavaScript statements often start with a </a:t>
            </a:r>
            <a:r>
              <a:rPr lang="en-US" sz="1800" b="1" dirty="0" smtClean="0"/>
              <a:t>keyword</a:t>
            </a:r>
            <a:r>
              <a:rPr lang="en-US" sz="1800" dirty="0" smtClean="0"/>
              <a:t> to identify the JavaScript action to be performed.</a:t>
            </a:r>
          </a:p>
          <a:p>
            <a:pPr>
              <a:buNone/>
            </a:pPr>
            <a:r>
              <a:rPr lang="en-US" sz="1800" b="1" dirty="0" smtClean="0"/>
              <a:t>Break:</a:t>
            </a:r>
            <a:r>
              <a:rPr lang="en-US" sz="1800" dirty="0" smtClean="0"/>
              <a:t>   Terminates a switch or a loop</a:t>
            </a:r>
          </a:p>
          <a:p>
            <a:pPr>
              <a:buNone/>
            </a:pPr>
            <a:r>
              <a:rPr lang="en-US" sz="1800" b="1" dirty="0" smtClean="0"/>
              <a:t>Continue:</a:t>
            </a:r>
            <a:r>
              <a:rPr lang="en-US" sz="1800" dirty="0" smtClean="0"/>
              <a:t> Jumps out of a loop and starts at the top</a:t>
            </a:r>
          </a:p>
          <a:p>
            <a:pPr>
              <a:buNone/>
            </a:pPr>
            <a:r>
              <a:rPr lang="en-US" sz="1800" b="1" dirty="0" smtClean="0"/>
              <a:t>Debugger:</a:t>
            </a:r>
            <a:r>
              <a:rPr lang="en-US" sz="1800" dirty="0" smtClean="0"/>
              <a:t> Stops the execution of JavaScript, and calls (if available) the debugging function</a:t>
            </a:r>
          </a:p>
          <a:p>
            <a:pPr>
              <a:buNone/>
            </a:pPr>
            <a:r>
              <a:rPr lang="en-US" sz="1800" b="1" dirty="0" smtClean="0"/>
              <a:t>do ... While</a:t>
            </a:r>
            <a:r>
              <a:rPr lang="en-US" sz="1800" dirty="0" smtClean="0"/>
              <a:t>: Executes a block of statements, and repeats the block, while a condition is true</a:t>
            </a:r>
          </a:p>
          <a:p>
            <a:pPr>
              <a:buNone/>
            </a:pPr>
            <a:r>
              <a:rPr lang="en-US" sz="1800" b="1" dirty="0" smtClean="0"/>
              <a:t>For</a:t>
            </a:r>
            <a:r>
              <a:rPr lang="en-US" sz="1800" dirty="0" smtClean="0"/>
              <a:t>: Marks a block of statements to be executed, as long as a condition is true</a:t>
            </a:r>
          </a:p>
          <a:p>
            <a:pPr>
              <a:buNone/>
            </a:pPr>
            <a:r>
              <a:rPr lang="en-US" sz="1800" dirty="0" smtClean="0"/>
              <a:t>Function: Declares a function</a:t>
            </a:r>
          </a:p>
          <a:p>
            <a:pPr>
              <a:buNone/>
            </a:pPr>
            <a:r>
              <a:rPr lang="en-US" sz="1800" b="1" dirty="0" smtClean="0"/>
              <a:t>if ... Else: </a:t>
            </a:r>
            <a:r>
              <a:rPr lang="en-US" sz="1800" dirty="0" smtClean="0"/>
              <a:t>Marks a block of statements to be executed, depending on a condition</a:t>
            </a:r>
          </a:p>
          <a:p>
            <a:pPr>
              <a:buNone/>
            </a:pPr>
            <a:r>
              <a:rPr lang="en-US" sz="1800" b="1" dirty="0" smtClean="0"/>
              <a:t>Return: </a:t>
            </a:r>
            <a:r>
              <a:rPr lang="en-US" sz="1800" dirty="0" smtClean="0"/>
              <a:t>Exits a function</a:t>
            </a:r>
          </a:p>
          <a:p>
            <a:pPr>
              <a:buNone/>
            </a:pPr>
            <a:r>
              <a:rPr lang="en-US" sz="1800" b="1" dirty="0" smtClean="0"/>
              <a:t>Switch:</a:t>
            </a:r>
            <a:r>
              <a:rPr lang="en-US" sz="1800" dirty="0" smtClean="0"/>
              <a:t> Marks a block of statements to be executed, depending on different cases</a:t>
            </a:r>
          </a:p>
          <a:p>
            <a:pPr>
              <a:buNone/>
            </a:pPr>
            <a:r>
              <a:rPr lang="en-US" sz="1800" b="1" dirty="0" smtClean="0"/>
              <a:t>try ... Catch: </a:t>
            </a:r>
            <a:r>
              <a:rPr lang="en-US" sz="1800" dirty="0" smtClean="0"/>
              <a:t>Implements error handling to a block of statements</a:t>
            </a:r>
          </a:p>
          <a:p>
            <a:pPr>
              <a:buNone/>
            </a:pPr>
            <a:r>
              <a:rPr lang="en-US" sz="1800" b="1" dirty="0" smtClean="0"/>
              <a:t>Var: </a:t>
            </a:r>
            <a:r>
              <a:rPr lang="en-US" sz="1800" dirty="0" smtClean="0"/>
              <a:t> Declares a variable</a:t>
            </a:r>
          </a:p>
          <a:p>
            <a:pPr>
              <a:buNone/>
            </a:pPr>
            <a:endParaRPr lang="en-US" sz="1800" dirty="0" smtClean="0"/>
          </a:p>
          <a:p>
            <a:pPr>
              <a:buNone/>
            </a:pPr>
            <a:endParaRPr lang="en-US" sz="2000"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533400"/>
          </a:xfrm>
        </p:spPr>
        <p:txBody>
          <a:bodyPr>
            <a:normAutofit/>
          </a:bodyPr>
          <a:lstStyle/>
          <a:p>
            <a:pPr algn="ctr"/>
            <a:r>
              <a:rPr lang="en-US" sz="2800" b="1" dirty="0" smtClean="0"/>
              <a:t>JavaScript Syntax</a:t>
            </a:r>
            <a:endParaRPr lang="en-US" sz="2800" b="1" dirty="0"/>
          </a:p>
        </p:txBody>
      </p:sp>
      <p:sp>
        <p:nvSpPr>
          <p:cNvPr id="3" name="Content Placeholder 2"/>
          <p:cNvSpPr>
            <a:spLocks noGrp="1"/>
          </p:cNvSpPr>
          <p:nvPr>
            <p:ph idx="1"/>
          </p:nvPr>
        </p:nvSpPr>
        <p:spPr>
          <a:xfrm>
            <a:off x="457200" y="1752600"/>
            <a:ext cx="8229600" cy="4572000"/>
          </a:xfrm>
        </p:spPr>
        <p:txBody>
          <a:bodyPr>
            <a:normAutofit fontScale="92500" lnSpcReduction="10000"/>
          </a:bodyPr>
          <a:lstStyle/>
          <a:p>
            <a:r>
              <a:rPr lang="en-US" b="1" dirty="0" smtClean="0"/>
              <a:t>JavaScript Values:</a:t>
            </a:r>
          </a:p>
          <a:p>
            <a:r>
              <a:rPr lang="en-US" b="1" dirty="0" smtClean="0"/>
              <a:t> </a:t>
            </a:r>
            <a:r>
              <a:rPr lang="en-US" dirty="0" smtClean="0"/>
              <a:t>The JavaScript syntax defines two types of values:</a:t>
            </a:r>
          </a:p>
          <a:p>
            <a:r>
              <a:rPr lang="en-US" b="1" dirty="0" smtClean="0"/>
              <a:t>Fixed values</a:t>
            </a:r>
          </a:p>
          <a:p>
            <a:r>
              <a:rPr lang="en-US" b="1" dirty="0" smtClean="0"/>
              <a:t>Variable values</a:t>
            </a:r>
          </a:p>
          <a:p>
            <a:r>
              <a:rPr lang="en-US" dirty="0" smtClean="0"/>
              <a:t>Fixed values are called </a:t>
            </a:r>
            <a:r>
              <a:rPr lang="en-US" b="1" dirty="0" smtClean="0"/>
              <a:t>Literals</a:t>
            </a:r>
            <a:r>
              <a:rPr lang="en-US" dirty="0" smtClean="0"/>
              <a:t>.</a:t>
            </a:r>
          </a:p>
          <a:p>
            <a:r>
              <a:rPr lang="en-US" dirty="0" smtClean="0"/>
              <a:t>Variable values are called </a:t>
            </a:r>
            <a:r>
              <a:rPr lang="en-US" b="1" dirty="0" smtClean="0"/>
              <a:t>Variables</a:t>
            </a:r>
            <a:r>
              <a:rPr lang="en-US" dirty="0" smtClean="0"/>
              <a:t>.</a:t>
            </a:r>
          </a:p>
          <a:p>
            <a:pPr>
              <a:buNone/>
            </a:pPr>
            <a:r>
              <a:rPr lang="en-US" b="1" dirty="0" smtClean="0"/>
              <a:t>1. JavaScript Literals:</a:t>
            </a:r>
          </a:p>
          <a:p>
            <a:r>
              <a:rPr lang="en-US" sz="2000" dirty="0" smtClean="0">
                <a:latin typeface="Times New Roman" pitchFamily="18" charset="0"/>
                <a:cs typeface="Times New Roman" pitchFamily="18" charset="0"/>
              </a:rPr>
              <a:t>The two most important syntax rules for fixed values are:</a:t>
            </a:r>
          </a:p>
          <a:p>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Numbers</a:t>
            </a:r>
            <a:r>
              <a:rPr lang="en-US" sz="2000" dirty="0" smtClean="0">
                <a:latin typeface="Times New Roman" pitchFamily="18" charset="0"/>
                <a:cs typeface="Times New Roman" pitchFamily="18" charset="0"/>
              </a:rPr>
              <a:t> are written with or without decimals:</a:t>
            </a:r>
          </a:p>
          <a:p>
            <a:pPr>
              <a:buNone/>
            </a:pPr>
            <a:r>
              <a:rPr lang="en-US" sz="2000" b="1" dirty="0" smtClean="0"/>
              <a:t>    10.50</a:t>
            </a:r>
            <a:br>
              <a:rPr lang="en-US" sz="2000" b="1" dirty="0" smtClean="0"/>
            </a:br>
            <a:r>
              <a:rPr lang="en-US" sz="2000" b="1" dirty="0" smtClean="0"/>
              <a:t/>
            </a:r>
            <a:br>
              <a:rPr lang="en-US" sz="2000" b="1" dirty="0" smtClean="0"/>
            </a:br>
            <a:r>
              <a:rPr lang="en-US" sz="2000" b="1" dirty="0" smtClean="0"/>
              <a:t>1001</a:t>
            </a:r>
            <a:endParaRPr lang="en-US" sz="2000" b="1" dirty="0" smtClean="0">
              <a:latin typeface="Times New Roman" pitchFamily="18" charset="0"/>
              <a:cs typeface="Times New Roman" pitchFamily="18" charset="0"/>
            </a:endParaRPr>
          </a:p>
          <a:p>
            <a:endParaRPr lang="en-US" dirty="0" smtClean="0"/>
          </a:p>
          <a:p>
            <a:endParaRPr lang="en-US" b="1" dirty="0" smtClean="0"/>
          </a:p>
          <a:p>
            <a:endParaRPr lang="en-US"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idx="1"/>
          </p:nvPr>
        </p:nvSpPr>
        <p:spPr>
          <a:xfrm>
            <a:off x="457200" y="1219200"/>
            <a:ext cx="8229600" cy="5303838"/>
          </a:xfrm>
        </p:spPr>
        <p:txBody>
          <a:bodyPr>
            <a:normAutofit fontScale="77500" lnSpcReduction="20000"/>
          </a:bodyPr>
          <a:lstStyle/>
          <a:p>
            <a:pPr>
              <a:buNone/>
            </a:pPr>
            <a:r>
              <a:rPr lang="en-US" dirty="0" smtClean="0"/>
              <a:t>&lt;!DOCTYPE html&gt;</a:t>
            </a:r>
          </a:p>
          <a:p>
            <a:pPr>
              <a:buNone/>
            </a:pPr>
            <a:r>
              <a:rPr lang="en-US" dirty="0" smtClean="0"/>
              <a:t>&lt;html&gt;</a:t>
            </a:r>
          </a:p>
          <a:p>
            <a:pPr>
              <a:buNone/>
            </a:pPr>
            <a:r>
              <a:rPr lang="en-US" dirty="0" smtClean="0"/>
              <a:t>&lt;body&gt;</a:t>
            </a:r>
          </a:p>
          <a:p>
            <a:endParaRPr lang="en-US" dirty="0" smtClean="0"/>
          </a:p>
          <a:p>
            <a:pPr>
              <a:buNone/>
            </a:pPr>
            <a:r>
              <a:rPr lang="en-US" dirty="0" smtClean="0"/>
              <a:t>&lt;h2&gt;JavaScript Numbers&lt;/h2&gt;</a:t>
            </a:r>
          </a:p>
          <a:p>
            <a:endParaRPr lang="en-US" dirty="0" smtClean="0"/>
          </a:p>
          <a:p>
            <a:pPr>
              <a:buNone/>
            </a:pPr>
            <a:r>
              <a:rPr lang="en-US" dirty="0" smtClean="0"/>
              <a:t>&lt;p&gt;Number can be written with or without decimals.&lt;/p&gt;</a:t>
            </a:r>
          </a:p>
          <a:p>
            <a:endParaRPr lang="en-US" dirty="0" smtClean="0"/>
          </a:p>
          <a:p>
            <a:pPr>
              <a:buNone/>
            </a:pPr>
            <a:r>
              <a:rPr lang="en-US" dirty="0" smtClean="0"/>
              <a:t>&lt;p id="demo"&gt;&lt;/p&gt;</a:t>
            </a:r>
          </a:p>
          <a:p>
            <a:endParaRPr lang="en-US" dirty="0" smtClean="0"/>
          </a:p>
          <a:p>
            <a:pPr>
              <a:buNone/>
            </a:pPr>
            <a:r>
              <a:rPr lang="en-US" dirty="0" smtClean="0"/>
              <a:t>&lt;script&gt;</a:t>
            </a:r>
          </a:p>
          <a:p>
            <a:pPr>
              <a:buNone/>
            </a:pPr>
            <a:r>
              <a:rPr lang="en-US" dirty="0" err="1" smtClean="0"/>
              <a:t>document.getElementById</a:t>
            </a:r>
            <a:r>
              <a:rPr lang="en-US" dirty="0" smtClean="0"/>
              <a:t>("demo").</a:t>
            </a:r>
            <a:r>
              <a:rPr lang="en-US" dirty="0" err="1" smtClean="0"/>
              <a:t>innerHTML</a:t>
            </a:r>
            <a:r>
              <a:rPr lang="en-US" dirty="0" smtClean="0"/>
              <a:t> = 10.50;</a:t>
            </a:r>
          </a:p>
          <a:p>
            <a:pPr>
              <a:buNone/>
            </a:pPr>
            <a:r>
              <a:rPr lang="en-US" dirty="0" smtClean="0"/>
              <a:t>&lt;/script&gt;</a:t>
            </a:r>
          </a:p>
          <a:p>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fontScale="62500" lnSpcReduction="20000"/>
          </a:bodyPr>
          <a:lstStyle/>
          <a:p>
            <a:pPr>
              <a:buNone/>
            </a:pPr>
            <a:r>
              <a:rPr lang="en-US" dirty="0" smtClean="0"/>
              <a:t>2. </a:t>
            </a:r>
            <a:r>
              <a:rPr lang="en-US" sz="3600" b="1" dirty="0" smtClean="0"/>
              <a:t>Strings</a:t>
            </a:r>
            <a:r>
              <a:rPr lang="en-US" dirty="0" smtClean="0"/>
              <a:t> are text, written within double or single quotes:</a:t>
            </a:r>
          </a:p>
          <a:p>
            <a:pPr>
              <a:buNone/>
            </a:pPr>
            <a:endParaRPr lang="en-US" dirty="0" smtClean="0"/>
          </a:p>
          <a:p>
            <a:pPr>
              <a:buNone/>
            </a:pPr>
            <a:r>
              <a:rPr lang="en-US" b="1" dirty="0" smtClean="0"/>
              <a:t>"John Doe"</a:t>
            </a:r>
            <a:br>
              <a:rPr lang="en-US" b="1" dirty="0" smtClean="0"/>
            </a:br>
            <a:r>
              <a:rPr lang="en-US" b="1" dirty="0" smtClean="0"/>
              <a:t>'John Doe‘</a:t>
            </a:r>
          </a:p>
          <a:p>
            <a:pPr>
              <a:buNone/>
            </a:pPr>
            <a:endParaRPr lang="en-US" dirty="0" smtClean="0"/>
          </a:p>
          <a:p>
            <a:pPr>
              <a:buNone/>
            </a:pPr>
            <a:r>
              <a:rPr lang="en-US" dirty="0" smtClean="0">
                <a:latin typeface="Times New Roman" pitchFamily="18" charset="0"/>
                <a:cs typeface="Times New Roman" pitchFamily="18" charset="0"/>
              </a:rPr>
              <a:t>&lt;!DOCTYPE html&gt;</a:t>
            </a:r>
          </a:p>
          <a:p>
            <a:pPr>
              <a:buNone/>
            </a:pPr>
            <a:r>
              <a:rPr lang="en-US" dirty="0" smtClean="0">
                <a:latin typeface="Times New Roman" pitchFamily="18" charset="0"/>
                <a:cs typeface="Times New Roman" pitchFamily="18" charset="0"/>
              </a:rPr>
              <a:t>&lt;html&gt;</a:t>
            </a:r>
          </a:p>
          <a:p>
            <a:pPr>
              <a:buNone/>
            </a:pPr>
            <a:r>
              <a:rPr lang="en-US" dirty="0" smtClean="0">
                <a:latin typeface="Times New Roman" pitchFamily="18" charset="0"/>
                <a:cs typeface="Times New Roman" pitchFamily="18" charset="0"/>
              </a:rPr>
              <a:t>&lt;body&gt;</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&lt;h2&gt;JavaScript Strings&lt;/h2&gt;</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&lt;p&gt;Strings can be written with double or single quotes.&lt;/p&gt;</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&lt;p id="demo"&gt;&lt;/p&gt;</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&lt;script&gt;</a:t>
            </a:r>
          </a:p>
          <a:p>
            <a:pPr>
              <a:buNone/>
            </a:pPr>
            <a:r>
              <a:rPr lang="en-US" dirty="0" err="1" smtClean="0">
                <a:latin typeface="Times New Roman" pitchFamily="18" charset="0"/>
                <a:cs typeface="Times New Roman" pitchFamily="18" charset="0"/>
              </a:rPr>
              <a:t>document.getElementById</a:t>
            </a:r>
            <a:r>
              <a:rPr lang="en-US" dirty="0" smtClean="0">
                <a:latin typeface="Times New Roman" pitchFamily="18" charset="0"/>
                <a:cs typeface="Times New Roman" pitchFamily="18" charset="0"/>
              </a:rPr>
              <a:t>("demo").</a:t>
            </a:r>
            <a:r>
              <a:rPr lang="en-US" dirty="0" err="1" smtClean="0">
                <a:latin typeface="Times New Roman" pitchFamily="18" charset="0"/>
                <a:cs typeface="Times New Roman" pitchFamily="18" charset="0"/>
              </a:rPr>
              <a:t>innerHTML</a:t>
            </a:r>
            <a:r>
              <a:rPr lang="en-US" dirty="0" smtClean="0">
                <a:latin typeface="Times New Roman" pitchFamily="18" charset="0"/>
                <a:cs typeface="Times New Roman" pitchFamily="18" charset="0"/>
              </a:rPr>
              <a:t> = 'John Doe';</a:t>
            </a:r>
          </a:p>
          <a:p>
            <a:pPr>
              <a:buNone/>
            </a:pPr>
            <a:r>
              <a:rPr lang="en-US" dirty="0" smtClean="0">
                <a:latin typeface="Times New Roman" pitchFamily="18" charset="0"/>
                <a:cs typeface="Times New Roman" pitchFamily="18" charset="0"/>
              </a:rPr>
              <a:t>&lt;/script&gt;</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&lt;/body&gt;</a:t>
            </a:r>
          </a:p>
          <a:p>
            <a:pPr>
              <a:buNone/>
            </a:pPr>
            <a:r>
              <a:rPr lang="en-US" dirty="0" smtClean="0">
                <a:latin typeface="Times New Roman" pitchFamily="18" charset="0"/>
                <a:cs typeface="Times New Roman" pitchFamily="18" charset="0"/>
              </a:rPr>
              <a:t>&lt;/html&gt;</a:t>
            </a:r>
          </a:p>
          <a:p>
            <a:pPr>
              <a:buNone/>
            </a:pPr>
            <a:endParaRPr lang="en-US" dirty="0" smtClean="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8229600" cy="807720"/>
          </a:xfrm>
        </p:spPr>
        <p:txBody>
          <a:bodyPr>
            <a:normAutofit/>
          </a:bodyPr>
          <a:lstStyle/>
          <a:p>
            <a:pPr algn="ctr"/>
            <a:r>
              <a:rPr lang="en-US" sz="3600" dirty="0">
                <a:latin typeface="Times New Roman" panose="02020603050405020304" pitchFamily="18" charset="0"/>
                <a:cs typeface="Times New Roman" panose="02020603050405020304" pitchFamily="18" charset="0"/>
              </a:rPr>
              <a:t>Features of JavaScript</a:t>
            </a:r>
          </a:p>
        </p:txBody>
      </p:sp>
      <p:sp>
        <p:nvSpPr>
          <p:cNvPr id="3" name="Content Placeholder 2"/>
          <p:cNvSpPr>
            <a:spLocks noGrp="1"/>
          </p:cNvSpPr>
          <p:nvPr>
            <p:ph idx="1"/>
          </p:nvPr>
        </p:nvSpPr>
        <p:spPr>
          <a:xfrm>
            <a:off x="457200" y="1828800"/>
            <a:ext cx="8229600" cy="4267200"/>
          </a:xfrm>
        </p:spPr>
        <p:txBody>
          <a:bodyPr>
            <a:normAutofit/>
          </a:bodyPr>
          <a:lstStyle/>
          <a:p>
            <a:pPr lvl="0"/>
            <a:r>
              <a:rPr lang="en-US" sz="2000" dirty="0">
                <a:latin typeface="Times New Roman" panose="02020603050405020304" pitchFamily="18" charset="0"/>
                <a:cs typeface="Times New Roman" panose="02020603050405020304" pitchFamily="18" charset="0"/>
              </a:rPr>
              <a:t>JavaScript is an object-oriented programming language that uses prototypes rather than using classes for inheritance.</a:t>
            </a:r>
          </a:p>
          <a:p>
            <a:pPr lvl="0"/>
            <a:r>
              <a:rPr lang="en-US" sz="2000" dirty="0">
                <a:latin typeface="Times New Roman" panose="02020603050405020304" pitchFamily="18" charset="0"/>
                <a:cs typeface="Times New Roman" panose="02020603050405020304" pitchFamily="18" charset="0"/>
              </a:rPr>
              <a:t>It is a light-weighted and interpreted language.</a:t>
            </a:r>
          </a:p>
          <a:p>
            <a:pPr lvl="0"/>
            <a:r>
              <a:rPr lang="en-US" sz="2000" dirty="0">
                <a:latin typeface="Times New Roman" panose="02020603050405020304" pitchFamily="18" charset="0"/>
                <a:cs typeface="Times New Roman" panose="02020603050405020304" pitchFamily="18" charset="0"/>
              </a:rPr>
              <a:t>It is a case-sensitive language.</a:t>
            </a:r>
          </a:p>
          <a:p>
            <a:pPr lvl="0"/>
            <a:r>
              <a:rPr lang="en-US" sz="2000" dirty="0">
                <a:latin typeface="Times New Roman" panose="02020603050405020304" pitchFamily="18" charset="0"/>
                <a:cs typeface="Times New Roman" panose="02020603050405020304" pitchFamily="18" charset="0"/>
              </a:rPr>
              <a:t>JavaScript is supportable in several operating systems including, Windows, macOS, etc.</a:t>
            </a:r>
          </a:p>
          <a:p>
            <a:pPr lvl="0"/>
            <a:r>
              <a:rPr lang="en-US" sz="2000" dirty="0">
                <a:latin typeface="Times New Roman" panose="02020603050405020304" pitchFamily="18" charset="0"/>
                <a:cs typeface="Times New Roman" panose="02020603050405020304" pitchFamily="18" charset="0"/>
              </a:rPr>
              <a:t>It provides good control to the users over the web browsers.</a:t>
            </a:r>
          </a:p>
          <a:p>
            <a:pPr lvl="0"/>
            <a:r>
              <a:rPr lang="en-US" sz="2000" dirty="0"/>
              <a:t>JavaScript is a weakly typed language, where certain types are implicitly cast (depending on the operation).</a:t>
            </a: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dirty="0" smtClean="0">
                <a:latin typeface="Times New Roman" pitchFamily="18" charset="0"/>
                <a:cs typeface="Times New Roman" pitchFamily="18" charset="0"/>
              </a:rPr>
              <a:t>JavaScript Comment</a:t>
            </a:r>
            <a:r>
              <a:rPr lang="en-US" dirty="0" smtClean="0"/>
              <a:t/>
            </a:r>
            <a:br>
              <a:rPr lang="en-US" dirty="0" smtClean="0"/>
            </a:br>
            <a:endParaRPr lang="en-US" dirty="0"/>
          </a:p>
        </p:txBody>
      </p:sp>
      <p:sp>
        <p:nvSpPr>
          <p:cNvPr id="3" name="Content Placeholder 2"/>
          <p:cNvSpPr>
            <a:spLocks noGrp="1"/>
          </p:cNvSpPr>
          <p:nvPr>
            <p:ph idx="1"/>
          </p:nvPr>
        </p:nvSpPr>
        <p:spPr>
          <a:xfrm>
            <a:off x="457200" y="1371600"/>
            <a:ext cx="8229600" cy="4953000"/>
          </a:xfrm>
        </p:spPr>
        <p:txBody>
          <a:bodyPr>
            <a:normAutofit/>
          </a:bodyPr>
          <a:lstStyle/>
          <a:p>
            <a:pPr>
              <a:buFont typeface="Wingdings" pitchFamily="2" charset="2"/>
              <a:buChar char="§"/>
            </a:pPr>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JavaScript comments</a:t>
            </a:r>
            <a:r>
              <a:rPr lang="en-US" sz="2000" dirty="0" smtClean="0">
                <a:latin typeface="Times New Roman" pitchFamily="18" charset="0"/>
                <a:cs typeface="Times New Roman" pitchFamily="18" charset="0"/>
              </a:rPr>
              <a:t> are meaningful way to deliver message. It is used to add information about the code, warnings or suggestions so that end user can easily interpret the code</a:t>
            </a:r>
            <a:r>
              <a:rPr lang="en-US" dirty="0" smtClean="0"/>
              <a:t>.</a:t>
            </a:r>
          </a:p>
          <a:p>
            <a:pPr>
              <a:buFont typeface="Wingdings" pitchFamily="2" charset="2"/>
              <a:buChar char="§"/>
            </a:pPr>
            <a:r>
              <a:rPr lang="en-US" sz="2000" dirty="0" smtClean="0">
                <a:latin typeface="Times New Roman" pitchFamily="18" charset="0"/>
                <a:cs typeface="Times New Roman" pitchFamily="18" charset="0"/>
              </a:rPr>
              <a:t>The JavaScript comment is ignored by the JavaScript engine i.e. embedded in the browser</a:t>
            </a:r>
            <a:r>
              <a:rPr lang="en-US" dirty="0" smtClean="0"/>
              <a:t>.</a:t>
            </a:r>
          </a:p>
          <a:p>
            <a:r>
              <a:rPr lang="en-US" sz="2200" b="1" dirty="0" smtClean="0">
                <a:latin typeface="Times New Roman" pitchFamily="18" charset="0"/>
                <a:cs typeface="Times New Roman" pitchFamily="18" charset="0"/>
              </a:rPr>
              <a:t>Advantages of JavaScript comments:</a:t>
            </a:r>
          </a:p>
          <a:p>
            <a:pPr>
              <a:buNone/>
            </a:pPr>
            <a:r>
              <a:rPr lang="en-US" sz="22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There are mainly two advantages of JavaScript comments.</a:t>
            </a:r>
          </a:p>
          <a:p>
            <a:r>
              <a:rPr lang="en-US" sz="2000" b="1" dirty="0" smtClean="0">
                <a:latin typeface="Times New Roman" pitchFamily="18" charset="0"/>
                <a:cs typeface="Times New Roman" pitchFamily="18" charset="0"/>
              </a:rPr>
              <a:t>To make code easy to understand</a:t>
            </a:r>
            <a:r>
              <a:rPr lang="en-US" sz="2000" dirty="0" smtClean="0">
                <a:latin typeface="Times New Roman" pitchFamily="18" charset="0"/>
                <a:cs typeface="Times New Roman" pitchFamily="18" charset="0"/>
              </a:rPr>
              <a:t> It can be used to elaborate the code so that end user can easily understand the code.</a:t>
            </a:r>
          </a:p>
          <a:p>
            <a:r>
              <a:rPr lang="en-US" sz="2000" b="1" dirty="0" smtClean="0">
                <a:latin typeface="Times New Roman" pitchFamily="18" charset="0"/>
                <a:cs typeface="Times New Roman" pitchFamily="18" charset="0"/>
              </a:rPr>
              <a:t>To avoid the unnecessary code</a:t>
            </a:r>
            <a:r>
              <a:rPr lang="en-US" sz="2000" dirty="0" smtClean="0">
                <a:latin typeface="Times New Roman" pitchFamily="18" charset="0"/>
                <a:cs typeface="Times New Roman" pitchFamily="18" charset="0"/>
              </a:rPr>
              <a:t> It can also be used to avoid the code being executed. Sometimes, we add the code to perform some action. But after sometime, there may be need to disable the code. In such case, it is better to use comments.</a:t>
            </a:r>
          </a:p>
          <a:p>
            <a:pPr>
              <a:buFont typeface="Wingdings" pitchFamily="2" charset="2"/>
              <a:buChar char="§"/>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Types of JavaScript Comments</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229600" cy="4572000"/>
          </a:xfrm>
        </p:spPr>
        <p:txBody>
          <a:bodyPr>
            <a:normAutofit fontScale="85000" lnSpcReduction="10000"/>
          </a:bodyPr>
          <a:lstStyle/>
          <a:p>
            <a:pPr>
              <a:buNone/>
            </a:pPr>
            <a:r>
              <a:rPr lang="en-US" sz="2000" dirty="0" smtClean="0">
                <a:latin typeface="Times New Roman" pitchFamily="18" charset="0"/>
                <a:cs typeface="Times New Roman" pitchFamily="18" charset="0"/>
              </a:rPr>
              <a:t>  There are two types of comments in JavaScript.</a:t>
            </a:r>
          </a:p>
          <a:p>
            <a:r>
              <a:rPr lang="en-US" sz="2000" dirty="0" smtClean="0">
                <a:latin typeface="Times New Roman" pitchFamily="18" charset="0"/>
                <a:cs typeface="Times New Roman" pitchFamily="18" charset="0"/>
              </a:rPr>
              <a:t>Single-line Comment</a:t>
            </a:r>
          </a:p>
          <a:p>
            <a:r>
              <a:rPr lang="en-US" sz="2000" dirty="0" smtClean="0">
                <a:latin typeface="Times New Roman" pitchFamily="18" charset="0"/>
                <a:cs typeface="Times New Roman" pitchFamily="18" charset="0"/>
              </a:rPr>
              <a:t>Multi-line Comment</a:t>
            </a:r>
          </a:p>
          <a:p>
            <a:pPr>
              <a:buNone/>
            </a:pPr>
            <a:r>
              <a:rPr lang="en-US" sz="2000" b="1" dirty="0" smtClean="0"/>
              <a:t>JavaScript Single line Comment: </a:t>
            </a:r>
            <a:r>
              <a:rPr lang="en-US" sz="2000" dirty="0" smtClean="0">
                <a:latin typeface="Times New Roman" pitchFamily="18" charset="0"/>
                <a:cs typeface="Times New Roman" pitchFamily="18" charset="0"/>
              </a:rPr>
              <a:t>It is represented by double forward slashes (//). It can be used before and after the statement.</a:t>
            </a:r>
            <a:endParaRPr lang="en-US" sz="2000" b="1" dirty="0" smtClean="0">
              <a:latin typeface="Times New Roman" pitchFamily="18" charset="0"/>
              <a:cs typeface="Times New Roman" pitchFamily="18" charset="0"/>
            </a:endParaRPr>
          </a:p>
          <a:p>
            <a:pPr>
              <a:buNone/>
            </a:pPr>
            <a:r>
              <a:rPr lang="en-US" sz="2000" b="1" dirty="0" smtClean="0"/>
              <a:t>added before the statement:</a:t>
            </a:r>
          </a:p>
          <a:p>
            <a:pPr>
              <a:buNone/>
            </a:pPr>
            <a:r>
              <a:rPr lang="en-US" sz="2000" dirty="0" smtClean="0">
                <a:latin typeface="Times New Roman" pitchFamily="18" charset="0"/>
                <a:cs typeface="Times New Roman" pitchFamily="18" charset="0"/>
              </a:rPr>
              <a:t>&lt;html&gt;</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&lt;script&gt;  </a:t>
            </a:r>
          </a:p>
          <a:p>
            <a:pPr>
              <a:buNone/>
            </a:pPr>
            <a:r>
              <a:rPr lang="en-US" sz="2000" dirty="0" smtClean="0">
                <a:latin typeface="Times New Roman" pitchFamily="18" charset="0"/>
                <a:cs typeface="Times New Roman" pitchFamily="18" charset="0"/>
              </a:rPr>
              <a:t>// It is single line comment  </a:t>
            </a:r>
          </a:p>
          <a:p>
            <a:pPr>
              <a:buNone/>
            </a:pP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("hello </a:t>
            </a:r>
            <a:r>
              <a:rPr lang="en-US" sz="2000" dirty="0" err="1" smtClean="0">
                <a:latin typeface="Times New Roman" pitchFamily="18" charset="0"/>
                <a:cs typeface="Times New Roman" pitchFamily="18" charset="0"/>
              </a:rPr>
              <a:t>javascript</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&lt;/script&gt; </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&lt;/html&gt;</a:t>
            </a:r>
          </a:p>
          <a:p>
            <a:pPr>
              <a:buNone/>
            </a:pPr>
            <a:endParaRPr lang="en-US" sz="20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a:t>
            </a:r>
            <a:endParaRPr lang="en-US" sz="2000" b="1"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lnSpcReduction="10000"/>
          </a:bodyPr>
          <a:lstStyle/>
          <a:p>
            <a:r>
              <a:rPr lang="en-US" dirty="0" smtClean="0"/>
              <a:t> </a:t>
            </a:r>
            <a:r>
              <a:rPr lang="en-US" b="1" dirty="0" smtClean="0"/>
              <a:t>added after the statement:</a:t>
            </a:r>
          </a:p>
          <a:p>
            <a:pPr>
              <a:buNone/>
            </a:pPr>
            <a:r>
              <a:rPr lang="en-US" sz="2200" dirty="0" smtClean="0">
                <a:latin typeface="Times New Roman" pitchFamily="18" charset="0"/>
                <a:cs typeface="Times New Roman" pitchFamily="18" charset="0"/>
              </a:rPr>
              <a:t>&lt;html&gt;</a:t>
            </a:r>
          </a:p>
          <a:p>
            <a:pPr>
              <a:buNone/>
            </a:pPr>
            <a:r>
              <a:rPr lang="en-US" sz="2200" dirty="0" smtClean="0">
                <a:latin typeface="Times New Roman" pitchFamily="18" charset="0"/>
                <a:cs typeface="Times New Roman" pitchFamily="18" charset="0"/>
              </a:rPr>
              <a:t>&lt;body&gt;</a:t>
            </a:r>
          </a:p>
          <a:p>
            <a:pPr>
              <a:buNone/>
            </a:pPr>
            <a:r>
              <a:rPr lang="en-US" sz="2200" dirty="0" smtClean="0">
                <a:latin typeface="Times New Roman" pitchFamily="18" charset="0"/>
                <a:cs typeface="Times New Roman" pitchFamily="18" charset="0"/>
              </a:rPr>
              <a:t>&lt;script&gt;  </a:t>
            </a:r>
          </a:p>
          <a:p>
            <a:pPr>
              <a:buNone/>
            </a:pPr>
            <a:r>
              <a:rPr lang="en-US" sz="2200" dirty="0" smtClean="0">
                <a:latin typeface="Times New Roman" pitchFamily="18" charset="0"/>
                <a:cs typeface="Times New Roman" pitchFamily="18" charset="0"/>
              </a:rPr>
              <a:t>var a=10;  </a:t>
            </a:r>
          </a:p>
          <a:p>
            <a:pPr>
              <a:buNone/>
            </a:pPr>
            <a:r>
              <a:rPr lang="en-US" sz="2200" dirty="0" smtClean="0">
                <a:latin typeface="Times New Roman" pitchFamily="18" charset="0"/>
                <a:cs typeface="Times New Roman" pitchFamily="18" charset="0"/>
              </a:rPr>
              <a:t>var b=20;  </a:t>
            </a:r>
          </a:p>
          <a:p>
            <a:pPr>
              <a:buNone/>
            </a:pPr>
            <a:r>
              <a:rPr lang="en-US" sz="2200" dirty="0" smtClean="0">
                <a:latin typeface="Times New Roman" pitchFamily="18" charset="0"/>
                <a:cs typeface="Times New Roman" pitchFamily="18" charset="0"/>
              </a:rPr>
              <a:t>var c=</a:t>
            </a:r>
            <a:r>
              <a:rPr lang="en-US" sz="2200" dirty="0" err="1" smtClean="0">
                <a:latin typeface="Times New Roman" pitchFamily="18" charset="0"/>
                <a:cs typeface="Times New Roman" pitchFamily="18" charset="0"/>
              </a:rPr>
              <a:t>a+b</a:t>
            </a:r>
            <a:r>
              <a:rPr lang="en-US" sz="2200" dirty="0" smtClean="0">
                <a:latin typeface="Times New Roman" pitchFamily="18" charset="0"/>
                <a:cs typeface="Times New Roman" pitchFamily="18" charset="0"/>
              </a:rPr>
              <a:t>;//It adds values of a and b variable  </a:t>
            </a:r>
          </a:p>
          <a:p>
            <a:pPr>
              <a:buNone/>
            </a:pPr>
            <a:r>
              <a:rPr lang="en-US" sz="2200" dirty="0" err="1" smtClean="0">
                <a:latin typeface="Times New Roman" pitchFamily="18" charset="0"/>
                <a:cs typeface="Times New Roman" pitchFamily="18" charset="0"/>
              </a:rPr>
              <a:t>document.write</a:t>
            </a:r>
            <a:r>
              <a:rPr lang="en-US" sz="2200" dirty="0" smtClean="0">
                <a:latin typeface="Times New Roman" pitchFamily="18" charset="0"/>
                <a:cs typeface="Times New Roman" pitchFamily="18" charset="0"/>
              </a:rPr>
              <a:t>(c);//prints sum of 10 and 20  </a:t>
            </a:r>
          </a:p>
          <a:p>
            <a:pPr>
              <a:buNone/>
            </a:pPr>
            <a:r>
              <a:rPr lang="en-US" sz="2200" dirty="0" smtClean="0">
                <a:latin typeface="Times New Roman" pitchFamily="18" charset="0"/>
                <a:cs typeface="Times New Roman" pitchFamily="18" charset="0"/>
              </a:rPr>
              <a:t>&lt;/script&gt;   </a:t>
            </a:r>
          </a:p>
          <a:p>
            <a:pPr>
              <a:buNone/>
            </a:pPr>
            <a:r>
              <a:rPr lang="en-US" sz="2200" dirty="0" smtClean="0">
                <a:latin typeface="Times New Roman" pitchFamily="18" charset="0"/>
                <a:cs typeface="Times New Roman" pitchFamily="18" charset="0"/>
              </a:rPr>
              <a:t>&lt;/body&gt;</a:t>
            </a:r>
          </a:p>
          <a:p>
            <a:pPr>
              <a:buNone/>
            </a:pPr>
            <a:r>
              <a:rPr lang="en-US" sz="2200" dirty="0" smtClean="0">
                <a:latin typeface="Times New Roman" pitchFamily="18" charset="0"/>
                <a:cs typeface="Times New Roman" pitchFamily="18" charset="0"/>
              </a:rPr>
              <a:t>&lt;/html&gt;</a:t>
            </a:r>
          </a:p>
          <a:p>
            <a:pPr>
              <a:buNone/>
            </a:pPr>
            <a:endParaRPr lang="en-US" b="1" dirty="0" smtClean="0"/>
          </a:p>
          <a:p>
            <a:pPr>
              <a:buNone/>
            </a:pPr>
            <a:r>
              <a:rPr lang="en-US" b="1" dirty="0" smtClean="0"/>
              <a:t> </a:t>
            </a:r>
            <a:endParaRPr lang="en-US"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100" dirty="0" smtClean="0">
                <a:latin typeface="Times New Roman" pitchFamily="18" charset="0"/>
                <a:cs typeface="Times New Roman" pitchFamily="18" charset="0"/>
              </a:rPr>
              <a:t>JavaScript Multi line Comment</a:t>
            </a:r>
            <a:r>
              <a:rPr lang="en-US" dirty="0" smtClean="0"/>
              <a:t/>
            </a:r>
            <a:br>
              <a:rPr lang="en-US" dirty="0" smtClean="0"/>
            </a:br>
            <a:endParaRPr lang="en-US" dirty="0"/>
          </a:p>
        </p:txBody>
      </p:sp>
      <p:sp>
        <p:nvSpPr>
          <p:cNvPr id="3" name="Content Placeholder 2"/>
          <p:cNvSpPr>
            <a:spLocks noGrp="1"/>
          </p:cNvSpPr>
          <p:nvPr>
            <p:ph idx="1"/>
          </p:nvPr>
        </p:nvSpPr>
        <p:spPr>
          <a:xfrm>
            <a:off x="457200" y="1524000"/>
            <a:ext cx="8229600" cy="4800600"/>
          </a:xfrm>
        </p:spPr>
        <p:txBody>
          <a:bodyPr>
            <a:normAutofit fontScale="92500" lnSpcReduction="10000"/>
          </a:bodyPr>
          <a:lstStyle/>
          <a:p>
            <a:r>
              <a:rPr lang="en-US" sz="2000" dirty="0" smtClean="0">
                <a:latin typeface="Times New Roman" pitchFamily="18" charset="0"/>
                <a:cs typeface="Times New Roman" pitchFamily="18" charset="0"/>
              </a:rPr>
              <a:t>It can be used to add single as well as multi line comments. So, it is more convenient.</a:t>
            </a:r>
          </a:p>
          <a:p>
            <a:r>
              <a:rPr lang="en-US" sz="2000" dirty="0" smtClean="0">
                <a:latin typeface="Times New Roman" pitchFamily="18" charset="0"/>
                <a:cs typeface="Times New Roman" pitchFamily="18" charset="0"/>
              </a:rPr>
              <a:t>It is represented by forward slash with asterisk then asterisk with forward slash. </a:t>
            </a:r>
          </a:p>
          <a:p>
            <a:r>
              <a:rPr lang="en-US" sz="2000" dirty="0" smtClean="0">
                <a:latin typeface="Times New Roman" pitchFamily="18" charset="0"/>
                <a:cs typeface="Times New Roman" pitchFamily="18" charset="0"/>
              </a:rPr>
              <a:t>For example:</a:t>
            </a:r>
            <a:r>
              <a:rPr lang="en-US" sz="2000" dirty="0" smtClean="0"/>
              <a:t>/* your code here  */  </a:t>
            </a:r>
          </a:p>
          <a:p>
            <a:pPr>
              <a:buNone/>
            </a:pPr>
            <a:r>
              <a:rPr lang="en-US" sz="2000" b="1" dirty="0" smtClean="0"/>
              <a:t>Sample Code:</a:t>
            </a:r>
          </a:p>
          <a:p>
            <a:pPr>
              <a:buNone/>
            </a:pPr>
            <a:r>
              <a:rPr lang="en-US" sz="2000" dirty="0" smtClean="0">
                <a:latin typeface="Times New Roman" pitchFamily="18" charset="0"/>
                <a:cs typeface="Times New Roman" pitchFamily="18" charset="0"/>
              </a:rPr>
              <a:t>&lt;html&gt;</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&lt;script&gt;  </a:t>
            </a:r>
          </a:p>
          <a:p>
            <a:pPr>
              <a:buNone/>
            </a:pPr>
            <a:r>
              <a:rPr lang="en-US" sz="2000" dirty="0" smtClean="0">
                <a:latin typeface="Times New Roman" pitchFamily="18" charset="0"/>
                <a:cs typeface="Times New Roman" pitchFamily="18" charset="0"/>
              </a:rPr>
              <a:t>/* It is multi line comment.  </a:t>
            </a:r>
          </a:p>
          <a:p>
            <a:pPr>
              <a:buNone/>
            </a:pPr>
            <a:r>
              <a:rPr lang="en-US" sz="2000" dirty="0" smtClean="0">
                <a:latin typeface="Times New Roman" pitchFamily="18" charset="0"/>
                <a:cs typeface="Times New Roman" pitchFamily="18" charset="0"/>
              </a:rPr>
              <a:t>It will not be displayed */  </a:t>
            </a:r>
          </a:p>
          <a:p>
            <a:pPr>
              <a:buNone/>
            </a:pP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("example of </a:t>
            </a:r>
            <a:r>
              <a:rPr lang="en-US" sz="2000" dirty="0" err="1" smtClean="0">
                <a:latin typeface="Times New Roman" pitchFamily="18" charset="0"/>
                <a:cs typeface="Times New Roman" pitchFamily="18" charset="0"/>
              </a:rPr>
              <a:t>javascript</a:t>
            </a:r>
            <a:r>
              <a:rPr lang="en-US" sz="2000" dirty="0" smtClean="0">
                <a:latin typeface="Times New Roman" pitchFamily="18" charset="0"/>
                <a:cs typeface="Times New Roman" pitchFamily="18" charset="0"/>
              </a:rPr>
              <a:t> multiline comment");  </a:t>
            </a:r>
          </a:p>
          <a:p>
            <a:pPr>
              <a:buNone/>
            </a:pPr>
            <a:r>
              <a:rPr lang="en-US" sz="2000" dirty="0" smtClean="0">
                <a:latin typeface="Times New Roman" pitchFamily="18" charset="0"/>
                <a:cs typeface="Times New Roman" pitchFamily="18" charset="0"/>
              </a:rPr>
              <a:t>&lt;/script&gt;  </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&lt;/html&gt;</a:t>
            </a:r>
          </a:p>
          <a:p>
            <a:pPr>
              <a:buNone/>
            </a:pPr>
            <a:endParaRPr lang="en-US" sz="2000" dirty="0" smtClean="0">
              <a:latin typeface="Times New Roman" pitchFamily="18" charset="0"/>
              <a:cs typeface="Times New Roman" pitchFamily="18" charset="0"/>
            </a:endParaRP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JavaScript Variable</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876800"/>
          </a:xfrm>
        </p:spPr>
        <p:txBody>
          <a:bodyPr>
            <a:normAutofit lnSpcReduction="10000"/>
          </a:bodyPr>
          <a:lstStyle/>
          <a:p>
            <a:r>
              <a:rPr lang="en-US" sz="2000" dirty="0" smtClean="0">
                <a:latin typeface="Times New Roman" pitchFamily="18" charset="0"/>
                <a:cs typeface="Times New Roman" pitchFamily="18" charset="0"/>
              </a:rPr>
              <a:t>A </a:t>
            </a:r>
            <a:r>
              <a:rPr lang="en-US" sz="2000" b="1" dirty="0" smtClean="0">
                <a:latin typeface="Times New Roman" pitchFamily="18" charset="0"/>
                <a:cs typeface="Times New Roman" pitchFamily="18" charset="0"/>
              </a:rPr>
              <a:t>JavaScript variable</a:t>
            </a:r>
            <a:r>
              <a:rPr lang="en-US" sz="2000" dirty="0" smtClean="0">
                <a:latin typeface="Times New Roman" pitchFamily="18" charset="0"/>
                <a:cs typeface="Times New Roman" pitchFamily="18" charset="0"/>
              </a:rPr>
              <a:t> is simply a name of storage location.</a:t>
            </a:r>
          </a:p>
          <a:p>
            <a:r>
              <a:rPr lang="en-US" sz="2000" dirty="0" smtClean="0"/>
              <a:t>There are some rules while declaring a JavaScript variable (also known as identifiers).</a:t>
            </a:r>
          </a:p>
          <a:p>
            <a:pPr>
              <a:buNone/>
            </a:pPr>
            <a:r>
              <a:rPr lang="en-US" sz="2000" b="1" u="sng" dirty="0" smtClean="0"/>
              <a:t> JavaScript Identifiers:</a:t>
            </a:r>
            <a:endParaRPr lang="en-US" sz="2000" u="sng" dirty="0" smtClean="0"/>
          </a:p>
          <a:p>
            <a:r>
              <a:rPr lang="en-US" sz="2000" dirty="0" smtClean="0"/>
              <a:t>All JavaScript </a:t>
            </a:r>
            <a:r>
              <a:rPr lang="en-US" sz="2000" b="1" dirty="0" smtClean="0"/>
              <a:t>variables</a:t>
            </a:r>
            <a:r>
              <a:rPr lang="en-US" sz="2000" dirty="0" smtClean="0"/>
              <a:t> must be </a:t>
            </a:r>
            <a:r>
              <a:rPr lang="en-US" sz="2000" b="1" dirty="0" smtClean="0"/>
              <a:t>identified</a:t>
            </a:r>
            <a:r>
              <a:rPr lang="en-US" sz="2000" dirty="0" smtClean="0"/>
              <a:t> with </a:t>
            </a:r>
            <a:r>
              <a:rPr lang="en-US" sz="2000" b="1" dirty="0" smtClean="0"/>
              <a:t>unique names</a:t>
            </a:r>
            <a:r>
              <a:rPr lang="en-US" sz="2000" dirty="0" smtClean="0"/>
              <a:t>.</a:t>
            </a:r>
          </a:p>
          <a:p>
            <a:r>
              <a:rPr lang="en-US" sz="2000" dirty="0" smtClean="0"/>
              <a:t>These unique names are called </a:t>
            </a:r>
            <a:r>
              <a:rPr lang="en-US" sz="2000" b="1" dirty="0" smtClean="0"/>
              <a:t>identifiers</a:t>
            </a:r>
            <a:r>
              <a:rPr lang="en-US" sz="2000" dirty="0" smtClean="0"/>
              <a:t>.</a:t>
            </a:r>
          </a:p>
          <a:p>
            <a:r>
              <a:rPr lang="en-US" sz="2000" dirty="0" smtClean="0"/>
              <a:t>Identifiers can be short names (like x and y) or more descriptive names (age, sum, </a:t>
            </a:r>
            <a:r>
              <a:rPr lang="en-US" sz="2000" dirty="0" err="1" smtClean="0"/>
              <a:t>totalVolume</a:t>
            </a:r>
            <a:r>
              <a:rPr lang="en-US" sz="2000" dirty="0" smtClean="0"/>
              <a:t>).</a:t>
            </a:r>
          </a:p>
          <a:p>
            <a:pPr>
              <a:buNone/>
            </a:pPr>
            <a:r>
              <a:rPr lang="en-US" sz="2000" b="1" u="sng" dirty="0" smtClean="0"/>
              <a:t>The general rules for constructing names for variables (unique identifiers) are:</a:t>
            </a:r>
          </a:p>
          <a:p>
            <a:r>
              <a:rPr lang="en-US" sz="2000" dirty="0" smtClean="0"/>
              <a:t>Names can contain letters, digits, underscores, and dollar signs.</a:t>
            </a:r>
          </a:p>
          <a:p>
            <a:r>
              <a:rPr lang="en-US" sz="2000" dirty="0" smtClean="0"/>
              <a:t>Names must begin with a letter</a:t>
            </a:r>
          </a:p>
          <a:p>
            <a:r>
              <a:rPr lang="en-US" sz="2000" dirty="0" smtClean="0"/>
              <a:t>Names are case sensitive (y and Y are different variables)</a:t>
            </a:r>
          </a:p>
          <a:p>
            <a:r>
              <a:rPr lang="en-US" sz="2000" dirty="0" smtClean="0"/>
              <a:t>Reserved words (like JavaScript keywords) cannot be used as names</a:t>
            </a:r>
          </a:p>
          <a:p>
            <a:endParaRPr lang="en-US" sz="2000"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ormAutofit fontScale="90000"/>
          </a:bodyPr>
          <a:lstStyle/>
          <a:p>
            <a:pPr algn="ctr"/>
            <a:r>
              <a:rPr lang="en-US" sz="2800" dirty="0" smtClean="0">
                <a:latin typeface="Times New Roman" pitchFamily="18" charset="0"/>
                <a:cs typeface="Times New Roman" pitchFamily="18" charset="0"/>
              </a:rPr>
              <a:t>Declaring (Creating) JavaScript Variables</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334000"/>
          </a:xfrm>
        </p:spPr>
        <p:txBody>
          <a:bodyPr>
            <a:normAutofit lnSpcReduction="10000"/>
          </a:bodyPr>
          <a:lstStyle/>
          <a:p>
            <a:r>
              <a:rPr lang="en-US" sz="2000" dirty="0" smtClean="0">
                <a:latin typeface="Times New Roman" pitchFamily="18" charset="0"/>
                <a:cs typeface="Times New Roman" pitchFamily="18" charset="0"/>
              </a:rPr>
              <a:t>Creating a variable in JavaScript is called "declaring" a variable.</a:t>
            </a:r>
          </a:p>
          <a:p>
            <a:r>
              <a:rPr lang="en-US" sz="2000" dirty="0" smtClean="0">
                <a:latin typeface="Times New Roman" pitchFamily="18" charset="0"/>
                <a:cs typeface="Times New Roman" pitchFamily="18" charset="0"/>
              </a:rPr>
              <a:t>We  declare a JavaScript variable with the var keyword:</a:t>
            </a:r>
          </a:p>
          <a:p>
            <a:pPr>
              <a:buNone/>
            </a:pPr>
            <a:r>
              <a:rPr lang="en-US" sz="2000" b="1" dirty="0" smtClean="0"/>
              <a:t>                var </a:t>
            </a:r>
            <a:r>
              <a:rPr lang="en-US" sz="2000" b="1" dirty="0" err="1" smtClean="0"/>
              <a:t>carName</a:t>
            </a:r>
            <a:r>
              <a:rPr lang="en-US" sz="2000" b="1" dirty="0" smtClean="0"/>
              <a:t>;</a:t>
            </a:r>
            <a:endParaRPr lang="en-US" sz="2000" b="1" dirty="0" smtClean="0">
              <a:latin typeface="Times New Roman" pitchFamily="18" charset="0"/>
              <a:cs typeface="Times New Roman" pitchFamily="18" charset="0"/>
            </a:endParaRPr>
          </a:p>
          <a:p>
            <a:r>
              <a:rPr lang="en-US" sz="2000" dirty="0" smtClean="0"/>
              <a:t>After the declaration, the variable has no value (technically it has the value of undefined).</a:t>
            </a:r>
          </a:p>
          <a:p>
            <a:r>
              <a:rPr lang="en-US" sz="2000" dirty="0" smtClean="0"/>
              <a:t>To </a:t>
            </a:r>
            <a:r>
              <a:rPr lang="en-US" sz="2000" b="1" dirty="0" smtClean="0"/>
              <a:t>assign</a:t>
            </a:r>
            <a:r>
              <a:rPr lang="en-US" sz="2000" dirty="0" smtClean="0"/>
              <a:t> a value to the variable, use the equal sign:</a:t>
            </a:r>
          </a:p>
          <a:p>
            <a:pPr>
              <a:buNone/>
            </a:pPr>
            <a:r>
              <a:rPr lang="en-US" sz="2000" dirty="0" smtClean="0"/>
              <a:t>               </a:t>
            </a:r>
            <a:r>
              <a:rPr lang="en-US" sz="2000" b="1" dirty="0" err="1" smtClean="0"/>
              <a:t>carName</a:t>
            </a:r>
            <a:r>
              <a:rPr lang="en-US" sz="2000" b="1" dirty="0" smtClean="0"/>
              <a:t> = "Volvo";</a:t>
            </a:r>
          </a:p>
          <a:p>
            <a:r>
              <a:rPr lang="en-US" sz="2000" dirty="0" smtClean="0"/>
              <a:t>We  can also assign a value to the variable when we declare it:</a:t>
            </a:r>
          </a:p>
          <a:p>
            <a:pPr>
              <a:buNone/>
            </a:pPr>
            <a:r>
              <a:rPr lang="en-US" sz="2000" dirty="0" smtClean="0"/>
              <a:t>                   </a:t>
            </a:r>
            <a:r>
              <a:rPr lang="en-US" sz="2000" b="1" dirty="0" smtClean="0"/>
              <a:t>var </a:t>
            </a:r>
            <a:r>
              <a:rPr lang="en-US" sz="2000" b="1" dirty="0" err="1" smtClean="0"/>
              <a:t>carName</a:t>
            </a:r>
            <a:r>
              <a:rPr lang="en-US" sz="2000" b="1" dirty="0" smtClean="0"/>
              <a:t> = "Volvo";</a:t>
            </a:r>
          </a:p>
          <a:p>
            <a:r>
              <a:rPr lang="en-US" sz="2000" b="1" dirty="0" smtClean="0"/>
              <a:t>Correct JavaScript variables:</a:t>
            </a:r>
          </a:p>
          <a:p>
            <a:pPr>
              <a:buNone/>
            </a:pPr>
            <a:r>
              <a:rPr lang="en-US" sz="2000" dirty="0" smtClean="0"/>
              <a:t>              var x = 10;  </a:t>
            </a:r>
          </a:p>
          <a:p>
            <a:pPr>
              <a:buNone/>
            </a:pPr>
            <a:r>
              <a:rPr lang="en-US" sz="2000" dirty="0" smtClean="0"/>
              <a:t>          var _value="</a:t>
            </a:r>
            <a:r>
              <a:rPr lang="en-US" sz="2000" dirty="0" err="1" smtClean="0"/>
              <a:t>sonoo</a:t>
            </a:r>
            <a:r>
              <a:rPr lang="en-US" sz="2000" dirty="0" smtClean="0"/>
              <a:t>";  </a:t>
            </a:r>
          </a:p>
          <a:p>
            <a:pPr>
              <a:buFont typeface="Wingdings" pitchFamily="2" charset="2"/>
              <a:buChar char="§"/>
            </a:pPr>
            <a:r>
              <a:rPr lang="en-US" sz="2000" b="1" dirty="0" smtClean="0"/>
              <a:t>Incorrect JavaScript variables:</a:t>
            </a:r>
          </a:p>
          <a:p>
            <a:pPr>
              <a:buNone/>
            </a:pPr>
            <a:r>
              <a:rPr lang="en-US" sz="2000" dirty="0" smtClean="0"/>
              <a:t>              var  123=30;  </a:t>
            </a:r>
          </a:p>
          <a:p>
            <a:pPr>
              <a:buNone/>
            </a:pPr>
            <a:r>
              <a:rPr lang="en-US" sz="2000" dirty="0" smtClean="0"/>
              <a:t>               var *</a:t>
            </a:r>
            <a:r>
              <a:rPr lang="en-US" sz="2000" dirty="0" err="1" smtClean="0"/>
              <a:t>aa</a:t>
            </a:r>
            <a:r>
              <a:rPr lang="en-US" sz="2000" dirty="0" smtClean="0"/>
              <a:t>=320;  </a:t>
            </a:r>
          </a:p>
          <a:p>
            <a:pPr>
              <a:buNone/>
            </a:pPr>
            <a:endParaRPr lang="en-US" sz="2000" b="1" dirty="0" smtClean="0"/>
          </a:p>
          <a:p>
            <a:pPr>
              <a:buNone/>
            </a:pPr>
            <a:endParaRPr lang="en-US" sz="2000" b="1" dirty="0" smtClean="0"/>
          </a:p>
          <a:p>
            <a:pPr>
              <a:buNone/>
            </a:pPr>
            <a:endParaRPr lang="en-US" sz="2000" dirty="0" smtClean="0"/>
          </a:p>
          <a:p>
            <a:pPr>
              <a:buNone/>
            </a:pPr>
            <a:endParaRPr lang="en-US" sz="2000"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100" dirty="0" smtClean="0">
                <a:latin typeface="Times New Roman" pitchFamily="18" charset="0"/>
                <a:cs typeface="Times New Roman" pitchFamily="18" charset="0"/>
              </a:rPr>
              <a:t>Example of JavaScript variable</a:t>
            </a:r>
            <a:r>
              <a:rPr lang="en-US" dirty="0" smtClean="0"/>
              <a:t/>
            </a:r>
            <a:br>
              <a:rPr lang="en-US" dirty="0" smtClean="0"/>
            </a:br>
            <a:endParaRPr lang="en-US" dirty="0"/>
          </a:p>
        </p:txBody>
      </p:sp>
      <p:sp>
        <p:nvSpPr>
          <p:cNvPr id="3" name="Content Placeholder 2"/>
          <p:cNvSpPr>
            <a:spLocks noGrp="1"/>
          </p:cNvSpPr>
          <p:nvPr>
            <p:ph idx="1"/>
          </p:nvPr>
        </p:nvSpPr>
        <p:spPr>
          <a:xfrm>
            <a:off x="457200" y="1524000"/>
            <a:ext cx="8229600" cy="4419600"/>
          </a:xfrm>
        </p:spPr>
        <p:txBody>
          <a:bodyPr>
            <a:normAutofit fontScale="92500" lnSpcReduction="20000"/>
          </a:bodyPr>
          <a:lstStyle/>
          <a:p>
            <a:pPr>
              <a:buNone/>
            </a:pPr>
            <a:r>
              <a:rPr lang="en-US" dirty="0" smtClean="0"/>
              <a:t>&lt;html&gt;</a:t>
            </a:r>
          </a:p>
          <a:p>
            <a:pPr>
              <a:buNone/>
            </a:pPr>
            <a:r>
              <a:rPr lang="en-US" dirty="0" smtClean="0"/>
              <a:t>&lt;body&gt;</a:t>
            </a:r>
          </a:p>
          <a:p>
            <a:pPr>
              <a:buNone/>
            </a:pPr>
            <a:r>
              <a:rPr lang="en-US" dirty="0" smtClean="0"/>
              <a:t>&lt;script&gt;  </a:t>
            </a:r>
          </a:p>
          <a:p>
            <a:pPr>
              <a:buNone/>
            </a:pPr>
            <a:r>
              <a:rPr lang="en-US" dirty="0" smtClean="0"/>
              <a:t>var x = 10;  </a:t>
            </a:r>
          </a:p>
          <a:p>
            <a:pPr>
              <a:buNone/>
            </a:pPr>
            <a:r>
              <a:rPr lang="en-US" dirty="0" smtClean="0"/>
              <a:t>var y = 20;  </a:t>
            </a:r>
          </a:p>
          <a:p>
            <a:pPr>
              <a:buNone/>
            </a:pPr>
            <a:r>
              <a:rPr lang="en-US" dirty="0" smtClean="0"/>
              <a:t>var z=</a:t>
            </a:r>
            <a:r>
              <a:rPr lang="en-US" dirty="0" err="1" smtClean="0"/>
              <a:t>x+y</a:t>
            </a:r>
            <a:r>
              <a:rPr lang="en-US" dirty="0" smtClean="0"/>
              <a:t>;  </a:t>
            </a:r>
          </a:p>
          <a:p>
            <a:pPr>
              <a:buNone/>
            </a:pPr>
            <a:r>
              <a:rPr lang="en-US" dirty="0" err="1" smtClean="0"/>
              <a:t>document.write</a:t>
            </a:r>
            <a:r>
              <a:rPr lang="en-US" dirty="0" smtClean="0"/>
              <a:t>(z);  </a:t>
            </a:r>
          </a:p>
          <a:p>
            <a:pPr>
              <a:buNone/>
            </a:pPr>
            <a:r>
              <a:rPr lang="en-US" dirty="0" smtClean="0"/>
              <a:t>&lt;/script&gt;  </a:t>
            </a:r>
          </a:p>
          <a:p>
            <a:pPr>
              <a:buNone/>
            </a:pPr>
            <a:r>
              <a:rPr lang="en-US" dirty="0" smtClean="0"/>
              <a:t>&lt;/body&gt;</a:t>
            </a:r>
          </a:p>
          <a:p>
            <a:pPr>
              <a:buNone/>
            </a:pPr>
            <a:r>
              <a:rPr lang="en-US" dirty="0" smtClean="0"/>
              <a:t>&lt;/html&gt;</a:t>
            </a:r>
          </a:p>
          <a:p>
            <a:endParaRPr lang="en-US" dirty="0" smtClean="0"/>
          </a:p>
          <a:p>
            <a:pPr>
              <a:buNone/>
            </a:pPr>
            <a:r>
              <a:rPr lang="en-US" b="1" dirty="0" smtClean="0"/>
              <a:t>Output: 30 </a:t>
            </a:r>
            <a:endParaRPr lang="en-US"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en-US" sz="2800" dirty="0" smtClean="0">
                <a:latin typeface="Times New Roman" pitchFamily="18" charset="0"/>
                <a:cs typeface="Times New Roman" pitchFamily="18" charset="0"/>
              </a:rPr>
              <a:t>One Statement, Many Variables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876800"/>
          </a:xfrm>
        </p:spPr>
        <p:txBody>
          <a:bodyPr>
            <a:noAutofit/>
          </a:bodyPr>
          <a:lstStyle/>
          <a:p>
            <a:r>
              <a:rPr lang="en-US" sz="1600" dirty="0" smtClean="0">
                <a:latin typeface="Times New Roman" pitchFamily="18" charset="0"/>
                <a:cs typeface="Times New Roman" pitchFamily="18" charset="0"/>
              </a:rPr>
              <a:t>We can declare many variables in one statement.</a:t>
            </a:r>
          </a:p>
          <a:p>
            <a:r>
              <a:rPr lang="en-US" sz="1600" dirty="0" smtClean="0">
                <a:latin typeface="Times New Roman" pitchFamily="18" charset="0"/>
                <a:cs typeface="Times New Roman" pitchFamily="18" charset="0"/>
              </a:rPr>
              <a:t>Start the statement with var and separate the variables by </a:t>
            </a:r>
            <a:r>
              <a:rPr lang="en-US" sz="1600" b="1" dirty="0" smtClean="0">
                <a:latin typeface="Times New Roman" pitchFamily="18" charset="0"/>
                <a:cs typeface="Times New Roman" pitchFamily="18" charset="0"/>
              </a:rPr>
              <a:t>comma</a:t>
            </a:r>
            <a:r>
              <a:rPr lang="en-US" sz="1600" dirty="0" smtClean="0">
                <a:latin typeface="Times New Roman" pitchFamily="18" charset="0"/>
                <a:cs typeface="Times New Roman" pitchFamily="18" charset="0"/>
              </a:rPr>
              <a:t>:</a:t>
            </a:r>
          </a:p>
          <a:p>
            <a:pPr>
              <a:buNone/>
            </a:pPr>
            <a:r>
              <a:rPr lang="en-US" sz="1600" b="1" dirty="0" smtClean="0">
                <a:latin typeface="Times New Roman" pitchFamily="18" charset="0"/>
                <a:cs typeface="Times New Roman" pitchFamily="18" charset="0"/>
              </a:rPr>
              <a:t>     Ex:    var person = "John Doe", </a:t>
            </a:r>
            <a:r>
              <a:rPr lang="en-US" sz="1600" b="1" dirty="0" err="1" smtClean="0">
                <a:latin typeface="Times New Roman" pitchFamily="18" charset="0"/>
                <a:cs typeface="Times New Roman" pitchFamily="18" charset="0"/>
              </a:rPr>
              <a:t>carName</a:t>
            </a:r>
            <a:r>
              <a:rPr lang="en-US" sz="1600" b="1" dirty="0" smtClean="0">
                <a:latin typeface="Times New Roman" pitchFamily="18" charset="0"/>
                <a:cs typeface="Times New Roman" pitchFamily="18" charset="0"/>
              </a:rPr>
              <a:t> = "Volvo", price = 200;</a:t>
            </a:r>
          </a:p>
          <a:p>
            <a:r>
              <a:rPr lang="en-US" sz="1600" dirty="0" smtClean="0">
                <a:latin typeface="Times New Roman" pitchFamily="18" charset="0"/>
                <a:cs typeface="Times New Roman" pitchFamily="18" charset="0"/>
              </a:rPr>
              <a:t>A declaration can span multiple lines:</a:t>
            </a:r>
          </a:p>
          <a:p>
            <a:pPr>
              <a:buNone/>
            </a:pP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Ex:   </a:t>
            </a:r>
            <a:r>
              <a:rPr lang="en-US" sz="1600" b="1" dirty="0" smtClean="0"/>
              <a:t>var person = "John Doe",</a:t>
            </a:r>
            <a:br>
              <a:rPr lang="en-US" sz="1600" b="1" dirty="0" smtClean="0"/>
            </a:br>
            <a:r>
              <a:rPr lang="en-US" sz="1600" b="1" dirty="0" smtClean="0"/>
              <a:t>           </a:t>
            </a:r>
            <a:r>
              <a:rPr lang="en-US" sz="1600" b="1" dirty="0" err="1" smtClean="0"/>
              <a:t>carName</a:t>
            </a:r>
            <a:r>
              <a:rPr lang="en-US" sz="1600" b="1" dirty="0" smtClean="0"/>
              <a:t> = "Volvo",</a:t>
            </a:r>
            <a:br>
              <a:rPr lang="en-US" sz="1600" b="1" dirty="0" smtClean="0"/>
            </a:br>
            <a:r>
              <a:rPr lang="en-US" sz="1600" b="1" dirty="0" smtClean="0"/>
              <a:t>             price = 200;</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sample program:</a:t>
            </a:r>
            <a:endParaRPr lang="en-US" sz="1200" b="1" dirty="0" smtClean="0">
              <a:latin typeface="Times New Roman" pitchFamily="18" charset="0"/>
              <a:cs typeface="Times New Roman" pitchFamily="18" charset="0"/>
            </a:endParaRPr>
          </a:p>
          <a:p>
            <a:pPr>
              <a:buNone/>
            </a:pPr>
            <a:r>
              <a:rPr lang="en-US" sz="1200" dirty="0" smtClean="0">
                <a:latin typeface="Times New Roman" pitchFamily="18" charset="0"/>
                <a:cs typeface="Times New Roman" pitchFamily="18" charset="0"/>
              </a:rPr>
              <a:t>&lt;!DOCTYPE html&gt;</a:t>
            </a:r>
          </a:p>
          <a:p>
            <a:pPr>
              <a:buNone/>
            </a:pPr>
            <a:r>
              <a:rPr lang="en-US" sz="1200" dirty="0" smtClean="0">
                <a:latin typeface="Times New Roman" pitchFamily="18" charset="0"/>
                <a:cs typeface="Times New Roman" pitchFamily="18" charset="0"/>
              </a:rPr>
              <a:t>&lt;html&gt;</a:t>
            </a:r>
          </a:p>
          <a:p>
            <a:pPr>
              <a:buNone/>
            </a:pPr>
            <a:r>
              <a:rPr lang="en-US" sz="1200" dirty="0" smtClean="0">
                <a:latin typeface="Times New Roman" pitchFamily="18" charset="0"/>
                <a:cs typeface="Times New Roman" pitchFamily="18" charset="0"/>
              </a:rPr>
              <a:t>&lt;body&gt;</a:t>
            </a:r>
          </a:p>
          <a:p>
            <a:pPr>
              <a:buNone/>
            </a:pPr>
            <a:r>
              <a:rPr lang="en-US" sz="1200" dirty="0" smtClean="0">
                <a:latin typeface="Times New Roman" pitchFamily="18" charset="0"/>
                <a:cs typeface="Times New Roman" pitchFamily="18" charset="0"/>
              </a:rPr>
              <a:t>&lt;h2&gt;JavaScript Variables&lt;/h2&gt;</a:t>
            </a:r>
          </a:p>
          <a:p>
            <a:pPr>
              <a:buNone/>
            </a:pPr>
            <a:r>
              <a:rPr lang="en-US" sz="1200" dirty="0" smtClean="0">
                <a:latin typeface="Times New Roman" pitchFamily="18" charset="0"/>
                <a:cs typeface="Times New Roman" pitchFamily="18" charset="0"/>
              </a:rPr>
              <a:t>&lt;p&gt;You can declare many variables in one statement.&lt;/p&gt;</a:t>
            </a:r>
          </a:p>
          <a:p>
            <a:pPr>
              <a:buNone/>
            </a:pPr>
            <a:r>
              <a:rPr lang="en-US" sz="1200" dirty="0" smtClean="0">
                <a:latin typeface="Times New Roman" pitchFamily="18" charset="0"/>
                <a:cs typeface="Times New Roman" pitchFamily="18" charset="0"/>
              </a:rPr>
              <a:t>&lt;p id="demo"&gt;&lt;/p&gt;</a:t>
            </a:r>
          </a:p>
          <a:p>
            <a:pPr>
              <a:buNone/>
            </a:pPr>
            <a:r>
              <a:rPr lang="en-US" sz="1200" dirty="0" smtClean="0">
                <a:latin typeface="Times New Roman" pitchFamily="18" charset="0"/>
                <a:cs typeface="Times New Roman" pitchFamily="18" charset="0"/>
              </a:rPr>
              <a:t>&lt;script&gt;</a:t>
            </a:r>
          </a:p>
          <a:p>
            <a:pPr>
              <a:buNone/>
            </a:pPr>
            <a:r>
              <a:rPr lang="en-US" sz="1200" dirty="0" smtClean="0">
                <a:latin typeface="Times New Roman" pitchFamily="18" charset="0"/>
                <a:cs typeface="Times New Roman" pitchFamily="18" charset="0"/>
              </a:rPr>
              <a:t>var person = "John Doe", </a:t>
            </a:r>
            <a:r>
              <a:rPr lang="en-US" sz="1200" dirty="0" err="1" smtClean="0">
                <a:latin typeface="Times New Roman" pitchFamily="18" charset="0"/>
                <a:cs typeface="Times New Roman" pitchFamily="18" charset="0"/>
              </a:rPr>
              <a:t>carName</a:t>
            </a:r>
            <a:r>
              <a:rPr lang="en-US" sz="1200" dirty="0" smtClean="0">
                <a:latin typeface="Times New Roman" pitchFamily="18" charset="0"/>
                <a:cs typeface="Times New Roman" pitchFamily="18" charset="0"/>
              </a:rPr>
              <a:t> = "Volvo", price = 200;</a:t>
            </a:r>
          </a:p>
          <a:p>
            <a:pPr>
              <a:buNone/>
            </a:pPr>
            <a:r>
              <a:rPr lang="en-US" sz="1200" dirty="0" err="1" smtClean="0">
                <a:latin typeface="Times New Roman" pitchFamily="18" charset="0"/>
                <a:cs typeface="Times New Roman" pitchFamily="18" charset="0"/>
              </a:rPr>
              <a:t>document.getElementById</a:t>
            </a:r>
            <a:r>
              <a:rPr lang="en-US" sz="1200" dirty="0" smtClean="0">
                <a:latin typeface="Times New Roman" pitchFamily="18" charset="0"/>
                <a:cs typeface="Times New Roman" pitchFamily="18" charset="0"/>
              </a:rPr>
              <a:t>("demo").</a:t>
            </a:r>
            <a:r>
              <a:rPr lang="en-US" sz="1200" dirty="0" err="1" smtClean="0">
                <a:latin typeface="Times New Roman" pitchFamily="18" charset="0"/>
                <a:cs typeface="Times New Roman" pitchFamily="18" charset="0"/>
              </a:rPr>
              <a:t>innerHTML</a:t>
            </a:r>
            <a:r>
              <a:rPr lang="en-US" sz="1200" dirty="0" smtClean="0">
                <a:latin typeface="Times New Roman" pitchFamily="18" charset="0"/>
                <a:cs typeface="Times New Roman" pitchFamily="18" charset="0"/>
              </a:rPr>
              <a:t> = </a:t>
            </a:r>
            <a:r>
              <a:rPr lang="en-US" sz="1200" dirty="0" err="1" smtClean="0">
                <a:latin typeface="Times New Roman" pitchFamily="18" charset="0"/>
                <a:cs typeface="Times New Roman" pitchFamily="18" charset="0"/>
              </a:rPr>
              <a:t>carName</a:t>
            </a:r>
            <a:r>
              <a:rPr lang="en-US" sz="1200" dirty="0" smtClean="0">
                <a:latin typeface="Times New Roman" pitchFamily="18" charset="0"/>
                <a:cs typeface="Times New Roman" pitchFamily="18" charset="0"/>
              </a:rPr>
              <a:t>;</a:t>
            </a:r>
          </a:p>
          <a:p>
            <a:pPr>
              <a:buNone/>
            </a:pPr>
            <a:r>
              <a:rPr lang="en-US" sz="1200" dirty="0" smtClean="0">
                <a:latin typeface="Times New Roman" pitchFamily="18" charset="0"/>
                <a:cs typeface="Times New Roman" pitchFamily="18" charset="0"/>
              </a:rPr>
              <a:t>&lt;/script&gt;</a:t>
            </a:r>
          </a:p>
          <a:p>
            <a:pPr>
              <a:buNone/>
            </a:pPr>
            <a:r>
              <a:rPr lang="en-US" sz="1200" dirty="0" smtClean="0">
                <a:latin typeface="Times New Roman" pitchFamily="18" charset="0"/>
                <a:cs typeface="Times New Roman" pitchFamily="18" charset="0"/>
              </a:rPr>
              <a:t>&lt;/body&gt;</a:t>
            </a:r>
          </a:p>
          <a:p>
            <a:pPr>
              <a:buNone/>
            </a:pPr>
            <a:r>
              <a:rPr lang="en-US" sz="1200" dirty="0" smtClean="0">
                <a:latin typeface="Times New Roman" pitchFamily="18" charset="0"/>
                <a:cs typeface="Times New Roman" pitchFamily="18" charset="0"/>
              </a:rPr>
              <a:t>&lt;/html&gt;</a:t>
            </a:r>
          </a:p>
          <a:p>
            <a:pPr>
              <a:buNone/>
            </a:pPr>
            <a:endParaRPr lang="en-US" sz="1200" b="1" dirty="0" smtClean="0">
              <a:latin typeface="Times New Roman" pitchFamily="18" charset="0"/>
              <a:cs typeface="Times New Roman" pitchFamily="18" charset="0"/>
            </a:endParaRPr>
          </a:p>
          <a:p>
            <a:pPr>
              <a:buNone/>
            </a:pPr>
            <a:endParaRPr lang="en-US" sz="1200" b="1"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pPr>
              <a:buNone/>
            </a:pPr>
            <a:r>
              <a:rPr lang="en-US" b="1" dirty="0" smtClean="0"/>
              <a:t>   </a:t>
            </a:r>
            <a:r>
              <a:rPr lang="en-US" sz="2400" b="1" dirty="0" smtClean="0">
                <a:latin typeface="Times New Roman" pitchFamily="18" charset="0"/>
                <a:cs typeface="Times New Roman" pitchFamily="18" charset="0"/>
              </a:rPr>
              <a:t>Value = undefined:</a:t>
            </a:r>
          </a:p>
          <a:p>
            <a:r>
              <a:rPr lang="en-US" sz="2000" dirty="0" smtClean="0">
                <a:latin typeface="Times New Roman" pitchFamily="18" charset="0"/>
                <a:cs typeface="Times New Roman" pitchFamily="18" charset="0"/>
              </a:rPr>
              <a:t>In computer programs, variables are often declared without a value. The value can be something that has to be calculated, or something that will be provided later, like user input.</a:t>
            </a:r>
          </a:p>
          <a:p>
            <a:r>
              <a:rPr lang="en-US" sz="2000" dirty="0" smtClean="0">
                <a:latin typeface="Times New Roman" pitchFamily="18" charset="0"/>
                <a:cs typeface="Times New Roman" pitchFamily="18" charset="0"/>
              </a:rPr>
              <a:t>A variable declared without a value will have the value undefined.</a:t>
            </a:r>
          </a:p>
          <a:p>
            <a:r>
              <a:rPr lang="en-US" sz="2000" dirty="0" smtClean="0">
                <a:latin typeface="Times New Roman" pitchFamily="18" charset="0"/>
                <a:cs typeface="Times New Roman" pitchFamily="18" charset="0"/>
              </a:rPr>
              <a:t>The variable </a:t>
            </a:r>
            <a:r>
              <a:rPr lang="en-US" sz="2000" dirty="0" err="1" smtClean="0">
                <a:latin typeface="Times New Roman" pitchFamily="18" charset="0"/>
                <a:cs typeface="Times New Roman" pitchFamily="18" charset="0"/>
              </a:rPr>
              <a:t>carName</a:t>
            </a:r>
            <a:r>
              <a:rPr lang="en-US" sz="2000" dirty="0" smtClean="0">
                <a:latin typeface="Times New Roman" pitchFamily="18" charset="0"/>
                <a:cs typeface="Times New Roman" pitchFamily="18" charset="0"/>
              </a:rPr>
              <a:t> will have the value undefined after the execution of this statement:</a:t>
            </a:r>
          </a:p>
          <a:p>
            <a:pPr>
              <a:buNone/>
            </a:pPr>
            <a:r>
              <a:rPr lang="en-US" sz="2000" b="1" dirty="0" smtClean="0"/>
              <a:t>               Ex:    var </a:t>
            </a:r>
            <a:r>
              <a:rPr lang="en-US" sz="2000" b="1" dirty="0" err="1" smtClean="0"/>
              <a:t>carName</a:t>
            </a:r>
            <a:r>
              <a:rPr lang="en-US" sz="2000" b="1" dirty="0" smtClean="0"/>
              <a:t>;</a:t>
            </a:r>
          </a:p>
          <a:p>
            <a:pPr>
              <a:buNone/>
            </a:pPr>
            <a:r>
              <a:rPr lang="en-US" sz="2400" b="1" dirty="0" smtClean="0">
                <a:latin typeface="Times New Roman" pitchFamily="18" charset="0"/>
                <a:cs typeface="Times New Roman" pitchFamily="18" charset="0"/>
              </a:rPr>
              <a:t>Re-Declaring JavaScript Variables:</a:t>
            </a:r>
          </a:p>
          <a:p>
            <a:r>
              <a:rPr lang="en-US" sz="2000" dirty="0" smtClean="0">
                <a:latin typeface="Times New Roman" pitchFamily="18" charset="0"/>
                <a:cs typeface="Times New Roman" pitchFamily="18" charset="0"/>
              </a:rPr>
              <a:t>If you re-declare a JavaScript variable, it will not lose its value.</a:t>
            </a:r>
          </a:p>
          <a:p>
            <a:r>
              <a:rPr lang="en-US" sz="2000" dirty="0" smtClean="0">
                <a:latin typeface="Times New Roman" pitchFamily="18" charset="0"/>
                <a:cs typeface="Times New Roman" pitchFamily="18" charset="0"/>
              </a:rPr>
              <a:t>The variable </a:t>
            </a:r>
            <a:r>
              <a:rPr lang="en-US" sz="2000" dirty="0" err="1" smtClean="0">
                <a:latin typeface="Times New Roman" pitchFamily="18" charset="0"/>
                <a:cs typeface="Times New Roman" pitchFamily="18" charset="0"/>
              </a:rPr>
              <a:t>carName</a:t>
            </a:r>
            <a:r>
              <a:rPr lang="en-US" sz="2000" dirty="0" smtClean="0">
                <a:latin typeface="Times New Roman" pitchFamily="18" charset="0"/>
                <a:cs typeface="Times New Roman" pitchFamily="18" charset="0"/>
              </a:rPr>
              <a:t> will still have the value "Volvo" after the execution of these statements:</a:t>
            </a:r>
          </a:p>
          <a:p>
            <a:pPr>
              <a:buNone/>
            </a:pPr>
            <a:r>
              <a:rPr lang="en-US" sz="2000" b="1" dirty="0" smtClean="0"/>
              <a:t>     Example:</a:t>
            </a:r>
          </a:p>
          <a:p>
            <a:pPr>
              <a:buNone/>
            </a:pPr>
            <a:r>
              <a:rPr lang="en-US" sz="2000" b="1" dirty="0" smtClean="0"/>
              <a:t>       var </a:t>
            </a:r>
            <a:r>
              <a:rPr lang="en-US" sz="2000" b="1" dirty="0" err="1" smtClean="0"/>
              <a:t>carName</a:t>
            </a:r>
            <a:r>
              <a:rPr lang="en-US" sz="2000" b="1" dirty="0" smtClean="0"/>
              <a:t> = "Volvo";</a:t>
            </a:r>
            <a:br>
              <a:rPr lang="en-US" sz="2000" b="1" dirty="0" smtClean="0"/>
            </a:br>
            <a:r>
              <a:rPr lang="en-US" sz="2000" b="1" dirty="0" smtClean="0"/>
              <a:t>   var </a:t>
            </a:r>
            <a:r>
              <a:rPr lang="en-US" sz="2000" b="1" dirty="0" err="1" smtClean="0"/>
              <a:t>carName</a:t>
            </a:r>
            <a:r>
              <a:rPr lang="en-US" sz="2000" b="1" dirty="0" smtClean="0"/>
              <a:t>;</a:t>
            </a:r>
          </a:p>
          <a:p>
            <a:endParaRPr lang="en-US" sz="2000" dirty="0" smtClean="0">
              <a:latin typeface="Times New Roman" pitchFamily="18" charset="0"/>
              <a:cs typeface="Times New Roman" pitchFamily="18" charset="0"/>
            </a:endParaRPr>
          </a:p>
          <a:p>
            <a:pPr>
              <a:buNone/>
            </a:pPr>
            <a:endParaRPr lang="en-US" sz="2400" b="1" dirty="0" smtClean="0">
              <a:latin typeface="Times New Roman" pitchFamily="18" charset="0"/>
              <a:cs typeface="Times New Roman" pitchFamily="18" charset="0"/>
            </a:endParaRPr>
          </a:p>
          <a:p>
            <a:pPr>
              <a:buNone/>
            </a:pPr>
            <a:endParaRPr lang="en-US" sz="2000" b="1" dirty="0" smtClean="0"/>
          </a:p>
          <a:p>
            <a:pPr>
              <a:buNone/>
            </a:pPr>
            <a:endParaRPr lang="en-US" sz="2000" b="1"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943600"/>
          </a:xfrm>
        </p:spPr>
        <p:txBody>
          <a:bodyPr>
            <a:normAutofit lnSpcReduction="10000"/>
          </a:bodyPr>
          <a:lstStyle/>
          <a:p>
            <a:pPr>
              <a:buNone/>
            </a:pPr>
            <a:r>
              <a:rPr lang="en-US" sz="2200" b="1" dirty="0" smtClean="0">
                <a:latin typeface="Times New Roman" pitchFamily="18" charset="0"/>
                <a:cs typeface="Times New Roman" pitchFamily="18" charset="0"/>
              </a:rPr>
              <a:t>   JavaScript Arithmetic</a:t>
            </a:r>
            <a:r>
              <a:rPr lang="en-US" b="1"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As with algebra, you can do arithmetic with JavaScript variables, using operators like = and +:</a:t>
            </a:r>
          </a:p>
          <a:p>
            <a:pPr>
              <a:buNone/>
            </a:pPr>
            <a:r>
              <a:rPr lang="en-US" sz="1800" dirty="0" smtClean="0"/>
              <a:t>           </a:t>
            </a:r>
            <a:r>
              <a:rPr lang="en-US" sz="1800" b="1" dirty="0" smtClean="0">
                <a:latin typeface="Times New Roman" pitchFamily="18" charset="0"/>
                <a:cs typeface="Times New Roman" pitchFamily="18" charset="0"/>
              </a:rPr>
              <a:t>Example:  var x = 5 + 2 + 3;</a:t>
            </a:r>
          </a:p>
          <a:p>
            <a:pPr>
              <a:buNone/>
            </a:pPr>
            <a:r>
              <a:rPr lang="en-US" sz="1800" dirty="0" smtClean="0"/>
              <a:t>  We  can also add strings, but strings will be concatenated:</a:t>
            </a:r>
          </a:p>
          <a:p>
            <a:pPr>
              <a:buNone/>
            </a:pPr>
            <a:r>
              <a:rPr lang="en-US" sz="1800" b="1" dirty="0" smtClean="0"/>
              <a:t>       Example  : var x = "John" + " " + "Doe";</a:t>
            </a:r>
          </a:p>
          <a:p>
            <a:pPr>
              <a:buNone/>
            </a:pPr>
            <a:r>
              <a:rPr lang="en-US" sz="1800" dirty="0" smtClean="0"/>
              <a:t>   If you put a number in quotes, the rest of the numbers will be treated as strings, and concatenated.</a:t>
            </a:r>
          </a:p>
          <a:p>
            <a:pPr>
              <a:buNone/>
            </a:pPr>
            <a:r>
              <a:rPr lang="en-US" sz="1800" b="1" dirty="0" smtClean="0"/>
              <a:t>             var x = 2 + 3 + "5";</a:t>
            </a:r>
            <a:endParaRPr lang="en-US" sz="1800" b="1" dirty="0" smtClean="0">
              <a:latin typeface="Times New Roman" pitchFamily="18" charset="0"/>
              <a:cs typeface="Times New Roman" pitchFamily="18" charset="0"/>
            </a:endParaRPr>
          </a:p>
          <a:p>
            <a:pPr>
              <a:buNone/>
            </a:pPr>
            <a:r>
              <a:rPr lang="en-US" sz="1800" b="1" dirty="0" smtClean="0"/>
              <a:t>   JavaScript Dollar Sign $:</a:t>
            </a:r>
          </a:p>
          <a:p>
            <a:r>
              <a:rPr lang="en-US" sz="1800" dirty="0" smtClean="0"/>
              <a:t>Remember that JavaScript identifiers (names) must begin with:</a:t>
            </a:r>
          </a:p>
          <a:p>
            <a:r>
              <a:rPr lang="en-US" sz="1800" dirty="0" smtClean="0"/>
              <a:t>A letter (A-Z or a-z)</a:t>
            </a:r>
          </a:p>
          <a:p>
            <a:r>
              <a:rPr lang="en-US" sz="1800" dirty="0" smtClean="0"/>
              <a:t>A dollar sign ($)</a:t>
            </a:r>
          </a:p>
          <a:p>
            <a:r>
              <a:rPr lang="en-US" sz="1800" dirty="0" smtClean="0"/>
              <a:t>Or an underscore (_)</a:t>
            </a:r>
          </a:p>
          <a:p>
            <a:r>
              <a:rPr lang="en-US" sz="1800" dirty="0" smtClean="0"/>
              <a:t>Since JavaScript treats a dollar sign as a letter, identifiers containing $ are valid variable names:</a:t>
            </a:r>
          </a:p>
          <a:p>
            <a:pPr>
              <a:buNone/>
            </a:pPr>
            <a:r>
              <a:rPr lang="en-US" sz="2000" dirty="0" smtClean="0"/>
              <a:t>    </a:t>
            </a:r>
            <a:r>
              <a:rPr lang="en-US" sz="2000" b="1" dirty="0" smtClean="0"/>
              <a:t>Example  : var $$$ = "Hello World";</a:t>
            </a:r>
            <a:br>
              <a:rPr lang="en-US" sz="2000" b="1" dirty="0" smtClean="0"/>
            </a:br>
            <a:r>
              <a:rPr lang="en-US" sz="2000" b="1" dirty="0" smtClean="0"/>
              <a:t>                   var $ = 2;</a:t>
            </a:r>
            <a:br>
              <a:rPr lang="en-US" sz="2000" b="1" dirty="0" smtClean="0"/>
            </a:br>
            <a:r>
              <a:rPr lang="en-US" sz="2000" b="1" dirty="0" smtClean="0"/>
              <a:t>                var $</a:t>
            </a:r>
            <a:r>
              <a:rPr lang="en-US" sz="2000" b="1" dirty="0" err="1" smtClean="0"/>
              <a:t>myMoney</a:t>
            </a:r>
            <a:r>
              <a:rPr lang="en-US" sz="2000" b="1" dirty="0" smtClean="0"/>
              <a:t> = 5;</a:t>
            </a:r>
          </a:p>
          <a:p>
            <a:pPr>
              <a:buNone/>
            </a:pPr>
            <a:endParaRPr lang="en-US" sz="2000" b="1"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History of </a:t>
            </a:r>
            <a:r>
              <a:rPr lang="en-US" sz="3600" b="1" dirty="0" smtClean="0">
                <a:latin typeface="Times New Roman" panose="02020603050405020304" pitchFamily="18" charset="0"/>
                <a:cs typeface="Times New Roman" panose="02020603050405020304" pitchFamily="18" charset="0"/>
              </a:rPr>
              <a:t>JavaScript</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pic>
        <p:nvPicPr>
          <p:cNvPr id="5" name="Content Placeholder 4" descr="History of JavaScript"/>
          <p:cNvPicPr>
            <a:picLocks noGrp="1"/>
          </p:cNvPicPr>
          <p:nvPr>
            <p:ph idx="1"/>
          </p:nvPr>
        </p:nvPicPr>
        <p:blipFill>
          <a:blip r:embed="rId2"/>
          <a:srcRect/>
          <a:stretch>
            <a:fillRect/>
          </a:stretch>
        </p:blipFill>
        <p:spPr bwMode="auto">
          <a:xfrm>
            <a:off x="1066800" y="1752600"/>
            <a:ext cx="7467600" cy="44958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990600"/>
            <a:ext cx="8229600" cy="5334000"/>
          </a:xfrm>
        </p:spPr>
        <p:txBody>
          <a:bodyPr>
            <a:normAutofit fontScale="25000" lnSpcReduction="20000"/>
          </a:bodyPr>
          <a:lstStyle/>
          <a:p>
            <a:pPr>
              <a:buNone/>
            </a:pPr>
            <a:r>
              <a:rPr lang="en-US" sz="6200" b="1" dirty="0" smtClean="0">
                <a:latin typeface="Times New Roman" pitchFamily="18" charset="0"/>
                <a:cs typeface="Times New Roman" pitchFamily="18" charset="0"/>
              </a:rPr>
              <a:t>JavaScript Operators</a:t>
            </a:r>
            <a:r>
              <a:rPr lang="en-US" sz="6200" dirty="0" smtClean="0">
                <a:latin typeface="Times New Roman" pitchFamily="18" charset="0"/>
                <a:cs typeface="Times New Roman" pitchFamily="18" charset="0"/>
              </a:rPr>
              <a:t>:</a:t>
            </a:r>
          </a:p>
          <a:p>
            <a:pPr>
              <a:buNone/>
            </a:pPr>
            <a:endParaRPr lang="en-US" sz="6200" dirty="0" smtClean="0">
              <a:latin typeface="Times New Roman" pitchFamily="18" charset="0"/>
              <a:cs typeface="Times New Roman" pitchFamily="18" charset="0"/>
            </a:endParaRPr>
          </a:p>
          <a:p>
            <a:pPr>
              <a:buNone/>
            </a:pPr>
            <a:r>
              <a:rPr lang="en-US" sz="6200" dirty="0" smtClean="0">
                <a:latin typeface="Times New Roman" pitchFamily="18" charset="0"/>
                <a:cs typeface="Times New Roman" pitchFamily="18" charset="0"/>
              </a:rPr>
              <a:t>JavaScript uses </a:t>
            </a:r>
            <a:r>
              <a:rPr lang="en-US" sz="6200" b="1" dirty="0" smtClean="0">
                <a:latin typeface="Times New Roman" pitchFamily="18" charset="0"/>
                <a:cs typeface="Times New Roman" pitchFamily="18" charset="0"/>
              </a:rPr>
              <a:t>arithmetic operators</a:t>
            </a:r>
            <a:r>
              <a:rPr lang="en-US" sz="6200" dirty="0" smtClean="0">
                <a:latin typeface="Times New Roman" pitchFamily="18" charset="0"/>
                <a:cs typeface="Times New Roman" pitchFamily="18" charset="0"/>
              </a:rPr>
              <a:t> ( + - * / ) to </a:t>
            </a:r>
            <a:r>
              <a:rPr lang="en-US" sz="6200" b="1" dirty="0" smtClean="0">
                <a:latin typeface="Times New Roman" pitchFamily="18" charset="0"/>
                <a:cs typeface="Times New Roman" pitchFamily="18" charset="0"/>
              </a:rPr>
              <a:t>compute</a:t>
            </a:r>
            <a:r>
              <a:rPr lang="en-US" sz="6200" dirty="0" smtClean="0">
                <a:latin typeface="Times New Roman" pitchFamily="18" charset="0"/>
                <a:cs typeface="Times New Roman" pitchFamily="18" charset="0"/>
              </a:rPr>
              <a:t> values</a:t>
            </a:r>
          </a:p>
          <a:p>
            <a:pPr>
              <a:buNone/>
            </a:pPr>
            <a:r>
              <a:rPr lang="en-US" sz="6200" dirty="0" smtClean="0">
                <a:latin typeface="Times New Roman" pitchFamily="18" charset="0"/>
                <a:cs typeface="Times New Roman" pitchFamily="18" charset="0"/>
              </a:rPr>
              <a:t>                  (5 + 6) * 10</a:t>
            </a:r>
          </a:p>
          <a:p>
            <a:pPr>
              <a:buNone/>
            </a:pPr>
            <a:r>
              <a:rPr lang="en-US" sz="6200" dirty="0" smtClean="0">
                <a:latin typeface="Times New Roman" pitchFamily="18" charset="0"/>
                <a:cs typeface="Times New Roman" pitchFamily="18" charset="0"/>
              </a:rPr>
              <a:t>     JavaScript uses an </a:t>
            </a:r>
            <a:r>
              <a:rPr lang="en-US" sz="6200" b="1" dirty="0" smtClean="0">
                <a:latin typeface="Times New Roman" pitchFamily="18" charset="0"/>
                <a:cs typeface="Times New Roman" pitchFamily="18" charset="0"/>
              </a:rPr>
              <a:t>assignment operator</a:t>
            </a:r>
            <a:r>
              <a:rPr lang="en-US" sz="6200" dirty="0" smtClean="0">
                <a:latin typeface="Times New Roman" pitchFamily="18" charset="0"/>
                <a:cs typeface="Times New Roman" pitchFamily="18" charset="0"/>
              </a:rPr>
              <a:t> ( = ) to </a:t>
            </a:r>
            <a:r>
              <a:rPr lang="en-US" sz="6200" b="1" dirty="0" smtClean="0">
                <a:latin typeface="Times New Roman" pitchFamily="18" charset="0"/>
                <a:cs typeface="Times New Roman" pitchFamily="18" charset="0"/>
              </a:rPr>
              <a:t>assign</a:t>
            </a:r>
            <a:r>
              <a:rPr lang="en-US" sz="6200" dirty="0" smtClean="0">
                <a:latin typeface="Times New Roman" pitchFamily="18" charset="0"/>
                <a:cs typeface="Times New Roman" pitchFamily="18" charset="0"/>
              </a:rPr>
              <a:t> values to variables:</a:t>
            </a:r>
          </a:p>
          <a:p>
            <a:pPr>
              <a:buNone/>
            </a:pPr>
            <a:r>
              <a:rPr lang="es-ES" sz="6200" dirty="0" smtClean="0">
                <a:latin typeface="Times New Roman" pitchFamily="18" charset="0"/>
                <a:cs typeface="Times New Roman" pitchFamily="18" charset="0"/>
              </a:rPr>
              <a:t>               </a:t>
            </a:r>
            <a:r>
              <a:rPr lang="es-ES" sz="6200" dirty="0" err="1" smtClean="0">
                <a:latin typeface="Times New Roman" pitchFamily="18" charset="0"/>
                <a:cs typeface="Times New Roman" pitchFamily="18" charset="0"/>
              </a:rPr>
              <a:t>var</a:t>
            </a:r>
            <a:r>
              <a:rPr lang="es-ES" sz="6200" dirty="0" smtClean="0">
                <a:latin typeface="Times New Roman" pitchFamily="18" charset="0"/>
                <a:cs typeface="Times New Roman" pitchFamily="18" charset="0"/>
              </a:rPr>
              <a:t> x, y;</a:t>
            </a:r>
            <a:br>
              <a:rPr lang="es-ES" sz="6200" dirty="0" smtClean="0">
                <a:latin typeface="Times New Roman" pitchFamily="18" charset="0"/>
                <a:cs typeface="Times New Roman" pitchFamily="18" charset="0"/>
              </a:rPr>
            </a:br>
            <a:r>
              <a:rPr lang="es-ES" sz="6200" dirty="0" smtClean="0">
                <a:latin typeface="Times New Roman" pitchFamily="18" charset="0"/>
                <a:cs typeface="Times New Roman" pitchFamily="18" charset="0"/>
              </a:rPr>
              <a:t>               x = 5;</a:t>
            </a:r>
            <a:br>
              <a:rPr lang="es-ES" sz="6200" dirty="0" smtClean="0">
                <a:latin typeface="Times New Roman" pitchFamily="18" charset="0"/>
                <a:cs typeface="Times New Roman" pitchFamily="18" charset="0"/>
              </a:rPr>
            </a:br>
            <a:r>
              <a:rPr lang="es-ES" sz="6200" dirty="0" smtClean="0">
                <a:latin typeface="Times New Roman" pitchFamily="18" charset="0"/>
                <a:cs typeface="Times New Roman" pitchFamily="18" charset="0"/>
              </a:rPr>
              <a:t>                y = 6;</a:t>
            </a:r>
          </a:p>
          <a:p>
            <a:pPr>
              <a:buNone/>
            </a:pPr>
            <a:r>
              <a:rPr lang="en-US" sz="6200" b="1" dirty="0" smtClean="0">
                <a:latin typeface="Times New Roman" pitchFamily="18" charset="0"/>
                <a:cs typeface="Times New Roman" pitchFamily="18" charset="0"/>
              </a:rPr>
              <a:t>  JavaScript Expressions:</a:t>
            </a:r>
          </a:p>
          <a:p>
            <a:r>
              <a:rPr lang="en-US" sz="6200" dirty="0" smtClean="0">
                <a:latin typeface="Times New Roman" pitchFamily="18" charset="0"/>
                <a:cs typeface="Times New Roman" pitchFamily="18" charset="0"/>
              </a:rPr>
              <a:t>An expression is a combination of values, variables, and operators, which computes to a value.</a:t>
            </a:r>
          </a:p>
          <a:p>
            <a:r>
              <a:rPr lang="en-US" sz="6200" dirty="0" smtClean="0">
                <a:latin typeface="Times New Roman" pitchFamily="18" charset="0"/>
                <a:cs typeface="Times New Roman" pitchFamily="18" charset="0"/>
              </a:rPr>
              <a:t>The computation is called an evaluation.</a:t>
            </a:r>
          </a:p>
          <a:p>
            <a:pPr>
              <a:buNone/>
            </a:pPr>
            <a:r>
              <a:rPr lang="en-US" sz="6200" dirty="0" smtClean="0">
                <a:latin typeface="Times New Roman" pitchFamily="18" charset="0"/>
                <a:cs typeface="Times New Roman" pitchFamily="18" charset="0"/>
              </a:rPr>
              <a:t>                    5 * 10</a:t>
            </a:r>
          </a:p>
          <a:p>
            <a:pPr>
              <a:buNone/>
            </a:pPr>
            <a:r>
              <a:rPr lang="en-US" sz="6200" dirty="0" smtClean="0">
                <a:latin typeface="Times New Roman" pitchFamily="18" charset="0"/>
                <a:cs typeface="Times New Roman" pitchFamily="18" charset="0"/>
              </a:rPr>
              <a:t>                       x * 10</a:t>
            </a:r>
          </a:p>
          <a:p>
            <a:pPr>
              <a:buNone/>
            </a:pPr>
            <a:r>
              <a:rPr lang="en-US" sz="6200" dirty="0" smtClean="0">
                <a:latin typeface="Times New Roman" pitchFamily="18" charset="0"/>
                <a:cs typeface="Times New Roman" pitchFamily="18" charset="0"/>
              </a:rPr>
              <a:t>                  "John" + " " + "Doe“</a:t>
            </a:r>
          </a:p>
          <a:p>
            <a:pPr>
              <a:buNone/>
            </a:pPr>
            <a:r>
              <a:rPr lang="en-US" sz="6200" b="1" dirty="0" smtClean="0">
                <a:latin typeface="Times New Roman" pitchFamily="18" charset="0"/>
                <a:cs typeface="Times New Roman" pitchFamily="18" charset="0"/>
              </a:rPr>
              <a:t>   JavaScript is Case Sensitive:</a:t>
            </a:r>
          </a:p>
          <a:p>
            <a:r>
              <a:rPr lang="en-US" sz="6200" dirty="0" smtClean="0">
                <a:latin typeface="Times New Roman" pitchFamily="18" charset="0"/>
                <a:cs typeface="Times New Roman" pitchFamily="18" charset="0"/>
              </a:rPr>
              <a:t>All JavaScript identifiers are </a:t>
            </a:r>
            <a:r>
              <a:rPr lang="en-US" sz="6200" b="1" dirty="0" smtClean="0">
                <a:latin typeface="Times New Roman" pitchFamily="18" charset="0"/>
                <a:cs typeface="Times New Roman" pitchFamily="18" charset="0"/>
              </a:rPr>
              <a:t>case sensitive</a:t>
            </a:r>
            <a:r>
              <a:rPr lang="en-US" sz="6200" dirty="0" smtClean="0">
                <a:latin typeface="Times New Roman" pitchFamily="18" charset="0"/>
                <a:cs typeface="Times New Roman" pitchFamily="18" charset="0"/>
              </a:rPr>
              <a:t>. </a:t>
            </a:r>
          </a:p>
          <a:p>
            <a:r>
              <a:rPr lang="en-US" sz="6200" dirty="0" smtClean="0">
                <a:latin typeface="Times New Roman" pitchFamily="18" charset="0"/>
                <a:cs typeface="Times New Roman" pitchFamily="18" charset="0"/>
              </a:rPr>
              <a:t>The variables </a:t>
            </a:r>
            <a:r>
              <a:rPr lang="en-US" sz="6200" dirty="0" err="1" smtClean="0">
                <a:latin typeface="Times New Roman" pitchFamily="18" charset="0"/>
                <a:cs typeface="Times New Roman" pitchFamily="18" charset="0"/>
              </a:rPr>
              <a:t>lastName</a:t>
            </a:r>
            <a:r>
              <a:rPr lang="en-US" sz="6200" dirty="0" smtClean="0">
                <a:latin typeface="Times New Roman" pitchFamily="18" charset="0"/>
                <a:cs typeface="Times New Roman" pitchFamily="18" charset="0"/>
              </a:rPr>
              <a:t> and </a:t>
            </a:r>
            <a:r>
              <a:rPr lang="en-US" sz="6200" dirty="0" err="1" smtClean="0">
                <a:latin typeface="Times New Roman" pitchFamily="18" charset="0"/>
                <a:cs typeface="Times New Roman" pitchFamily="18" charset="0"/>
              </a:rPr>
              <a:t>lastname</a:t>
            </a:r>
            <a:r>
              <a:rPr lang="en-US" sz="6200" dirty="0" smtClean="0">
                <a:latin typeface="Times New Roman" pitchFamily="18" charset="0"/>
                <a:cs typeface="Times New Roman" pitchFamily="18" charset="0"/>
              </a:rPr>
              <a:t>, are two different variables:</a:t>
            </a:r>
          </a:p>
          <a:p>
            <a:pPr>
              <a:buNone/>
            </a:pPr>
            <a:r>
              <a:rPr lang="nb-NO" sz="6200" dirty="0" smtClean="0">
                <a:latin typeface="Times New Roman" pitchFamily="18" charset="0"/>
                <a:cs typeface="Times New Roman" pitchFamily="18" charset="0"/>
              </a:rPr>
              <a:t>                              var lastname, lastName;</a:t>
            </a:r>
            <a:br>
              <a:rPr lang="nb-NO" sz="6200" dirty="0" smtClean="0">
                <a:latin typeface="Times New Roman" pitchFamily="18" charset="0"/>
                <a:cs typeface="Times New Roman" pitchFamily="18" charset="0"/>
              </a:rPr>
            </a:br>
            <a:r>
              <a:rPr lang="nb-NO" sz="6200" dirty="0" smtClean="0">
                <a:latin typeface="Times New Roman" pitchFamily="18" charset="0"/>
                <a:cs typeface="Times New Roman" pitchFamily="18" charset="0"/>
              </a:rPr>
              <a:t>                           lastName = "Doe";</a:t>
            </a:r>
            <a:br>
              <a:rPr lang="nb-NO" sz="6200" dirty="0" smtClean="0">
                <a:latin typeface="Times New Roman" pitchFamily="18" charset="0"/>
                <a:cs typeface="Times New Roman" pitchFamily="18" charset="0"/>
              </a:rPr>
            </a:br>
            <a:r>
              <a:rPr lang="nb-NO" sz="6200" dirty="0" smtClean="0">
                <a:latin typeface="Times New Roman" pitchFamily="18" charset="0"/>
                <a:cs typeface="Times New Roman" pitchFamily="18" charset="0"/>
              </a:rPr>
              <a:t>                          lastname = "Peterson";</a:t>
            </a:r>
            <a:endParaRPr lang="en-US" sz="6200" b="1" dirty="0" smtClean="0">
              <a:latin typeface="Times New Roman" pitchFamily="18" charset="0"/>
              <a:cs typeface="Times New Roman" pitchFamily="18" charset="0"/>
            </a:endParaRPr>
          </a:p>
          <a:p>
            <a:pPr>
              <a:buNone/>
            </a:pPr>
            <a:r>
              <a:rPr lang="en-US" sz="6200" dirty="0" smtClean="0">
                <a:latin typeface="Times New Roman" pitchFamily="18" charset="0"/>
                <a:cs typeface="Times New Roman" pitchFamily="18" charset="0"/>
              </a:rPr>
              <a:t>   </a:t>
            </a:r>
          </a:p>
          <a:p>
            <a:pPr>
              <a:buNone/>
            </a:pPr>
            <a:endParaRPr lang="es-ES" sz="6200" dirty="0" smtClean="0">
              <a:latin typeface="Times New Roman" pitchFamily="18" charset="0"/>
              <a:cs typeface="Times New Roman" pitchFamily="18" charset="0"/>
            </a:endParaRPr>
          </a:p>
          <a:p>
            <a:pPr>
              <a:buNone/>
            </a:pPr>
            <a:r>
              <a:rPr lang="en-US" dirty="0" smtClean="0"/>
              <a:t/>
            </a:r>
            <a:br>
              <a:rPr lang="en-US" dirty="0" smtClean="0"/>
            </a:br>
            <a:endParaRPr lang="en-US"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fontScale="85000" lnSpcReduction="20000"/>
          </a:bodyPr>
          <a:lstStyle/>
          <a:p>
            <a:pPr>
              <a:buNone/>
            </a:pPr>
            <a:r>
              <a:rPr lang="en-US" sz="2000" b="1" dirty="0" smtClean="0">
                <a:latin typeface="Times New Roman" pitchFamily="18" charset="0"/>
                <a:cs typeface="Times New Roman" pitchFamily="18" charset="0"/>
              </a:rPr>
              <a:t>     JavaScript Underscore (_): </a:t>
            </a:r>
          </a:p>
          <a:p>
            <a:r>
              <a:rPr lang="en-US" sz="2000" dirty="0" smtClean="0"/>
              <a:t>Since JavaScript treats underscore as a letter, identifiers containing _ are valid variable names:</a:t>
            </a:r>
          </a:p>
          <a:p>
            <a:pPr>
              <a:buNone/>
            </a:pPr>
            <a:r>
              <a:rPr lang="en-US" sz="2000" dirty="0" smtClean="0"/>
              <a:t>    </a:t>
            </a:r>
            <a:r>
              <a:rPr lang="en-US" sz="2000" b="1" dirty="0" smtClean="0"/>
              <a:t>Example:   var _</a:t>
            </a:r>
            <a:r>
              <a:rPr lang="en-US" sz="2000" b="1" dirty="0" err="1" smtClean="0"/>
              <a:t>lastName</a:t>
            </a:r>
            <a:r>
              <a:rPr lang="en-US" sz="2000" b="1" dirty="0" smtClean="0"/>
              <a:t> = "Johnson";</a:t>
            </a:r>
            <a:br>
              <a:rPr lang="en-US" sz="2000" b="1" dirty="0" smtClean="0"/>
            </a:br>
            <a:r>
              <a:rPr lang="en-US" sz="2000" b="1" dirty="0" smtClean="0"/>
              <a:t>                     var _x = 2;</a:t>
            </a:r>
            <a:br>
              <a:rPr lang="en-US" sz="2000" b="1" dirty="0" smtClean="0"/>
            </a:br>
            <a:r>
              <a:rPr lang="en-US" sz="2000" b="1" dirty="0" smtClean="0"/>
              <a:t>                      var _100 = 5;</a:t>
            </a:r>
          </a:p>
          <a:p>
            <a:pPr algn="ctr">
              <a:buNone/>
            </a:pPr>
            <a:endParaRPr lang="en-US" sz="2400" b="1" dirty="0" smtClean="0"/>
          </a:p>
          <a:p>
            <a:pPr algn="ctr">
              <a:buNone/>
            </a:pPr>
            <a:r>
              <a:rPr lang="en-US" sz="2400" b="1" dirty="0" smtClean="0"/>
              <a:t>Types of variables in JavaScript</a:t>
            </a:r>
            <a:r>
              <a:rPr lang="en-US" sz="2400" dirty="0" smtClean="0"/>
              <a:t> </a:t>
            </a:r>
            <a:endParaRPr lang="en-US" sz="2400" b="1"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There are two types of variables in JavaScript : local variable and global variable.</a:t>
            </a:r>
          </a:p>
          <a:p>
            <a:pPr>
              <a:buNone/>
            </a:pPr>
            <a:r>
              <a:rPr lang="en-US" sz="2000" b="1" dirty="0" smtClean="0">
                <a:latin typeface="Times New Roman" pitchFamily="18" charset="0"/>
                <a:cs typeface="Times New Roman" pitchFamily="18" charset="0"/>
              </a:rPr>
              <a:t>    JavaScript local variable: </a:t>
            </a:r>
            <a:r>
              <a:rPr lang="en-US" sz="2000" dirty="0" smtClean="0"/>
              <a:t>A JavaScript local variable is declared inside block or function. It is accessible within the function or block only.</a:t>
            </a:r>
          </a:p>
          <a:p>
            <a:pPr algn="ctr">
              <a:buNone/>
            </a:pPr>
            <a:r>
              <a:rPr lang="en-US" sz="2000" dirty="0" smtClean="0"/>
              <a:t>&lt;script&gt;  </a:t>
            </a:r>
          </a:p>
          <a:p>
            <a:pPr algn="ctr">
              <a:buNone/>
            </a:pPr>
            <a:r>
              <a:rPr lang="en-US" sz="2000" dirty="0" smtClean="0"/>
              <a:t>function abc(){  </a:t>
            </a:r>
          </a:p>
          <a:p>
            <a:pPr algn="ctr">
              <a:buNone/>
            </a:pPr>
            <a:r>
              <a:rPr lang="en-US" sz="2000" dirty="0" smtClean="0"/>
              <a:t>var  x=10;//local variable  </a:t>
            </a:r>
          </a:p>
          <a:p>
            <a:pPr algn="ctr">
              <a:buNone/>
            </a:pPr>
            <a:r>
              <a:rPr lang="en-US" sz="2000" dirty="0" smtClean="0"/>
              <a:t>}  </a:t>
            </a:r>
          </a:p>
          <a:p>
            <a:pPr algn="ctr">
              <a:buNone/>
            </a:pPr>
            <a:r>
              <a:rPr lang="en-US" sz="2000" dirty="0" smtClean="0"/>
              <a:t>&lt;/script&gt;  </a:t>
            </a:r>
          </a:p>
          <a:p>
            <a:pPr algn="ctr">
              <a:buNone/>
            </a:pPr>
            <a:r>
              <a:rPr lang="en-US" sz="2000" b="1" dirty="0" smtClean="0"/>
              <a:t>(Or)</a:t>
            </a:r>
          </a:p>
          <a:p>
            <a:pPr algn="ctr">
              <a:buNone/>
            </a:pPr>
            <a:r>
              <a:rPr lang="en-US" sz="2000" dirty="0" smtClean="0"/>
              <a:t>&lt;script&gt;  </a:t>
            </a:r>
          </a:p>
          <a:p>
            <a:pPr algn="ctr">
              <a:buNone/>
            </a:pPr>
            <a:r>
              <a:rPr lang="en-US" sz="2000" dirty="0" smtClean="0"/>
              <a:t>If(10&lt;13){  </a:t>
            </a:r>
          </a:p>
          <a:p>
            <a:pPr algn="ctr">
              <a:buNone/>
            </a:pPr>
            <a:r>
              <a:rPr lang="en-US" sz="2000" dirty="0" smtClean="0"/>
              <a:t>var  y=20;//JavaScript local variable  </a:t>
            </a:r>
          </a:p>
          <a:p>
            <a:pPr algn="ctr">
              <a:buNone/>
            </a:pPr>
            <a:r>
              <a:rPr lang="en-US" sz="2000" dirty="0" smtClean="0"/>
              <a:t>}  </a:t>
            </a:r>
          </a:p>
          <a:p>
            <a:pPr algn="ctr">
              <a:buNone/>
            </a:pPr>
            <a:r>
              <a:rPr lang="en-US" sz="2000" dirty="0" smtClean="0"/>
              <a:t>&lt;/script&gt;  </a:t>
            </a:r>
          </a:p>
          <a:p>
            <a:pPr>
              <a:buNone/>
            </a:pPr>
            <a:endParaRPr lang="en-US" sz="2000" b="1"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sz="2800" dirty="0" smtClean="0">
                <a:latin typeface="Times New Roman" pitchFamily="18" charset="0"/>
                <a:cs typeface="Times New Roman" pitchFamily="18" charset="0"/>
              </a:rPr>
              <a:t>JavaScript global variable</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410200"/>
          </a:xfrm>
        </p:spPr>
        <p:txBody>
          <a:bodyPr>
            <a:normAutofit fontScale="85000" lnSpcReduction="10000"/>
          </a:bodyPr>
          <a:lstStyle/>
          <a:p>
            <a:r>
              <a:rPr lang="en-US" sz="2000" dirty="0" smtClean="0">
                <a:latin typeface="Times New Roman" pitchFamily="18" charset="0"/>
                <a:cs typeface="Times New Roman" pitchFamily="18" charset="0"/>
              </a:rPr>
              <a:t>A </a:t>
            </a:r>
            <a:r>
              <a:rPr lang="en-US" sz="2000" b="1" dirty="0" smtClean="0">
                <a:latin typeface="Times New Roman" pitchFamily="18" charset="0"/>
                <a:cs typeface="Times New Roman" pitchFamily="18" charset="0"/>
              </a:rPr>
              <a:t>JavaScript global variable</a:t>
            </a:r>
            <a:r>
              <a:rPr lang="en-US" sz="2000" dirty="0" smtClean="0">
                <a:latin typeface="Times New Roman" pitchFamily="18" charset="0"/>
                <a:cs typeface="Times New Roman" pitchFamily="18" charset="0"/>
              </a:rPr>
              <a:t> is accessible from any function. A variable i.e. declared outside the function or declared with window object is known as global variable.</a:t>
            </a:r>
          </a:p>
          <a:p>
            <a:pPr>
              <a:buNone/>
            </a:pPr>
            <a:r>
              <a:rPr lang="en-US" sz="2000" b="1" dirty="0" smtClean="0">
                <a:latin typeface="Times New Roman" pitchFamily="18" charset="0"/>
                <a:cs typeface="Times New Roman" pitchFamily="18" charset="0"/>
              </a:rPr>
              <a:t>   For example: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&lt;html&gt;</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&lt;script&gt;  </a:t>
            </a:r>
          </a:p>
          <a:p>
            <a:pPr>
              <a:buNone/>
            </a:pPr>
            <a:r>
              <a:rPr lang="en-US" sz="2000" dirty="0" smtClean="0">
                <a:latin typeface="Times New Roman" pitchFamily="18" charset="0"/>
                <a:cs typeface="Times New Roman" pitchFamily="18" charset="0"/>
              </a:rPr>
              <a:t>var data=200;//</a:t>
            </a:r>
            <a:r>
              <a:rPr lang="en-US" sz="2000" dirty="0" err="1" smtClean="0">
                <a:latin typeface="Times New Roman" pitchFamily="18" charset="0"/>
                <a:cs typeface="Times New Roman" pitchFamily="18" charset="0"/>
              </a:rPr>
              <a:t>gloabal</a:t>
            </a:r>
            <a:r>
              <a:rPr lang="en-US" sz="2000" dirty="0" smtClean="0">
                <a:latin typeface="Times New Roman" pitchFamily="18" charset="0"/>
                <a:cs typeface="Times New Roman" pitchFamily="18" charset="0"/>
              </a:rPr>
              <a:t> variable  </a:t>
            </a:r>
          </a:p>
          <a:p>
            <a:pPr>
              <a:buNone/>
            </a:pPr>
            <a:r>
              <a:rPr lang="en-US" sz="2000" dirty="0" smtClean="0">
                <a:latin typeface="Times New Roman" pitchFamily="18" charset="0"/>
                <a:cs typeface="Times New Roman" pitchFamily="18" charset="0"/>
              </a:rPr>
              <a:t>function a(){  </a:t>
            </a:r>
          </a:p>
          <a:p>
            <a:pPr>
              <a:buNone/>
            </a:pPr>
            <a:r>
              <a:rPr lang="en-US" sz="2000" dirty="0" err="1" smtClean="0">
                <a:latin typeface="Times New Roman" pitchFamily="18" charset="0"/>
                <a:cs typeface="Times New Roman" pitchFamily="18" charset="0"/>
              </a:rPr>
              <a:t>document.writeln</a:t>
            </a:r>
            <a:r>
              <a:rPr lang="en-US" sz="2000" dirty="0" smtClean="0">
                <a:latin typeface="Times New Roman" pitchFamily="18" charset="0"/>
                <a:cs typeface="Times New Roman" pitchFamily="18" charset="0"/>
              </a:rPr>
              <a:t>(data);  </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function b(){  </a:t>
            </a:r>
          </a:p>
          <a:p>
            <a:pPr>
              <a:buNone/>
            </a:pPr>
            <a:r>
              <a:rPr lang="en-US" sz="2000" dirty="0" err="1" smtClean="0">
                <a:latin typeface="Times New Roman" pitchFamily="18" charset="0"/>
                <a:cs typeface="Times New Roman" pitchFamily="18" charset="0"/>
              </a:rPr>
              <a:t>document.writeln</a:t>
            </a:r>
            <a:r>
              <a:rPr lang="en-US" sz="2000" dirty="0" smtClean="0">
                <a:latin typeface="Times New Roman" pitchFamily="18" charset="0"/>
                <a:cs typeface="Times New Roman" pitchFamily="18" charset="0"/>
              </a:rPr>
              <a:t>(data);  </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a();//calling JavaScript function</a:t>
            </a:r>
          </a:p>
          <a:p>
            <a:pPr>
              <a:buNone/>
            </a:pPr>
            <a:r>
              <a:rPr lang="en-US" sz="2000" dirty="0" smtClean="0">
                <a:latin typeface="Times New Roman" pitchFamily="18" charset="0"/>
                <a:cs typeface="Times New Roman" pitchFamily="18" charset="0"/>
              </a:rPr>
              <a:t>b();</a:t>
            </a:r>
          </a:p>
          <a:p>
            <a:pPr>
              <a:buNone/>
            </a:pPr>
            <a:r>
              <a:rPr lang="en-US" sz="2000" dirty="0" smtClean="0">
                <a:latin typeface="Times New Roman" pitchFamily="18" charset="0"/>
                <a:cs typeface="Times New Roman" pitchFamily="18" charset="0"/>
              </a:rPr>
              <a:t>&lt;/script&gt;  </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&lt;/html&gt;</a:t>
            </a:r>
          </a:p>
          <a:p>
            <a:pPr>
              <a:buNone/>
            </a:pPr>
            <a:r>
              <a:rPr lang="en-US" sz="1800" b="1" dirty="0" smtClean="0"/>
              <a:t>Output : 200 200</a:t>
            </a:r>
            <a:endParaRPr lang="en-US" sz="2000" b="1" dirty="0" smtClean="0">
              <a:latin typeface="Times New Roman" pitchFamily="18" charset="0"/>
              <a:cs typeface="Times New Roman" pitchFamily="18" charset="0"/>
            </a:endParaRPr>
          </a:p>
          <a:p>
            <a:pPr>
              <a:buNone/>
            </a:pPr>
            <a:endParaRPr lang="en-US" sz="2000" b="1"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JavaScript Let</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800600"/>
          </a:xfrm>
        </p:spPr>
        <p:txBody>
          <a:bodyPr>
            <a:normAutofit fontScale="92500" lnSpcReduction="20000"/>
          </a:bodyPr>
          <a:lstStyle/>
          <a:p>
            <a:r>
              <a:rPr lang="en-US" sz="2000" dirty="0" smtClean="0">
                <a:latin typeface="Times New Roman" pitchFamily="18" charset="0"/>
                <a:cs typeface="Times New Roman" pitchFamily="18" charset="0"/>
              </a:rPr>
              <a:t>ES2015 introduced two important new JavaScript keywords: let and const.</a:t>
            </a:r>
          </a:p>
          <a:p>
            <a:r>
              <a:rPr lang="en-US" sz="2000" dirty="0" smtClean="0">
                <a:latin typeface="Times New Roman" pitchFamily="18" charset="0"/>
                <a:cs typeface="Times New Roman" pitchFamily="18" charset="0"/>
              </a:rPr>
              <a:t>These two keywords provide </a:t>
            </a:r>
            <a:r>
              <a:rPr lang="en-US" sz="2000" b="1" dirty="0" smtClean="0">
                <a:latin typeface="Times New Roman" pitchFamily="18" charset="0"/>
                <a:cs typeface="Times New Roman" pitchFamily="18" charset="0"/>
              </a:rPr>
              <a:t>Block Scope</a:t>
            </a:r>
            <a:r>
              <a:rPr lang="en-US" sz="2000" dirty="0" smtClean="0">
                <a:latin typeface="Times New Roman" pitchFamily="18" charset="0"/>
                <a:cs typeface="Times New Roman" pitchFamily="18" charset="0"/>
              </a:rPr>
              <a:t> variables (and constants) in JavaScript.</a:t>
            </a:r>
          </a:p>
          <a:p>
            <a:r>
              <a:rPr lang="en-US" sz="2000" dirty="0" smtClean="0">
                <a:latin typeface="Times New Roman" pitchFamily="18" charset="0"/>
                <a:cs typeface="Times New Roman" pitchFamily="18" charset="0"/>
              </a:rPr>
              <a:t>Before ES2015, JavaScript had only two types of scope: </a:t>
            </a:r>
            <a:r>
              <a:rPr lang="en-US" sz="2000" b="1" dirty="0" smtClean="0">
                <a:latin typeface="Times New Roman" pitchFamily="18" charset="0"/>
                <a:cs typeface="Times New Roman" pitchFamily="18" charset="0"/>
              </a:rPr>
              <a:t>Global Scope</a:t>
            </a:r>
            <a:r>
              <a:rPr lang="en-US" sz="2000" dirty="0" smtClean="0">
                <a:latin typeface="Times New Roman" pitchFamily="18" charset="0"/>
                <a:cs typeface="Times New Roman" pitchFamily="18" charset="0"/>
              </a:rPr>
              <a:t> and </a:t>
            </a:r>
            <a:r>
              <a:rPr lang="en-US" sz="2000" b="1" dirty="0" smtClean="0">
                <a:latin typeface="Times New Roman" pitchFamily="18" charset="0"/>
                <a:cs typeface="Times New Roman" pitchFamily="18" charset="0"/>
              </a:rPr>
              <a:t>Function Scope</a:t>
            </a:r>
            <a:r>
              <a:rPr lang="en-US" sz="2000" dirty="0" smtClean="0">
                <a:latin typeface="Times New Roman" pitchFamily="18" charset="0"/>
                <a:cs typeface="Times New Roman" pitchFamily="18" charset="0"/>
              </a:rPr>
              <a:t>. </a:t>
            </a:r>
          </a:p>
          <a:p>
            <a:pPr>
              <a:buNone/>
            </a:pPr>
            <a:r>
              <a:rPr lang="en-US" sz="2000" b="1" dirty="0" smtClean="0">
                <a:latin typeface="Times New Roman" pitchFamily="18" charset="0"/>
                <a:cs typeface="Times New Roman" pitchFamily="18" charset="0"/>
              </a:rPr>
              <a:t>Global Scope: Variables</a:t>
            </a:r>
            <a:r>
              <a:rPr lang="en-US" sz="2000" dirty="0" smtClean="0">
                <a:latin typeface="Times New Roman" pitchFamily="18" charset="0"/>
                <a:cs typeface="Times New Roman" pitchFamily="18" charset="0"/>
              </a:rPr>
              <a:t> declared </a:t>
            </a:r>
            <a:r>
              <a:rPr lang="en-US" sz="2000" b="1" dirty="0" smtClean="0">
                <a:latin typeface="Times New Roman" pitchFamily="18" charset="0"/>
                <a:cs typeface="Times New Roman" pitchFamily="18" charset="0"/>
              </a:rPr>
              <a:t>Globally</a:t>
            </a:r>
            <a:r>
              <a:rPr lang="en-US" sz="2000" dirty="0" smtClean="0">
                <a:latin typeface="Times New Roman" pitchFamily="18" charset="0"/>
                <a:cs typeface="Times New Roman" pitchFamily="18" charset="0"/>
              </a:rPr>
              <a:t> (outside any function) have </a:t>
            </a:r>
            <a:r>
              <a:rPr lang="en-US" sz="2000" b="1" dirty="0" smtClean="0">
                <a:latin typeface="Times New Roman" pitchFamily="18" charset="0"/>
                <a:cs typeface="Times New Roman" pitchFamily="18" charset="0"/>
              </a:rPr>
              <a:t>Global Scope</a:t>
            </a:r>
            <a:r>
              <a:rPr lang="en-US" sz="2000" dirty="0" smtClean="0">
                <a:latin typeface="Times New Roman" pitchFamily="18" charset="0"/>
                <a:cs typeface="Times New Roman" pitchFamily="18" charset="0"/>
              </a:rPr>
              <a:t>.</a:t>
            </a:r>
          </a:p>
          <a:p>
            <a:pPr>
              <a:buNone/>
            </a:pPr>
            <a:r>
              <a:rPr lang="en-US" sz="2000" b="1" dirty="0" smtClean="0"/>
              <a:t>     Example:</a:t>
            </a:r>
          </a:p>
          <a:p>
            <a:r>
              <a:rPr lang="en-US" sz="2000" dirty="0" err="1" smtClean="0"/>
              <a:t>var</a:t>
            </a:r>
            <a:r>
              <a:rPr lang="en-US" sz="2000" dirty="0" smtClean="0"/>
              <a:t> </a:t>
            </a:r>
            <a:r>
              <a:rPr lang="en-US" sz="2000" dirty="0" err="1" smtClean="0"/>
              <a:t>carName</a:t>
            </a:r>
            <a:r>
              <a:rPr lang="en-US" sz="2000" dirty="0" smtClean="0"/>
              <a:t> = "Volvo";</a:t>
            </a:r>
            <a:br>
              <a:rPr lang="en-US" sz="2000" dirty="0" smtClean="0"/>
            </a:br>
            <a:r>
              <a:rPr lang="en-US" sz="2000" dirty="0" smtClean="0"/>
              <a:t/>
            </a:r>
            <a:br>
              <a:rPr lang="en-US" sz="2000" dirty="0" smtClean="0"/>
            </a:br>
            <a:r>
              <a:rPr lang="en-US" sz="2000" dirty="0" smtClean="0"/>
              <a:t>// code here can use </a:t>
            </a:r>
            <a:r>
              <a:rPr lang="en-US" sz="2000" dirty="0" err="1" smtClean="0"/>
              <a:t>carName</a:t>
            </a:r>
            <a:r>
              <a:rPr lang="en-US" sz="2000" dirty="0" smtClean="0"/>
              <a:t/>
            </a:r>
            <a:br>
              <a:rPr lang="en-US" sz="2000" dirty="0" smtClean="0"/>
            </a:br>
            <a:r>
              <a:rPr lang="en-US" sz="2000" dirty="0" smtClean="0"/>
              <a:t/>
            </a:r>
            <a:br>
              <a:rPr lang="en-US" sz="2000" dirty="0" smtClean="0"/>
            </a:br>
            <a:r>
              <a:rPr lang="en-US" sz="2000" dirty="0" smtClean="0"/>
              <a:t>function </a:t>
            </a:r>
            <a:r>
              <a:rPr lang="en-US" sz="2000" dirty="0" err="1" smtClean="0"/>
              <a:t>myFunction</a:t>
            </a:r>
            <a:r>
              <a:rPr lang="en-US" sz="2000" dirty="0" smtClean="0"/>
              <a:t>() {</a:t>
            </a:r>
            <a:br>
              <a:rPr lang="en-US" sz="2000" dirty="0" smtClean="0"/>
            </a:br>
            <a:r>
              <a:rPr lang="en-US" sz="2000" dirty="0" smtClean="0"/>
              <a:t>  // code here can also use </a:t>
            </a:r>
            <a:r>
              <a:rPr lang="en-US" sz="2000" dirty="0" err="1" smtClean="0"/>
              <a:t>carName</a:t>
            </a:r>
            <a:r>
              <a:rPr lang="en-US" sz="2000" dirty="0" smtClean="0"/>
              <a:t/>
            </a:r>
            <a:br>
              <a:rPr lang="en-US" sz="2000" dirty="0" smtClean="0"/>
            </a:br>
            <a:r>
              <a:rPr lang="en-US" sz="2000" dirty="0" smtClean="0"/>
              <a:t>}</a:t>
            </a:r>
          </a:p>
          <a:p>
            <a:pPr>
              <a:buNone/>
            </a:pPr>
            <a:endParaRPr lang="en-US" sz="20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Global</a:t>
            </a:r>
            <a:r>
              <a:rPr lang="en-US" sz="2400" dirty="0" smtClean="0">
                <a:latin typeface="Times New Roman" pitchFamily="18" charset="0"/>
                <a:cs typeface="Times New Roman" pitchFamily="18" charset="0"/>
              </a:rPr>
              <a:t> variables can be accessed from anywhere in a JavaScript program.</a:t>
            </a:r>
            <a:endParaRPr lang="en-US" sz="2400" dirty="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fontScale="92500" lnSpcReduction="20000"/>
          </a:bodyPr>
          <a:lstStyle/>
          <a:p>
            <a:r>
              <a:rPr lang="en-US" sz="2000" b="1" dirty="0" smtClean="0">
                <a:latin typeface="Times New Roman" pitchFamily="18" charset="0"/>
                <a:cs typeface="Times New Roman" pitchFamily="18" charset="0"/>
              </a:rPr>
              <a:t>Function Scope: Variables</a:t>
            </a:r>
            <a:r>
              <a:rPr lang="en-US" sz="2000" dirty="0" smtClean="0"/>
              <a:t> declared </a:t>
            </a:r>
            <a:r>
              <a:rPr lang="en-US" sz="2000" b="1" dirty="0" smtClean="0"/>
              <a:t>Locally</a:t>
            </a:r>
            <a:r>
              <a:rPr lang="en-US" sz="2000" dirty="0" smtClean="0"/>
              <a:t> (inside a function) have </a:t>
            </a:r>
            <a:r>
              <a:rPr lang="en-US" sz="2000" b="1" dirty="0" smtClean="0"/>
              <a:t>Function Scope</a:t>
            </a:r>
            <a:r>
              <a:rPr lang="en-US" sz="2400" dirty="0" smtClean="0"/>
              <a:t>.</a:t>
            </a:r>
          </a:p>
          <a:p>
            <a:pPr>
              <a:buNone/>
            </a:pPr>
            <a:r>
              <a:rPr lang="en-US" sz="2000" b="1" dirty="0" smtClean="0">
                <a:latin typeface="Times New Roman" pitchFamily="18" charset="0"/>
                <a:cs typeface="Times New Roman" pitchFamily="18" charset="0"/>
              </a:rPr>
              <a:t>   Example:</a:t>
            </a:r>
          </a:p>
          <a:p>
            <a:pPr>
              <a:buNone/>
            </a:pPr>
            <a:r>
              <a:rPr lang="en-US" sz="2000" dirty="0" smtClean="0">
                <a:latin typeface="Times New Roman" pitchFamily="18" charset="0"/>
                <a:cs typeface="Times New Roman" pitchFamily="18" charset="0"/>
              </a:rPr>
              <a:t>  // code here can NOT use </a:t>
            </a:r>
            <a:r>
              <a:rPr lang="en-US" sz="2000" dirty="0" err="1" smtClean="0">
                <a:latin typeface="Times New Roman" pitchFamily="18" charset="0"/>
                <a:cs typeface="Times New Roman" pitchFamily="18" charset="0"/>
              </a:rPr>
              <a:t>carName</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function </a:t>
            </a:r>
            <a:r>
              <a:rPr lang="en-US" sz="2000" dirty="0" err="1" smtClean="0">
                <a:latin typeface="Times New Roman" pitchFamily="18" charset="0"/>
                <a:cs typeface="Times New Roman" pitchFamily="18" charset="0"/>
              </a:rPr>
              <a:t>myFunction</a:t>
            </a: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carName</a:t>
            </a:r>
            <a:r>
              <a:rPr lang="en-US" sz="2000" dirty="0" smtClean="0">
                <a:latin typeface="Times New Roman" pitchFamily="18" charset="0"/>
                <a:cs typeface="Times New Roman" pitchFamily="18" charset="0"/>
              </a:rPr>
              <a:t> = "Volvo";</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 code here CAN use </a:t>
            </a:r>
            <a:r>
              <a:rPr lang="en-US" sz="2000" dirty="0" err="1" smtClean="0">
                <a:latin typeface="Times New Roman" pitchFamily="18" charset="0"/>
                <a:cs typeface="Times New Roman" pitchFamily="18" charset="0"/>
              </a:rPr>
              <a:t>carName</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code here can </a:t>
            </a:r>
            <a:r>
              <a:rPr lang="en-US" sz="2000" dirty="0" err="1" smtClean="0">
                <a:latin typeface="Times New Roman" pitchFamily="18" charset="0"/>
                <a:cs typeface="Times New Roman" pitchFamily="18" charset="0"/>
              </a:rPr>
              <a:t>NOTcarName</a:t>
            </a:r>
            <a:r>
              <a:rPr lang="en-US" sz="2000" dirty="0" smtClean="0">
                <a:latin typeface="Times New Roman" pitchFamily="18" charset="0"/>
                <a:cs typeface="Times New Roman" pitchFamily="18" charset="0"/>
              </a:rPr>
              <a:t> use</a:t>
            </a:r>
            <a:endParaRPr lang="en-US" sz="20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Local</a:t>
            </a:r>
            <a:r>
              <a:rPr lang="en-US" sz="2000" dirty="0" smtClean="0">
                <a:latin typeface="Times New Roman" pitchFamily="18" charset="0"/>
                <a:cs typeface="Times New Roman" pitchFamily="18" charset="0"/>
              </a:rPr>
              <a:t> variables can only be accessed from inside the function where they are declared.</a:t>
            </a:r>
          </a:p>
          <a:p>
            <a:pPr>
              <a:buNone/>
            </a:pPr>
            <a:r>
              <a:rPr lang="en-US" sz="2000" b="1" dirty="0" smtClean="0"/>
              <a:t>JavaScript Block </a:t>
            </a:r>
            <a:r>
              <a:rPr lang="en-US" sz="2000" b="1" dirty="0" err="1" smtClean="0"/>
              <a:t>Scope:</a:t>
            </a:r>
            <a:r>
              <a:rPr lang="en-US" sz="2000" dirty="0" err="1" smtClean="0"/>
              <a:t>Variables</a:t>
            </a:r>
            <a:r>
              <a:rPr lang="en-US" sz="2000" dirty="0" smtClean="0"/>
              <a:t> declared with the </a:t>
            </a:r>
            <a:r>
              <a:rPr lang="en-US" sz="2000" dirty="0" err="1" smtClean="0"/>
              <a:t>var</a:t>
            </a:r>
            <a:r>
              <a:rPr lang="en-US" sz="2000" dirty="0" smtClean="0"/>
              <a:t> keyword cannot have </a:t>
            </a:r>
            <a:r>
              <a:rPr lang="en-US" sz="2000" b="1" dirty="0" smtClean="0"/>
              <a:t>Block Scope</a:t>
            </a:r>
            <a:r>
              <a:rPr lang="en-US" sz="2000" dirty="0" smtClean="0"/>
              <a:t>.</a:t>
            </a:r>
          </a:p>
          <a:p>
            <a:r>
              <a:rPr lang="en-US" sz="2000" dirty="0" smtClean="0"/>
              <a:t>Variables declared inside a block </a:t>
            </a:r>
            <a:r>
              <a:rPr lang="en-US" sz="2000" b="1" dirty="0" smtClean="0"/>
              <a:t>{}</a:t>
            </a:r>
            <a:r>
              <a:rPr lang="en-US" sz="2000" dirty="0" smtClean="0"/>
              <a:t> can be accessed from outside the block.</a:t>
            </a:r>
          </a:p>
          <a:p>
            <a:pPr>
              <a:buNone/>
            </a:pPr>
            <a:r>
              <a:rPr lang="en-US" sz="2000" b="1" dirty="0" smtClean="0"/>
              <a:t>Example:</a:t>
            </a:r>
          </a:p>
          <a:p>
            <a:pPr>
              <a:buNone/>
            </a:pPr>
            <a:r>
              <a:rPr lang="en-US" sz="2000" dirty="0" smtClean="0"/>
              <a:t>{</a:t>
            </a:r>
            <a:br>
              <a:rPr lang="en-US" sz="2000" dirty="0" smtClean="0"/>
            </a:br>
            <a:r>
              <a:rPr lang="en-US" sz="2000" dirty="0" smtClean="0"/>
              <a:t>  </a:t>
            </a:r>
            <a:r>
              <a:rPr lang="en-US" sz="2000" dirty="0" err="1" smtClean="0"/>
              <a:t>var</a:t>
            </a:r>
            <a:r>
              <a:rPr lang="en-US" sz="2000" dirty="0" smtClean="0"/>
              <a:t> x = 2;</a:t>
            </a:r>
            <a:br>
              <a:rPr lang="en-US" sz="2000" dirty="0" smtClean="0"/>
            </a:br>
            <a:r>
              <a:rPr lang="en-US" sz="2000" dirty="0" smtClean="0"/>
              <a:t>}</a:t>
            </a:r>
            <a:br>
              <a:rPr lang="en-US" sz="2000" dirty="0" smtClean="0"/>
            </a:br>
            <a:r>
              <a:rPr lang="en-US" sz="2000" dirty="0" smtClean="0"/>
              <a:t>// x CAN be used here</a:t>
            </a:r>
          </a:p>
          <a:p>
            <a:endParaRPr lang="en-US" sz="2000" dirty="0" smtClean="0"/>
          </a:p>
          <a:p>
            <a:pPr>
              <a:buNone/>
            </a:pPr>
            <a:endParaRPr lang="en-US" sz="2000" b="1" dirty="0" smtClean="0"/>
          </a:p>
          <a:p>
            <a:pPr>
              <a:buNone/>
            </a:pPr>
            <a:endParaRPr lang="en-US" sz="2000" dirty="0">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1066800"/>
            <a:ext cx="8229600" cy="5257800"/>
          </a:xfrm>
        </p:spPr>
        <p:txBody>
          <a:bodyPr/>
          <a:lstStyle/>
          <a:p>
            <a:r>
              <a:rPr lang="en-US" sz="2000" dirty="0" smtClean="0">
                <a:latin typeface="Times New Roman" pitchFamily="18" charset="0"/>
                <a:cs typeface="Times New Roman" pitchFamily="18" charset="0"/>
              </a:rPr>
              <a:t>Before ES2015 JavaScript did not have </a:t>
            </a:r>
            <a:r>
              <a:rPr lang="en-US" sz="2000" b="1" dirty="0" smtClean="0">
                <a:latin typeface="Times New Roman" pitchFamily="18" charset="0"/>
                <a:cs typeface="Times New Roman" pitchFamily="18" charset="0"/>
              </a:rPr>
              <a:t>Block Scope</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Variables declared with the let keyword can have Block Scope.</a:t>
            </a:r>
          </a:p>
          <a:p>
            <a:r>
              <a:rPr lang="en-US" sz="2000" dirty="0" smtClean="0">
                <a:latin typeface="Times New Roman" pitchFamily="18" charset="0"/>
                <a:cs typeface="Times New Roman" pitchFamily="18" charset="0"/>
              </a:rPr>
              <a:t>Variables declared inside a block </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cannot be accessed from outside the block:</a:t>
            </a:r>
          </a:p>
          <a:p>
            <a:pPr>
              <a:buNone/>
            </a:pPr>
            <a:r>
              <a:rPr lang="en-US" b="1" dirty="0" smtClean="0"/>
              <a:t>Example:</a:t>
            </a:r>
          </a:p>
          <a:p>
            <a:pPr>
              <a:buNone/>
            </a:pPr>
            <a:r>
              <a:rPr lang="en-US" dirty="0" smtClean="0"/>
              <a:t>{</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let x = 2;</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x can NOT be used here</a:t>
            </a:r>
          </a:p>
          <a:p>
            <a:pPr>
              <a:buNone/>
            </a:pPr>
            <a:r>
              <a:rPr lang="en-US" sz="2000" b="1" dirty="0" smtClean="0"/>
              <a:t>Browser Support:</a:t>
            </a:r>
            <a:r>
              <a:rPr lang="en-US" sz="2000" dirty="0" smtClean="0"/>
              <a:t> The let keyword is not fully supported in Internet Explorer 11 or earlier.</a:t>
            </a:r>
            <a:endParaRPr lang="en-US" sz="2000" b="1" dirty="0" smtClean="0"/>
          </a:p>
          <a:p>
            <a:pPr>
              <a:buNone/>
            </a:pPr>
            <a:endParaRPr lang="en-US" sz="2000" dirty="0" smtClean="0">
              <a:latin typeface="Times New Roman" pitchFamily="18" charset="0"/>
              <a:cs typeface="Times New Roman" pitchFamily="18" charset="0"/>
            </a:endParaRPr>
          </a:p>
          <a:p>
            <a:pPr>
              <a:buNone/>
            </a:pPr>
            <a:r>
              <a:rPr lang="en-US" dirty="0" smtClean="0"/>
              <a:t/>
            </a:r>
            <a:br>
              <a:rPr lang="en-US" dirty="0" smtClean="0"/>
            </a:b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85000" lnSpcReduction="20000"/>
          </a:bodyPr>
          <a:lstStyle/>
          <a:p>
            <a:r>
              <a:rPr lang="en-US" sz="2400" b="1" dirty="0" smtClean="0">
                <a:latin typeface="Times New Roman" pitchFamily="18" charset="0"/>
                <a:cs typeface="Times New Roman" pitchFamily="18" charset="0"/>
              </a:rPr>
              <a:t>Loop Scope:  Using </a:t>
            </a:r>
            <a:r>
              <a:rPr lang="en-US" sz="2400" b="1" dirty="0" err="1" smtClean="0">
                <a:latin typeface="Times New Roman" pitchFamily="18" charset="0"/>
                <a:cs typeface="Times New Roman" pitchFamily="18" charset="0"/>
              </a:rPr>
              <a:t>var</a:t>
            </a:r>
            <a:r>
              <a:rPr lang="en-US" sz="2400" b="1" dirty="0" smtClean="0">
                <a:latin typeface="Times New Roman" pitchFamily="18" charset="0"/>
                <a:cs typeface="Times New Roman" pitchFamily="18" charset="0"/>
              </a:rPr>
              <a:t> in a loop</a:t>
            </a:r>
            <a:r>
              <a:rPr lang="en-US" sz="2400" dirty="0" smtClean="0">
                <a:latin typeface="Times New Roman" pitchFamily="18" charset="0"/>
                <a:cs typeface="Times New Roman" pitchFamily="18" charset="0"/>
              </a:rPr>
              <a:t>:</a:t>
            </a:r>
          </a:p>
          <a:p>
            <a:pPr>
              <a:buNone/>
            </a:pPr>
            <a:r>
              <a:rPr lang="en-US" dirty="0" smtClean="0"/>
              <a:t>  </a:t>
            </a:r>
            <a:r>
              <a:rPr lang="en-US" sz="2000" b="1" dirty="0" smtClean="0">
                <a:latin typeface="Times New Roman" pitchFamily="18" charset="0"/>
                <a:cs typeface="Times New Roman" pitchFamily="18" charset="0"/>
              </a:rPr>
              <a:t>Example:</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 5;</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for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 0;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&lt; 10;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 some statements</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Here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is 10</a:t>
            </a:r>
          </a:p>
          <a:p>
            <a:r>
              <a:rPr lang="en-US" sz="2400" b="1" dirty="0" smtClean="0">
                <a:latin typeface="Times New Roman" pitchFamily="18" charset="0"/>
                <a:cs typeface="Times New Roman" pitchFamily="18" charset="0"/>
              </a:rPr>
              <a:t>Using let in a loop:</a:t>
            </a:r>
          </a:p>
          <a:p>
            <a:pPr>
              <a:buNone/>
            </a:pPr>
            <a:r>
              <a:rPr lang="en-US" sz="24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Example:</a:t>
            </a:r>
          </a:p>
          <a:p>
            <a:pPr>
              <a:buNone/>
            </a:pPr>
            <a:r>
              <a:rPr lang="en-US" sz="2000" dirty="0" smtClean="0">
                <a:latin typeface="Times New Roman" pitchFamily="18" charset="0"/>
                <a:cs typeface="Times New Roman" pitchFamily="18" charset="0"/>
              </a:rPr>
              <a:t>   let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 5;</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for (let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 0;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&lt; 10;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 some statements</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Here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is 5</a:t>
            </a:r>
          </a:p>
          <a:p>
            <a:r>
              <a:rPr lang="en-US" sz="2400" dirty="0" smtClean="0">
                <a:latin typeface="Times New Roman" pitchFamily="18" charset="0"/>
                <a:cs typeface="Times New Roman" pitchFamily="18" charset="0"/>
              </a:rPr>
              <a:t>In the first example, using </a:t>
            </a:r>
            <a:r>
              <a:rPr lang="en-US" sz="2400" dirty="0" err="1" smtClean="0">
                <a:latin typeface="Times New Roman" pitchFamily="18" charset="0"/>
                <a:cs typeface="Times New Roman" pitchFamily="18" charset="0"/>
              </a:rPr>
              <a:t>var</a:t>
            </a:r>
            <a:r>
              <a:rPr lang="en-US" sz="2400" dirty="0" smtClean="0">
                <a:latin typeface="Times New Roman" pitchFamily="18" charset="0"/>
                <a:cs typeface="Times New Roman" pitchFamily="18" charset="0"/>
              </a:rPr>
              <a:t>, the variable declared in the loop </a:t>
            </a:r>
            <a:r>
              <a:rPr lang="en-US" sz="2400" dirty="0" err="1" smtClean="0">
                <a:latin typeface="Times New Roman" pitchFamily="18" charset="0"/>
                <a:cs typeface="Times New Roman" pitchFamily="18" charset="0"/>
              </a:rPr>
              <a:t>redeclares</a:t>
            </a:r>
            <a:r>
              <a:rPr lang="en-US" sz="2400" dirty="0" smtClean="0">
                <a:latin typeface="Times New Roman" pitchFamily="18" charset="0"/>
                <a:cs typeface="Times New Roman" pitchFamily="18" charset="0"/>
              </a:rPr>
              <a:t> the variable outside the loop.</a:t>
            </a:r>
          </a:p>
          <a:p>
            <a:r>
              <a:rPr lang="en-US" sz="2400" dirty="0" smtClean="0">
                <a:latin typeface="Times New Roman" pitchFamily="18" charset="0"/>
                <a:cs typeface="Times New Roman" pitchFamily="18" charset="0"/>
              </a:rPr>
              <a:t>In the second example, using let, the variable declared in the loop does not </a:t>
            </a:r>
            <a:r>
              <a:rPr lang="en-US" sz="2400" dirty="0" err="1" smtClean="0">
                <a:latin typeface="Times New Roman" pitchFamily="18" charset="0"/>
                <a:cs typeface="Times New Roman" pitchFamily="18" charset="0"/>
              </a:rPr>
              <a:t>redeclare</a:t>
            </a:r>
            <a:r>
              <a:rPr lang="en-US" sz="2400" dirty="0" smtClean="0">
                <a:latin typeface="Times New Roman" pitchFamily="18" charset="0"/>
                <a:cs typeface="Times New Roman" pitchFamily="18" charset="0"/>
              </a:rPr>
              <a:t> the variable outside the loop.</a:t>
            </a:r>
          </a:p>
          <a:p>
            <a:r>
              <a:rPr lang="en-US" sz="2400" dirty="0" smtClean="0">
                <a:latin typeface="Times New Roman" pitchFamily="18" charset="0"/>
                <a:cs typeface="Times New Roman" pitchFamily="18" charset="0"/>
              </a:rPr>
              <a:t>When let is used to declare the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variable in a loop, the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variable will only be visible within the loop.</a:t>
            </a:r>
          </a:p>
          <a:p>
            <a:pPr>
              <a:buNone/>
            </a:pPr>
            <a:endParaRPr lang="en-US" sz="2400" b="1"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lnSpcReduction="10000"/>
          </a:bodyPr>
          <a:lstStyle/>
          <a:p>
            <a:pPr>
              <a:buNone/>
            </a:pPr>
            <a:r>
              <a:rPr lang="en-US" dirty="0" smtClean="0"/>
              <a:t>  </a:t>
            </a:r>
            <a:r>
              <a:rPr lang="en-US" sz="2400" b="1" dirty="0" smtClean="0">
                <a:latin typeface="Times New Roman" pitchFamily="18" charset="0"/>
                <a:cs typeface="Times New Roman" pitchFamily="18" charset="0"/>
              </a:rPr>
              <a:t>Function Scope:</a:t>
            </a:r>
          </a:p>
          <a:p>
            <a:r>
              <a:rPr lang="en-US" sz="2000" dirty="0" smtClean="0">
                <a:latin typeface="Times New Roman" pitchFamily="18" charset="0"/>
                <a:cs typeface="Times New Roman" pitchFamily="18" charset="0"/>
              </a:rPr>
              <a:t>Variables declared with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and let are quite similar when declared inside a function.</a:t>
            </a:r>
          </a:p>
          <a:p>
            <a:pPr>
              <a:buNone/>
            </a:pPr>
            <a:r>
              <a:rPr lang="en-US" sz="2000" dirty="0" smtClean="0">
                <a:latin typeface="Times New Roman" pitchFamily="18" charset="0"/>
                <a:cs typeface="Times New Roman" pitchFamily="18" charset="0"/>
              </a:rPr>
              <a:t>   They will both have </a:t>
            </a:r>
            <a:r>
              <a:rPr lang="en-US" sz="2000" b="1" dirty="0" smtClean="0">
                <a:latin typeface="Times New Roman" pitchFamily="18" charset="0"/>
                <a:cs typeface="Times New Roman" pitchFamily="18" charset="0"/>
              </a:rPr>
              <a:t>Function Scope</a:t>
            </a:r>
            <a:r>
              <a:rPr lang="en-US" sz="2000" dirty="0" smtClean="0">
                <a:latin typeface="Times New Roman" pitchFamily="18" charset="0"/>
                <a:cs typeface="Times New Roman" pitchFamily="18" charset="0"/>
              </a:rPr>
              <a:t>:</a:t>
            </a:r>
            <a:endParaRPr lang="en-US" sz="2400" b="1"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function </a:t>
            </a:r>
            <a:r>
              <a:rPr lang="en-US" sz="2000" dirty="0" err="1" smtClean="0">
                <a:latin typeface="Times New Roman" pitchFamily="18" charset="0"/>
                <a:cs typeface="Times New Roman" pitchFamily="18" charset="0"/>
              </a:rPr>
              <a:t>myFunction</a:t>
            </a: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carName</a:t>
            </a:r>
            <a:r>
              <a:rPr lang="en-US" sz="2000" dirty="0" smtClean="0">
                <a:latin typeface="Times New Roman" pitchFamily="18" charset="0"/>
                <a:cs typeface="Times New Roman" pitchFamily="18" charset="0"/>
              </a:rPr>
              <a:t> = "Volvo";   // Function Scope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function </a:t>
            </a:r>
            <a:r>
              <a:rPr lang="en-US" sz="2000" dirty="0" err="1" smtClean="0">
                <a:latin typeface="Times New Roman" pitchFamily="18" charset="0"/>
                <a:cs typeface="Times New Roman" pitchFamily="18" charset="0"/>
              </a:rPr>
              <a:t>myFunction</a:t>
            </a: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let </a:t>
            </a:r>
            <a:r>
              <a:rPr lang="en-US" sz="2000" dirty="0" err="1" smtClean="0">
                <a:latin typeface="Times New Roman" pitchFamily="18" charset="0"/>
                <a:cs typeface="Times New Roman" pitchFamily="18" charset="0"/>
              </a:rPr>
              <a:t>carName</a:t>
            </a:r>
            <a:r>
              <a:rPr lang="en-US" sz="2000" dirty="0" smtClean="0">
                <a:latin typeface="Times New Roman" pitchFamily="18" charset="0"/>
                <a:cs typeface="Times New Roman" pitchFamily="18" charset="0"/>
              </a:rPr>
              <a:t> = "Volvo";   // Function Scope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t>
            </a:r>
          </a:p>
          <a:p>
            <a:r>
              <a:rPr lang="en-US" sz="2400" b="1" dirty="0" smtClean="0">
                <a:latin typeface="Times New Roman" pitchFamily="18" charset="0"/>
                <a:cs typeface="Times New Roman" pitchFamily="18" charset="0"/>
              </a:rPr>
              <a:t>Global </a:t>
            </a:r>
            <a:r>
              <a:rPr lang="en-US" sz="2400" b="1" dirty="0" err="1" smtClean="0">
                <a:latin typeface="Times New Roman" pitchFamily="18" charset="0"/>
                <a:cs typeface="Times New Roman" pitchFamily="18" charset="0"/>
              </a:rPr>
              <a:t>Scope:</a:t>
            </a:r>
            <a:r>
              <a:rPr lang="en-US" sz="2400" dirty="0" err="1" smtClean="0"/>
              <a:t>Variables</a:t>
            </a:r>
            <a:r>
              <a:rPr lang="en-US" sz="2400" dirty="0" smtClean="0"/>
              <a:t> </a:t>
            </a:r>
            <a:r>
              <a:rPr lang="en-US" sz="2000" dirty="0" smtClean="0"/>
              <a:t>declared with </a:t>
            </a:r>
            <a:r>
              <a:rPr lang="en-US" sz="2000" dirty="0" err="1" smtClean="0"/>
              <a:t>var</a:t>
            </a:r>
            <a:r>
              <a:rPr lang="en-US" sz="2000" dirty="0" smtClean="0"/>
              <a:t> and let are quite similar when declared outside a block.</a:t>
            </a:r>
          </a:p>
          <a:p>
            <a:pPr>
              <a:buNone/>
            </a:pPr>
            <a:r>
              <a:rPr lang="en-US" sz="2000" dirty="0" smtClean="0"/>
              <a:t>  They will both have </a:t>
            </a:r>
            <a:r>
              <a:rPr lang="en-US" sz="2000" b="1" dirty="0" smtClean="0"/>
              <a:t>Global Scope</a:t>
            </a:r>
            <a:r>
              <a:rPr lang="en-US" sz="2000" dirty="0" smtClean="0"/>
              <a:t>:</a:t>
            </a:r>
          </a:p>
          <a:p>
            <a:r>
              <a:rPr lang="en-US" sz="2000" dirty="0" err="1" smtClean="0"/>
              <a:t>var</a:t>
            </a:r>
            <a:r>
              <a:rPr lang="en-US" sz="2000" dirty="0" smtClean="0"/>
              <a:t> x = 2;       // Global scope</a:t>
            </a:r>
          </a:p>
          <a:p>
            <a:r>
              <a:rPr lang="en-US" sz="2000" dirty="0" smtClean="0"/>
              <a:t>let x = 2;       // Global scope</a:t>
            </a:r>
          </a:p>
          <a:p>
            <a:pPr>
              <a:buNone/>
            </a:pPr>
            <a:r>
              <a:rPr lang="en-US" sz="2000" dirty="0" smtClean="0"/>
              <a:t/>
            </a:r>
            <a:br>
              <a:rPr lang="en-US" sz="2000" dirty="0" smtClean="0"/>
            </a:br>
            <a:endParaRPr lang="en-US" sz="2000" dirty="0" smtClean="0"/>
          </a:p>
          <a:p>
            <a:pPr>
              <a:buNone/>
            </a:pPr>
            <a:endParaRPr lang="en-US" sz="2400" b="1"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pPr algn="ctr"/>
            <a:r>
              <a:rPr lang="en-US" sz="2800" dirty="0" smtClean="0">
                <a:latin typeface="Times New Roman" pitchFamily="18" charset="0"/>
                <a:cs typeface="Times New Roman" pitchFamily="18" charset="0"/>
              </a:rPr>
              <a:t>JavaScript Const</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229600" cy="5029200"/>
          </a:xfrm>
        </p:spPr>
        <p:txBody>
          <a:bodyPr>
            <a:normAutofit fontScale="25000" lnSpcReduction="20000"/>
          </a:bodyPr>
          <a:lstStyle/>
          <a:p>
            <a:r>
              <a:rPr lang="en-US" sz="7200" dirty="0" smtClean="0">
                <a:latin typeface="Times New Roman" pitchFamily="18" charset="0"/>
                <a:cs typeface="Times New Roman" pitchFamily="18" charset="0"/>
              </a:rPr>
              <a:t>ES2015 introduced two important new JavaScript keywords: let and const.</a:t>
            </a:r>
          </a:p>
          <a:p>
            <a:r>
              <a:rPr lang="en-US" sz="7200" dirty="0" smtClean="0">
                <a:latin typeface="Times New Roman" pitchFamily="18" charset="0"/>
                <a:cs typeface="Times New Roman" pitchFamily="18" charset="0"/>
              </a:rPr>
              <a:t>Variables defined with const behave like let variables, except they cannot be reassigned:</a:t>
            </a:r>
            <a:br>
              <a:rPr lang="en-US" sz="7200" dirty="0" smtClean="0">
                <a:latin typeface="Times New Roman" pitchFamily="18" charset="0"/>
                <a:cs typeface="Times New Roman" pitchFamily="18" charset="0"/>
              </a:rPr>
            </a:br>
            <a:r>
              <a:rPr lang="en-US" sz="7200" b="1" dirty="0" smtClean="0">
                <a:latin typeface="Times New Roman" pitchFamily="18" charset="0"/>
                <a:cs typeface="Times New Roman" pitchFamily="18" charset="0"/>
              </a:rPr>
              <a:t>Example:</a:t>
            </a:r>
          </a:p>
          <a:p>
            <a:r>
              <a:rPr lang="en-US" sz="7200" dirty="0" smtClean="0">
                <a:latin typeface="Times New Roman" pitchFamily="18" charset="0"/>
                <a:cs typeface="Times New Roman" pitchFamily="18" charset="0"/>
              </a:rPr>
              <a:t>const PI = 3.141592653589793;</a:t>
            </a:r>
            <a:br>
              <a:rPr lang="en-US" sz="72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PI = 3.14;      // This will give an error</a:t>
            </a:r>
            <a:br>
              <a:rPr lang="en-US" sz="72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PI = PI + 10;   // This will also give an error</a:t>
            </a:r>
          </a:p>
          <a:p>
            <a:r>
              <a:rPr lang="en-US" sz="7200" b="1" dirty="0" smtClean="0">
                <a:latin typeface="Times New Roman" pitchFamily="18" charset="0"/>
                <a:cs typeface="Times New Roman" pitchFamily="18" charset="0"/>
              </a:rPr>
              <a:t>Block </a:t>
            </a:r>
            <a:r>
              <a:rPr lang="en-US" sz="7200" b="1" dirty="0" err="1" smtClean="0">
                <a:latin typeface="Times New Roman" pitchFamily="18" charset="0"/>
                <a:cs typeface="Times New Roman" pitchFamily="18" charset="0"/>
              </a:rPr>
              <a:t>Scope</a:t>
            </a:r>
            <a:r>
              <a:rPr lang="en-US" sz="7200" dirty="0" err="1" smtClean="0">
                <a:latin typeface="Times New Roman" pitchFamily="18" charset="0"/>
                <a:cs typeface="Times New Roman" pitchFamily="18" charset="0"/>
              </a:rPr>
              <a:t>:Declaring</a:t>
            </a:r>
            <a:r>
              <a:rPr lang="en-US" sz="7200" dirty="0" smtClean="0">
                <a:latin typeface="Times New Roman" pitchFamily="18" charset="0"/>
                <a:cs typeface="Times New Roman" pitchFamily="18" charset="0"/>
              </a:rPr>
              <a:t> a variable with const is similar to let when it comes to </a:t>
            </a:r>
            <a:r>
              <a:rPr lang="en-US" sz="7200" b="1" dirty="0" smtClean="0">
                <a:latin typeface="Times New Roman" pitchFamily="18" charset="0"/>
                <a:cs typeface="Times New Roman" pitchFamily="18" charset="0"/>
              </a:rPr>
              <a:t>Block Scope</a:t>
            </a:r>
            <a:r>
              <a:rPr lang="en-US" sz="7200" dirty="0" smtClean="0">
                <a:latin typeface="Times New Roman" pitchFamily="18" charset="0"/>
                <a:cs typeface="Times New Roman" pitchFamily="18" charset="0"/>
              </a:rPr>
              <a:t>.</a:t>
            </a:r>
          </a:p>
          <a:p>
            <a:r>
              <a:rPr lang="en-US" sz="7200" dirty="0" smtClean="0">
                <a:latin typeface="Times New Roman" pitchFamily="18" charset="0"/>
                <a:cs typeface="Times New Roman" pitchFamily="18" charset="0"/>
              </a:rPr>
              <a:t>The x declared in the block, in this example, is not the same as the x declared outside the block:</a:t>
            </a:r>
          </a:p>
          <a:p>
            <a:r>
              <a:rPr lang="en-US" sz="7200" dirty="0" smtClean="0">
                <a:latin typeface="Times New Roman" pitchFamily="18" charset="0"/>
                <a:cs typeface="Times New Roman" pitchFamily="18" charset="0"/>
              </a:rPr>
              <a:t>Example</a:t>
            </a:r>
          </a:p>
          <a:p>
            <a:r>
              <a:rPr lang="en-US" sz="7200" dirty="0" err="1" smtClean="0">
                <a:latin typeface="Times New Roman" pitchFamily="18" charset="0"/>
                <a:cs typeface="Times New Roman" pitchFamily="18" charset="0"/>
              </a:rPr>
              <a:t>var</a:t>
            </a:r>
            <a:r>
              <a:rPr lang="en-US" sz="7200" dirty="0" smtClean="0">
                <a:latin typeface="Times New Roman" pitchFamily="18" charset="0"/>
                <a:cs typeface="Times New Roman" pitchFamily="18" charset="0"/>
              </a:rPr>
              <a:t> x = 10;</a:t>
            </a:r>
            <a:br>
              <a:rPr lang="en-US" sz="72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 Here x is 10</a:t>
            </a:r>
            <a:br>
              <a:rPr lang="en-US" sz="72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a:t>
            </a:r>
            <a:br>
              <a:rPr lang="en-US" sz="72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  const x = 2;</a:t>
            </a:r>
            <a:br>
              <a:rPr lang="en-US" sz="72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  // Here x is 2</a:t>
            </a:r>
            <a:br>
              <a:rPr lang="en-US" sz="72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a:t>
            </a:r>
          </a:p>
          <a:p>
            <a:r>
              <a:rPr lang="en-US" sz="7200" dirty="0" smtClean="0">
                <a:latin typeface="Times New Roman" pitchFamily="18" charset="0"/>
                <a:cs typeface="Times New Roman" pitchFamily="18" charset="0"/>
              </a:rPr>
              <a:t/>
            </a:r>
            <a:br>
              <a:rPr lang="en-US" sz="72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 Here x is 10</a:t>
            </a:r>
          </a:p>
          <a:p>
            <a:pPr>
              <a:buNone/>
            </a:pPr>
            <a:endParaRPr lang="en-US" sz="5500" dirty="0" smtClean="0">
              <a:latin typeface="Times New Roman" pitchFamily="18" charset="0"/>
              <a:cs typeface="Times New Roman" pitchFamily="18" charset="0"/>
            </a:endParaRPr>
          </a:p>
          <a:p>
            <a:pPr>
              <a:buNone/>
            </a:pPr>
            <a:r>
              <a:rPr lang="en-US" sz="5500" dirty="0" smtClean="0">
                <a:latin typeface="Times New Roman" pitchFamily="18" charset="0"/>
                <a:cs typeface="Times New Roman" pitchFamily="18" charset="0"/>
              </a:rPr>
              <a:t/>
            </a:r>
            <a:br>
              <a:rPr lang="en-US" sz="5500" dirty="0" smtClean="0">
                <a:latin typeface="Times New Roman" pitchFamily="18" charset="0"/>
                <a:cs typeface="Times New Roman" pitchFamily="18" charset="0"/>
              </a:rPr>
            </a:br>
            <a:endParaRPr lang="en-US" sz="5500" b="1" dirty="0" smtClean="0">
              <a:latin typeface="Times New Roman" pitchFamily="18" charset="0"/>
              <a:cs typeface="Times New Roman" pitchFamily="18" charset="0"/>
            </a:endParaRPr>
          </a:p>
          <a:p>
            <a:pPr>
              <a:buNone/>
            </a:pPr>
            <a:r>
              <a:rPr lang="en-US" sz="4000" dirty="0" smtClean="0">
                <a:latin typeface="Times New Roman" pitchFamily="18" charset="0"/>
                <a:cs typeface="Times New Roman" pitchFamily="18" charset="0"/>
              </a:rPr>
              <a:t/>
            </a:r>
            <a:br>
              <a:rPr lang="en-US" sz="4000" dirty="0" smtClean="0">
                <a:latin typeface="Times New Roman" pitchFamily="18" charset="0"/>
                <a:cs typeface="Times New Roman" pitchFamily="18" charset="0"/>
              </a:rPr>
            </a:br>
            <a:endParaRPr lang="en-US" sz="4000" dirty="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sz="3100" dirty="0" smtClean="0">
                <a:latin typeface="Times New Roman" pitchFamily="18" charset="0"/>
                <a:cs typeface="Times New Roman" pitchFamily="18" charset="0"/>
              </a:rPr>
              <a:t>Assigned when Declared</a:t>
            </a:r>
            <a:r>
              <a:rPr lang="en-US" dirty="0" smtClean="0"/>
              <a:t/>
            </a:r>
            <a:br>
              <a:rPr lang="en-US" dirty="0" smtClean="0"/>
            </a:br>
            <a:endParaRPr lang="en-US" dirty="0"/>
          </a:p>
        </p:txBody>
      </p:sp>
      <p:sp>
        <p:nvSpPr>
          <p:cNvPr id="3" name="Content Placeholder 2"/>
          <p:cNvSpPr>
            <a:spLocks noGrp="1"/>
          </p:cNvSpPr>
          <p:nvPr>
            <p:ph idx="1"/>
          </p:nvPr>
        </p:nvSpPr>
        <p:spPr>
          <a:xfrm>
            <a:off x="457200" y="762000"/>
            <a:ext cx="8229600" cy="6096000"/>
          </a:xfrm>
        </p:spPr>
        <p:txBody>
          <a:bodyPr>
            <a:noAutofit/>
          </a:bodyPr>
          <a:lstStyle/>
          <a:p>
            <a:r>
              <a:rPr lang="en-US" sz="1400" dirty="0" smtClean="0">
                <a:latin typeface="Times New Roman" pitchFamily="18" charset="0"/>
                <a:cs typeface="Times New Roman" pitchFamily="18" charset="0"/>
              </a:rPr>
              <a:t>JavaScript const variables must be assigned a value when they are declared.</a:t>
            </a:r>
          </a:p>
          <a:p>
            <a:pPr>
              <a:buNone/>
            </a:pPr>
            <a:r>
              <a:rPr lang="en-US" sz="1400" b="1" dirty="0" smtClean="0">
                <a:latin typeface="Times New Roman" pitchFamily="18" charset="0"/>
                <a:cs typeface="Times New Roman" pitchFamily="18" charset="0"/>
              </a:rPr>
              <a:t>Incorrect:</a:t>
            </a:r>
          </a:p>
          <a:p>
            <a:r>
              <a:rPr lang="en-US" sz="1400" dirty="0" smtClean="0">
                <a:latin typeface="Times New Roman" pitchFamily="18" charset="0"/>
                <a:cs typeface="Times New Roman" pitchFamily="18" charset="0"/>
              </a:rPr>
              <a:t>const PI;</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PI = 3.14159265359;</a:t>
            </a:r>
          </a:p>
          <a:p>
            <a:pPr>
              <a:buNone/>
            </a:pPr>
            <a:r>
              <a:rPr lang="en-US" sz="1400" b="1" dirty="0" smtClean="0">
                <a:latin typeface="Times New Roman" pitchFamily="18" charset="0"/>
                <a:cs typeface="Times New Roman" pitchFamily="18" charset="0"/>
              </a:rPr>
              <a:t>Correct:</a:t>
            </a:r>
          </a:p>
          <a:p>
            <a:r>
              <a:rPr lang="en-US" sz="1400" dirty="0" smtClean="0">
                <a:latin typeface="Times New Roman" pitchFamily="18" charset="0"/>
                <a:cs typeface="Times New Roman" pitchFamily="18" charset="0"/>
              </a:rPr>
              <a:t>const PI = 3.14159265359;</a:t>
            </a:r>
          </a:p>
          <a:p>
            <a:r>
              <a:rPr lang="en-US" sz="14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Constant Objects can </a:t>
            </a:r>
            <a:r>
              <a:rPr lang="en-US" sz="2000" b="1" dirty="0" err="1" smtClean="0">
                <a:latin typeface="Times New Roman" pitchFamily="18" charset="0"/>
                <a:cs typeface="Times New Roman" pitchFamily="18" charset="0"/>
              </a:rPr>
              <a:t>Change</a:t>
            </a:r>
            <a:r>
              <a:rPr lang="en-US" sz="1400" b="1" dirty="0" err="1" smtClean="0">
                <a:latin typeface="Times New Roman" pitchFamily="18" charset="0"/>
                <a:cs typeface="Times New Roman" pitchFamily="18" charset="0"/>
              </a:rPr>
              <a:t>:we</a:t>
            </a:r>
            <a:r>
              <a:rPr lang="en-US" sz="1400" b="1"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 can change the properties of a constant object:</a:t>
            </a:r>
          </a:p>
          <a:p>
            <a:pPr>
              <a:buNone/>
            </a:pPr>
            <a:r>
              <a:rPr lang="en-US" sz="1400" b="1" dirty="0" smtClean="0">
                <a:latin typeface="Times New Roman" pitchFamily="18" charset="0"/>
                <a:cs typeface="Times New Roman" pitchFamily="18" charset="0"/>
              </a:rPr>
              <a:t>Example:</a:t>
            </a:r>
          </a:p>
          <a:p>
            <a:r>
              <a:rPr lang="en-US" sz="1400" dirty="0" smtClean="0">
                <a:latin typeface="Times New Roman" pitchFamily="18" charset="0"/>
                <a:cs typeface="Times New Roman" pitchFamily="18" charset="0"/>
              </a:rPr>
              <a:t>// You can create a const object:</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const car = {type:"Fiat", model:"500", color:"white"};</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You can change a property:</a:t>
            </a:r>
            <a:br>
              <a:rPr lang="en-US" sz="1400" dirty="0" smtClean="0">
                <a:latin typeface="Times New Roman" pitchFamily="18" charset="0"/>
                <a:cs typeface="Times New Roman" pitchFamily="18" charset="0"/>
              </a:rPr>
            </a:br>
            <a:r>
              <a:rPr lang="en-US" sz="1400" dirty="0" err="1" smtClean="0">
                <a:latin typeface="Times New Roman" pitchFamily="18" charset="0"/>
                <a:cs typeface="Times New Roman" pitchFamily="18" charset="0"/>
              </a:rPr>
              <a:t>car.color</a:t>
            </a:r>
            <a:r>
              <a:rPr lang="en-US" sz="1400" dirty="0" smtClean="0">
                <a:latin typeface="Times New Roman" pitchFamily="18" charset="0"/>
                <a:cs typeface="Times New Roman" pitchFamily="18" charset="0"/>
              </a:rPr>
              <a:t> = "red";</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You can add a property:</a:t>
            </a:r>
            <a:br>
              <a:rPr lang="en-US" sz="1400" dirty="0" smtClean="0">
                <a:latin typeface="Times New Roman" pitchFamily="18" charset="0"/>
                <a:cs typeface="Times New Roman" pitchFamily="18" charset="0"/>
              </a:rPr>
            </a:br>
            <a:r>
              <a:rPr lang="en-US" sz="1400" dirty="0" err="1" smtClean="0">
                <a:latin typeface="Times New Roman" pitchFamily="18" charset="0"/>
                <a:cs typeface="Times New Roman" pitchFamily="18" charset="0"/>
              </a:rPr>
              <a:t>car.owner</a:t>
            </a:r>
            <a:r>
              <a:rPr lang="en-US" sz="1400" dirty="0" smtClean="0">
                <a:latin typeface="Times New Roman" pitchFamily="18" charset="0"/>
                <a:cs typeface="Times New Roman" pitchFamily="18" charset="0"/>
              </a:rPr>
              <a:t> = "Johnson";</a:t>
            </a:r>
          </a:p>
          <a:p>
            <a:r>
              <a:rPr lang="en-US" sz="1400" b="1" dirty="0" smtClean="0">
                <a:latin typeface="Times New Roman" pitchFamily="18" charset="0"/>
                <a:cs typeface="Times New Roman" pitchFamily="18" charset="0"/>
              </a:rPr>
              <a:t>Constant Arrays can </a:t>
            </a:r>
            <a:r>
              <a:rPr lang="en-US" sz="1400" b="1" dirty="0" err="1" smtClean="0">
                <a:latin typeface="Times New Roman" pitchFamily="18" charset="0"/>
                <a:cs typeface="Times New Roman" pitchFamily="18" charset="0"/>
              </a:rPr>
              <a:t>Change:we</a:t>
            </a:r>
            <a:r>
              <a:rPr lang="en-US" sz="1400" b="1"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can change the elements of a constant array:</a:t>
            </a:r>
          </a:p>
          <a:p>
            <a:r>
              <a:rPr lang="en-US" sz="1400" b="1" dirty="0" smtClean="0">
                <a:latin typeface="Times New Roman" pitchFamily="18" charset="0"/>
                <a:cs typeface="Times New Roman" pitchFamily="18" charset="0"/>
              </a:rPr>
              <a:t>Example</a:t>
            </a:r>
          </a:p>
          <a:p>
            <a:r>
              <a:rPr lang="en-US" sz="1400" dirty="0" smtClean="0">
                <a:latin typeface="Times New Roman" pitchFamily="18" charset="0"/>
                <a:cs typeface="Times New Roman" pitchFamily="18" charset="0"/>
              </a:rPr>
              <a:t>// You can create a constant array:</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const cars = ["Saab", "Volvo", "BMW"];</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You can change an element:</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cars[0] = "Toyota";</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You can add an element:</a:t>
            </a:r>
            <a:br>
              <a:rPr lang="en-US" sz="1400" dirty="0" smtClean="0">
                <a:latin typeface="Times New Roman" pitchFamily="18" charset="0"/>
                <a:cs typeface="Times New Roman" pitchFamily="18" charset="0"/>
              </a:rPr>
            </a:br>
            <a:r>
              <a:rPr lang="en-US" sz="1400" dirty="0" err="1" smtClean="0">
                <a:latin typeface="Times New Roman" pitchFamily="18" charset="0"/>
                <a:cs typeface="Times New Roman" pitchFamily="18" charset="0"/>
              </a:rPr>
              <a:t>cars.push</a:t>
            </a:r>
            <a:r>
              <a:rPr lang="en-US" sz="1400" dirty="0" smtClean="0">
                <a:latin typeface="Times New Roman" pitchFamily="18" charset="0"/>
                <a:cs typeface="Times New Roman" pitchFamily="18" charset="0"/>
              </a:rPr>
              <a:t>("Audi");</a:t>
            </a:r>
          </a:p>
          <a:p>
            <a:pPr>
              <a:buNone/>
            </a:pP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endParaRPr lang="en-US" sz="1400" b="1"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endParaRPr lang="en-US" sz="1400" b="1"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pPr algn="ctr"/>
            <a:r>
              <a:rPr lang="en-US" sz="3600" b="1" dirty="0">
                <a:latin typeface="Times New Roman" panose="02020603050405020304" pitchFamily="18" charset="0"/>
                <a:cs typeface="Times New Roman" panose="02020603050405020304" pitchFamily="18" charset="0"/>
              </a:rPr>
              <a:t>Application of JavaScript</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19200"/>
            <a:ext cx="8229600" cy="4846320"/>
          </a:xfrm>
        </p:spPr>
        <p:txBody>
          <a:bodyPr>
            <a:normAutofit lnSpcReduction="10000"/>
          </a:bodyPr>
          <a:lstStyle/>
          <a:p>
            <a:pPr lvl="0"/>
            <a:r>
              <a:rPr lang="en-US" dirty="0"/>
              <a:t>Client-side </a:t>
            </a:r>
            <a:r>
              <a:rPr lang="en-US" dirty="0" smtClean="0"/>
              <a:t>validation.</a:t>
            </a:r>
          </a:p>
          <a:p>
            <a:pPr marL="0" lvl="0" indent="0">
              <a:buNone/>
            </a:pPr>
            <a:endParaRPr lang="en-US" dirty="0"/>
          </a:p>
          <a:p>
            <a:pPr lvl="0"/>
            <a:r>
              <a:rPr lang="en-US" dirty="0"/>
              <a:t>Dynamic drop-down </a:t>
            </a:r>
            <a:r>
              <a:rPr lang="en-US" dirty="0" smtClean="0"/>
              <a:t>menus.</a:t>
            </a:r>
          </a:p>
          <a:p>
            <a:pPr marL="0" lvl="0" indent="0">
              <a:buNone/>
            </a:pPr>
            <a:endParaRPr lang="en-US" dirty="0"/>
          </a:p>
          <a:p>
            <a:pPr lvl="0"/>
            <a:r>
              <a:rPr lang="en-US" dirty="0"/>
              <a:t>Displaying date and </a:t>
            </a:r>
            <a:r>
              <a:rPr lang="en-US" dirty="0" smtClean="0"/>
              <a:t>time.</a:t>
            </a:r>
          </a:p>
          <a:p>
            <a:pPr marL="0" lvl="0" indent="0">
              <a:buNone/>
            </a:pPr>
            <a:endParaRPr lang="en-US" dirty="0"/>
          </a:p>
          <a:p>
            <a:pPr lvl="0"/>
            <a:r>
              <a:rPr lang="en-US" dirty="0"/>
              <a:t>Displaying pop-up windows and dialog boxes (like an alert dialog box, confirm dialog box and prompt dialog box</a:t>
            </a:r>
            <a:r>
              <a:rPr lang="en-US" dirty="0" smtClean="0"/>
              <a:t>).</a:t>
            </a:r>
          </a:p>
          <a:p>
            <a:pPr marL="0" lvl="0" indent="0">
              <a:buNone/>
            </a:pPr>
            <a:endParaRPr lang="en-US" dirty="0"/>
          </a:p>
          <a:p>
            <a:pPr lvl="0"/>
            <a:r>
              <a:rPr lang="en-US" dirty="0"/>
              <a:t>Displaying clocks etc.</a:t>
            </a:r>
          </a:p>
          <a:p>
            <a:pPr marL="0" indent="0">
              <a:buNone/>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pPr algn="ctr"/>
            <a:r>
              <a:rPr lang="en-US" sz="3100" dirty="0" smtClean="0">
                <a:latin typeface="Times New Roman" pitchFamily="18" charset="0"/>
                <a:cs typeface="Times New Roman" pitchFamily="18" charset="0"/>
              </a:rPr>
              <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JavaScript Data Types</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334000"/>
          </a:xfrm>
        </p:spPr>
        <p:txBody>
          <a:bodyPr>
            <a:normAutofit/>
          </a:bodyPr>
          <a:lstStyle/>
          <a:p>
            <a:r>
              <a:rPr lang="en-US" sz="2000" dirty="0" smtClean="0">
                <a:latin typeface="Times New Roman" pitchFamily="18" charset="0"/>
                <a:cs typeface="Times New Roman" pitchFamily="18" charset="0"/>
              </a:rPr>
              <a:t>JavaScript variables can hold many </a:t>
            </a:r>
            <a:r>
              <a:rPr lang="en-US" sz="2000" b="1" dirty="0" smtClean="0">
                <a:latin typeface="Times New Roman" pitchFamily="18" charset="0"/>
                <a:cs typeface="Times New Roman" pitchFamily="18" charset="0"/>
              </a:rPr>
              <a:t>data types</a:t>
            </a:r>
            <a:r>
              <a:rPr lang="en-US" sz="2000" dirty="0" smtClean="0">
                <a:latin typeface="Times New Roman" pitchFamily="18" charset="0"/>
                <a:cs typeface="Times New Roman" pitchFamily="18" charset="0"/>
              </a:rPr>
              <a:t>: numbers, strings, objects.</a:t>
            </a:r>
          </a:p>
          <a:p>
            <a:pPr>
              <a:buNone/>
            </a:pPr>
            <a:r>
              <a:rPr lang="en-US" sz="2000" dirty="0" smtClean="0"/>
              <a:t>          var length = 16;                               // Number</a:t>
            </a:r>
            <a:br>
              <a:rPr lang="en-US" sz="2000" dirty="0" smtClean="0"/>
            </a:br>
            <a:r>
              <a:rPr lang="en-US" sz="2000" dirty="0" smtClean="0"/>
              <a:t>     var </a:t>
            </a:r>
            <a:r>
              <a:rPr lang="en-US" sz="2000" dirty="0" err="1" smtClean="0"/>
              <a:t>lastName</a:t>
            </a:r>
            <a:r>
              <a:rPr lang="en-US" sz="2000" dirty="0" smtClean="0"/>
              <a:t> = "Johnson";                      // String</a:t>
            </a:r>
            <a:br>
              <a:rPr lang="en-US" sz="2000" dirty="0" smtClean="0"/>
            </a:br>
            <a:r>
              <a:rPr lang="en-US" sz="2000" dirty="0" smtClean="0"/>
              <a:t>      var x = {</a:t>
            </a:r>
            <a:r>
              <a:rPr lang="en-US" sz="2000" dirty="0" err="1" smtClean="0"/>
              <a:t>firstName</a:t>
            </a:r>
            <a:r>
              <a:rPr lang="en-US" sz="2000" dirty="0" smtClean="0"/>
              <a:t>:"John", </a:t>
            </a:r>
            <a:r>
              <a:rPr lang="en-US" sz="2000" dirty="0" err="1" smtClean="0"/>
              <a:t>lastName</a:t>
            </a:r>
            <a:r>
              <a:rPr lang="en-US" sz="2000" dirty="0" smtClean="0"/>
              <a:t>:"Doe"};    // Object</a:t>
            </a:r>
            <a:endParaRPr lang="en-US" sz="2000" dirty="0" smtClean="0">
              <a:latin typeface="Times New Roman" pitchFamily="18" charset="0"/>
              <a:cs typeface="Times New Roman" pitchFamily="18" charset="0"/>
            </a:endParaRPr>
          </a:p>
          <a:p>
            <a:pPr>
              <a:buNone/>
            </a:pPr>
            <a:r>
              <a:rPr lang="en-US" sz="2000" b="1" dirty="0" smtClean="0"/>
              <a:t>   JavaScript Strings:</a:t>
            </a:r>
          </a:p>
          <a:p>
            <a:r>
              <a:rPr lang="en-US" sz="2000" dirty="0" smtClean="0"/>
              <a:t>A string (or a text string) is a series of characters like "John Doe".</a:t>
            </a:r>
          </a:p>
          <a:p>
            <a:r>
              <a:rPr lang="en-US" sz="2000" dirty="0" smtClean="0"/>
              <a:t>Strings are written with quotes. You can use single or double quotes:</a:t>
            </a:r>
          </a:p>
          <a:p>
            <a:pPr>
              <a:buNone/>
            </a:pPr>
            <a:r>
              <a:rPr lang="en-US" sz="2000" dirty="0" smtClean="0"/>
              <a:t> </a:t>
            </a:r>
            <a:r>
              <a:rPr lang="en-US" sz="2000" b="1" dirty="0" smtClean="0"/>
              <a:t>Examples :</a:t>
            </a:r>
            <a:r>
              <a:rPr lang="en-US" sz="2000" dirty="0" smtClean="0"/>
              <a:t> var carName1 = "Volvo XC60";   // Using double quotes</a:t>
            </a:r>
            <a:br>
              <a:rPr lang="en-US" sz="2000" dirty="0" smtClean="0"/>
            </a:br>
            <a:r>
              <a:rPr lang="en-US" sz="2000" dirty="0" smtClean="0"/>
              <a:t>            var carName2 = 'Volvo XC60';   // Using single quotes</a:t>
            </a:r>
          </a:p>
          <a:p>
            <a:pPr>
              <a:buNone/>
            </a:pPr>
            <a:r>
              <a:rPr lang="en-US" sz="2000" b="1" dirty="0" smtClean="0"/>
              <a:t>   JavaScript Numbers:</a:t>
            </a:r>
          </a:p>
          <a:p>
            <a:r>
              <a:rPr lang="en-US" sz="2000" dirty="0" smtClean="0"/>
              <a:t>JavaScript has only one type of numbers.</a:t>
            </a:r>
          </a:p>
          <a:p>
            <a:r>
              <a:rPr lang="en-US" sz="2000" dirty="0" smtClean="0"/>
              <a:t>Numbers can be written with, or without decimals:</a:t>
            </a:r>
          </a:p>
          <a:p>
            <a:pPr>
              <a:buNone/>
            </a:pPr>
            <a:r>
              <a:rPr lang="en-US" sz="2000" dirty="0" smtClean="0"/>
              <a:t>  </a:t>
            </a:r>
            <a:r>
              <a:rPr lang="en-US" sz="2000" b="1" dirty="0" smtClean="0"/>
              <a:t>Examples: </a:t>
            </a:r>
          </a:p>
          <a:p>
            <a:r>
              <a:rPr lang="en-US" sz="2000" dirty="0" smtClean="0"/>
              <a:t>var x1 = 34.00;     // Written with decimals</a:t>
            </a:r>
            <a:br>
              <a:rPr lang="en-US" sz="2000" dirty="0" smtClean="0"/>
            </a:br>
            <a:r>
              <a:rPr lang="en-US" sz="2000" dirty="0" smtClean="0"/>
              <a:t>var x2 = 34;        // Written without decimals</a:t>
            </a:r>
          </a:p>
          <a:p>
            <a:endParaRPr lang="en-US" sz="2000" dirty="0" smtClean="0"/>
          </a:p>
          <a:p>
            <a:pPr>
              <a:buNone/>
            </a:pPr>
            <a:endParaRPr lang="en-US" sz="2000" b="1" dirty="0" smtClean="0"/>
          </a:p>
          <a:p>
            <a:pPr>
              <a:buNone/>
            </a:pPr>
            <a:endParaRPr lang="en-US" sz="2000" dirty="0" smtClean="0"/>
          </a:p>
          <a:p>
            <a:pPr>
              <a:buNone/>
            </a:pPr>
            <a:endParaRPr lang="en-US" sz="2000" b="1" dirty="0" smtClean="0"/>
          </a:p>
          <a:p>
            <a:pPr>
              <a:buNone/>
            </a:pPr>
            <a:endParaRPr lang="en-US" sz="2000" dirty="0">
              <a:latin typeface="Times New Roman" pitchFamily="18" charset="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endParaRPr lang="en-US" sz="2000" dirty="0" smtClean="0">
              <a:latin typeface="Times New Roman" pitchFamily="18" charset="0"/>
              <a:cs typeface="Times New Roman" pitchFamily="18" charset="0"/>
            </a:endParaRPr>
          </a:p>
          <a:p>
            <a:pPr>
              <a:buNone/>
            </a:pPr>
            <a:r>
              <a:rPr lang="en-US" sz="2000" b="1" dirty="0" smtClean="0"/>
              <a:t>   </a:t>
            </a:r>
            <a:r>
              <a:rPr lang="en-US" sz="2400" b="1" dirty="0" smtClean="0"/>
              <a:t>JavaScript Booleans:</a:t>
            </a:r>
            <a:endParaRPr lang="en-US" sz="24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Booleans can only have two values: true or false.</a:t>
            </a:r>
          </a:p>
          <a:p>
            <a:pPr>
              <a:buNone/>
            </a:pPr>
            <a:r>
              <a:rPr lang="en-US" sz="2000" b="1" dirty="0" smtClean="0">
                <a:latin typeface="Times New Roman" pitchFamily="18" charset="0"/>
                <a:cs typeface="Times New Roman" pitchFamily="18" charset="0"/>
              </a:rPr>
              <a:t>    Example:</a:t>
            </a:r>
          </a:p>
          <a:p>
            <a:pPr>
              <a:buNone/>
            </a:pPr>
            <a:r>
              <a:rPr lang="en-US" sz="2000" dirty="0" smtClean="0">
                <a:latin typeface="Times New Roman" pitchFamily="18" charset="0"/>
                <a:cs typeface="Times New Roman" pitchFamily="18" charset="0"/>
              </a:rPr>
              <a:t>    var x = 5;</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var y = 5;</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var z = 6;</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(x == y)       // Returns true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(x == z)       // Returns false</a:t>
            </a:r>
          </a:p>
          <a:p>
            <a:pPr>
              <a:buNone/>
            </a:pPr>
            <a:r>
              <a:rPr lang="en-US" sz="2000" b="1" dirty="0" smtClean="0"/>
              <a:t>  JavaScript Objects: </a:t>
            </a:r>
            <a:r>
              <a:rPr lang="en-US" sz="2000" dirty="0" smtClean="0"/>
              <a:t>JavaScript objects are written with curly braces {}.</a:t>
            </a:r>
          </a:p>
          <a:p>
            <a:r>
              <a:rPr lang="en-US" sz="2000" dirty="0" smtClean="0"/>
              <a:t>Object properties are written as </a:t>
            </a:r>
            <a:r>
              <a:rPr lang="en-US" sz="2000" b="1" dirty="0" err="1" smtClean="0"/>
              <a:t>name:value</a:t>
            </a:r>
            <a:r>
              <a:rPr lang="en-US" sz="2000" b="1" dirty="0" smtClean="0"/>
              <a:t> pairs</a:t>
            </a:r>
            <a:r>
              <a:rPr lang="en-US" sz="2000" dirty="0" smtClean="0"/>
              <a:t>, separated by commas.</a:t>
            </a:r>
          </a:p>
          <a:p>
            <a:pPr>
              <a:buNone/>
            </a:pPr>
            <a:r>
              <a:rPr lang="en-US" sz="2000" b="1" dirty="0" smtClean="0"/>
              <a:t>    Example:</a:t>
            </a:r>
          </a:p>
          <a:p>
            <a:pPr>
              <a:buNone/>
            </a:pPr>
            <a:r>
              <a:rPr lang="en-US" sz="2000" dirty="0" smtClean="0"/>
              <a:t>var person = {</a:t>
            </a:r>
            <a:r>
              <a:rPr lang="en-US" sz="2000" dirty="0" err="1" smtClean="0"/>
              <a:t>firstName</a:t>
            </a:r>
            <a:r>
              <a:rPr lang="en-US" sz="2000" dirty="0" smtClean="0"/>
              <a:t>:"John", </a:t>
            </a:r>
            <a:r>
              <a:rPr lang="en-US" sz="2000" dirty="0" err="1" smtClean="0"/>
              <a:t>lastName</a:t>
            </a:r>
            <a:r>
              <a:rPr lang="en-US" sz="2000" dirty="0" smtClean="0"/>
              <a:t>:"Doe", age:50, </a:t>
            </a:r>
            <a:r>
              <a:rPr lang="en-US" sz="2000" dirty="0" err="1" smtClean="0"/>
              <a:t>eyeColor</a:t>
            </a:r>
            <a:r>
              <a:rPr lang="en-US" sz="2000" dirty="0" smtClean="0"/>
              <a:t>:"blue"};</a:t>
            </a:r>
          </a:p>
          <a:p>
            <a:endParaRPr lang="en-US" sz="2000" dirty="0" smtClean="0"/>
          </a:p>
          <a:p>
            <a:pPr>
              <a:buNone/>
            </a:pPr>
            <a:endParaRPr lang="en-US" sz="2000" b="1" dirty="0" smtClean="0"/>
          </a:p>
          <a:p>
            <a:pPr>
              <a:buNone/>
            </a:pPr>
            <a:endParaRPr lang="en-US" sz="2000" dirty="0" smtClean="0">
              <a:latin typeface="Times New Roman" pitchFamily="18" charset="0"/>
              <a:cs typeface="Times New Roman" pitchFamily="18" charset="0"/>
            </a:endParaRP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92500" lnSpcReduction="10000"/>
          </a:bodyPr>
          <a:lstStyle/>
          <a:p>
            <a:r>
              <a:rPr lang="en-US" b="1" dirty="0" smtClean="0"/>
              <a:t>  The typeof </a:t>
            </a:r>
            <a:r>
              <a:rPr lang="en-US" sz="2000" b="1" dirty="0" smtClean="0">
                <a:latin typeface="Times New Roman" pitchFamily="18" charset="0"/>
                <a:cs typeface="Times New Roman" pitchFamily="18" charset="0"/>
              </a:rPr>
              <a:t>Operator: </a:t>
            </a:r>
            <a:r>
              <a:rPr lang="en-US" sz="2000" dirty="0" smtClean="0">
                <a:latin typeface="Times New Roman" pitchFamily="18" charset="0"/>
                <a:cs typeface="Times New Roman" pitchFamily="18" charset="0"/>
              </a:rPr>
              <a:t>we can use the JavaScript typeof operator to find the type of a JavaScript variable.</a:t>
            </a:r>
          </a:p>
          <a:p>
            <a:r>
              <a:rPr lang="en-US" sz="2000" dirty="0" smtClean="0">
                <a:latin typeface="Times New Roman" pitchFamily="18" charset="0"/>
                <a:cs typeface="Times New Roman" pitchFamily="18" charset="0"/>
              </a:rPr>
              <a:t>The typeof operator returns the type of a variable or an expression:</a:t>
            </a:r>
          </a:p>
          <a:p>
            <a:pPr>
              <a:buNone/>
            </a:pPr>
            <a:r>
              <a:rPr lang="en-US" sz="2000" dirty="0" smtClean="0"/>
              <a:t>                   typeof "John"         // Returns "string“</a:t>
            </a:r>
          </a:p>
          <a:p>
            <a:pPr>
              <a:buNone/>
            </a:pPr>
            <a:r>
              <a:rPr lang="en-US" sz="2000" dirty="0" smtClean="0"/>
              <a:t>                   typeof 0              // Returns "number"</a:t>
            </a:r>
            <a:br>
              <a:rPr lang="en-US" sz="2000" dirty="0" smtClean="0"/>
            </a:br>
            <a:r>
              <a:rPr lang="en-US" sz="2000" dirty="0" smtClean="0"/>
              <a:t>            typeof 314            // Returns "number"</a:t>
            </a:r>
            <a:br>
              <a:rPr lang="en-US" sz="2000" dirty="0" smtClean="0"/>
            </a:br>
            <a:r>
              <a:rPr lang="en-US" sz="2000" dirty="0" smtClean="0"/>
              <a:t>         typeof 3.14           // Returns "number"</a:t>
            </a:r>
            <a:br>
              <a:rPr lang="en-US" sz="2000" dirty="0" smtClean="0"/>
            </a:br>
            <a:r>
              <a:rPr lang="en-US" sz="2000" dirty="0" smtClean="0"/>
              <a:t>        typeof (3)            // Returns "number"</a:t>
            </a:r>
            <a:br>
              <a:rPr lang="en-US" sz="2000" dirty="0" smtClean="0"/>
            </a:br>
            <a:r>
              <a:rPr lang="en-US" sz="2000" dirty="0" smtClean="0"/>
              <a:t>      typeof (3 + 4)        // Returns "number"</a:t>
            </a:r>
          </a:p>
          <a:p>
            <a:pPr>
              <a:buNone/>
            </a:pPr>
            <a:r>
              <a:rPr lang="en-US" b="1" dirty="0" smtClean="0"/>
              <a:t>  Primitive Data:</a:t>
            </a:r>
          </a:p>
          <a:p>
            <a:r>
              <a:rPr lang="en-US" sz="2200" dirty="0" smtClean="0">
                <a:latin typeface="Times New Roman" pitchFamily="18" charset="0"/>
                <a:cs typeface="Times New Roman" pitchFamily="18" charset="0"/>
              </a:rPr>
              <a:t>A primitive data value is a single simple data value with no additional properties and methods.</a:t>
            </a:r>
          </a:p>
          <a:p>
            <a:pPr>
              <a:buNone/>
            </a:pPr>
            <a:r>
              <a:rPr lang="en-US" sz="2200" dirty="0" smtClean="0">
                <a:latin typeface="Times New Roman" pitchFamily="18" charset="0"/>
                <a:cs typeface="Times New Roman" pitchFamily="18" charset="0"/>
              </a:rPr>
              <a:t>   The typeof operator can return one of these primitive types:</a:t>
            </a:r>
          </a:p>
          <a:p>
            <a:r>
              <a:rPr lang="en-US" sz="2200" dirty="0" smtClean="0">
                <a:latin typeface="Times New Roman" pitchFamily="18" charset="0"/>
                <a:cs typeface="Times New Roman" pitchFamily="18" charset="0"/>
              </a:rPr>
              <a:t>string</a:t>
            </a:r>
          </a:p>
          <a:p>
            <a:r>
              <a:rPr lang="en-US" sz="2200" dirty="0" smtClean="0">
                <a:latin typeface="Times New Roman" pitchFamily="18" charset="0"/>
                <a:cs typeface="Times New Roman" pitchFamily="18" charset="0"/>
              </a:rPr>
              <a:t>number</a:t>
            </a:r>
          </a:p>
          <a:p>
            <a:r>
              <a:rPr lang="en-US" sz="2200" dirty="0" err="1" smtClean="0">
                <a:latin typeface="Times New Roman" pitchFamily="18" charset="0"/>
                <a:cs typeface="Times New Roman" pitchFamily="18" charset="0"/>
              </a:rPr>
              <a:t>boolean</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undefined</a:t>
            </a:r>
          </a:p>
          <a:p>
            <a:pPr>
              <a:buNone/>
            </a:pPr>
            <a:endParaRPr lang="en-US" sz="2200" dirty="0">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pPr>
              <a:buNone/>
            </a:pPr>
            <a:r>
              <a:rPr lang="en-US" b="1" dirty="0" smtClean="0"/>
              <a:t>   </a:t>
            </a:r>
            <a:r>
              <a:rPr lang="en-US" sz="1800" b="1" dirty="0" smtClean="0"/>
              <a:t>Example:</a:t>
            </a:r>
          </a:p>
          <a:p>
            <a:pPr>
              <a:buNone/>
            </a:pPr>
            <a:r>
              <a:rPr lang="en-US" sz="1800" dirty="0" smtClean="0">
                <a:latin typeface="Times New Roman" pitchFamily="18" charset="0"/>
                <a:cs typeface="Times New Roman" pitchFamily="18" charset="0"/>
              </a:rPr>
              <a:t>    typeof "John"              // Returns "string"</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typeof 3.14                // Returns "number"</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typeof true                // Returns "</a:t>
            </a:r>
            <a:r>
              <a:rPr lang="en-US" sz="1800" dirty="0" err="1" smtClean="0">
                <a:latin typeface="Times New Roman" pitchFamily="18" charset="0"/>
                <a:cs typeface="Times New Roman" pitchFamily="18" charset="0"/>
              </a:rPr>
              <a:t>boolean</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typeof false               // Returns "</a:t>
            </a:r>
            <a:r>
              <a:rPr lang="en-US" sz="1800" dirty="0" err="1" smtClean="0">
                <a:latin typeface="Times New Roman" pitchFamily="18" charset="0"/>
                <a:cs typeface="Times New Roman" pitchFamily="18" charset="0"/>
              </a:rPr>
              <a:t>boolean</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typeof x                   // Returns "undefined" (if x has no value)</a:t>
            </a:r>
          </a:p>
          <a:p>
            <a:pPr>
              <a:buNone/>
            </a:pPr>
            <a:r>
              <a:rPr lang="en-US" sz="1800" b="1" dirty="0" smtClean="0"/>
              <a:t>   Complex Data:</a:t>
            </a:r>
          </a:p>
          <a:p>
            <a:pPr>
              <a:buNone/>
            </a:pPr>
            <a:r>
              <a:rPr lang="en-US" sz="1800" dirty="0" smtClean="0"/>
              <a:t>   The typeof operator can return one of two complex types:</a:t>
            </a:r>
          </a:p>
          <a:p>
            <a:r>
              <a:rPr lang="en-US" sz="1800" b="1" dirty="0" smtClean="0"/>
              <a:t>function</a:t>
            </a:r>
          </a:p>
          <a:p>
            <a:r>
              <a:rPr lang="en-US" sz="1800" b="1" dirty="0" smtClean="0"/>
              <a:t>object</a:t>
            </a:r>
          </a:p>
          <a:p>
            <a:r>
              <a:rPr lang="en-US" sz="1800" dirty="0" smtClean="0"/>
              <a:t>The typeof operator returns "object" for objects, arrays, and null.</a:t>
            </a:r>
          </a:p>
          <a:p>
            <a:r>
              <a:rPr lang="en-US" sz="1800" dirty="0" smtClean="0"/>
              <a:t>The typeof operator does not return "object" for functions.</a:t>
            </a:r>
          </a:p>
          <a:p>
            <a:pPr>
              <a:buNone/>
            </a:pPr>
            <a:r>
              <a:rPr lang="en-US" sz="1800" b="1" dirty="0" smtClean="0"/>
              <a:t>    Example:</a:t>
            </a:r>
          </a:p>
          <a:p>
            <a:r>
              <a:rPr lang="en-US" sz="1800" dirty="0" smtClean="0"/>
              <a:t>typeof {name:'John', age:34} // Returns "object"</a:t>
            </a:r>
            <a:br>
              <a:rPr lang="en-US" sz="1800" dirty="0" smtClean="0"/>
            </a:br>
            <a:r>
              <a:rPr lang="en-US" sz="1800" dirty="0" smtClean="0"/>
              <a:t>typeof [1,2,3,4]             // Returns "object" (not "array", see note below)</a:t>
            </a:r>
            <a:br>
              <a:rPr lang="en-US" sz="1800" dirty="0" smtClean="0"/>
            </a:br>
            <a:r>
              <a:rPr lang="en-US" sz="1800" dirty="0" smtClean="0"/>
              <a:t>typeof null                  // Returns "object"</a:t>
            </a:r>
            <a:br>
              <a:rPr lang="en-US" sz="1800" dirty="0" smtClean="0"/>
            </a:br>
            <a:r>
              <a:rPr lang="en-US" sz="1800" dirty="0" smtClean="0"/>
              <a:t>typeof function myFunc(){}   // Returns "function"</a:t>
            </a:r>
          </a:p>
          <a:p>
            <a:pPr>
              <a:buNone/>
            </a:pPr>
            <a:endParaRPr lang="en-US" sz="18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100" smtClean="0">
                <a:latin typeface="Times New Roman" pitchFamily="18" charset="0"/>
                <a:cs typeface="Times New Roman" pitchFamily="18" charset="0"/>
              </a:rPr>
              <a:t>JavaScript Object</a:t>
            </a:r>
            <a:r>
              <a:rPr lang="en-US" dirty="0" smtClean="0"/>
              <a:t/>
            </a:r>
            <a:br>
              <a:rPr lang="en-US" dirty="0" smtClean="0"/>
            </a:br>
            <a:endParaRPr lang="en-US" dirty="0"/>
          </a:p>
        </p:txBody>
      </p:sp>
      <p:sp>
        <p:nvSpPr>
          <p:cNvPr id="3" name="Content Placeholder 2"/>
          <p:cNvSpPr>
            <a:spLocks noGrp="1"/>
          </p:cNvSpPr>
          <p:nvPr>
            <p:ph idx="1"/>
          </p:nvPr>
        </p:nvSpPr>
        <p:spPr>
          <a:xfrm>
            <a:off x="457200" y="1371600"/>
            <a:ext cx="8229600" cy="4572000"/>
          </a:xfrm>
        </p:spPr>
        <p:txBody>
          <a:bodyPr/>
          <a:lstStyle/>
          <a:p>
            <a:r>
              <a:rPr lang="en-US" sz="2000" dirty="0" smtClean="0">
                <a:latin typeface="Times New Roman" pitchFamily="18" charset="0"/>
                <a:cs typeface="Times New Roman" pitchFamily="18" charset="0"/>
              </a:rPr>
              <a:t>A </a:t>
            </a:r>
            <a:r>
              <a:rPr lang="en-US" sz="2000" dirty="0" err="1" smtClean="0">
                <a:latin typeface="Times New Roman" pitchFamily="18" charset="0"/>
                <a:cs typeface="Times New Roman" pitchFamily="18" charset="0"/>
              </a:rPr>
              <a:t>javaScript</a:t>
            </a:r>
            <a:r>
              <a:rPr lang="en-US" sz="2000" dirty="0" smtClean="0">
                <a:latin typeface="Times New Roman" pitchFamily="18" charset="0"/>
                <a:cs typeface="Times New Roman" pitchFamily="18" charset="0"/>
              </a:rPr>
              <a:t> object is an entity having state and behavior (properties and method). For example: car, pen, bike, chair, glass, keyboard, monitor etc.</a:t>
            </a:r>
          </a:p>
          <a:p>
            <a:r>
              <a:rPr lang="en-US" sz="2000" dirty="0" smtClean="0">
                <a:latin typeface="Times New Roman" pitchFamily="18" charset="0"/>
                <a:cs typeface="Times New Roman" pitchFamily="18" charset="0"/>
              </a:rPr>
              <a:t>JavaScript is an object-based language. Everything is an object in JavaScript.</a:t>
            </a:r>
          </a:p>
          <a:p>
            <a:r>
              <a:rPr lang="en-US" sz="2000" dirty="0" smtClean="0">
                <a:latin typeface="Times New Roman" pitchFamily="18" charset="0"/>
                <a:cs typeface="Times New Roman" pitchFamily="18" charset="0"/>
              </a:rPr>
              <a:t>JavaScript is template based not class based. Here, we don't create class to get the object. But, we direct create objects.</a:t>
            </a:r>
          </a:p>
          <a:p>
            <a:pPr>
              <a:buNone/>
            </a:pPr>
            <a:r>
              <a:rPr lang="en-US" sz="2000" b="1" dirty="0" smtClean="0"/>
              <a:t>    Creating Objects in JavaScript:</a:t>
            </a:r>
          </a:p>
          <a:p>
            <a:pPr>
              <a:buNone/>
            </a:pPr>
            <a:r>
              <a:rPr lang="en-US" sz="2000" dirty="0" smtClean="0">
                <a:latin typeface="Times New Roman" pitchFamily="18" charset="0"/>
                <a:cs typeface="Times New Roman" pitchFamily="18" charset="0"/>
              </a:rPr>
              <a:t>    There are 3 ways to create objects.</a:t>
            </a:r>
          </a:p>
          <a:p>
            <a:r>
              <a:rPr lang="en-US" sz="2000" dirty="0" smtClean="0">
                <a:latin typeface="Times New Roman" pitchFamily="18" charset="0"/>
                <a:cs typeface="Times New Roman" pitchFamily="18" charset="0"/>
              </a:rPr>
              <a:t>By object literal</a:t>
            </a:r>
          </a:p>
          <a:p>
            <a:r>
              <a:rPr lang="en-US" sz="2000" dirty="0" smtClean="0">
                <a:latin typeface="Times New Roman" pitchFamily="18" charset="0"/>
                <a:cs typeface="Times New Roman" pitchFamily="18" charset="0"/>
              </a:rPr>
              <a:t>By creating instance of Object directly (using new keyword)</a:t>
            </a:r>
          </a:p>
          <a:p>
            <a:r>
              <a:rPr lang="en-US" sz="2000" dirty="0" smtClean="0">
                <a:latin typeface="Times New Roman" pitchFamily="18" charset="0"/>
                <a:cs typeface="Times New Roman" pitchFamily="18" charset="0"/>
              </a:rPr>
              <a:t>By using an object constructor (using new keyword)</a:t>
            </a:r>
          </a:p>
          <a:p>
            <a:pPr>
              <a:buNone/>
            </a:pPr>
            <a:r>
              <a:rPr lang="en-US" sz="2000" b="1" dirty="0" smtClean="0"/>
              <a:t>  Accessing Object Properties:</a:t>
            </a:r>
            <a:r>
              <a:rPr lang="en-US" sz="2000" i="1" dirty="0" smtClean="0"/>
              <a:t>   </a:t>
            </a:r>
            <a:r>
              <a:rPr lang="en-US" sz="2000" i="1" dirty="0" err="1" smtClean="0"/>
              <a:t>objectName.propertyName</a:t>
            </a:r>
            <a:r>
              <a:rPr lang="en-US" sz="2000" i="1" dirty="0" smtClean="0"/>
              <a:t> (or) </a:t>
            </a:r>
            <a:r>
              <a:rPr lang="en-US" sz="2000" i="1" dirty="0" err="1" smtClean="0"/>
              <a:t>objectName</a:t>
            </a:r>
            <a:r>
              <a:rPr lang="en-US" sz="2000" i="1" dirty="0" smtClean="0"/>
              <a:t>["</a:t>
            </a:r>
            <a:r>
              <a:rPr lang="en-US" sz="2000" i="1" dirty="0" err="1" smtClean="0"/>
              <a:t>propertyName</a:t>
            </a:r>
            <a:r>
              <a:rPr lang="en-US" sz="2000" i="1" dirty="0" smtClean="0"/>
              <a:t>"]</a:t>
            </a:r>
            <a:endParaRPr lang="en-US" sz="2000" b="1" dirty="0" smtClean="0"/>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lgn="ctr"/>
            <a:r>
              <a:rPr lang="en-US" sz="2700" dirty="0" smtClean="0">
                <a:latin typeface="Times New Roman" pitchFamily="18" charset="0"/>
                <a:cs typeface="Times New Roman" pitchFamily="18" charset="0"/>
              </a:rPr>
              <a:t>1) JavaScript Object by object literal</a:t>
            </a:r>
            <a:r>
              <a:rPr lang="en-US" dirty="0" smtClean="0"/>
              <a:t/>
            </a:r>
            <a:br>
              <a:rPr lang="en-US" dirty="0" smtClean="0"/>
            </a:br>
            <a:endParaRPr lang="en-US" dirty="0"/>
          </a:p>
        </p:txBody>
      </p:sp>
      <p:sp>
        <p:nvSpPr>
          <p:cNvPr id="3" name="Content Placeholder 2"/>
          <p:cNvSpPr>
            <a:spLocks noGrp="1"/>
          </p:cNvSpPr>
          <p:nvPr>
            <p:ph idx="1"/>
          </p:nvPr>
        </p:nvSpPr>
        <p:spPr>
          <a:xfrm>
            <a:off x="533400" y="914400"/>
            <a:ext cx="8229600" cy="5410200"/>
          </a:xfrm>
        </p:spPr>
        <p:txBody>
          <a:bodyPr/>
          <a:lstStyle/>
          <a:p>
            <a:pPr>
              <a:buNone/>
            </a:pPr>
            <a:r>
              <a:rPr lang="en-US" b="1" dirty="0" smtClean="0"/>
              <a:t>syntax :</a:t>
            </a:r>
            <a:r>
              <a:rPr lang="en-US" dirty="0" smtClean="0"/>
              <a:t> </a:t>
            </a:r>
            <a:r>
              <a:rPr lang="en-US" sz="2000" dirty="0" smtClean="0">
                <a:latin typeface="Times New Roman" pitchFamily="18" charset="0"/>
                <a:cs typeface="Times New Roman" pitchFamily="18" charset="0"/>
              </a:rPr>
              <a:t>object={property1:value1,property2:value2.....</a:t>
            </a:r>
            <a:r>
              <a:rPr lang="en-US" sz="2000" dirty="0" err="1" smtClean="0">
                <a:latin typeface="Times New Roman" pitchFamily="18" charset="0"/>
                <a:cs typeface="Times New Roman" pitchFamily="18" charset="0"/>
              </a:rPr>
              <a:t>propertyN:valueN</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property and value is separated by : (colon).</a:t>
            </a:r>
          </a:p>
          <a:p>
            <a:pPr>
              <a:buNone/>
            </a:pPr>
            <a:r>
              <a:rPr lang="en-US" sz="2000" b="1" dirty="0" smtClean="0">
                <a:latin typeface="Times New Roman" pitchFamily="18" charset="0"/>
                <a:cs typeface="Times New Roman" pitchFamily="18" charset="0"/>
              </a:rPr>
              <a:t>Example:</a:t>
            </a:r>
          </a:p>
          <a:p>
            <a:pPr>
              <a:buNone/>
            </a:pPr>
            <a:r>
              <a:rPr lang="en-US" sz="2000" dirty="0" smtClean="0">
                <a:latin typeface="Times New Roman" pitchFamily="18" charset="0"/>
                <a:cs typeface="Times New Roman" pitchFamily="18" charset="0"/>
              </a:rPr>
              <a:t>&lt;html&gt;</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&lt;script&gt;  </a:t>
            </a:r>
          </a:p>
          <a:p>
            <a:pPr>
              <a:buNone/>
            </a:pPr>
            <a:r>
              <a:rPr lang="en-US" sz="2000" dirty="0" err="1" smtClean="0">
                <a:latin typeface="Times New Roman" pitchFamily="18" charset="0"/>
                <a:cs typeface="Times New Roman" pitchFamily="18" charset="0"/>
              </a:rPr>
              <a:t>emp</a:t>
            </a:r>
            <a:r>
              <a:rPr lang="en-US" sz="2000" dirty="0" smtClean="0">
                <a:latin typeface="Times New Roman" pitchFamily="18" charset="0"/>
                <a:cs typeface="Times New Roman" pitchFamily="18" charset="0"/>
              </a:rPr>
              <a:t>={id:102,name:"</a:t>
            </a:r>
            <a:r>
              <a:rPr lang="en-US" sz="2000" dirty="0" err="1" smtClean="0">
                <a:latin typeface="Times New Roman" pitchFamily="18" charset="0"/>
                <a:cs typeface="Times New Roman" pitchFamily="18" charset="0"/>
              </a:rPr>
              <a:t>Shyam</a:t>
            </a:r>
            <a:r>
              <a:rPr lang="en-US" sz="2000" dirty="0" smtClean="0">
                <a:latin typeface="Times New Roman" pitchFamily="18" charset="0"/>
                <a:cs typeface="Times New Roman" pitchFamily="18" charset="0"/>
              </a:rPr>
              <a:t> Kumar",salary:40000}  </a:t>
            </a:r>
          </a:p>
          <a:p>
            <a:pPr>
              <a:buNone/>
            </a:pP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(emp.id+" "+emp.name+" "+</a:t>
            </a:r>
            <a:r>
              <a:rPr lang="en-US" sz="2000" dirty="0" err="1" smtClean="0">
                <a:latin typeface="Times New Roman" pitchFamily="18" charset="0"/>
                <a:cs typeface="Times New Roman" pitchFamily="18" charset="0"/>
              </a:rPr>
              <a:t>emp.salary</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&lt;/script&gt;</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&lt;/html&gt;</a:t>
            </a:r>
          </a:p>
          <a:p>
            <a:pPr>
              <a:buNone/>
            </a:pPr>
            <a:r>
              <a:rPr lang="en-US" sz="2000" b="1" dirty="0" smtClean="0">
                <a:latin typeface="Times New Roman" pitchFamily="18" charset="0"/>
                <a:cs typeface="Times New Roman" pitchFamily="18" charset="0"/>
              </a:rPr>
              <a:t>Output: </a:t>
            </a:r>
            <a:r>
              <a:rPr lang="en-US" sz="2000" dirty="0" smtClean="0"/>
              <a:t> 102 </a:t>
            </a:r>
            <a:r>
              <a:rPr lang="en-US" sz="2000" dirty="0" err="1" smtClean="0"/>
              <a:t>Shyam</a:t>
            </a:r>
            <a:r>
              <a:rPr lang="en-US" sz="2000" dirty="0" smtClean="0"/>
              <a:t> Kumar 40000</a:t>
            </a:r>
            <a:endParaRPr lang="en-US" sz="2000" b="1" dirty="0" smtClean="0">
              <a:latin typeface="Times New Roman" pitchFamily="18" charset="0"/>
              <a:cs typeface="Times New Roman" pitchFamily="18" charset="0"/>
            </a:endParaRPr>
          </a:p>
          <a:p>
            <a:pPr>
              <a:buNone/>
            </a:pPr>
            <a:endParaRPr lang="en-US" sz="2000" b="1" dirty="0">
              <a:latin typeface="Times New Roman" pitchFamily="18" charset="0"/>
              <a:cs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sz="3100" dirty="0" smtClean="0">
                <a:latin typeface="Times New Roman" pitchFamily="18" charset="0"/>
                <a:cs typeface="Times New Roman" pitchFamily="18" charset="0"/>
              </a:rPr>
              <a:t>2) By creating instance of Object</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486400"/>
          </a:xfrm>
        </p:spPr>
        <p:txBody>
          <a:bodyPr>
            <a:normAutofit fontScale="92500" lnSpcReduction="10000"/>
          </a:bodyPr>
          <a:lstStyle/>
          <a:p>
            <a:pPr>
              <a:buNone/>
            </a:pPr>
            <a:r>
              <a:rPr lang="en-US" sz="2000" b="1" dirty="0" smtClean="0"/>
              <a:t>  Syntax:</a:t>
            </a:r>
          </a:p>
          <a:p>
            <a:pPr>
              <a:buNone/>
            </a:pPr>
            <a:r>
              <a:rPr lang="en-US" b="1" dirty="0" smtClean="0"/>
              <a:t>     </a:t>
            </a:r>
            <a:r>
              <a:rPr lang="en-US" sz="2000" dirty="0" smtClean="0">
                <a:latin typeface="Times New Roman" pitchFamily="18" charset="0"/>
                <a:cs typeface="Times New Roman" pitchFamily="18" charset="0"/>
              </a:rPr>
              <a:t>var </a:t>
            </a:r>
            <a:r>
              <a:rPr lang="en-US" sz="2000" dirty="0" err="1" smtClean="0">
                <a:latin typeface="Times New Roman" pitchFamily="18" charset="0"/>
                <a:cs typeface="Times New Roman" pitchFamily="18" charset="0"/>
              </a:rPr>
              <a:t>objectname</a:t>
            </a:r>
            <a:r>
              <a:rPr lang="en-US" sz="2000" dirty="0" smtClean="0">
                <a:latin typeface="Times New Roman" pitchFamily="18" charset="0"/>
                <a:cs typeface="Times New Roman" pitchFamily="18" charset="0"/>
              </a:rPr>
              <a:t>=new Object();</a:t>
            </a:r>
          </a:p>
          <a:p>
            <a:pPr>
              <a:buNone/>
            </a:pPr>
            <a:r>
              <a:rPr lang="en-US" sz="2000" b="1" dirty="0" smtClean="0"/>
              <a:t>      new keyword</a:t>
            </a:r>
            <a:r>
              <a:rPr lang="en-US" sz="2000" dirty="0" smtClean="0"/>
              <a:t> is used to create object.</a:t>
            </a:r>
          </a:p>
          <a:p>
            <a:pPr>
              <a:buNone/>
            </a:pPr>
            <a:r>
              <a:rPr lang="en-US" sz="2000" b="1" dirty="0" smtClean="0">
                <a:latin typeface="Times New Roman" pitchFamily="18" charset="0"/>
                <a:cs typeface="Times New Roman" pitchFamily="18" charset="0"/>
              </a:rPr>
              <a:t>  Example:</a:t>
            </a:r>
          </a:p>
          <a:p>
            <a:pPr>
              <a:buNone/>
            </a:pPr>
            <a:r>
              <a:rPr lang="en-US" sz="2000" dirty="0" smtClean="0">
                <a:latin typeface="Times New Roman" pitchFamily="18" charset="0"/>
                <a:cs typeface="Times New Roman" pitchFamily="18" charset="0"/>
              </a:rPr>
              <a:t> &lt;html&gt;</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&lt;script&gt;  </a:t>
            </a:r>
          </a:p>
          <a:p>
            <a:pPr>
              <a:buNone/>
            </a:pPr>
            <a:r>
              <a:rPr lang="en-US" sz="2000" dirty="0" smtClean="0">
                <a:latin typeface="Times New Roman" pitchFamily="18" charset="0"/>
                <a:cs typeface="Times New Roman" pitchFamily="18" charset="0"/>
              </a:rPr>
              <a:t>var </a:t>
            </a:r>
            <a:r>
              <a:rPr lang="en-US" sz="2000" dirty="0" err="1" smtClean="0">
                <a:latin typeface="Times New Roman" pitchFamily="18" charset="0"/>
                <a:cs typeface="Times New Roman" pitchFamily="18" charset="0"/>
              </a:rPr>
              <a:t>emp</a:t>
            </a:r>
            <a:r>
              <a:rPr lang="en-US" sz="2000" dirty="0" smtClean="0">
                <a:latin typeface="Times New Roman" pitchFamily="18" charset="0"/>
                <a:cs typeface="Times New Roman" pitchFamily="18" charset="0"/>
              </a:rPr>
              <a:t>=new Object();  </a:t>
            </a:r>
          </a:p>
          <a:p>
            <a:pPr>
              <a:buNone/>
            </a:pPr>
            <a:r>
              <a:rPr lang="en-US" sz="2000" dirty="0" smtClean="0">
                <a:latin typeface="Times New Roman" pitchFamily="18" charset="0"/>
                <a:cs typeface="Times New Roman" pitchFamily="18" charset="0"/>
              </a:rPr>
              <a:t>emp.id=101;  </a:t>
            </a:r>
          </a:p>
          <a:p>
            <a:pPr>
              <a:buNone/>
            </a:pPr>
            <a:r>
              <a:rPr lang="en-US" sz="2000" dirty="0" smtClean="0">
                <a:latin typeface="Times New Roman" pitchFamily="18" charset="0"/>
                <a:cs typeface="Times New Roman" pitchFamily="18" charset="0"/>
              </a:rPr>
              <a:t>emp.name="Ravi </a:t>
            </a:r>
            <a:r>
              <a:rPr lang="en-US" sz="2000" dirty="0" err="1" smtClean="0">
                <a:latin typeface="Times New Roman" pitchFamily="18" charset="0"/>
                <a:cs typeface="Times New Roman" pitchFamily="18" charset="0"/>
              </a:rPr>
              <a:t>Malik</a:t>
            </a:r>
            <a:r>
              <a:rPr lang="en-US" sz="2000" dirty="0" smtClean="0">
                <a:latin typeface="Times New Roman" pitchFamily="18" charset="0"/>
                <a:cs typeface="Times New Roman" pitchFamily="18" charset="0"/>
              </a:rPr>
              <a:t>";  </a:t>
            </a:r>
          </a:p>
          <a:p>
            <a:pPr>
              <a:buNone/>
            </a:pPr>
            <a:r>
              <a:rPr lang="en-US" sz="2000" dirty="0" err="1" smtClean="0">
                <a:latin typeface="Times New Roman" pitchFamily="18" charset="0"/>
                <a:cs typeface="Times New Roman" pitchFamily="18" charset="0"/>
              </a:rPr>
              <a:t>emp.salary</a:t>
            </a:r>
            <a:r>
              <a:rPr lang="en-US" sz="2000" dirty="0" smtClean="0">
                <a:latin typeface="Times New Roman" pitchFamily="18" charset="0"/>
                <a:cs typeface="Times New Roman" pitchFamily="18" charset="0"/>
              </a:rPr>
              <a:t>=50000;  </a:t>
            </a:r>
          </a:p>
          <a:p>
            <a:pPr>
              <a:buNone/>
            </a:pP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(emp.id+" "+emp.name+" "+</a:t>
            </a:r>
            <a:r>
              <a:rPr lang="en-US" sz="2000" dirty="0" err="1" smtClean="0">
                <a:latin typeface="Times New Roman" pitchFamily="18" charset="0"/>
                <a:cs typeface="Times New Roman" pitchFamily="18" charset="0"/>
              </a:rPr>
              <a:t>emp.salary</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&lt;/script&gt; </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&lt;/html&gt;</a:t>
            </a:r>
          </a:p>
          <a:p>
            <a:pPr>
              <a:buNone/>
            </a:pPr>
            <a:r>
              <a:rPr lang="en-US" sz="2000" b="1" dirty="0" smtClean="0">
                <a:latin typeface="Times New Roman" pitchFamily="18" charset="0"/>
                <a:cs typeface="Times New Roman" pitchFamily="18" charset="0"/>
              </a:rPr>
              <a:t>Output:  </a:t>
            </a:r>
            <a:r>
              <a:rPr lang="en-US" sz="1800" dirty="0" smtClean="0"/>
              <a:t>101 Ravi </a:t>
            </a:r>
            <a:r>
              <a:rPr lang="en-US" sz="1800" dirty="0" err="1" smtClean="0"/>
              <a:t>Malik</a:t>
            </a:r>
            <a:r>
              <a:rPr lang="en-US" sz="1800" dirty="0" smtClean="0"/>
              <a:t> 50000</a:t>
            </a:r>
            <a:endParaRPr lang="en-US" sz="2000" b="1" dirty="0">
              <a:latin typeface="Times New Roman"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2700" dirty="0" smtClean="0">
                <a:latin typeface="Times New Roman" pitchFamily="18" charset="0"/>
                <a:cs typeface="Times New Roman" pitchFamily="18" charset="0"/>
              </a:rPr>
              <a:t>3) By using an Object constructor</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334000"/>
          </a:xfrm>
        </p:spPr>
        <p:txBody>
          <a:bodyPr>
            <a:normAutofit fontScale="92500" lnSpcReduction="20000"/>
          </a:bodyPr>
          <a:lstStyle/>
          <a:p>
            <a:r>
              <a:rPr lang="en-US" sz="2000" dirty="0" smtClean="0">
                <a:latin typeface="Times New Roman" pitchFamily="18" charset="0"/>
                <a:cs typeface="Times New Roman" pitchFamily="18" charset="0"/>
              </a:rPr>
              <a:t> we  need to create function with arguments. Each argument value can be assigned in the current object by using this keyword.</a:t>
            </a:r>
          </a:p>
          <a:p>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this keyword</a:t>
            </a:r>
            <a:r>
              <a:rPr lang="en-US" sz="2000" dirty="0" smtClean="0">
                <a:latin typeface="Times New Roman" pitchFamily="18" charset="0"/>
                <a:cs typeface="Times New Roman" pitchFamily="18" charset="0"/>
              </a:rPr>
              <a:t> refers to the current object.</a:t>
            </a:r>
          </a:p>
          <a:p>
            <a:pPr>
              <a:buNone/>
            </a:pPr>
            <a:r>
              <a:rPr lang="en-US" sz="2000" dirty="0" smtClean="0"/>
              <a:t>    </a:t>
            </a:r>
            <a:r>
              <a:rPr lang="en-US" sz="2000" b="1" dirty="0" smtClean="0"/>
              <a:t>Example :</a:t>
            </a:r>
          </a:p>
          <a:p>
            <a:pPr>
              <a:buNone/>
            </a:pPr>
            <a:r>
              <a:rPr lang="en-US" sz="2000" dirty="0" smtClean="0">
                <a:latin typeface="Times New Roman" pitchFamily="18" charset="0"/>
                <a:cs typeface="Times New Roman" pitchFamily="18" charset="0"/>
              </a:rPr>
              <a:t>&lt;html&gt;</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&lt;script&gt;  </a:t>
            </a:r>
          </a:p>
          <a:p>
            <a:pPr>
              <a:buNone/>
            </a:pPr>
            <a:r>
              <a:rPr lang="en-US" sz="2000" dirty="0" smtClean="0">
                <a:latin typeface="Times New Roman" pitchFamily="18" charset="0"/>
                <a:cs typeface="Times New Roman" pitchFamily="18" charset="0"/>
              </a:rPr>
              <a:t>function </a:t>
            </a:r>
            <a:r>
              <a:rPr lang="en-US" sz="2000" dirty="0" err="1" smtClean="0">
                <a:latin typeface="Times New Roman" pitchFamily="18" charset="0"/>
                <a:cs typeface="Times New Roman" pitchFamily="18" charset="0"/>
              </a:rPr>
              <a:t>emp</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id,name,salary</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this.id=id;  </a:t>
            </a:r>
          </a:p>
          <a:p>
            <a:pPr>
              <a:buNone/>
            </a:pPr>
            <a:r>
              <a:rPr lang="en-US" sz="2000" dirty="0" smtClean="0">
                <a:latin typeface="Times New Roman" pitchFamily="18" charset="0"/>
                <a:cs typeface="Times New Roman" pitchFamily="18" charset="0"/>
              </a:rPr>
              <a:t>this.name=name;  </a:t>
            </a:r>
          </a:p>
          <a:p>
            <a:pPr>
              <a:buNone/>
            </a:pPr>
            <a:r>
              <a:rPr lang="en-US" sz="2000" dirty="0" err="1" smtClean="0">
                <a:latin typeface="Times New Roman" pitchFamily="18" charset="0"/>
                <a:cs typeface="Times New Roman" pitchFamily="18" charset="0"/>
              </a:rPr>
              <a:t>this.salary</a:t>
            </a:r>
            <a:r>
              <a:rPr lang="en-US" sz="2000" dirty="0" smtClean="0">
                <a:latin typeface="Times New Roman" pitchFamily="18" charset="0"/>
                <a:cs typeface="Times New Roman" pitchFamily="18" charset="0"/>
              </a:rPr>
              <a:t>=salary;  </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e=new </a:t>
            </a:r>
            <a:r>
              <a:rPr lang="en-US" sz="2000" dirty="0" err="1" smtClean="0">
                <a:latin typeface="Times New Roman" pitchFamily="18" charset="0"/>
                <a:cs typeface="Times New Roman" pitchFamily="18" charset="0"/>
              </a:rPr>
              <a:t>emp</a:t>
            </a:r>
            <a:r>
              <a:rPr lang="en-US" sz="2000" dirty="0" smtClean="0">
                <a:latin typeface="Times New Roman" pitchFamily="18" charset="0"/>
                <a:cs typeface="Times New Roman" pitchFamily="18" charset="0"/>
              </a:rPr>
              <a:t>(103,"Vimal Jaiswal",30000);  </a:t>
            </a:r>
          </a:p>
          <a:p>
            <a:pPr>
              <a:buNone/>
            </a:pP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(e.id+" "+e.name+" "+</a:t>
            </a:r>
            <a:r>
              <a:rPr lang="en-US" sz="2000" dirty="0" err="1" smtClean="0">
                <a:latin typeface="Times New Roman" pitchFamily="18" charset="0"/>
                <a:cs typeface="Times New Roman" pitchFamily="18" charset="0"/>
              </a:rPr>
              <a:t>e.salary</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&lt;/script&gt;  </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&lt;/html&gt;</a:t>
            </a:r>
          </a:p>
          <a:p>
            <a:pPr>
              <a:buNone/>
            </a:pPr>
            <a:r>
              <a:rPr lang="en-US" sz="2000" b="1" dirty="0" smtClean="0">
                <a:latin typeface="Times New Roman" pitchFamily="18" charset="0"/>
                <a:cs typeface="Times New Roman" pitchFamily="18" charset="0"/>
              </a:rPr>
              <a:t>Output: </a:t>
            </a:r>
            <a:r>
              <a:rPr lang="en-US" sz="1800" b="1" dirty="0" smtClean="0"/>
              <a:t>103 </a:t>
            </a:r>
            <a:r>
              <a:rPr lang="en-US" sz="1800" b="1" dirty="0" err="1" smtClean="0"/>
              <a:t>Vimal</a:t>
            </a:r>
            <a:r>
              <a:rPr lang="en-US" sz="1800" b="1" dirty="0" smtClean="0"/>
              <a:t> </a:t>
            </a:r>
            <a:r>
              <a:rPr lang="en-US" sz="1800" b="1" dirty="0" err="1" smtClean="0"/>
              <a:t>Jaiswal</a:t>
            </a:r>
            <a:r>
              <a:rPr lang="en-US" sz="1800" b="1" dirty="0" smtClean="0"/>
              <a:t> 30000</a:t>
            </a:r>
            <a:endParaRPr lang="en-US" sz="2000" b="1" dirty="0">
              <a:latin typeface="Times New Roman" pitchFamily="18" charset="0"/>
              <a:cs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fontScale="90000"/>
          </a:bodyPr>
          <a:lstStyle/>
          <a:p>
            <a:pPr algn="ctr"/>
            <a:r>
              <a:rPr lang="en-US" sz="2400" dirty="0" smtClean="0">
                <a:latin typeface="Times New Roman" pitchFamily="18" charset="0"/>
                <a:cs typeface="Times New Roman" pitchFamily="18" charset="0"/>
              </a:rPr>
              <a:t>Defining method in JavaScript Object</a:t>
            </a:r>
            <a:r>
              <a:rPr lang="en-US" dirty="0" smtClean="0"/>
              <a:t/>
            </a:r>
            <a:br>
              <a:rPr lang="en-US" dirty="0" smtClean="0"/>
            </a:br>
            <a:endParaRPr lang="en-US" dirty="0"/>
          </a:p>
        </p:txBody>
      </p:sp>
      <p:sp>
        <p:nvSpPr>
          <p:cNvPr id="3" name="Content Placeholder 2"/>
          <p:cNvSpPr>
            <a:spLocks noGrp="1"/>
          </p:cNvSpPr>
          <p:nvPr>
            <p:ph idx="1"/>
          </p:nvPr>
        </p:nvSpPr>
        <p:spPr>
          <a:xfrm>
            <a:off x="457200" y="914400"/>
            <a:ext cx="8229600" cy="5791200"/>
          </a:xfrm>
        </p:spPr>
        <p:txBody>
          <a:bodyPr>
            <a:normAutofit fontScale="25000" lnSpcReduction="20000"/>
          </a:bodyPr>
          <a:lstStyle/>
          <a:p>
            <a:r>
              <a:rPr lang="en-US" sz="6400" dirty="0" smtClean="0">
                <a:latin typeface="Times New Roman" pitchFamily="18" charset="0"/>
                <a:cs typeface="Times New Roman" pitchFamily="18" charset="0"/>
              </a:rPr>
              <a:t>We can define method in JavaScript object. But before defining method, we need to add property in the function with same name as method</a:t>
            </a:r>
            <a:r>
              <a:rPr lang="en-US" sz="6400" dirty="0" smtClean="0"/>
              <a:t>.</a:t>
            </a:r>
          </a:p>
          <a:p>
            <a:pPr>
              <a:buNone/>
            </a:pPr>
            <a:r>
              <a:rPr lang="en-US" sz="6400" b="1" dirty="0" smtClean="0">
                <a:latin typeface="Times New Roman" pitchFamily="18" charset="0"/>
                <a:cs typeface="Times New Roman" pitchFamily="18" charset="0"/>
              </a:rPr>
              <a:t>  Accessing Object Methods:</a:t>
            </a:r>
          </a:p>
          <a:p>
            <a:pPr>
              <a:buNone/>
            </a:pPr>
            <a:r>
              <a:rPr lang="en-US" sz="6400" i="1" dirty="0" smtClean="0"/>
              <a:t>      </a:t>
            </a:r>
            <a:r>
              <a:rPr lang="en-US" sz="6400" i="1" dirty="0" err="1" smtClean="0"/>
              <a:t>objectName.methodName</a:t>
            </a:r>
            <a:r>
              <a:rPr lang="en-US" sz="6400" i="1" dirty="0" smtClean="0"/>
              <a:t>()</a:t>
            </a:r>
          </a:p>
          <a:p>
            <a:pPr>
              <a:buNone/>
            </a:pPr>
            <a:r>
              <a:rPr lang="en-US" sz="6400" b="1" dirty="0" smtClean="0">
                <a:latin typeface="Times New Roman" pitchFamily="18" charset="0"/>
                <a:cs typeface="Times New Roman" pitchFamily="18" charset="0"/>
              </a:rPr>
              <a:t>   Example: </a:t>
            </a:r>
            <a:r>
              <a:rPr lang="en-US" sz="6400" dirty="0" smtClean="0"/>
              <a:t>name = </a:t>
            </a:r>
            <a:r>
              <a:rPr lang="en-US" sz="6400" dirty="0" err="1" smtClean="0"/>
              <a:t>person.fullName</a:t>
            </a:r>
            <a:r>
              <a:rPr lang="en-US" sz="6400" dirty="0" smtClean="0"/>
              <a:t>();</a:t>
            </a:r>
            <a:endParaRPr lang="en-US" sz="2000" dirty="0" smtClean="0">
              <a:latin typeface="Times New Roman" pitchFamily="18" charset="0"/>
              <a:cs typeface="Times New Roman" pitchFamily="18" charset="0"/>
            </a:endParaRPr>
          </a:p>
          <a:p>
            <a:pPr>
              <a:buNone/>
            </a:pPr>
            <a:r>
              <a:rPr lang="en-US" sz="6400" dirty="0" smtClean="0">
                <a:latin typeface="Times New Roman" pitchFamily="18" charset="0"/>
                <a:cs typeface="Times New Roman" pitchFamily="18" charset="0"/>
              </a:rPr>
              <a:t>&lt;html&gt;</a:t>
            </a:r>
          </a:p>
          <a:p>
            <a:pPr>
              <a:buNone/>
            </a:pPr>
            <a:r>
              <a:rPr lang="en-US" sz="6400" dirty="0" smtClean="0">
                <a:latin typeface="Times New Roman" pitchFamily="18" charset="0"/>
                <a:cs typeface="Times New Roman" pitchFamily="18" charset="0"/>
              </a:rPr>
              <a:t>&lt;body&gt;</a:t>
            </a:r>
          </a:p>
          <a:p>
            <a:pPr>
              <a:buNone/>
            </a:pPr>
            <a:r>
              <a:rPr lang="en-US" sz="6400" dirty="0" smtClean="0">
                <a:latin typeface="Times New Roman" pitchFamily="18" charset="0"/>
                <a:cs typeface="Times New Roman" pitchFamily="18" charset="0"/>
              </a:rPr>
              <a:t>&lt;script&gt;  </a:t>
            </a:r>
          </a:p>
          <a:p>
            <a:pPr>
              <a:buNone/>
            </a:pPr>
            <a:r>
              <a:rPr lang="en-US" sz="6400" dirty="0" smtClean="0">
                <a:latin typeface="Times New Roman" pitchFamily="18" charset="0"/>
                <a:cs typeface="Times New Roman" pitchFamily="18" charset="0"/>
              </a:rPr>
              <a:t>function </a:t>
            </a:r>
            <a:r>
              <a:rPr lang="en-US" sz="6400" dirty="0" err="1" smtClean="0">
                <a:latin typeface="Times New Roman" pitchFamily="18" charset="0"/>
                <a:cs typeface="Times New Roman" pitchFamily="18" charset="0"/>
              </a:rPr>
              <a:t>emp</a:t>
            </a:r>
            <a:r>
              <a:rPr lang="en-US" sz="6400" dirty="0" smtClean="0">
                <a:latin typeface="Times New Roman" pitchFamily="18" charset="0"/>
                <a:cs typeface="Times New Roman" pitchFamily="18" charset="0"/>
              </a:rPr>
              <a:t>(</a:t>
            </a:r>
            <a:r>
              <a:rPr lang="en-US" sz="6400" dirty="0" err="1" smtClean="0">
                <a:latin typeface="Times New Roman" pitchFamily="18" charset="0"/>
                <a:cs typeface="Times New Roman" pitchFamily="18" charset="0"/>
              </a:rPr>
              <a:t>id,name,salary</a:t>
            </a:r>
            <a:r>
              <a:rPr lang="en-US" sz="6400" dirty="0" smtClean="0">
                <a:latin typeface="Times New Roman" pitchFamily="18" charset="0"/>
                <a:cs typeface="Times New Roman" pitchFamily="18" charset="0"/>
              </a:rPr>
              <a:t>){  </a:t>
            </a:r>
          </a:p>
          <a:p>
            <a:pPr>
              <a:buNone/>
            </a:pPr>
            <a:r>
              <a:rPr lang="en-US" sz="6400" dirty="0" smtClean="0">
                <a:latin typeface="Times New Roman" pitchFamily="18" charset="0"/>
                <a:cs typeface="Times New Roman" pitchFamily="18" charset="0"/>
              </a:rPr>
              <a:t>this.id=id;  </a:t>
            </a:r>
          </a:p>
          <a:p>
            <a:pPr>
              <a:buNone/>
            </a:pPr>
            <a:r>
              <a:rPr lang="en-US" sz="6400" dirty="0" smtClean="0">
                <a:latin typeface="Times New Roman" pitchFamily="18" charset="0"/>
                <a:cs typeface="Times New Roman" pitchFamily="18" charset="0"/>
              </a:rPr>
              <a:t>this.name=name;  </a:t>
            </a:r>
          </a:p>
          <a:p>
            <a:pPr>
              <a:buNone/>
            </a:pPr>
            <a:r>
              <a:rPr lang="en-US" sz="6400" dirty="0" err="1" smtClean="0">
                <a:latin typeface="Times New Roman" pitchFamily="18" charset="0"/>
                <a:cs typeface="Times New Roman" pitchFamily="18" charset="0"/>
              </a:rPr>
              <a:t>this.salary</a:t>
            </a:r>
            <a:r>
              <a:rPr lang="en-US" sz="6400" dirty="0" smtClean="0">
                <a:latin typeface="Times New Roman" pitchFamily="18" charset="0"/>
                <a:cs typeface="Times New Roman" pitchFamily="18" charset="0"/>
              </a:rPr>
              <a:t>=salary;   </a:t>
            </a:r>
          </a:p>
          <a:p>
            <a:pPr>
              <a:buNone/>
            </a:pPr>
            <a:r>
              <a:rPr lang="en-US" sz="6400" dirty="0" err="1" smtClean="0">
                <a:latin typeface="Times New Roman" pitchFamily="18" charset="0"/>
                <a:cs typeface="Times New Roman" pitchFamily="18" charset="0"/>
              </a:rPr>
              <a:t>this.changeSalary</a:t>
            </a:r>
            <a:r>
              <a:rPr lang="en-US" sz="6400" dirty="0" smtClean="0">
                <a:latin typeface="Times New Roman" pitchFamily="18" charset="0"/>
                <a:cs typeface="Times New Roman" pitchFamily="18" charset="0"/>
              </a:rPr>
              <a:t>=</a:t>
            </a:r>
            <a:r>
              <a:rPr lang="en-US" sz="6400" dirty="0" err="1" smtClean="0">
                <a:latin typeface="Times New Roman" pitchFamily="18" charset="0"/>
                <a:cs typeface="Times New Roman" pitchFamily="18" charset="0"/>
              </a:rPr>
              <a:t>changeSalary</a:t>
            </a:r>
            <a:r>
              <a:rPr lang="en-US" sz="6400" dirty="0" smtClean="0">
                <a:latin typeface="Times New Roman" pitchFamily="18" charset="0"/>
                <a:cs typeface="Times New Roman" pitchFamily="18" charset="0"/>
              </a:rPr>
              <a:t>;  </a:t>
            </a:r>
          </a:p>
          <a:p>
            <a:pPr>
              <a:buNone/>
            </a:pPr>
            <a:r>
              <a:rPr lang="en-US" sz="6400" dirty="0" smtClean="0">
                <a:latin typeface="Times New Roman" pitchFamily="18" charset="0"/>
                <a:cs typeface="Times New Roman" pitchFamily="18" charset="0"/>
              </a:rPr>
              <a:t>function </a:t>
            </a:r>
            <a:r>
              <a:rPr lang="en-US" sz="6400" dirty="0" err="1" smtClean="0">
                <a:latin typeface="Times New Roman" pitchFamily="18" charset="0"/>
                <a:cs typeface="Times New Roman" pitchFamily="18" charset="0"/>
              </a:rPr>
              <a:t>changeSalary</a:t>
            </a:r>
            <a:r>
              <a:rPr lang="en-US" sz="6400" dirty="0" smtClean="0">
                <a:latin typeface="Times New Roman" pitchFamily="18" charset="0"/>
                <a:cs typeface="Times New Roman" pitchFamily="18" charset="0"/>
              </a:rPr>
              <a:t>(</a:t>
            </a:r>
            <a:r>
              <a:rPr lang="en-US" sz="6400" dirty="0" err="1" smtClean="0">
                <a:latin typeface="Times New Roman" pitchFamily="18" charset="0"/>
                <a:cs typeface="Times New Roman" pitchFamily="18" charset="0"/>
              </a:rPr>
              <a:t>otherSalary</a:t>
            </a:r>
            <a:r>
              <a:rPr lang="en-US" sz="6400" dirty="0" smtClean="0">
                <a:latin typeface="Times New Roman" pitchFamily="18" charset="0"/>
                <a:cs typeface="Times New Roman" pitchFamily="18" charset="0"/>
              </a:rPr>
              <a:t>){  </a:t>
            </a:r>
          </a:p>
          <a:p>
            <a:pPr>
              <a:buNone/>
            </a:pPr>
            <a:r>
              <a:rPr lang="en-US" sz="6400" dirty="0" err="1" smtClean="0">
                <a:latin typeface="Times New Roman" pitchFamily="18" charset="0"/>
                <a:cs typeface="Times New Roman" pitchFamily="18" charset="0"/>
              </a:rPr>
              <a:t>this.salary</a:t>
            </a:r>
            <a:r>
              <a:rPr lang="en-US" sz="6400" dirty="0" smtClean="0">
                <a:latin typeface="Times New Roman" pitchFamily="18" charset="0"/>
                <a:cs typeface="Times New Roman" pitchFamily="18" charset="0"/>
              </a:rPr>
              <a:t>=</a:t>
            </a:r>
            <a:r>
              <a:rPr lang="en-US" sz="6400" dirty="0" err="1" smtClean="0">
                <a:latin typeface="Times New Roman" pitchFamily="18" charset="0"/>
                <a:cs typeface="Times New Roman" pitchFamily="18" charset="0"/>
              </a:rPr>
              <a:t>otherSalary</a:t>
            </a:r>
            <a:r>
              <a:rPr lang="en-US" sz="6400" dirty="0" smtClean="0">
                <a:latin typeface="Times New Roman" pitchFamily="18" charset="0"/>
                <a:cs typeface="Times New Roman" pitchFamily="18" charset="0"/>
              </a:rPr>
              <a:t>;  </a:t>
            </a:r>
          </a:p>
          <a:p>
            <a:pPr>
              <a:buNone/>
            </a:pPr>
            <a:r>
              <a:rPr lang="en-US" sz="6400" dirty="0" smtClean="0">
                <a:latin typeface="Times New Roman" pitchFamily="18" charset="0"/>
                <a:cs typeface="Times New Roman" pitchFamily="18" charset="0"/>
              </a:rPr>
              <a:t>}  </a:t>
            </a:r>
          </a:p>
          <a:p>
            <a:pPr>
              <a:buNone/>
            </a:pPr>
            <a:r>
              <a:rPr lang="en-US" sz="6400" dirty="0" smtClean="0">
                <a:latin typeface="Times New Roman" pitchFamily="18" charset="0"/>
                <a:cs typeface="Times New Roman" pitchFamily="18" charset="0"/>
              </a:rPr>
              <a:t>}  </a:t>
            </a:r>
          </a:p>
          <a:p>
            <a:pPr>
              <a:buNone/>
            </a:pPr>
            <a:r>
              <a:rPr lang="en-US" sz="6400" dirty="0" smtClean="0">
                <a:latin typeface="Times New Roman" pitchFamily="18" charset="0"/>
                <a:cs typeface="Times New Roman" pitchFamily="18" charset="0"/>
              </a:rPr>
              <a:t>e=new </a:t>
            </a:r>
            <a:r>
              <a:rPr lang="en-US" sz="6400" dirty="0" err="1" smtClean="0">
                <a:latin typeface="Times New Roman" pitchFamily="18" charset="0"/>
                <a:cs typeface="Times New Roman" pitchFamily="18" charset="0"/>
              </a:rPr>
              <a:t>emp</a:t>
            </a:r>
            <a:r>
              <a:rPr lang="en-US" sz="6400" dirty="0" smtClean="0">
                <a:latin typeface="Times New Roman" pitchFamily="18" charset="0"/>
                <a:cs typeface="Times New Roman" pitchFamily="18" charset="0"/>
              </a:rPr>
              <a:t>(103,"Sonoo Jaiswal",30000);  </a:t>
            </a:r>
          </a:p>
          <a:p>
            <a:pPr>
              <a:buNone/>
            </a:pPr>
            <a:r>
              <a:rPr lang="en-US" sz="6400" dirty="0" err="1" smtClean="0">
                <a:latin typeface="Times New Roman" pitchFamily="18" charset="0"/>
                <a:cs typeface="Times New Roman" pitchFamily="18" charset="0"/>
              </a:rPr>
              <a:t>document.write</a:t>
            </a:r>
            <a:r>
              <a:rPr lang="en-US" sz="6400" dirty="0" smtClean="0">
                <a:latin typeface="Times New Roman" pitchFamily="18" charset="0"/>
                <a:cs typeface="Times New Roman" pitchFamily="18" charset="0"/>
              </a:rPr>
              <a:t>(e.id+" "+e.name+" "+</a:t>
            </a:r>
            <a:r>
              <a:rPr lang="en-US" sz="6400" dirty="0" err="1" smtClean="0">
                <a:latin typeface="Times New Roman" pitchFamily="18" charset="0"/>
                <a:cs typeface="Times New Roman" pitchFamily="18" charset="0"/>
              </a:rPr>
              <a:t>e.salary</a:t>
            </a:r>
            <a:r>
              <a:rPr lang="en-US" sz="6400" dirty="0" smtClean="0">
                <a:latin typeface="Times New Roman" pitchFamily="18" charset="0"/>
                <a:cs typeface="Times New Roman" pitchFamily="18" charset="0"/>
              </a:rPr>
              <a:t>);  </a:t>
            </a:r>
          </a:p>
          <a:p>
            <a:pPr>
              <a:buNone/>
            </a:pPr>
            <a:r>
              <a:rPr lang="en-US" sz="6400" dirty="0" err="1" smtClean="0">
                <a:latin typeface="Times New Roman" pitchFamily="18" charset="0"/>
                <a:cs typeface="Times New Roman" pitchFamily="18" charset="0"/>
              </a:rPr>
              <a:t>e.changeSalary</a:t>
            </a:r>
            <a:r>
              <a:rPr lang="en-US" sz="6400" dirty="0" smtClean="0">
                <a:latin typeface="Times New Roman" pitchFamily="18" charset="0"/>
                <a:cs typeface="Times New Roman" pitchFamily="18" charset="0"/>
              </a:rPr>
              <a:t>(45000);  </a:t>
            </a:r>
          </a:p>
          <a:p>
            <a:pPr>
              <a:buNone/>
            </a:pPr>
            <a:r>
              <a:rPr lang="en-US" sz="6400" dirty="0" err="1" smtClean="0">
                <a:latin typeface="Times New Roman" pitchFamily="18" charset="0"/>
                <a:cs typeface="Times New Roman" pitchFamily="18" charset="0"/>
              </a:rPr>
              <a:t>document.write</a:t>
            </a:r>
            <a:r>
              <a:rPr lang="en-US" sz="6400" dirty="0" smtClean="0">
                <a:latin typeface="Times New Roman" pitchFamily="18" charset="0"/>
                <a:cs typeface="Times New Roman" pitchFamily="18" charset="0"/>
              </a:rPr>
              <a:t>("&lt;</a:t>
            </a:r>
            <a:r>
              <a:rPr lang="en-US" sz="6400" dirty="0" err="1" smtClean="0">
                <a:latin typeface="Times New Roman" pitchFamily="18" charset="0"/>
                <a:cs typeface="Times New Roman" pitchFamily="18" charset="0"/>
              </a:rPr>
              <a:t>br</a:t>
            </a:r>
            <a:r>
              <a:rPr lang="en-US" sz="6400" dirty="0" smtClean="0">
                <a:latin typeface="Times New Roman" pitchFamily="18" charset="0"/>
                <a:cs typeface="Times New Roman" pitchFamily="18" charset="0"/>
              </a:rPr>
              <a:t>&gt;"+e.id+" "+e.name+" "+</a:t>
            </a:r>
            <a:r>
              <a:rPr lang="en-US" sz="6400" dirty="0" err="1" smtClean="0">
                <a:latin typeface="Times New Roman" pitchFamily="18" charset="0"/>
                <a:cs typeface="Times New Roman" pitchFamily="18" charset="0"/>
              </a:rPr>
              <a:t>e.salary</a:t>
            </a:r>
            <a:r>
              <a:rPr lang="en-US" sz="6400" dirty="0" smtClean="0">
                <a:latin typeface="Times New Roman" pitchFamily="18" charset="0"/>
                <a:cs typeface="Times New Roman" pitchFamily="18" charset="0"/>
              </a:rPr>
              <a:t>);  </a:t>
            </a:r>
          </a:p>
          <a:p>
            <a:pPr>
              <a:buNone/>
            </a:pPr>
            <a:r>
              <a:rPr lang="en-US" sz="6400" dirty="0" smtClean="0">
                <a:latin typeface="Times New Roman" pitchFamily="18" charset="0"/>
                <a:cs typeface="Times New Roman" pitchFamily="18" charset="0"/>
              </a:rPr>
              <a:t>&lt;/script&gt;  </a:t>
            </a:r>
          </a:p>
          <a:p>
            <a:pPr>
              <a:buNone/>
            </a:pPr>
            <a:r>
              <a:rPr lang="en-US" sz="6400" dirty="0" smtClean="0">
                <a:latin typeface="Times New Roman" pitchFamily="18" charset="0"/>
                <a:cs typeface="Times New Roman" pitchFamily="18" charset="0"/>
              </a:rPr>
              <a:t>&lt;/body&gt;</a:t>
            </a:r>
          </a:p>
          <a:p>
            <a:pPr>
              <a:buNone/>
            </a:pPr>
            <a:r>
              <a:rPr lang="en-US" sz="6400" dirty="0" smtClean="0">
                <a:latin typeface="Times New Roman" pitchFamily="18" charset="0"/>
                <a:cs typeface="Times New Roman" pitchFamily="18" charset="0"/>
              </a:rPr>
              <a:t>&lt;/html</a:t>
            </a:r>
            <a:endParaRPr lang="en-US" sz="6400" b="1" dirty="0">
              <a:latin typeface="Times New Roman" pitchFamily="18" charset="0"/>
              <a:cs typeface="Times New Roman"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2800" dirty="0" smtClean="0">
                <a:latin typeface="Times New Roman" pitchFamily="18" charset="0"/>
                <a:cs typeface="Times New Roman" pitchFamily="18" charset="0"/>
              </a:rPr>
              <a:t>JavaScript Array</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105400"/>
          </a:xfrm>
        </p:spPr>
        <p:txBody>
          <a:bodyPr/>
          <a:lstStyle/>
          <a:p>
            <a:r>
              <a:rPr lang="en-US" sz="2000" b="1" dirty="0" smtClean="0">
                <a:latin typeface="Times New Roman" pitchFamily="18" charset="0"/>
                <a:cs typeface="Times New Roman" pitchFamily="18" charset="0"/>
              </a:rPr>
              <a:t>JavaScript array</a:t>
            </a:r>
            <a:r>
              <a:rPr lang="en-US" sz="2000" dirty="0" smtClean="0">
                <a:latin typeface="Times New Roman" pitchFamily="18" charset="0"/>
                <a:cs typeface="Times New Roman" pitchFamily="18" charset="0"/>
              </a:rPr>
              <a:t> is an object that represents a collection of similar type of elements.</a:t>
            </a:r>
          </a:p>
          <a:p>
            <a:r>
              <a:rPr lang="en-US" sz="2000" dirty="0" smtClean="0">
                <a:latin typeface="Times New Roman" pitchFamily="18" charset="0"/>
                <a:cs typeface="Times New Roman" pitchFamily="18" charset="0"/>
              </a:rPr>
              <a:t> An array is a special variable, which can hold more than one value at a time.</a:t>
            </a:r>
          </a:p>
          <a:p>
            <a:pPr>
              <a:buNone/>
            </a:pPr>
            <a:r>
              <a:rPr lang="en-US" sz="2000" dirty="0" smtClean="0">
                <a:latin typeface="Times New Roman" pitchFamily="18" charset="0"/>
                <a:cs typeface="Times New Roman" pitchFamily="18" charset="0"/>
              </a:rPr>
              <a:t>    There are 2 ways to construct array in JavaScript</a:t>
            </a:r>
          </a:p>
          <a:p>
            <a:r>
              <a:rPr lang="en-US" sz="2000" dirty="0" smtClean="0">
                <a:latin typeface="Times New Roman" pitchFamily="18" charset="0"/>
                <a:cs typeface="Times New Roman" pitchFamily="18" charset="0"/>
              </a:rPr>
              <a:t>By array literal</a:t>
            </a:r>
          </a:p>
          <a:p>
            <a:r>
              <a:rPr lang="en-US" sz="2000" dirty="0" smtClean="0">
                <a:latin typeface="Times New Roman" pitchFamily="18" charset="0"/>
                <a:cs typeface="Times New Roman" pitchFamily="18" charset="0"/>
              </a:rPr>
              <a:t>By creating instance of Array directly (using new keyword)</a:t>
            </a:r>
          </a:p>
          <a:p>
            <a:r>
              <a:rPr lang="en-US" sz="2000" b="1" dirty="0" smtClean="0"/>
              <a:t>1) JavaScript array literal:</a:t>
            </a:r>
          </a:p>
          <a:p>
            <a:pPr>
              <a:buNone/>
            </a:pPr>
            <a:r>
              <a:rPr lang="en-US" sz="2000" b="1" dirty="0" smtClean="0"/>
              <a:t>  Syntax: </a:t>
            </a:r>
            <a:r>
              <a:rPr lang="en-US" sz="2000" dirty="0" smtClean="0"/>
              <a:t>var </a:t>
            </a:r>
            <a:r>
              <a:rPr lang="en-US" sz="2000" dirty="0" err="1" smtClean="0"/>
              <a:t>arrayname</a:t>
            </a:r>
            <a:r>
              <a:rPr lang="en-US" sz="2000" dirty="0" smtClean="0"/>
              <a:t>=[value1,value2.....</a:t>
            </a:r>
            <a:r>
              <a:rPr lang="en-US" sz="2000" dirty="0" err="1" smtClean="0"/>
              <a:t>valueN</a:t>
            </a:r>
            <a:r>
              <a:rPr lang="en-US" sz="2000" dirty="0" smtClean="0"/>
              <a:t>];  </a:t>
            </a:r>
          </a:p>
          <a:p>
            <a:pPr>
              <a:buNone/>
            </a:pPr>
            <a:endParaRPr lang="en-US" sz="2000" b="1" dirty="0" smtClean="0"/>
          </a:p>
          <a:p>
            <a:pPr>
              <a:buNone/>
            </a:pPr>
            <a:r>
              <a:rPr lang="en-US" sz="2000" dirty="0" smtClean="0"/>
              <a:t>The values are contained inside [ ] and separated by , (comma).</a:t>
            </a:r>
            <a:endParaRPr lang="en-US" sz="20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algn="ctr"/>
            <a:r>
              <a:rPr lang="en-US" dirty="0" smtClean="0"/>
              <a:t>Simple Example</a:t>
            </a:r>
            <a:endParaRPr lang="en-US" dirty="0"/>
          </a:p>
        </p:txBody>
      </p:sp>
      <p:sp>
        <p:nvSpPr>
          <p:cNvPr id="3" name="Content Placeholder 2"/>
          <p:cNvSpPr>
            <a:spLocks noGrp="1"/>
          </p:cNvSpPr>
          <p:nvPr>
            <p:ph idx="1"/>
          </p:nvPr>
        </p:nvSpPr>
        <p:spPr>
          <a:xfrm>
            <a:off x="457200" y="1524000"/>
            <a:ext cx="8229600" cy="4800600"/>
          </a:xfrm>
        </p:spPr>
        <p:txBody>
          <a:bodyPr>
            <a:normAutofit/>
          </a:bodyPr>
          <a:lstStyle/>
          <a:p>
            <a:pPr marL="0" indent="0">
              <a:buNone/>
            </a:pPr>
            <a:r>
              <a:rPr lang="en-US" dirty="0"/>
              <a:t>&lt;html&gt;</a:t>
            </a:r>
          </a:p>
          <a:p>
            <a:pPr marL="0" indent="0">
              <a:buNone/>
            </a:pPr>
            <a:r>
              <a:rPr lang="en-US" dirty="0"/>
              <a:t>&lt;body&gt;</a:t>
            </a:r>
          </a:p>
          <a:p>
            <a:pPr marL="0" indent="0">
              <a:buNone/>
            </a:pPr>
            <a:r>
              <a:rPr lang="en-US" dirty="0"/>
              <a:t>&lt;h2&gt;Welcome to JavaScript&lt;/h2</a:t>
            </a:r>
            <a:r>
              <a:rPr lang="en-US" dirty="0" smtClean="0"/>
              <a:t>&gt;</a:t>
            </a:r>
          </a:p>
          <a:p>
            <a:pPr marL="0" indent="0">
              <a:buNone/>
            </a:pPr>
            <a:r>
              <a:rPr lang="en-US" dirty="0" smtClean="0"/>
              <a:t>&lt;</a:t>
            </a:r>
            <a:r>
              <a:rPr lang="en-US" dirty="0"/>
              <a:t>script&gt;</a:t>
            </a:r>
          </a:p>
          <a:p>
            <a:pPr marL="0" indent="0">
              <a:buNone/>
            </a:pPr>
            <a:r>
              <a:rPr lang="en-US" dirty="0"/>
              <a:t>document.write("Hello </a:t>
            </a:r>
            <a:r>
              <a:rPr lang="en-US" dirty="0" smtClean="0"/>
              <a:t>World");</a:t>
            </a:r>
            <a:endParaRPr lang="en-US" dirty="0"/>
          </a:p>
          <a:p>
            <a:pPr marL="0" indent="0">
              <a:buNone/>
            </a:pPr>
            <a:r>
              <a:rPr lang="en-US" dirty="0"/>
              <a:t>&lt;/script&gt;</a:t>
            </a:r>
          </a:p>
          <a:p>
            <a:pPr marL="0" indent="0">
              <a:buNone/>
            </a:pPr>
            <a:r>
              <a:rPr lang="en-US" dirty="0"/>
              <a:t>&lt;/body&gt;</a:t>
            </a:r>
          </a:p>
          <a:p>
            <a:pPr marL="0" indent="0">
              <a:buNone/>
            </a:pPr>
            <a:r>
              <a:rPr lang="en-US" dirty="0"/>
              <a:t>&lt;/html</a:t>
            </a:r>
            <a:r>
              <a:rPr lang="en-US" dirty="0" smtClean="0"/>
              <a:t>&gt;</a:t>
            </a:r>
          </a:p>
          <a:p>
            <a:pPr marL="0" indent="0">
              <a:buNone/>
            </a:pPr>
            <a:r>
              <a:rPr lang="en-US" b="1" dirty="0" smtClean="0"/>
              <a:t>Output:</a:t>
            </a:r>
            <a:r>
              <a:rPr lang="en-US" b="1" dirty="0"/>
              <a:t>Welcome to JavaScript</a:t>
            </a:r>
          </a:p>
          <a:p>
            <a:pPr marL="0" indent="0">
              <a:buNone/>
            </a:pPr>
            <a:r>
              <a:rPr lang="en-US" b="1" dirty="0" smtClean="0"/>
              <a:t>Hello World</a:t>
            </a:r>
            <a:endParaRPr lang="en-US" b="1" dirty="0"/>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lstStyle/>
          <a:p>
            <a:pPr algn="ctr"/>
            <a:r>
              <a:rPr lang="en-US" sz="2800" dirty="0" smtClean="0">
                <a:latin typeface="Times New Roman" pitchFamily="18" charset="0"/>
                <a:cs typeface="Times New Roman" pitchFamily="18" charset="0"/>
              </a:rPr>
              <a:t>Sample code</a:t>
            </a:r>
            <a:endParaRPr lang="en-US" dirty="0"/>
          </a:p>
        </p:txBody>
      </p:sp>
      <p:sp>
        <p:nvSpPr>
          <p:cNvPr id="3" name="Content Placeholder 2"/>
          <p:cNvSpPr>
            <a:spLocks noGrp="1"/>
          </p:cNvSpPr>
          <p:nvPr>
            <p:ph idx="1"/>
          </p:nvPr>
        </p:nvSpPr>
        <p:spPr>
          <a:xfrm>
            <a:off x="457200" y="1524000"/>
            <a:ext cx="8229600" cy="4800600"/>
          </a:xfrm>
        </p:spPr>
        <p:txBody>
          <a:bodyPr>
            <a:normAutofit lnSpcReduction="10000"/>
          </a:bodyPr>
          <a:lstStyle/>
          <a:p>
            <a:pPr>
              <a:buNone/>
            </a:pPr>
            <a:r>
              <a:rPr lang="en-US" sz="2000" dirty="0" smtClean="0"/>
              <a:t>&lt;!DOCTYPE html&gt;</a:t>
            </a:r>
          </a:p>
          <a:p>
            <a:pPr>
              <a:buNone/>
            </a:pPr>
            <a:r>
              <a:rPr lang="en-US" sz="2000" dirty="0" smtClean="0"/>
              <a:t>&lt;html&gt;</a:t>
            </a:r>
          </a:p>
          <a:p>
            <a:pPr>
              <a:buNone/>
            </a:pPr>
            <a:r>
              <a:rPr lang="en-US" sz="2000" dirty="0" smtClean="0"/>
              <a:t>&lt;body&gt;</a:t>
            </a:r>
          </a:p>
          <a:p>
            <a:pPr>
              <a:buNone/>
            </a:pPr>
            <a:r>
              <a:rPr lang="en-US" sz="2000" dirty="0" smtClean="0"/>
              <a:t>&lt;h2&gt;JavaScript Arrays&lt;/h2&gt;</a:t>
            </a:r>
          </a:p>
          <a:p>
            <a:pPr>
              <a:buNone/>
            </a:pPr>
            <a:r>
              <a:rPr lang="en-US" sz="2000" dirty="0" smtClean="0"/>
              <a:t>&lt;p id="demo"&gt;&lt;/p&gt;</a:t>
            </a:r>
          </a:p>
          <a:p>
            <a:pPr>
              <a:buNone/>
            </a:pPr>
            <a:r>
              <a:rPr lang="en-US" sz="2000" dirty="0" smtClean="0"/>
              <a:t>&lt;script&gt;</a:t>
            </a:r>
          </a:p>
          <a:p>
            <a:pPr>
              <a:buNone/>
            </a:pPr>
            <a:r>
              <a:rPr lang="en-US" sz="2000" dirty="0" smtClean="0"/>
              <a:t>var cars = ["Saab", "Volvo", "BMW"];</a:t>
            </a:r>
          </a:p>
          <a:p>
            <a:pPr>
              <a:buNone/>
            </a:pPr>
            <a:r>
              <a:rPr lang="en-US" sz="2000" dirty="0" err="1" smtClean="0"/>
              <a:t>document.getElementById</a:t>
            </a:r>
            <a:r>
              <a:rPr lang="en-US" sz="2000" dirty="0" smtClean="0"/>
              <a:t>("demo").</a:t>
            </a:r>
            <a:r>
              <a:rPr lang="en-US" sz="2000" dirty="0" err="1" smtClean="0"/>
              <a:t>innerHTML</a:t>
            </a:r>
            <a:r>
              <a:rPr lang="en-US" sz="2000" dirty="0" smtClean="0"/>
              <a:t> = cars;</a:t>
            </a:r>
          </a:p>
          <a:p>
            <a:pPr>
              <a:buNone/>
            </a:pPr>
            <a:r>
              <a:rPr lang="en-US" sz="2000" dirty="0" smtClean="0"/>
              <a:t>&lt;/script&gt;</a:t>
            </a:r>
          </a:p>
          <a:p>
            <a:pPr>
              <a:buNone/>
            </a:pPr>
            <a:r>
              <a:rPr lang="en-US" sz="2000" dirty="0" smtClean="0"/>
              <a:t>&lt;/body&gt;</a:t>
            </a:r>
          </a:p>
          <a:p>
            <a:pPr>
              <a:buNone/>
            </a:pPr>
            <a:r>
              <a:rPr lang="en-US" sz="2000" dirty="0" smtClean="0"/>
              <a:t>&lt;/html&gt;</a:t>
            </a:r>
          </a:p>
          <a:p>
            <a:pPr>
              <a:buNone/>
            </a:pPr>
            <a:r>
              <a:rPr lang="en-US" sz="2000" b="1" dirty="0" smtClean="0"/>
              <a:t>Output:</a:t>
            </a:r>
          </a:p>
          <a:p>
            <a:pPr>
              <a:buNone/>
            </a:pPr>
            <a:r>
              <a:rPr lang="en-US" sz="2000" dirty="0" smtClean="0"/>
              <a:t>JavaScript Arrays</a:t>
            </a:r>
          </a:p>
          <a:p>
            <a:pPr>
              <a:buNone/>
            </a:pPr>
            <a:r>
              <a:rPr lang="en-US" sz="2000" dirty="0" err="1" smtClean="0"/>
              <a:t>Saab,Volvo,BMW</a:t>
            </a:r>
            <a:endParaRPr lang="en-US" sz="2000" dirty="0" smtClean="0"/>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sz="3100" dirty="0" smtClean="0">
                <a:latin typeface="Times New Roman" pitchFamily="18" charset="0"/>
                <a:cs typeface="Times New Roman" pitchFamily="18" charset="0"/>
              </a:rPr>
              <a:t>2) JavaScript Array directly (new keyword</a:t>
            </a:r>
            <a:r>
              <a:rPr lang="en-US" dirty="0" smtClean="0"/>
              <a:t>)</a:t>
            </a:r>
            <a:br>
              <a:rPr lang="en-US" dirty="0" smtClean="0"/>
            </a:br>
            <a:endParaRPr lang="en-US" dirty="0"/>
          </a:p>
        </p:txBody>
      </p:sp>
      <p:sp>
        <p:nvSpPr>
          <p:cNvPr id="3" name="Content Placeholder 2"/>
          <p:cNvSpPr>
            <a:spLocks noGrp="1"/>
          </p:cNvSpPr>
          <p:nvPr>
            <p:ph idx="1"/>
          </p:nvPr>
        </p:nvSpPr>
        <p:spPr>
          <a:xfrm>
            <a:off x="457200" y="762000"/>
            <a:ext cx="8229600" cy="5562600"/>
          </a:xfrm>
        </p:spPr>
        <p:txBody>
          <a:bodyPr>
            <a:noAutofit/>
          </a:bodyPr>
          <a:lstStyle/>
          <a:p>
            <a:pPr>
              <a:buNone/>
            </a:pPr>
            <a:endParaRPr lang="en-US" sz="1800" b="1" dirty="0" smtClean="0">
              <a:latin typeface="Times New Roman" pitchFamily="18" charset="0"/>
              <a:cs typeface="Times New Roman" pitchFamily="18" charset="0"/>
            </a:endParaRPr>
          </a:p>
          <a:p>
            <a:pPr>
              <a:buNone/>
            </a:pPr>
            <a:r>
              <a:rPr lang="en-US" sz="1800" b="1" dirty="0" smtClean="0">
                <a:latin typeface="Times New Roman" pitchFamily="18" charset="0"/>
                <a:cs typeface="Times New Roman" pitchFamily="18" charset="0"/>
              </a:rPr>
              <a:t>syntax : </a:t>
            </a:r>
            <a:r>
              <a:rPr lang="en-US" sz="1800" dirty="0" smtClean="0">
                <a:latin typeface="Times New Roman" pitchFamily="18" charset="0"/>
                <a:cs typeface="Times New Roman" pitchFamily="18" charset="0"/>
              </a:rPr>
              <a:t>var </a:t>
            </a:r>
            <a:r>
              <a:rPr lang="en-US" sz="1800" dirty="0" err="1" smtClean="0">
                <a:latin typeface="Times New Roman" pitchFamily="18" charset="0"/>
                <a:cs typeface="Times New Roman" pitchFamily="18" charset="0"/>
              </a:rPr>
              <a:t>arrayname</a:t>
            </a:r>
            <a:r>
              <a:rPr lang="en-US" sz="1800" dirty="0" smtClean="0">
                <a:latin typeface="Times New Roman" pitchFamily="18" charset="0"/>
                <a:cs typeface="Times New Roman" pitchFamily="18" charset="0"/>
              </a:rPr>
              <a:t>=new Array();  </a:t>
            </a:r>
          </a:p>
          <a:p>
            <a:pPr>
              <a:buNone/>
            </a:pPr>
            <a:r>
              <a:rPr lang="en-US" sz="1800" dirty="0" smtClean="0">
                <a:latin typeface="Times New Roman" pitchFamily="18" charset="0"/>
                <a:cs typeface="Times New Roman" pitchFamily="18" charset="0"/>
              </a:rPr>
              <a:t>Here, </a:t>
            </a:r>
            <a:r>
              <a:rPr lang="en-US" sz="1800" b="1" dirty="0" smtClean="0">
                <a:latin typeface="Times New Roman" pitchFamily="18" charset="0"/>
                <a:cs typeface="Times New Roman" pitchFamily="18" charset="0"/>
              </a:rPr>
              <a:t>new keyword</a:t>
            </a:r>
            <a:r>
              <a:rPr lang="en-US" sz="1800" dirty="0" smtClean="0">
                <a:latin typeface="Times New Roman" pitchFamily="18" charset="0"/>
                <a:cs typeface="Times New Roman" pitchFamily="18" charset="0"/>
              </a:rPr>
              <a:t> is used to create instance of array.</a:t>
            </a:r>
            <a:endParaRPr lang="en-US" sz="1800" b="1" dirty="0" smtClean="0">
              <a:latin typeface="Times New Roman" pitchFamily="18" charset="0"/>
              <a:cs typeface="Times New Roman" pitchFamily="18" charset="0"/>
            </a:endParaRPr>
          </a:p>
          <a:p>
            <a:pPr>
              <a:buNone/>
            </a:pPr>
            <a:endParaRPr lang="en-US" sz="1600" b="1" dirty="0" smtClean="0">
              <a:latin typeface="Times New Roman" pitchFamily="18" charset="0"/>
              <a:cs typeface="Times New Roman" pitchFamily="18" charset="0"/>
            </a:endParaRPr>
          </a:p>
          <a:p>
            <a:pPr>
              <a:buNone/>
            </a:pPr>
            <a:r>
              <a:rPr lang="en-US" sz="1600" b="1" dirty="0" smtClean="0">
                <a:latin typeface="Times New Roman" pitchFamily="18" charset="0"/>
                <a:cs typeface="Times New Roman" pitchFamily="18" charset="0"/>
              </a:rPr>
              <a:t>Example:</a:t>
            </a:r>
          </a:p>
          <a:p>
            <a:pPr>
              <a:buNone/>
            </a:pPr>
            <a:r>
              <a:rPr lang="en-US" sz="1600" dirty="0" smtClean="0">
                <a:latin typeface="Times New Roman" pitchFamily="18" charset="0"/>
                <a:cs typeface="Times New Roman" pitchFamily="18" charset="0"/>
              </a:rPr>
              <a:t>&lt;!DOCTYPE html&gt;</a:t>
            </a:r>
          </a:p>
          <a:p>
            <a:pPr>
              <a:buNone/>
            </a:pPr>
            <a:r>
              <a:rPr lang="en-US" sz="1600" dirty="0" smtClean="0">
                <a:latin typeface="Times New Roman" pitchFamily="18" charset="0"/>
                <a:cs typeface="Times New Roman" pitchFamily="18" charset="0"/>
              </a:rPr>
              <a:t>&lt;html&gt;</a:t>
            </a:r>
          </a:p>
          <a:p>
            <a:pPr>
              <a:buNone/>
            </a:pPr>
            <a:r>
              <a:rPr lang="en-US" sz="1600" dirty="0" smtClean="0">
                <a:latin typeface="Times New Roman" pitchFamily="18" charset="0"/>
                <a:cs typeface="Times New Roman" pitchFamily="18" charset="0"/>
              </a:rPr>
              <a:t>&lt;body&gt;</a:t>
            </a:r>
          </a:p>
          <a:p>
            <a:pPr>
              <a:buNone/>
            </a:pPr>
            <a:r>
              <a:rPr lang="en-US" sz="1600" dirty="0" smtClean="0">
                <a:latin typeface="Times New Roman" pitchFamily="18" charset="0"/>
                <a:cs typeface="Times New Roman" pitchFamily="18" charset="0"/>
              </a:rPr>
              <a:t>&lt;h2&gt;JavaScript Arrays&lt;/h2&gt;</a:t>
            </a:r>
          </a:p>
          <a:p>
            <a:pPr>
              <a:buNone/>
            </a:pPr>
            <a:r>
              <a:rPr lang="en-US" sz="1600" dirty="0" smtClean="0">
                <a:latin typeface="Times New Roman" pitchFamily="18" charset="0"/>
                <a:cs typeface="Times New Roman" pitchFamily="18" charset="0"/>
              </a:rPr>
              <a:t>&lt;p id="demo"&gt;&lt;/p&gt;</a:t>
            </a:r>
          </a:p>
          <a:p>
            <a:pPr>
              <a:buNone/>
            </a:pPr>
            <a:r>
              <a:rPr lang="en-US" sz="1600" dirty="0" smtClean="0">
                <a:latin typeface="Times New Roman" pitchFamily="18" charset="0"/>
                <a:cs typeface="Times New Roman" pitchFamily="18" charset="0"/>
              </a:rPr>
              <a:t>&lt;script&gt;</a:t>
            </a:r>
          </a:p>
          <a:p>
            <a:pPr>
              <a:buNone/>
            </a:pPr>
            <a:r>
              <a:rPr lang="en-US" sz="1600" dirty="0" smtClean="0">
                <a:latin typeface="Times New Roman" pitchFamily="18" charset="0"/>
                <a:cs typeface="Times New Roman" pitchFamily="18" charset="0"/>
              </a:rPr>
              <a:t>var cars = new Array("Saab", "Volvo", "BMW");</a:t>
            </a:r>
          </a:p>
          <a:p>
            <a:pPr>
              <a:buNone/>
            </a:pPr>
            <a:r>
              <a:rPr lang="en-US" sz="1600" dirty="0" err="1" smtClean="0">
                <a:latin typeface="Times New Roman" pitchFamily="18" charset="0"/>
                <a:cs typeface="Times New Roman" pitchFamily="18" charset="0"/>
              </a:rPr>
              <a:t>document.getElementById</a:t>
            </a:r>
            <a:r>
              <a:rPr lang="en-US" sz="1600" dirty="0" smtClean="0">
                <a:latin typeface="Times New Roman" pitchFamily="18" charset="0"/>
                <a:cs typeface="Times New Roman" pitchFamily="18" charset="0"/>
              </a:rPr>
              <a:t>("demo").</a:t>
            </a:r>
            <a:r>
              <a:rPr lang="en-US" sz="1600" dirty="0" err="1" smtClean="0">
                <a:latin typeface="Times New Roman" pitchFamily="18" charset="0"/>
                <a:cs typeface="Times New Roman" pitchFamily="18" charset="0"/>
              </a:rPr>
              <a:t>innerHTML</a:t>
            </a:r>
            <a:r>
              <a:rPr lang="en-US" sz="1600" dirty="0" smtClean="0">
                <a:latin typeface="Times New Roman" pitchFamily="18" charset="0"/>
                <a:cs typeface="Times New Roman" pitchFamily="18" charset="0"/>
              </a:rPr>
              <a:t> = cars;</a:t>
            </a:r>
          </a:p>
          <a:p>
            <a:pPr>
              <a:buNone/>
            </a:pPr>
            <a:r>
              <a:rPr lang="en-US" sz="1600" dirty="0" smtClean="0">
                <a:latin typeface="Times New Roman" pitchFamily="18" charset="0"/>
                <a:cs typeface="Times New Roman" pitchFamily="18" charset="0"/>
              </a:rPr>
              <a:t>&lt;/script&gt;</a:t>
            </a:r>
          </a:p>
          <a:p>
            <a:pPr>
              <a:buNone/>
            </a:pPr>
            <a:r>
              <a:rPr lang="en-US" sz="1600" dirty="0" smtClean="0">
                <a:latin typeface="Times New Roman" pitchFamily="18" charset="0"/>
                <a:cs typeface="Times New Roman" pitchFamily="18" charset="0"/>
              </a:rPr>
              <a:t>&lt;/body&gt;</a:t>
            </a:r>
          </a:p>
          <a:p>
            <a:pPr>
              <a:buNone/>
            </a:pPr>
            <a:r>
              <a:rPr lang="en-US" sz="1600" dirty="0" smtClean="0">
                <a:latin typeface="Times New Roman" pitchFamily="18" charset="0"/>
                <a:cs typeface="Times New Roman" pitchFamily="18" charset="0"/>
              </a:rPr>
              <a:t>&lt;/html&gt;</a:t>
            </a:r>
          </a:p>
          <a:p>
            <a:pPr>
              <a:buNone/>
            </a:pPr>
            <a:r>
              <a:rPr lang="en-US" sz="1600" b="1" dirty="0" smtClean="0">
                <a:latin typeface="Times New Roman" pitchFamily="18" charset="0"/>
                <a:cs typeface="Times New Roman" pitchFamily="18" charset="0"/>
              </a:rPr>
              <a:t>  Output: </a:t>
            </a:r>
            <a:r>
              <a:rPr lang="en-US" sz="1600" b="1" dirty="0" smtClean="0"/>
              <a:t>JavaScript Arrays</a:t>
            </a:r>
          </a:p>
          <a:p>
            <a:pPr>
              <a:buNone/>
            </a:pPr>
            <a:r>
              <a:rPr lang="en-US" sz="1600" dirty="0" smtClean="0"/>
              <a:t>   </a:t>
            </a:r>
            <a:r>
              <a:rPr lang="en-US" sz="1600" dirty="0" err="1" smtClean="0"/>
              <a:t>Saab,Volvo,BMW</a:t>
            </a:r>
            <a:endParaRPr lang="en-US" sz="1600" dirty="0" smtClean="0"/>
          </a:p>
          <a:p>
            <a:pPr>
              <a:buNone/>
            </a:pPr>
            <a:endParaRPr lang="en-US" sz="1600" b="1" dirty="0" smtClean="0">
              <a:latin typeface="Times New Roman" pitchFamily="18" charset="0"/>
              <a:cs typeface="Times New Roman" pitchFamily="18" charset="0"/>
            </a:endParaRPr>
          </a:p>
          <a:p>
            <a:pPr>
              <a:buNone/>
            </a:pPr>
            <a:endParaRPr lang="en-US" sz="1600" b="1"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Access the Elements of an Array</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724400"/>
          </a:xfrm>
        </p:spPr>
        <p:txBody>
          <a:bodyPr>
            <a:normAutofit fontScale="70000" lnSpcReduction="20000"/>
          </a:bodyPr>
          <a:lstStyle/>
          <a:p>
            <a:r>
              <a:rPr lang="en-US" sz="2000" dirty="0" smtClean="0">
                <a:latin typeface="Times New Roman" pitchFamily="18" charset="0"/>
                <a:cs typeface="Times New Roman" pitchFamily="18" charset="0"/>
              </a:rPr>
              <a:t>We  access an array element by referring to the </a:t>
            </a:r>
            <a:r>
              <a:rPr lang="en-US" sz="2000" b="1" dirty="0" smtClean="0">
                <a:latin typeface="Times New Roman" pitchFamily="18" charset="0"/>
                <a:cs typeface="Times New Roman" pitchFamily="18" charset="0"/>
              </a:rPr>
              <a:t>index number</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var name = cars[0];</a:t>
            </a:r>
          </a:p>
          <a:p>
            <a:pPr>
              <a:buNone/>
            </a:pPr>
            <a:r>
              <a:rPr lang="en-US" sz="2000" b="1" dirty="0" smtClean="0">
                <a:latin typeface="Times New Roman" pitchFamily="18" charset="0"/>
                <a:cs typeface="Times New Roman" pitchFamily="18" charset="0"/>
              </a:rPr>
              <a:t>   Example:</a:t>
            </a:r>
          </a:p>
          <a:p>
            <a:pPr>
              <a:buNone/>
            </a:pPr>
            <a:endParaRPr lang="en-US" sz="2000" b="1"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&lt;!DOCTYPE html&gt;</a:t>
            </a:r>
          </a:p>
          <a:p>
            <a:pPr>
              <a:buNone/>
            </a:pPr>
            <a:r>
              <a:rPr lang="en-US" sz="2000" dirty="0" smtClean="0">
                <a:latin typeface="Times New Roman" pitchFamily="18" charset="0"/>
                <a:cs typeface="Times New Roman" pitchFamily="18" charset="0"/>
              </a:rPr>
              <a:t>&lt;html&gt;</a:t>
            </a:r>
          </a:p>
          <a:p>
            <a:pPr>
              <a:buNone/>
            </a:pPr>
            <a:r>
              <a:rPr lang="en-US" sz="2000" dirty="0" smtClean="0">
                <a:latin typeface="Times New Roman" pitchFamily="18" charset="0"/>
                <a:cs typeface="Times New Roman" pitchFamily="18" charset="0"/>
              </a:rPr>
              <a:t>&lt;body&gt;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&lt;h2&gt;JavaScript Arrays&lt;/h2&gt;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&lt;p&gt;JavaScript array elements are accessed using numeric indexes (starting from 0).&lt;/p&gt;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&lt;p id="demo"&gt;&lt;/p&gt;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&lt;script&gt;</a:t>
            </a:r>
          </a:p>
          <a:p>
            <a:pPr>
              <a:buNone/>
            </a:pPr>
            <a:r>
              <a:rPr lang="en-US" sz="2000" dirty="0" smtClean="0">
                <a:latin typeface="Times New Roman" pitchFamily="18" charset="0"/>
                <a:cs typeface="Times New Roman" pitchFamily="18" charset="0"/>
              </a:rPr>
              <a:t>var cars = ["Saab", "Volvo", "BMW"];</a:t>
            </a:r>
          </a:p>
          <a:p>
            <a:pPr>
              <a:buNone/>
            </a:pPr>
            <a:r>
              <a:rPr lang="en-US" sz="2000" dirty="0" err="1" smtClean="0">
                <a:latin typeface="Times New Roman" pitchFamily="18" charset="0"/>
                <a:cs typeface="Times New Roman" pitchFamily="18" charset="0"/>
              </a:rPr>
              <a:t>document.getElementById</a:t>
            </a:r>
            <a:r>
              <a:rPr lang="en-US" sz="2000" dirty="0" smtClean="0">
                <a:latin typeface="Times New Roman" pitchFamily="18" charset="0"/>
                <a:cs typeface="Times New Roman" pitchFamily="18" charset="0"/>
              </a:rPr>
              <a:t>("demo").</a:t>
            </a:r>
            <a:r>
              <a:rPr lang="en-US" sz="2000" dirty="0" err="1" smtClean="0">
                <a:latin typeface="Times New Roman" pitchFamily="18" charset="0"/>
                <a:cs typeface="Times New Roman" pitchFamily="18" charset="0"/>
              </a:rPr>
              <a:t>innerHTML</a:t>
            </a:r>
            <a:r>
              <a:rPr lang="en-US" sz="2000" dirty="0" smtClean="0">
                <a:latin typeface="Times New Roman" pitchFamily="18" charset="0"/>
                <a:cs typeface="Times New Roman" pitchFamily="18" charset="0"/>
              </a:rPr>
              <a:t> = cars[0];</a:t>
            </a:r>
          </a:p>
          <a:p>
            <a:pPr>
              <a:buNone/>
            </a:pPr>
            <a:r>
              <a:rPr lang="en-US" sz="2000" dirty="0" smtClean="0">
                <a:latin typeface="Times New Roman" pitchFamily="18" charset="0"/>
                <a:cs typeface="Times New Roman" pitchFamily="18" charset="0"/>
              </a:rPr>
              <a:t>&lt;/script&gt;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&lt;/html&gt;</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fontScale="90000"/>
          </a:bodyPr>
          <a:lstStyle/>
          <a:p>
            <a:pPr algn="ctr"/>
            <a:r>
              <a:rPr lang="en-US" sz="2800" dirty="0" smtClean="0">
                <a:latin typeface="Times New Roman" pitchFamily="18" charset="0"/>
                <a:cs typeface="Times New Roman" pitchFamily="18" charset="0"/>
              </a:rPr>
              <a:t>Changing an Array Element</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105400"/>
          </a:xfrm>
        </p:spPr>
        <p:txBody>
          <a:bodyPr>
            <a:normAutofit fontScale="47500" lnSpcReduction="20000"/>
          </a:bodyPr>
          <a:lstStyle/>
          <a:p>
            <a:r>
              <a:rPr lang="en-US" sz="3400" dirty="0" smtClean="0"/>
              <a:t>This statement changes the value of the first element in cars:</a:t>
            </a:r>
          </a:p>
          <a:p>
            <a:pPr>
              <a:buNone/>
            </a:pPr>
            <a:r>
              <a:rPr lang="en-US" sz="3400" dirty="0" smtClean="0"/>
              <a:t>    cars[0] = "Opel";</a:t>
            </a:r>
          </a:p>
          <a:p>
            <a:pPr>
              <a:buNone/>
            </a:pPr>
            <a:endParaRPr lang="en-US" dirty="0" smtClean="0"/>
          </a:p>
          <a:p>
            <a:pPr>
              <a:buNone/>
            </a:pPr>
            <a:r>
              <a:rPr lang="en-US" sz="3200" dirty="0" smtClean="0">
                <a:latin typeface="Times New Roman" pitchFamily="18" charset="0"/>
                <a:cs typeface="Times New Roman" pitchFamily="18" charset="0"/>
              </a:rPr>
              <a:t>&lt;!DOCTYPE html&gt;</a:t>
            </a:r>
          </a:p>
          <a:p>
            <a:pPr>
              <a:buNone/>
            </a:pPr>
            <a:r>
              <a:rPr lang="en-US" sz="3200" dirty="0" smtClean="0">
                <a:latin typeface="Times New Roman" pitchFamily="18" charset="0"/>
                <a:cs typeface="Times New Roman" pitchFamily="18" charset="0"/>
              </a:rPr>
              <a:t>&lt;html&gt;</a:t>
            </a:r>
          </a:p>
          <a:p>
            <a:pPr>
              <a:buNone/>
            </a:pPr>
            <a:r>
              <a:rPr lang="en-US" sz="3200" dirty="0" smtClean="0">
                <a:latin typeface="Times New Roman" pitchFamily="18" charset="0"/>
                <a:cs typeface="Times New Roman" pitchFamily="18" charset="0"/>
              </a:rPr>
              <a:t>&lt;body&gt;</a:t>
            </a:r>
          </a:p>
          <a:p>
            <a:pPr>
              <a:buNone/>
            </a:pPr>
            <a:endParaRPr lang="en-US" sz="3200" dirty="0" smtClean="0">
              <a:latin typeface="Times New Roman" pitchFamily="18" charset="0"/>
              <a:cs typeface="Times New Roman" pitchFamily="18" charset="0"/>
            </a:endParaRPr>
          </a:p>
          <a:p>
            <a:pPr>
              <a:buNone/>
            </a:pPr>
            <a:r>
              <a:rPr lang="en-US" sz="3200" dirty="0" smtClean="0">
                <a:latin typeface="Times New Roman" pitchFamily="18" charset="0"/>
                <a:cs typeface="Times New Roman" pitchFamily="18" charset="0"/>
              </a:rPr>
              <a:t>&lt;h2&gt;JavaScript Arrays&lt;/h2&gt;</a:t>
            </a:r>
          </a:p>
          <a:p>
            <a:pPr>
              <a:buNone/>
            </a:pPr>
            <a:endParaRPr lang="en-US" sz="3200" dirty="0" smtClean="0">
              <a:latin typeface="Times New Roman" pitchFamily="18" charset="0"/>
              <a:cs typeface="Times New Roman" pitchFamily="18" charset="0"/>
            </a:endParaRPr>
          </a:p>
          <a:p>
            <a:pPr>
              <a:buNone/>
            </a:pPr>
            <a:r>
              <a:rPr lang="en-US" sz="3200" dirty="0" smtClean="0">
                <a:latin typeface="Times New Roman" pitchFamily="18" charset="0"/>
                <a:cs typeface="Times New Roman" pitchFamily="18" charset="0"/>
              </a:rPr>
              <a:t>&lt;p&gt;JavaScript array elements are accessed using numeric indexes (starting from 0).&lt;/p&gt;</a:t>
            </a:r>
          </a:p>
          <a:p>
            <a:pPr>
              <a:buNone/>
            </a:pPr>
            <a:endParaRPr lang="en-US" sz="3200" dirty="0" smtClean="0">
              <a:latin typeface="Times New Roman" pitchFamily="18" charset="0"/>
              <a:cs typeface="Times New Roman" pitchFamily="18" charset="0"/>
            </a:endParaRPr>
          </a:p>
          <a:p>
            <a:pPr>
              <a:buNone/>
            </a:pPr>
            <a:r>
              <a:rPr lang="en-US" sz="3200" dirty="0" smtClean="0">
                <a:latin typeface="Times New Roman" pitchFamily="18" charset="0"/>
                <a:cs typeface="Times New Roman" pitchFamily="18" charset="0"/>
              </a:rPr>
              <a:t>&lt;p id="demo"&gt;&lt;/p&gt;</a:t>
            </a:r>
          </a:p>
          <a:p>
            <a:pPr>
              <a:buNone/>
            </a:pPr>
            <a:endParaRPr lang="en-US" sz="3200" dirty="0" smtClean="0">
              <a:latin typeface="Times New Roman" pitchFamily="18" charset="0"/>
              <a:cs typeface="Times New Roman" pitchFamily="18" charset="0"/>
            </a:endParaRPr>
          </a:p>
          <a:p>
            <a:pPr>
              <a:buNone/>
            </a:pPr>
            <a:r>
              <a:rPr lang="en-US" sz="3200" dirty="0" smtClean="0">
                <a:latin typeface="Times New Roman" pitchFamily="18" charset="0"/>
                <a:cs typeface="Times New Roman" pitchFamily="18" charset="0"/>
              </a:rPr>
              <a:t>&lt;script&gt;</a:t>
            </a:r>
          </a:p>
          <a:p>
            <a:pPr>
              <a:buNone/>
            </a:pPr>
            <a:r>
              <a:rPr lang="en-US" sz="3200" dirty="0" smtClean="0">
                <a:latin typeface="Times New Roman" pitchFamily="18" charset="0"/>
                <a:cs typeface="Times New Roman" pitchFamily="18" charset="0"/>
              </a:rPr>
              <a:t>var cars = ["Saab", "Volvo", "BMW"];</a:t>
            </a:r>
          </a:p>
          <a:p>
            <a:pPr>
              <a:buNone/>
            </a:pPr>
            <a:r>
              <a:rPr lang="en-US" sz="3200" dirty="0" smtClean="0">
                <a:latin typeface="Times New Roman" pitchFamily="18" charset="0"/>
                <a:cs typeface="Times New Roman" pitchFamily="18" charset="0"/>
              </a:rPr>
              <a:t>cars[0] = "Opel";</a:t>
            </a:r>
          </a:p>
          <a:p>
            <a:pPr>
              <a:buNone/>
            </a:pPr>
            <a:r>
              <a:rPr lang="en-US" sz="3200" dirty="0" err="1" smtClean="0">
                <a:latin typeface="Times New Roman" pitchFamily="18" charset="0"/>
                <a:cs typeface="Times New Roman" pitchFamily="18" charset="0"/>
              </a:rPr>
              <a:t>document.getElementById</a:t>
            </a:r>
            <a:r>
              <a:rPr lang="en-US" sz="3200" dirty="0" smtClean="0">
                <a:latin typeface="Times New Roman" pitchFamily="18" charset="0"/>
                <a:cs typeface="Times New Roman" pitchFamily="18" charset="0"/>
              </a:rPr>
              <a:t>("demo").</a:t>
            </a:r>
            <a:r>
              <a:rPr lang="en-US" sz="3200" dirty="0" err="1" smtClean="0">
                <a:latin typeface="Times New Roman" pitchFamily="18" charset="0"/>
                <a:cs typeface="Times New Roman" pitchFamily="18" charset="0"/>
              </a:rPr>
              <a:t>innerHTML</a:t>
            </a:r>
            <a:r>
              <a:rPr lang="en-US" sz="3200" dirty="0" smtClean="0">
                <a:latin typeface="Times New Roman" pitchFamily="18" charset="0"/>
                <a:cs typeface="Times New Roman" pitchFamily="18" charset="0"/>
              </a:rPr>
              <a:t> = cars;</a:t>
            </a:r>
          </a:p>
          <a:p>
            <a:pPr>
              <a:buNone/>
            </a:pPr>
            <a:r>
              <a:rPr lang="en-US" sz="3200" dirty="0" smtClean="0">
                <a:latin typeface="Times New Roman" pitchFamily="18" charset="0"/>
                <a:cs typeface="Times New Roman" pitchFamily="18" charset="0"/>
              </a:rPr>
              <a:t>&lt;/script&gt;</a:t>
            </a:r>
          </a:p>
          <a:p>
            <a:pPr>
              <a:buNone/>
            </a:pPr>
            <a:endParaRPr lang="en-US" sz="3200" dirty="0" smtClean="0">
              <a:latin typeface="Times New Roman" pitchFamily="18" charset="0"/>
              <a:cs typeface="Times New Roman" pitchFamily="18" charset="0"/>
            </a:endParaRPr>
          </a:p>
          <a:p>
            <a:pPr>
              <a:buNone/>
            </a:pPr>
            <a:r>
              <a:rPr lang="en-US" sz="3200" dirty="0" smtClean="0">
                <a:latin typeface="Times New Roman" pitchFamily="18" charset="0"/>
                <a:cs typeface="Times New Roman" pitchFamily="18" charset="0"/>
              </a:rPr>
              <a:t>&lt;/body&gt;</a:t>
            </a:r>
          </a:p>
          <a:p>
            <a:pPr>
              <a:buNone/>
            </a:pPr>
            <a:r>
              <a:rPr lang="en-US" sz="3200" dirty="0" smtClean="0">
                <a:latin typeface="Times New Roman" pitchFamily="18" charset="0"/>
                <a:cs typeface="Times New Roman" pitchFamily="18" charset="0"/>
              </a:rPr>
              <a:t>&lt;/html&gt;</a:t>
            </a:r>
          </a:p>
          <a:p>
            <a:pPr>
              <a:buNone/>
            </a:pPr>
            <a:endParaRPr lang="en-US" sz="3200" dirty="0" smtClean="0">
              <a:latin typeface="Times New Roman" pitchFamily="18" charset="0"/>
              <a:cs typeface="Times New Roman" pitchFamily="18" charset="0"/>
            </a:endParaRPr>
          </a:p>
          <a:p>
            <a:pPr>
              <a:buNone/>
            </a:pPr>
            <a:endParaRPr lang="en-US" sz="3200" dirty="0">
              <a:latin typeface="Times New Roman" pitchFamily="18" charset="0"/>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3100" dirty="0" smtClean="0">
                <a:latin typeface="Times New Roman" pitchFamily="18" charset="0"/>
                <a:cs typeface="Times New Roman" pitchFamily="18" charset="0"/>
              </a:rPr>
              <a:t>Array Properties and Methods</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5181600"/>
          </a:xfrm>
        </p:spPr>
        <p:txBody>
          <a:bodyPr>
            <a:normAutofit fontScale="62500" lnSpcReduction="20000"/>
          </a:bodyPr>
          <a:lstStyle/>
          <a:p>
            <a:r>
              <a:rPr lang="en-US" sz="2300" dirty="0" smtClean="0">
                <a:latin typeface="Times New Roman" pitchFamily="18" charset="0"/>
                <a:cs typeface="Times New Roman" pitchFamily="18" charset="0"/>
              </a:rPr>
              <a:t>The real strength of JavaScript arrays are the built-in array properties and methods:</a:t>
            </a:r>
          </a:p>
          <a:p>
            <a:pPr>
              <a:buNone/>
            </a:pPr>
            <a:r>
              <a:rPr lang="en-US" sz="2300" dirty="0" smtClean="0">
                <a:latin typeface="Times New Roman" pitchFamily="18" charset="0"/>
                <a:cs typeface="Times New Roman" pitchFamily="18" charset="0"/>
              </a:rPr>
              <a:t>    </a:t>
            </a:r>
            <a:r>
              <a:rPr lang="en-US" sz="2300" b="1" dirty="0" smtClean="0"/>
              <a:t>Examples:</a:t>
            </a:r>
          </a:p>
          <a:p>
            <a:r>
              <a:rPr lang="en-US" sz="2300" dirty="0" smtClean="0"/>
              <a:t>var x = </a:t>
            </a:r>
            <a:r>
              <a:rPr lang="en-US" sz="2300" dirty="0" err="1" smtClean="0"/>
              <a:t>cars.length</a:t>
            </a:r>
            <a:r>
              <a:rPr lang="en-US" sz="2300" dirty="0" smtClean="0"/>
              <a:t>;   // The length property returns the number of elements</a:t>
            </a:r>
            <a:br>
              <a:rPr lang="en-US" sz="2300" dirty="0" smtClean="0"/>
            </a:br>
            <a:r>
              <a:rPr lang="en-US" sz="2300" dirty="0" smtClean="0"/>
              <a:t>var y = </a:t>
            </a:r>
            <a:r>
              <a:rPr lang="en-US" sz="2300" dirty="0" err="1" smtClean="0"/>
              <a:t>cars.sort</a:t>
            </a:r>
            <a:r>
              <a:rPr lang="en-US" sz="2300" dirty="0" smtClean="0"/>
              <a:t>();   // The sort() method sorts arrays</a:t>
            </a:r>
          </a:p>
          <a:p>
            <a:r>
              <a:rPr lang="en-US" sz="2300" b="1" dirty="0" smtClean="0"/>
              <a:t>The length Property:</a:t>
            </a:r>
          </a:p>
          <a:p>
            <a:r>
              <a:rPr lang="en-US" sz="2300" dirty="0" smtClean="0"/>
              <a:t>The length property of an array returns the length of an array (the number of array elements).</a:t>
            </a:r>
          </a:p>
          <a:p>
            <a:pPr>
              <a:buNone/>
            </a:pPr>
            <a:r>
              <a:rPr lang="en-US" sz="2900" b="1" dirty="0" smtClean="0"/>
              <a:t>Example: </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&lt;!DOCTYPE html&gt;</a:t>
            </a:r>
          </a:p>
          <a:p>
            <a:pPr>
              <a:buNone/>
            </a:pPr>
            <a:r>
              <a:rPr lang="en-US" sz="2000" dirty="0" smtClean="0">
                <a:latin typeface="Times New Roman" pitchFamily="18" charset="0"/>
                <a:cs typeface="Times New Roman" pitchFamily="18" charset="0"/>
              </a:rPr>
              <a:t>  &lt;html&gt;</a:t>
            </a:r>
          </a:p>
          <a:p>
            <a:pPr>
              <a:buNone/>
            </a:pPr>
            <a:r>
              <a:rPr lang="en-US" sz="2000" dirty="0" smtClean="0">
                <a:latin typeface="Times New Roman" pitchFamily="18" charset="0"/>
                <a:cs typeface="Times New Roman" pitchFamily="18" charset="0"/>
              </a:rPr>
              <a:t>  &lt;body&gt;</a:t>
            </a:r>
          </a:p>
          <a:p>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&lt;h2&gt;JavaScript Arrays&lt;/h2&gt;</a:t>
            </a:r>
          </a:p>
          <a:p>
            <a:pPr>
              <a:buNone/>
            </a:pPr>
            <a:r>
              <a:rPr lang="en-US" sz="2000" dirty="0" smtClean="0">
                <a:latin typeface="Times New Roman" pitchFamily="18" charset="0"/>
                <a:cs typeface="Times New Roman" pitchFamily="18" charset="0"/>
              </a:rPr>
              <a:t>&lt;p&gt;The length property returns the length of an array.&lt;/p&gt;</a:t>
            </a:r>
          </a:p>
          <a:p>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&lt;p id="demo"&gt;&lt;/p&gt;</a:t>
            </a:r>
          </a:p>
          <a:p>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&lt;script&gt;</a:t>
            </a:r>
          </a:p>
          <a:p>
            <a:pPr>
              <a:buNone/>
            </a:pPr>
            <a:r>
              <a:rPr lang="en-US" sz="2000" dirty="0" smtClean="0">
                <a:latin typeface="Times New Roman" pitchFamily="18" charset="0"/>
                <a:cs typeface="Times New Roman" pitchFamily="18" charset="0"/>
              </a:rPr>
              <a:t>var fruits = ["Banana", "Orange", "Apple", "Mango"];</a:t>
            </a:r>
          </a:p>
          <a:p>
            <a:pPr>
              <a:buNone/>
            </a:pPr>
            <a:r>
              <a:rPr lang="en-US" sz="2000" dirty="0" err="1" smtClean="0">
                <a:latin typeface="Times New Roman" pitchFamily="18" charset="0"/>
                <a:cs typeface="Times New Roman" pitchFamily="18" charset="0"/>
              </a:rPr>
              <a:t>document.getElementById</a:t>
            </a:r>
            <a:r>
              <a:rPr lang="en-US" sz="2000" dirty="0" smtClean="0">
                <a:latin typeface="Times New Roman" pitchFamily="18" charset="0"/>
                <a:cs typeface="Times New Roman" pitchFamily="18" charset="0"/>
              </a:rPr>
              <a:t>("demo").</a:t>
            </a:r>
            <a:r>
              <a:rPr lang="en-US" sz="2000" dirty="0" err="1" smtClean="0">
                <a:latin typeface="Times New Roman" pitchFamily="18" charset="0"/>
                <a:cs typeface="Times New Roman" pitchFamily="18" charset="0"/>
              </a:rPr>
              <a:t>innerHTML</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fruits.length</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&lt;/script&gt;</a:t>
            </a:r>
          </a:p>
          <a:p>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&lt;/html&gt;</a:t>
            </a:r>
          </a:p>
          <a:p>
            <a:endParaRPr lang="en-US" sz="2000" dirty="0">
              <a:latin typeface="Times New Roman" pitchFamily="18" charset="0"/>
              <a:cs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2800" dirty="0" smtClean="0">
                <a:latin typeface="Times New Roman" pitchFamily="18" charset="0"/>
                <a:cs typeface="Times New Roman" pitchFamily="18" charset="0"/>
              </a:rPr>
              <a:t>Associative Arrays</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562600"/>
          </a:xfrm>
        </p:spPr>
        <p:txBody>
          <a:bodyPr>
            <a:noAutofit/>
          </a:bodyPr>
          <a:lstStyle/>
          <a:p>
            <a:r>
              <a:rPr lang="en-US" sz="1400" dirty="0" smtClean="0">
                <a:latin typeface="Times New Roman" pitchFamily="18" charset="0"/>
                <a:cs typeface="Times New Roman" pitchFamily="18" charset="0"/>
              </a:rPr>
              <a:t>Many programming languages support arrays with named indexes.</a:t>
            </a:r>
          </a:p>
          <a:p>
            <a:r>
              <a:rPr lang="en-US" sz="1400" dirty="0" smtClean="0">
                <a:latin typeface="Times New Roman" pitchFamily="18" charset="0"/>
                <a:cs typeface="Times New Roman" pitchFamily="18" charset="0"/>
              </a:rPr>
              <a:t>Arrays with named indexes are called associative arrays (or hashes).</a:t>
            </a:r>
          </a:p>
          <a:p>
            <a:r>
              <a:rPr lang="en-US" sz="1400" dirty="0" smtClean="0">
                <a:latin typeface="Times New Roman" pitchFamily="18" charset="0"/>
                <a:cs typeface="Times New Roman" pitchFamily="18" charset="0"/>
              </a:rPr>
              <a:t>JavaScript does </a:t>
            </a:r>
            <a:r>
              <a:rPr lang="en-US" sz="1400" b="1" dirty="0" smtClean="0">
                <a:latin typeface="Times New Roman" pitchFamily="18" charset="0"/>
                <a:cs typeface="Times New Roman" pitchFamily="18" charset="0"/>
              </a:rPr>
              <a:t>not</a:t>
            </a:r>
            <a:r>
              <a:rPr lang="en-US" sz="1400" dirty="0" smtClean="0">
                <a:latin typeface="Times New Roman" pitchFamily="18" charset="0"/>
                <a:cs typeface="Times New Roman" pitchFamily="18" charset="0"/>
              </a:rPr>
              <a:t> support arrays with named indexes.</a:t>
            </a:r>
          </a:p>
          <a:p>
            <a:r>
              <a:rPr lang="en-US" sz="1400" dirty="0" smtClean="0">
                <a:latin typeface="Times New Roman" pitchFamily="18" charset="0"/>
                <a:cs typeface="Times New Roman" pitchFamily="18" charset="0"/>
              </a:rPr>
              <a:t>In JavaScript, </a:t>
            </a:r>
            <a:r>
              <a:rPr lang="en-US" sz="1400" b="1" dirty="0" smtClean="0">
                <a:latin typeface="Times New Roman" pitchFamily="18" charset="0"/>
                <a:cs typeface="Times New Roman" pitchFamily="18" charset="0"/>
              </a:rPr>
              <a:t>arrays</a:t>
            </a:r>
            <a:r>
              <a:rPr lang="en-US" sz="1400" dirty="0" smtClean="0">
                <a:latin typeface="Times New Roman" pitchFamily="18" charset="0"/>
                <a:cs typeface="Times New Roman" pitchFamily="18" charset="0"/>
              </a:rPr>
              <a:t> always use </a:t>
            </a:r>
            <a:r>
              <a:rPr lang="en-US" sz="1400" b="1" dirty="0" smtClean="0">
                <a:latin typeface="Times New Roman" pitchFamily="18" charset="0"/>
                <a:cs typeface="Times New Roman" pitchFamily="18" charset="0"/>
              </a:rPr>
              <a:t>numbered indexes</a:t>
            </a:r>
            <a:r>
              <a:rPr lang="en-US" sz="1400" dirty="0" smtClean="0">
                <a:latin typeface="Times New Roman" pitchFamily="18" charset="0"/>
                <a:cs typeface="Times New Roman" pitchFamily="18" charset="0"/>
              </a:rPr>
              <a:t>.  </a:t>
            </a:r>
            <a:endParaRPr lang="en-US" sz="1200" b="1"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Example: </a:t>
            </a:r>
          </a:p>
          <a:p>
            <a:pPr>
              <a:buNone/>
            </a:pPr>
            <a:r>
              <a:rPr lang="en-US" sz="1400" dirty="0" smtClean="0">
                <a:latin typeface="Times New Roman" pitchFamily="18" charset="0"/>
                <a:cs typeface="Times New Roman" pitchFamily="18" charset="0"/>
              </a:rPr>
              <a:t>&lt;!DOCTYPE html&gt;</a:t>
            </a:r>
          </a:p>
          <a:p>
            <a:pPr>
              <a:buNone/>
            </a:pPr>
            <a:r>
              <a:rPr lang="en-US" sz="1400" dirty="0" smtClean="0">
                <a:latin typeface="Times New Roman" pitchFamily="18" charset="0"/>
                <a:cs typeface="Times New Roman" pitchFamily="18" charset="0"/>
              </a:rPr>
              <a:t>&lt;html&gt;</a:t>
            </a:r>
          </a:p>
          <a:p>
            <a:pPr>
              <a:buNone/>
            </a:pPr>
            <a:r>
              <a:rPr lang="en-US" sz="1400" dirty="0" smtClean="0">
                <a:latin typeface="Times New Roman" pitchFamily="18" charset="0"/>
                <a:cs typeface="Times New Roman" pitchFamily="18" charset="0"/>
              </a:rPr>
              <a:t>&lt;body&gt;</a:t>
            </a:r>
          </a:p>
          <a:p>
            <a:pPr>
              <a:buNone/>
            </a:pPr>
            <a:r>
              <a:rPr lang="en-US" sz="1400" dirty="0" smtClean="0">
                <a:latin typeface="Times New Roman" pitchFamily="18" charset="0"/>
                <a:cs typeface="Times New Roman" pitchFamily="18" charset="0"/>
              </a:rPr>
              <a:t>&lt;h2&gt;JavaScript Arrays&lt;/h2&gt;</a:t>
            </a:r>
          </a:p>
          <a:p>
            <a:pPr>
              <a:buNone/>
            </a:pPr>
            <a:r>
              <a:rPr lang="en-US" sz="1400" dirty="0" smtClean="0">
                <a:latin typeface="Times New Roman" pitchFamily="18" charset="0"/>
                <a:cs typeface="Times New Roman" pitchFamily="18" charset="0"/>
              </a:rPr>
              <a:t>&lt;p id="demo"&gt;&lt;/p&gt;</a:t>
            </a:r>
          </a:p>
          <a:p>
            <a:pPr>
              <a:buNone/>
            </a:pPr>
            <a:r>
              <a:rPr lang="en-US" sz="1400" dirty="0" smtClean="0">
                <a:latin typeface="Times New Roman" pitchFamily="18" charset="0"/>
                <a:cs typeface="Times New Roman" pitchFamily="18" charset="0"/>
              </a:rPr>
              <a:t>&lt;script&gt;</a:t>
            </a:r>
          </a:p>
          <a:p>
            <a:pPr>
              <a:buNone/>
            </a:pPr>
            <a:r>
              <a:rPr lang="en-US" sz="1400" dirty="0" smtClean="0">
                <a:latin typeface="Times New Roman" pitchFamily="18" charset="0"/>
                <a:cs typeface="Times New Roman" pitchFamily="18" charset="0"/>
              </a:rPr>
              <a:t>var person = [];</a:t>
            </a:r>
          </a:p>
          <a:p>
            <a:pPr>
              <a:buNone/>
            </a:pPr>
            <a:r>
              <a:rPr lang="en-US" sz="1400" dirty="0" smtClean="0">
                <a:latin typeface="Times New Roman" pitchFamily="18" charset="0"/>
                <a:cs typeface="Times New Roman" pitchFamily="18" charset="0"/>
              </a:rPr>
              <a:t>person[0] = "John";</a:t>
            </a:r>
          </a:p>
          <a:p>
            <a:pPr>
              <a:buNone/>
            </a:pPr>
            <a:r>
              <a:rPr lang="en-US" sz="1400" dirty="0" smtClean="0">
                <a:latin typeface="Times New Roman" pitchFamily="18" charset="0"/>
                <a:cs typeface="Times New Roman" pitchFamily="18" charset="0"/>
              </a:rPr>
              <a:t>person[1] = "Doe";</a:t>
            </a:r>
          </a:p>
          <a:p>
            <a:pPr>
              <a:buNone/>
            </a:pPr>
            <a:r>
              <a:rPr lang="en-US" sz="1400" dirty="0" smtClean="0">
                <a:latin typeface="Times New Roman" pitchFamily="18" charset="0"/>
                <a:cs typeface="Times New Roman" pitchFamily="18" charset="0"/>
              </a:rPr>
              <a:t>person[2] = 46; </a:t>
            </a:r>
          </a:p>
          <a:p>
            <a:pPr>
              <a:buNone/>
            </a:pPr>
            <a:r>
              <a:rPr lang="en-US" sz="1400" dirty="0" err="1" smtClean="0">
                <a:latin typeface="Times New Roman" pitchFamily="18" charset="0"/>
                <a:cs typeface="Times New Roman" pitchFamily="18" charset="0"/>
              </a:rPr>
              <a:t>document.getElementById</a:t>
            </a:r>
            <a:r>
              <a:rPr lang="en-US" sz="1400" dirty="0" smtClean="0">
                <a:latin typeface="Times New Roman" pitchFamily="18" charset="0"/>
                <a:cs typeface="Times New Roman" pitchFamily="18" charset="0"/>
              </a:rPr>
              <a:t>("demo").</a:t>
            </a:r>
            <a:r>
              <a:rPr lang="en-US" sz="1400" dirty="0" err="1" smtClean="0">
                <a:latin typeface="Times New Roman" pitchFamily="18" charset="0"/>
                <a:cs typeface="Times New Roman" pitchFamily="18" charset="0"/>
              </a:rPr>
              <a:t>innerHTML</a:t>
            </a:r>
            <a:r>
              <a:rPr lang="en-US" sz="1400"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person[0] + " " + </a:t>
            </a:r>
            <a:r>
              <a:rPr lang="en-US" sz="1400" dirty="0" err="1" smtClean="0">
                <a:latin typeface="Times New Roman" pitchFamily="18" charset="0"/>
                <a:cs typeface="Times New Roman" pitchFamily="18" charset="0"/>
              </a:rPr>
              <a:t>person.length</a:t>
            </a:r>
            <a:r>
              <a:rPr lang="en-US" sz="1400"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&lt;/script&gt;</a:t>
            </a:r>
          </a:p>
          <a:p>
            <a:pPr>
              <a:buNone/>
            </a:pPr>
            <a:r>
              <a:rPr lang="en-US" sz="1400" dirty="0" smtClean="0">
                <a:latin typeface="Times New Roman" pitchFamily="18" charset="0"/>
                <a:cs typeface="Times New Roman" pitchFamily="18" charset="0"/>
              </a:rPr>
              <a:t>&lt;/body&gt;</a:t>
            </a:r>
          </a:p>
          <a:p>
            <a:pPr>
              <a:buNone/>
            </a:pPr>
            <a:r>
              <a:rPr lang="en-US" sz="1400" dirty="0" smtClean="0">
                <a:latin typeface="Times New Roman" pitchFamily="18" charset="0"/>
                <a:cs typeface="Times New Roman" pitchFamily="18" charset="0"/>
              </a:rPr>
              <a:t>&lt;/html&gt;</a:t>
            </a:r>
          </a:p>
          <a:p>
            <a:endParaRPr lang="en-US" sz="1200" dirty="0">
              <a:latin typeface="Times New Roman" pitchFamily="18" charset="0"/>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JavaScript array constructor (new keyword)</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800600"/>
          </a:xfrm>
        </p:spPr>
        <p:txBody>
          <a:bodyPr>
            <a:normAutofit fontScale="92500" lnSpcReduction="20000"/>
          </a:bodyPr>
          <a:lstStyle/>
          <a:p>
            <a:r>
              <a:rPr lang="en-US" sz="2000" dirty="0" smtClean="0">
                <a:latin typeface="Times New Roman" pitchFamily="18" charset="0"/>
                <a:cs typeface="Times New Roman" pitchFamily="18" charset="0"/>
              </a:rPr>
              <a:t>We  need to create instance of array by passing arguments in constructor so that we don't have to provide value explicitly.</a:t>
            </a:r>
          </a:p>
          <a:p>
            <a:pPr>
              <a:buNone/>
            </a:pPr>
            <a:r>
              <a:rPr lang="en-US" sz="2000" dirty="0" smtClean="0">
                <a:latin typeface="Times New Roman" pitchFamily="18" charset="0"/>
                <a:cs typeface="Times New Roman" pitchFamily="18" charset="0"/>
              </a:rPr>
              <a:t>&lt;html&gt;</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&lt;script&gt;  </a:t>
            </a:r>
          </a:p>
          <a:p>
            <a:pPr>
              <a:buNone/>
            </a:pPr>
            <a:r>
              <a:rPr lang="en-US" sz="2000" dirty="0" smtClean="0">
                <a:latin typeface="Times New Roman" pitchFamily="18" charset="0"/>
                <a:cs typeface="Times New Roman" pitchFamily="18" charset="0"/>
              </a:rPr>
              <a:t>var </a:t>
            </a:r>
            <a:r>
              <a:rPr lang="en-US" sz="2000" dirty="0" err="1" smtClean="0">
                <a:latin typeface="Times New Roman" pitchFamily="18" charset="0"/>
                <a:cs typeface="Times New Roman" pitchFamily="18" charset="0"/>
              </a:rPr>
              <a:t>emp</a:t>
            </a:r>
            <a:r>
              <a:rPr lang="en-US" sz="2000" dirty="0" smtClean="0">
                <a:latin typeface="Times New Roman" pitchFamily="18" charset="0"/>
                <a:cs typeface="Times New Roman" pitchFamily="18" charset="0"/>
              </a:rPr>
              <a:t>=new Array("</a:t>
            </a:r>
            <a:r>
              <a:rPr lang="en-US" sz="2000" dirty="0" err="1" smtClean="0">
                <a:latin typeface="Times New Roman" pitchFamily="18" charset="0"/>
                <a:cs typeface="Times New Roman" pitchFamily="18" charset="0"/>
              </a:rPr>
              <a:t>Jai","Vijay","Smith</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for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=0;i&lt;</a:t>
            </a:r>
            <a:r>
              <a:rPr lang="en-US" sz="2000" dirty="0" err="1" smtClean="0">
                <a:latin typeface="Times New Roman" pitchFamily="18" charset="0"/>
                <a:cs typeface="Times New Roman" pitchFamily="18" charset="0"/>
              </a:rPr>
              <a:t>emp.length;i</a:t>
            </a:r>
            <a:r>
              <a:rPr lang="en-US" sz="2000" dirty="0" smtClean="0">
                <a:latin typeface="Times New Roman" pitchFamily="18" charset="0"/>
                <a:cs typeface="Times New Roman" pitchFamily="18" charset="0"/>
              </a:rPr>
              <a:t>++){  </a:t>
            </a:r>
          </a:p>
          <a:p>
            <a:pPr>
              <a:buNone/>
            </a:pP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emp</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 "&lt;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  </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&lt;/script&gt;  </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&lt;/html&gt;</a:t>
            </a:r>
          </a:p>
          <a:p>
            <a:pPr>
              <a:buNone/>
            </a:pPr>
            <a:r>
              <a:rPr lang="en-US" sz="2000" b="1" dirty="0" smtClean="0">
                <a:latin typeface="Times New Roman" pitchFamily="18" charset="0"/>
                <a:cs typeface="Times New Roman" pitchFamily="18" charset="0"/>
              </a:rPr>
              <a:t>Output: </a:t>
            </a:r>
          </a:p>
          <a:p>
            <a:pPr>
              <a:buNone/>
            </a:pPr>
            <a:r>
              <a:rPr lang="en-US" sz="1800" dirty="0" smtClean="0"/>
              <a:t>      Jai</a:t>
            </a:r>
            <a:br>
              <a:rPr lang="en-US" sz="1800" dirty="0" smtClean="0"/>
            </a:br>
            <a:r>
              <a:rPr lang="en-US" sz="1800" dirty="0" smtClean="0"/>
              <a:t>Vijay</a:t>
            </a:r>
            <a:br>
              <a:rPr lang="en-US" sz="1800" dirty="0" smtClean="0"/>
            </a:br>
            <a:r>
              <a:rPr lang="en-US" sz="1800" dirty="0" smtClean="0"/>
              <a:t>Smith</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JavaScript Array Methods</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876800"/>
          </a:xfrm>
        </p:spPr>
        <p:txBody>
          <a:bodyPr>
            <a:normAutofit fontScale="92500" lnSpcReduction="20000"/>
          </a:bodyPr>
          <a:lstStyle/>
          <a:p>
            <a:r>
              <a:rPr lang="en-US" b="1" dirty="0" smtClean="0"/>
              <a:t>Converting Arrays to Strings:</a:t>
            </a:r>
          </a:p>
          <a:p>
            <a:r>
              <a:rPr lang="en-US" sz="2000" dirty="0" smtClean="0">
                <a:latin typeface="Times New Roman" pitchFamily="18" charset="0"/>
                <a:cs typeface="Times New Roman" pitchFamily="18" charset="0"/>
              </a:rPr>
              <a:t>The JavaScript method </a:t>
            </a:r>
            <a:r>
              <a:rPr lang="en-US" sz="2000" dirty="0" err="1" smtClean="0">
                <a:latin typeface="Times New Roman" pitchFamily="18" charset="0"/>
                <a:cs typeface="Times New Roman" pitchFamily="18" charset="0"/>
              </a:rPr>
              <a:t>toString</a:t>
            </a:r>
            <a:r>
              <a:rPr lang="en-US" sz="2000" dirty="0" smtClean="0">
                <a:latin typeface="Times New Roman" pitchFamily="18" charset="0"/>
                <a:cs typeface="Times New Roman" pitchFamily="18" charset="0"/>
              </a:rPr>
              <a:t>() converts an array to a string of (comma separated) array values.</a:t>
            </a:r>
            <a:endParaRPr lang="en-US" sz="20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Example:</a:t>
            </a:r>
          </a:p>
          <a:p>
            <a:pPr>
              <a:buNone/>
            </a:pPr>
            <a:r>
              <a:rPr lang="en-US" sz="2000" dirty="0" smtClean="0">
                <a:latin typeface="Times New Roman" pitchFamily="18" charset="0"/>
                <a:cs typeface="Times New Roman" pitchFamily="18" charset="0"/>
              </a:rPr>
              <a:t>   var fruits = ["Banana", "Orange", "Apple", "Mango"];</a:t>
            </a:r>
            <a:br>
              <a:rPr lang="en-US" sz="2000" dirty="0" smtClean="0">
                <a:latin typeface="Times New Roman" pitchFamily="18" charset="0"/>
                <a:cs typeface="Times New Roman" pitchFamily="18" charset="0"/>
              </a:rPr>
            </a:br>
            <a:r>
              <a:rPr lang="en-US" sz="2000" dirty="0" err="1" smtClean="0">
                <a:latin typeface="Times New Roman" pitchFamily="18" charset="0"/>
                <a:cs typeface="Times New Roman" pitchFamily="18" charset="0"/>
              </a:rPr>
              <a:t>document.getElementById</a:t>
            </a:r>
            <a:r>
              <a:rPr lang="en-US" sz="2000" dirty="0" smtClean="0">
                <a:latin typeface="Times New Roman" pitchFamily="18" charset="0"/>
                <a:cs typeface="Times New Roman" pitchFamily="18" charset="0"/>
              </a:rPr>
              <a:t>("demo").</a:t>
            </a:r>
            <a:r>
              <a:rPr lang="en-US" sz="2000" dirty="0" err="1" smtClean="0">
                <a:latin typeface="Times New Roman" pitchFamily="18" charset="0"/>
                <a:cs typeface="Times New Roman" pitchFamily="18" charset="0"/>
              </a:rPr>
              <a:t>innerHTML</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fruits.toString</a:t>
            </a:r>
            <a:r>
              <a:rPr lang="en-US" sz="2000" dirty="0" smtClean="0">
                <a:latin typeface="Times New Roman" pitchFamily="18" charset="0"/>
                <a:cs typeface="Times New Roman" pitchFamily="18" charset="0"/>
              </a:rPr>
              <a:t>();</a:t>
            </a:r>
          </a:p>
          <a:p>
            <a:pPr>
              <a:buNone/>
            </a:pPr>
            <a:r>
              <a:rPr lang="en-US" sz="2000" b="1" dirty="0" smtClean="0">
                <a:latin typeface="Times New Roman" pitchFamily="18" charset="0"/>
                <a:cs typeface="Times New Roman" pitchFamily="18" charset="0"/>
              </a:rPr>
              <a:t>  Result:</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Banana,Orange,Apple,Mango</a:t>
            </a: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The join() method also joins all array elements into a string.</a:t>
            </a:r>
          </a:p>
          <a:p>
            <a:r>
              <a:rPr lang="en-US" sz="2000" dirty="0" smtClean="0">
                <a:latin typeface="Times New Roman" pitchFamily="18" charset="0"/>
                <a:cs typeface="Times New Roman" pitchFamily="18" charset="0"/>
              </a:rPr>
              <a:t>It behaves just like </a:t>
            </a:r>
            <a:r>
              <a:rPr lang="en-US" sz="2000" dirty="0" err="1" smtClean="0">
                <a:latin typeface="Times New Roman" pitchFamily="18" charset="0"/>
                <a:cs typeface="Times New Roman" pitchFamily="18" charset="0"/>
              </a:rPr>
              <a:t>toString</a:t>
            </a:r>
            <a:r>
              <a:rPr lang="en-US" sz="2000" dirty="0" smtClean="0">
                <a:latin typeface="Times New Roman" pitchFamily="18" charset="0"/>
                <a:cs typeface="Times New Roman" pitchFamily="18" charset="0"/>
              </a:rPr>
              <a:t>(), but in addition you can specify the separator:</a:t>
            </a:r>
          </a:p>
          <a:p>
            <a:pPr>
              <a:buNone/>
            </a:pPr>
            <a:r>
              <a:rPr lang="en-US" b="1" dirty="0" smtClean="0"/>
              <a:t>   </a:t>
            </a:r>
            <a:r>
              <a:rPr lang="en-US" sz="2400" b="1" dirty="0" smtClean="0">
                <a:latin typeface="Times New Roman" pitchFamily="18" charset="0"/>
                <a:cs typeface="Times New Roman" pitchFamily="18" charset="0"/>
              </a:rPr>
              <a:t>Example</a:t>
            </a:r>
          </a:p>
          <a:p>
            <a:pPr>
              <a:buNone/>
            </a:pPr>
            <a:r>
              <a:rPr lang="en-US" sz="2400" dirty="0" smtClean="0">
                <a:latin typeface="Times New Roman" pitchFamily="18" charset="0"/>
                <a:cs typeface="Times New Roman" pitchFamily="18" charset="0"/>
              </a:rPr>
              <a:t>   var fruits = ["Banana", "Orange", "Apple", "Mango"];</a:t>
            </a:r>
            <a:br>
              <a:rPr lang="en-US" sz="2400" dirty="0" smtClean="0">
                <a:latin typeface="Times New Roman" pitchFamily="18" charset="0"/>
                <a:cs typeface="Times New Roman" pitchFamily="18" charset="0"/>
              </a:rPr>
            </a:br>
            <a:r>
              <a:rPr lang="en-US" sz="2400" dirty="0" err="1" smtClean="0">
                <a:latin typeface="Times New Roman" pitchFamily="18" charset="0"/>
                <a:cs typeface="Times New Roman" pitchFamily="18" charset="0"/>
              </a:rPr>
              <a:t>document.getElementById</a:t>
            </a:r>
            <a:r>
              <a:rPr lang="en-US" sz="2400" dirty="0" smtClean="0">
                <a:latin typeface="Times New Roman" pitchFamily="18" charset="0"/>
                <a:cs typeface="Times New Roman" pitchFamily="18" charset="0"/>
              </a:rPr>
              <a:t>("demo").</a:t>
            </a:r>
            <a:r>
              <a:rPr lang="en-US" sz="2400" dirty="0" err="1" smtClean="0">
                <a:latin typeface="Times New Roman" pitchFamily="18" charset="0"/>
                <a:cs typeface="Times New Roman" pitchFamily="18" charset="0"/>
              </a:rPr>
              <a:t>innerHTML</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fruits.join</a:t>
            </a:r>
            <a:r>
              <a:rPr lang="en-US" sz="2400" dirty="0" smtClean="0">
                <a:latin typeface="Times New Roman" pitchFamily="18" charset="0"/>
                <a:cs typeface="Times New Roman" pitchFamily="18" charset="0"/>
              </a:rPr>
              <a:t>(" * ");</a:t>
            </a:r>
          </a:p>
          <a:p>
            <a:pPr>
              <a:buNone/>
            </a:pPr>
            <a:r>
              <a:rPr lang="en-US" sz="2400" b="1" dirty="0" smtClean="0">
                <a:latin typeface="Times New Roman" pitchFamily="18" charset="0"/>
                <a:cs typeface="Times New Roman" pitchFamily="18" charset="0"/>
              </a:rPr>
              <a:t>   Result:</a:t>
            </a:r>
          </a:p>
          <a:p>
            <a:pPr>
              <a:buNone/>
            </a:pPr>
            <a:r>
              <a:rPr lang="en-US" sz="2400" dirty="0" smtClean="0">
                <a:latin typeface="Times New Roman" pitchFamily="18" charset="0"/>
                <a:cs typeface="Times New Roman" pitchFamily="18" charset="0"/>
              </a:rPr>
              <a:t>   Banana * Orange * Apple * Mango</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pPr algn="ctr"/>
            <a:r>
              <a:rPr lang="en-US" sz="2800" b="1" dirty="0" smtClean="0">
                <a:latin typeface="Times New Roman" pitchFamily="18" charset="0"/>
                <a:cs typeface="Times New Roman" pitchFamily="18" charset="0"/>
              </a:rPr>
              <a:t>Popping</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257800"/>
          </a:xfrm>
        </p:spPr>
        <p:txBody>
          <a:bodyPr>
            <a:normAutofit fontScale="92500" lnSpcReduction="10000"/>
          </a:bodyPr>
          <a:lstStyle/>
          <a:p>
            <a:r>
              <a:rPr lang="en-US" sz="2000" dirty="0" smtClean="0">
                <a:latin typeface="Times New Roman" pitchFamily="18" charset="0"/>
                <a:cs typeface="Times New Roman" pitchFamily="18" charset="0"/>
              </a:rPr>
              <a:t>The pop() method removes the last element from an array</a:t>
            </a:r>
          </a:p>
          <a:p>
            <a:pPr>
              <a:buNone/>
            </a:pPr>
            <a:r>
              <a:rPr lang="en-US" sz="2000" b="1" dirty="0" smtClean="0">
                <a:latin typeface="Times New Roman" pitchFamily="18" charset="0"/>
                <a:cs typeface="Times New Roman" pitchFamily="18" charset="0"/>
              </a:rPr>
              <a:t>   Example</a:t>
            </a:r>
          </a:p>
          <a:p>
            <a:r>
              <a:rPr lang="en-US" sz="2000" dirty="0" smtClean="0">
                <a:latin typeface="Times New Roman" pitchFamily="18" charset="0"/>
                <a:cs typeface="Times New Roman" pitchFamily="18" charset="0"/>
              </a:rPr>
              <a:t>var fruits = ["Banana", "Orange", "Apple", "Mango"];</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fruits.pop();              // Removes the last element ("Mango") from fruits</a:t>
            </a:r>
          </a:p>
          <a:p>
            <a:pPr>
              <a:buNone/>
            </a:pPr>
            <a:r>
              <a:rPr lang="en-US" sz="2000" b="1" dirty="0" smtClean="0"/>
              <a:t>  Pushing:</a:t>
            </a:r>
          </a:p>
          <a:p>
            <a:r>
              <a:rPr lang="en-US" sz="2000" dirty="0" smtClean="0"/>
              <a:t>The push() method adds a new element to an array (at the end):</a:t>
            </a:r>
          </a:p>
          <a:p>
            <a:pPr>
              <a:buNone/>
            </a:pPr>
            <a:r>
              <a:rPr lang="en-US" sz="2000" b="1" dirty="0" smtClean="0"/>
              <a:t>  Example:</a:t>
            </a:r>
          </a:p>
          <a:p>
            <a:r>
              <a:rPr lang="en-US" sz="2000" dirty="0" smtClean="0"/>
              <a:t>var fruits = ["Banana", "Orange", "Apple", "Mango"];</a:t>
            </a:r>
            <a:br>
              <a:rPr lang="en-US" sz="2000" dirty="0" smtClean="0"/>
            </a:br>
            <a:r>
              <a:rPr lang="en-US" sz="2000" dirty="0" err="1" smtClean="0"/>
              <a:t>fruits.push</a:t>
            </a:r>
            <a:r>
              <a:rPr lang="en-US" sz="2000" dirty="0" smtClean="0"/>
              <a:t>("Kiwi");       //  Adds a new element ("Kiwi") to fruits</a:t>
            </a:r>
          </a:p>
          <a:p>
            <a:pPr>
              <a:buNone/>
            </a:pPr>
            <a:r>
              <a:rPr lang="en-US" sz="2000" b="1" dirty="0" smtClean="0"/>
              <a:t>Shifting Elements:</a:t>
            </a:r>
          </a:p>
          <a:p>
            <a:r>
              <a:rPr lang="en-US" sz="2000" dirty="0" smtClean="0"/>
              <a:t>Shifting is equivalent to popping, working on the first element instead of the last.</a:t>
            </a:r>
          </a:p>
          <a:p>
            <a:r>
              <a:rPr lang="en-US" sz="2000" dirty="0" smtClean="0"/>
              <a:t>The shift() method removes the first array element and "shifts" all other elements to a lower index.</a:t>
            </a:r>
          </a:p>
          <a:p>
            <a:pPr>
              <a:buNone/>
            </a:pPr>
            <a:r>
              <a:rPr lang="en-US" sz="2000" b="1" dirty="0" smtClean="0"/>
              <a:t>  Example</a:t>
            </a:r>
          </a:p>
          <a:p>
            <a:r>
              <a:rPr lang="en-US" sz="2000" dirty="0" smtClean="0"/>
              <a:t>var fruits = ["Banana", "Orange", "Apple", "Mango"];</a:t>
            </a:r>
            <a:br>
              <a:rPr lang="en-US" sz="2000" dirty="0" smtClean="0"/>
            </a:br>
            <a:r>
              <a:rPr lang="en-US" sz="2000" dirty="0" err="1" smtClean="0"/>
              <a:t>fruits.shift</a:t>
            </a:r>
            <a:r>
              <a:rPr lang="en-US" sz="2000" dirty="0" smtClean="0"/>
              <a:t>();            // Removes the first element "Banana" from fruits</a:t>
            </a:r>
          </a:p>
          <a:p>
            <a:endParaRPr lang="en-US" sz="2000" dirty="0" smtClean="0"/>
          </a:p>
          <a:p>
            <a:pPr>
              <a:buNone/>
            </a:pPr>
            <a:endParaRPr lang="en-US" sz="2000" dirty="0" smtClean="0"/>
          </a:p>
          <a:p>
            <a:pPr>
              <a:buNone/>
            </a:pPr>
            <a:endParaRPr lang="en-US" sz="2000" dirty="0">
              <a:latin typeface="Times New Roman" pitchFamily="18" charset="0"/>
              <a:cs typeface="Times New Roman"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pPr algn="ctr"/>
            <a:r>
              <a:rPr lang="en-US" sz="2800" dirty="0" smtClean="0">
                <a:latin typeface="Times New Roman" pitchFamily="18" charset="0"/>
                <a:cs typeface="Times New Roman" pitchFamily="18" charset="0"/>
              </a:rPr>
              <a:t>Merging (Concatenating) Arrays</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029200"/>
          </a:xfrm>
        </p:spPr>
        <p:txBody>
          <a:bodyPr>
            <a:normAutofit/>
          </a:bodyPr>
          <a:lstStyle/>
          <a:p>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concat</a:t>
            </a:r>
            <a:r>
              <a:rPr lang="en-US" sz="2000" dirty="0" smtClean="0">
                <a:latin typeface="Times New Roman" pitchFamily="18" charset="0"/>
                <a:cs typeface="Times New Roman" pitchFamily="18" charset="0"/>
              </a:rPr>
              <a:t>() method creates a new array by merging (concatenating) existing arrays:</a:t>
            </a:r>
          </a:p>
          <a:p>
            <a:pPr>
              <a:buNone/>
            </a:pPr>
            <a:r>
              <a:rPr lang="en-US" sz="2000" b="1" dirty="0" smtClean="0"/>
              <a:t>  Example (Merging Two Arrays):</a:t>
            </a:r>
          </a:p>
          <a:p>
            <a:r>
              <a:rPr lang="en-US" sz="2000" dirty="0" smtClean="0"/>
              <a:t>var </a:t>
            </a:r>
            <a:r>
              <a:rPr lang="en-US" sz="2000" dirty="0" err="1" smtClean="0"/>
              <a:t>myGirls</a:t>
            </a:r>
            <a:r>
              <a:rPr lang="en-US" sz="2000" dirty="0" smtClean="0"/>
              <a:t> = ["</a:t>
            </a:r>
            <a:r>
              <a:rPr lang="en-US" sz="2000" dirty="0" err="1" smtClean="0"/>
              <a:t>Cecilie</a:t>
            </a:r>
            <a:r>
              <a:rPr lang="en-US" sz="2000" dirty="0" smtClean="0"/>
              <a:t>", "Lone"];</a:t>
            </a:r>
            <a:br>
              <a:rPr lang="en-US" sz="2000" dirty="0" smtClean="0"/>
            </a:br>
            <a:r>
              <a:rPr lang="en-US" sz="2000" dirty="0" smtClean="0"/>
              <a:t>var </a:t>
            </a:r>
            <a:r>
              <a:rPr lang="en-US" sz="2000" dirty="0" err="1" smtClean="0"/>
              <a:t>myBoys</a:t>
            </a:r>
            <a:r>
              <a:rPr lang="en-US" sz="2000" dirty="0" smtClean="0"/>
              <a:t> = ["Emil", "Tobias", "</a:t>
            </a:r>
            <a:r>
              <a:rPr lang="en-US" sz="2000" dirty="0" err="1" smtClean="0"/>
              <a:t>Linus</a:t>
            </a:r>
            <a:r>
              <a:rPr lang="en-US" sz="2000" dirty="0" smtClean="0"/>
              <a:t>"];</a:t>
            </a:r>
            <a:br>
              <a:rPr lang="en-US" sz="2000" dirty="0" smtClean="0"/>
            </a:br>
            <a:r>
              <a:rPr lang="en-US" sz="2000" dirty="0" smtClean="0"/>
              <a:t>var </a:t>
            </a:r>
            <a:r>
              <a:rPr lang="en-US" sz="2000" dirty="0" err="1" smtClean="0"/>
              <a:t>myChildren</a:t>
            </a:r>
            <a:r>
              <a:rPr lang="en-US" sz="2000" dirty="0" smtClean="0"/>
              <a:t> = </a:t>
            </a:r>
            <a:r>
              <a:rPr lang="en-US" sz="2000" dirty="0" err="1" smtClean="0"/>
              <a:t>myGirls.concat</a:t>
            </a:r>
            <a:r>
              <a:rPr lang="en-US" sz="2000" dirty="0" smtClean="0"/>
              <a:t>(</a:t>
            </a:r>
            <a:r>
              <a:rPr lang="en-US" sz="2000" dirty="0" err="1" smtClean="0"/>
              <a:t>myBoys</a:t>
            </a:r>
            <a:r>
              <a:rPr lang="en-US" sz="2000" dirty="0" smtClean="0"/>
              <a:t>);   // Concatenates (joins) </a:t>
            </a:r>
            <a:r>
              <a:rPr lang="en-US" sz="2000" dirty="0" err="1" smtClean="0"/>
              <a:t>myGirls</a:t>
            </a:r>
            <a:r>
              <a:rPr lang="en-US" sz="2000" dirty="0" smtClean="0"/>
              <a:t> and </a:t>
            </a:r>
            <a:r>
              <a:rPr lang="en-US" sz="2000" dirty="0" err="1" smtClean="0"/>
              <a:t>myBoys</a:t>
            </a:r>
            <a:endParaRPr lang="en-US" sz="2000" dirty="0" smtClean="0"/>
          </a:p>
          <a:p>
            <a:r>
              <a:rPr lang="en-US" sz="2000" b="1" dirty="0" smtClean="0"/>
              <a:t>Slicing an </a:t>
            </a:r>
            <a:r>
              <a:rPr lang="en-US" sz="2000" b="1" dirty="0" err="1" smtClean="0"/>
              <a:t>Array:</a:t>
            </a:r>
            <a:r>
              <a:rPr lang="en-US" sz="2000" dirty="0" err="1" smtClean="0"/>
              <a:t>The</a:t>
            </a:r>
            <a:r>
              <a:rPr lang="en-US" sz="2000" dirty="0" smtClean="0"/>
              <a:t> slice() method slices out a piece of an array into a new array.</a:t>
            </a:r>
          </a:p>
          <a:p>
            <a:pPr>
              <a:buNone/>
            </a:pPr>
            <a:r>
              <a:rPr lang="en-US" sz="2000" b="1" dirty="0" smtClean="0"/>
              <a:t>  Example:</a:t>
            </a:r>
          </a:p>
          <a:p>
            <a:r>
              <a:rPr lang="en-US" sz="2000" dirty="0" smtClean="0"/>
              <a:t>var fruits = ["Banana", "Orange", "Lemon", "Apple", "Mango"];</a:t>
            </a:r>
            <a:br>
              <a:rPr lang="en-US" sz="2000" dirty="0" smtClean="0"/>
            </a:br>
            <a:r>
              <a:rPr lang="en-US" sz="2000" dirty="0" smtClean="0"/>
              <a:t>var citrus = </a:t>
            </a:r>
            <a:r>
              <a:rPr lang="en-US" sz="2000" dirty="0" err="1" smtClean="0"/>
              <a:t>fruits.slice</a:t>
            </a:r>
            <a:r>
              <a:rPr lang="en-US" sz="2000" dirty="0" smtClean="0"/>
              <a:t>(1);</a:t>
            </a:r>
          </a:p>
          <a:p>
            <a:endParaRPr lang="en-US" sz="2000" b="1" dirty="0" smtClean="0"/>
          </a:p>
          <a:p>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normAutofit/>
          </a:bodyPr>
          <a:lstStyle/>
          <a:p>
            <a:pPr algn="ctr"/>
            <a:r>
              <a:rPr lang="en-US" sz="2800" dirty="0">
                <a:latin typeface="Times New Roman" panose="02020603050405020304" pitchFamily="18" charset="0"/>
                <a:cs typeface="Times New Roman" panose="02020603050405020304" pitchFamily="18" charset="0"/>
              </a:rPr>
              <a:t>JavaScript Introduction</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676400"/>
            <a:ext cx="8229600" cy="4800600"/>
          </a:xfrm>
        </p:spPr>
        <p:txBody>
          <a:bodyPr>
            <a:normAutofit fontScale="92500" lnSpcReduction="10000"/>
          </a:bodyPr>
          <a:lstStyle/>
          <a:p>
            <a:r>
              <a:rPr lang="en-US" b="1" dirty="0"/>
              <a:t>JavaScript Can Change HTML </a:t>
            </a:r>
            <a:r>
              <a:rPr lang="en-US" b="1" dirty="0" smtClean="0"/>
              <a:t>Content:</a:t>
            </a:r>
          </a:p>
          <a:p>
            <a:r>
              <a:rPr lang="en-US" dirty="0" smtClean="0"/>
              <a:t>One of many </a:t>
            </a:r>
            <a:r>
              <a:rPr lang="en-US" dirty="0" err="1" smtClean="0"/>
              <a:t>javascript</a:t>
            </a:r>
            <a:r>
              <a:rPr lang="en-US" dirty="0" smtClean="0"/>
              <a:t> HTML method is </a:t>
            </a:r>
            <a:r>
              <a:rPr lang="en-US" dirty="0" err="1" smtClean="0"/>
              <a:t>getElementById</a:t>
            </a:r>
            <a:r>
              <a:rPr lang="en-US" dirty="0" smtClean="0"/>
              <a:t>()</a:t>
            </a:r>
          </a:p>
          <a:p>
            <a:pPr marL="0" indent="0">
              <a:buNone/>
            </a:pPr>
            <a:r>
              <a:rPr lang="en-US" dirty="0"/>
              <a:t>&lt;!DOCTYPE html&gt;</a:t>
            </a:r>
          </a:p>
          <a:p>
            <a:pPr marL="0" indent="0">
              <a:buNone/>
            </a:pPr>
            <a:r>
              <a:rPr lang="en-US" dirty="0"/>
              <a:t>&lt;html&gt;</a:t>
            </a:r>
          </a:p>
          <a:p>
            <a:pPr marL="0" indent="0">
              <a:buNone/>
            </a:pPr>
            <a:r>
              <a:rPr lang="en-US" dirty="0"/>
              <a:t>&lt;body</a:t>
            </a:r>
            <a:r>
              <a:rPr lang="en-US" dirty="0" smtClean="0"/>
              <a:t>&gt;</a:t>
            </a:r>
            <a:endParaRPr lang="en-US" dirty="0"/>
          </a:p>
          <a:p>
            <a:pPr marL="0" indent="0">
              <a:buNone/>
            </a:pPr>
            <a:r>
              <a:rPr lang="en-US" dirty="0"/>
              <a:t>&lt;h2&gt;What Can JavaScript Do?&lt;/h2</a:t>
            </a:r>
            <a:r>
              <a:rPr lang="en-US" dirty="0" smtClean="0"/>
              <a:t>&gt;</a:t>
            </a:r>
            <a:endParaRPr lang="en-US" dirty="0"/>
          </a:p>
          <a:p>
            <a:pPr marL="0" indent="0">
              <a:buNone/>
            </a:pPr>
            <a:r>
              <a:rPr lang="en-US" dirty="0"/>
              <a:t>&lt;p id="demo"&gt;JavaScript can change HTML content.&lt;/p</a:t>
            </a:r>
            <a:r>
              <a:rPr lang="en-US" dirty="0" smtClean="0"/>
              <a:t>&gt;</a:t>
            </a:r>
            <a:endParaRPr lang="en-US" dirty="0"/>
          </a:p>
          <a:p>
            <a:pPr marL="0" indent="0">
              <a:buNone/>
            </a:pPr>
            <a:r>
              <a:rPr lang="en-US" dirty="0"/>
              <a:t>&lt;button type="button" onclick='</a:t>
            </a:r>
            <a:r>
              <a:rPr lang="en-US" dirty="0" err="1"/>
              <a:t>document.getElementById</a:t>
            </a:r>
            <a:r>
              <a:rPr lang="en-US" dirty="0"/>
              <a:t>("demo").</a:t>
            </a:r>
            <a:r>
              <a:rPr lang="en-US" dirty="0" err="1"/>
              <a:t>innerHTML</a:t>
            </a:r>
            <a:r>
              <a:rPr lang="en-US" dirty="0"/>
              <a:t> = "Hello JavaScript!"'&gt;Click Me!&lt;/button</a:t>
            </a:r>
            <a:r>
              <a:rPr lang="en-US" dirty="0" smtClean="0"/>
              <a:t>&gt;</a:t>
            </a:r>
            <a:endParaRPr lang="en-US" dirty="0"/>
          </a:p>
          <a:p>
            <a:pPr marL="0" indent="0">
              <a:buNone/>
            </a:pPr>
            <a:r>
              <a:rPr lang="en-US" dirty="0"/>
              <a:t>&lt;/body&gt;</a:t>
            </a:r>
          </a:p>
          <a:p>
            <a:pPr marL="0" indent="0">
              <a:buNone/>
            </a:pPr>
            <a:r>
              <a:rPr lang="en-US" dirty="0"/>
              <a:t>&lt;/html&gt;</a:t>
            </a:r>
          </a:p>
          <a:p>
            <a:endParaRPr lang="en-US" dirty="0"/>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2800" dirty="0" smtClean="0">
                <a:latin typeface="Times New Roman" pitchFamily="18" charset="0"/>
                <a:cs typeface="Times New Roman" pitchFamily="18" charset="0"/>
              </a:rPr>
              <a:t>Conditional Statements</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343400"/>
          </a:xfrm>
        </p:spPr>
        <p:txBody>
          <a:bodyPr>
            <a:normAutofit/>
          </a:bodyPr>
          <a:lstStyle/>
          <a:p>
            <a:r>
              <a:rPr lang="en-US" sz="2400" dirty="0" smtClean="0">
                <a:latin typeface="Times New Roman" pitchFamily="18" charset="0"/>
                <a:cs typeface="Times New Roman" pitchFamily="18" charset="0"/>
              </a:rPr>
              <a:t>In JavaScript we have the following conditional statements:</a:t>
            </a:r>
          </a:p>
          <a:p>
            <a:r>
              <a:rPr lang="en-US" sz="2400" dirty="0" smtClean="0">
                <a:latin typeface="Times New Roman" pitchFamily="18" charset="0"/>
                <a:cs typeface="Times New Roman" pitchFamily="18" charset="0"/>
              </a:rPr>
              <a:t>Use if to specify a block of code to be executed, if a specified condition is true</a:t>
            </a:r>
          </a:p>
          <a:p>
            <a:r>
              <a:rPr lang="en-US" sz="2400" dirty="0" smtClean="0">
                <a:latin typeface="Times New Roman" pitchFamily="18" charset="0"/>
                <a:cs typeface="Times New Roman" pitchFamily="18" charset="0"/>
              </a:rPr>
              <a:t>Use else to specify a block of code to be executed, if the same condition is false</a:t>
            </a:r>
          </a:p>
          <a:p>
            <a:r>
              <a:rPr lang="en-US" sz="2400" dirty="0" smtClean="0">
                <a:latin typeface="Times New Roman" pitchFamily="18" charset="0"/>
                <a:cs typeface="Times New Roman" pitchFamily="18" charset="0"/>
              </a:rPr>
              <a:t>Use else if to specify a new condition to test, if the first condition is false</a:t>
            </a:r>
          </a:p>
          <a:p>
            <a:r>
              <a:rPr lang="en-US" sz="2400" dirty="0" smtClean="0">
                <a:latin typeface="Times New Roman" pitchFamily="18" charset="0"/>
                <a:cs typeface="Times New Roman" pitchFamily="18" charset="0"/>
              </a:rPr>
              <a:t>Use switch to specify many alternative blocks of code to be executed</a:t>
            </a:r>
          </a:p>
          <a:p>
            <a:endParaRPr lang="en-US" sz="2400" dirty="0">
              <a:latin typeface="Times New Roman" pitchFamily="18" charset="0"/>
              <a:cs typeface="Times New Roman"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latin typeface="Times New Roman" pitchFamily="18" charset="0"/>
                <a:cs typeface="Times New Roman" pitchFamily="18" charset="0"/>
              </a:rPr>
              <a:t>The if Statement</a:t>
            </a:r>
            <a:br>
              <a:rPr lang="en-US" sz="2800" b="1" dirty="0" smtClean="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953000"/>
          </a:xfrm>
        </p:spPr>
        <p:txBody>
          <a:bodyPr>
            <a:normAutofit fontScale="70000" lnSpcReduction="20000"/>
          </a:bodyPr>
          <a:lstStyle/>
          <a:p>
            <a:r>
              <a:rPr lang="en-US" dirty="0" smtClean="0">
                <a:latin typeface="Times New Roman" pitchFamily="18" charset="0"/>
                <a:cs typeface="Times New Roman" pitchFamily="18" charset="0"/>
              </a:rPr>
              <a:t>Use the if statement to specify a block of JavaScript code to be executed if a condition is true.</a:t>
            </a:r>
          </a:p>
          <a:p>
            <a:pPr>
              <a:buNone/>
            </a:pPr>
            <a:r>
              <a:rPr lang="en-US" b="1" dirty="0" smtClean="0">
                <a:latin typeface="Times New Roman" pitchFamily="18" charset="0"/>
                <a:cs typeface="Times New Roman" pitchFamily="18" charset="0"/>
              </a:rPr>
              <a:t>   Syntax:</a:t>
            </a:r>
          </a:p>
          <a:p>
            <a:r>
              <a:rPr lang="en-US" dirty="0" smtClean="0">
                <a:latin typeface="Times New Roman" pitchFamily="18" charset="0"/>
                <a:cs typeface="Times New Roman" pitchFamily="18" charset="0"/>
              </a:rPr>
              <a:t>if (</a:t>
            </a:r>
            <a:r>
              <a:rPr lang="en-US" i="1" dirty="0" smtClean="0">
                <a:latin typeface="Times New Roman" pitchFamily="18" charset="0"/>
                <a:cs typeface="Times New Roman" pitchFamily="18" charset="0"/>
              </a:rPr>
              <a:t>condition</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  block of code to be executed if the condition is true</a:t>
            </a:r>
            <a:br>
              <a:rPr lang="en-US" i="1" dirty="0" smtClean="0">
                <a:latin typeface="Times New Roman" pitchFamily="18" charset="0"/>
                <a:cs typeface="Times New Roman" pitchFamily="18" charset="0"/>
              </a:rPr>
            </a:br>
            <a:r>
              <a:rPr lang="en-US" dirty="0" smtClean="0">
                <a:latin typeface="Times New Roman" pitchFamily="18" charset="0"/>
                <a:cs typeface="Times New Roman" pitchFamily="18" charset="0"/>
              </a:rPr>
              <a:t>}</a:t>
            </a:r>
          </a:p>
          <a:p>
            <a:pPr>
              <a:buNone/>
            </a:pPr>
            <a:r>
              <a:rPr lang="en-US" b="1" dirty="0" smtClean="0"/>
              <a:t>Example: </a:t>
            </a:r>
          </a:p>
          <a:p>
            <a:pPr>
              <a:buNone/>
            </a:pPr>
            <a:r>
              <a:rPr lang="en-US" dirty="0" smtClean="0"/>
              <a:t>&lt;html&gt;</a:t>
            </a:r>
          </a:p>
          <a:p>
            <a:pPr>
              <a:buNone/>
            </a:pPr>
            <a:r>
              <a:rPr lang="en-US" dirty="0" smtClean="0"/>
              <a:t>&lt;body&gt;</a:t>
            </a:r>
          </a:p>
          <a:p>
            <a:pPr>
              <a:buNone/>
            </a:pPr>
            <a:r>
              <a:rPr lang="en-US" dirty="0" smtClean="0"/>
              <a:t>&lt;script&gt;  </a:t>
            </a:r>
          </a:p>
          <a:p>
            <a:pPr>
              <a:buNone/>
            </a:pPr>
            <a:r>
              <a:rPr lang="en-US" dirty="0" smtClean="0"/>
              <a:t>var a=20;  </a:t>
            </a:r>
          </a:p>
          <a:p>
            <a:pPr>
              <a:buNone/>
            </a:pPr>
            <a:r>
              <a:rPr lang="en-US" dirty="0" smtClean="0"/>
              <a:t>if(a&gt;10){  </a:t>
            </a:r>
          </a:p>
          <a:p>
            <a:pPr>
              <a:buNone/>
            </a:pPr>
            <a:r>
              <a:rPr lang="en-US" dirty="0" err="1" smtClean="0"/>
              <a:t>document.write</a:t>
            </a:r>
            <a:r>
              <a:rPr lang="en-US" dirty="0" smtClean="0"/>
              <a:t>("value of a is greater than 10");  </a:t>
            </a:r>
          </a:p>
          <a:p>
            <a:pPr>
              <a:buNone/>
            </a:pPr>
            <a:r>
              <a:rPr lang="en-US" dirty="0" smtClean="0"/>
              <a:t>}  </a:t>
            </a:r>
          </a:p>
          <a:p>
            <a:pPr>
              <a:buNone/>
            </a:pPr>
            <a:r>
              <a:rPr lang="en-US" dirty="0" smtClean="0"/>
              <a:t>&lt;/script&gt;  </a:t>
            </a:r>
          </a:p>
          <a:p>
            <a:pPr>
              <a:buNone/>
            </a:pPr>
            <a:r>
              <a:rPr lang="en-US" dirty="0" smtClean="0"/>
              <a:t>&lt;/body&gt;</a:t>
            </a:r>
          </a:p>
          <a:p>
            <a:pPr>
              <a:buNone/>
            </a:pPr>
            <a:r>
              <a:rPr lang="en-US" dirty="0" smtClean="0"/>
              <a:t>&lt;/html&gt;</a:t>
            </a:r>
          </a:p>
          <a:p>
            <a:pPr>
              <a:buNone/>
            </a:pPr>
            <a:r>
              <a:rPr lang="en-US" dirty="0" smtClean="0"/>
              <a:t> </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3100" dirty="0" smtClean="0">
                <a:latin typeface="Times New Roman" pitchFamily="18" charset="0"/>
                <a:cs typeface="Times New Roman" pitchFamily="18" charset="0"/>
              </a:rPr>
              <a:t>JavaScript If...else Statement</a:t>
            </a:r>
            <a:r>
              <a:rPr lang="en-US" dirty="0" smtClean="0"/>
              <a:t/>
            </a:r>
            <a:br>
              <a:rPr lang="en-US" dirty="0" smtClean="0"/>
            </a:br>
            <a:endParaRPr lang="en-US" dirty="0"/>
          </a:p>
        </p:txBody>
      </p:sp>
      <p:sp>
        <p:nvSpPr>
          <p:cNvPr id="3" name="Content Placeholder 2"/>
          <p:cNvSpPr>
            <a:spLocks noGrp="1"/>
          </p:cNvSpPr>
          <p:nvPr>
            <p:ph idx="1"/>
          </p:nvPr>
        </p:nvSpPr>
        <p:spPr>
          <a:xfrm>
            <a:off x="457200" y="914400"/>
            <a:ext cx="8229600" cy="5410200"/>
          </a:xfrm>
        </p:spPr>
        <p:txBody>
          <a:bodyPr>
            <a:normAutofit fontScale="85000" lnSpcReduction="20000"/>
          </a:bodyPr>
          <a:lstStyle/>
          <a:p>
            <a:r>
              <a:rPr lang="en-US" sz="2000" dirty="0" smtClean="0">
                <a:latin typeface="Times New Roman" pitchFamily="18" charset="0"/>
                <a:cs typeface="Times New Roman" pitchFamily="18" charset="0"/>
              </a:rPr>
              <a:t>Use the else statement to specify a block of code to be executed if the condition is false.</a:t>
            </a:r>
          </a:p>
          <a:p>
            <a:pPr>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Syntax:</a:t>
            </a:r>
          </a:p>
          <a:p>
            <a:pPr>
              <a:buNone/>
            </a:pPr>
            <a:r>
              <a:rPr lang="en-US" sz="2000" dirty="0" smtClean="0">
                <a:latin typeface="Times New Roman" pitchFamily="18" charset="0"/>
                <a:cs typeface="Times New Roman" pitchFamily="18" charset="0"/>
              </a:rPr>
              <a:t>   if (</a:t>
            </a:r>
            <a:r>
              <a:rPr lang="en-US" sz="2000" i="1" dirty="0" smtClean="0">
                <a:latin typeface="Times New Roman" pitchFamily="18" charset="0"/>
                <a:cs typeface="Times New Roman" pitchFamily="18" charset="0"/>
              </a:rPr>
              <a:t>condition</a:t>
            </a: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  block of code to be executed if the condition is true</a:t>
            </a:r>
            <a:br>
              <a:rPr lang="en-US" sz="2000" i="1"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else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  block of code to be executed if the condition is false</a:t>
            </a:r>
            <a:br>
              <a:rPr lang="en-US" sz="2000" i="1"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t>
            </a:r>
          </a:p>
          <a:p>
            <a:pPr>
              <a:buNone/>
            </a:pPr>
            <a:r>
              <a:rPr lang="en-US" sz="2000" b="1" dirty="0" smtClean="0">
                <a:latin typeface="Times New Roman" pitchFamily="18" charset="0"/>
                <a:cs typeface="Times New Roman" pitchFamily="18" charset="0"/>
              </a:rPr>
              <a:t>Example:</a:t>
            </a:r>
          </a:p>
          <a:p>
            <a:pPr>
              <a:buNone/>
            </a:pPr>
            <a:r>
              <a:rPr lang="en-US" sz="2000" dirty="0" smtClean="0">
                <a:latin typeface="Times New Roman" pitchFamily="18" charset="0"/>
                <a:cs typeface="Times New Roman" pitchFamily="18" charset="0"/>
              </a:rPr>
              <a:t>&lt;html&gt;</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&lt;script&gt;  </a:t>
            </a:r>
          </a:p>
          <a:p>
            <a:pPr>
              <a:buNone/>
            </a:pPr>
            <a:r>
              <a:rPr lang="en-US" sz="2000" dirty="0" smtClean="0">
                <a:latin typeface="Times New Roman" pitchFamily="18" charset="0"/>
                <a:cs typeface="Times New Roman" pitchFamily="18" charset="0"/>
              </a:rPr>
              <a:t>var a=20;  </a:t>
            </a:r>
          </a:p>
          <a:p>
            <a:pPr>
              <a:buNone/>
            </a:pPr>
            <a:r>
              <a:rPr lang="en-US" sz="2000" dirty="0" smtClean="0">
                <a:latin typeface="Times New Roman" pitchFamily="18" charset="0"/>
                <a:cs typeface="Times New Roman" pitchFamily="18" charset="0"/>
              </a:rPr>
              <a:t>if(a%2==0){  </a:t>
            </a:r>
          </a:p>
          <a:p>
            <a:pPr>
              <a:buNone/>
            </a:pP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("a is even number");  </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else{  </a:t>
            </a:r>
          </a:p>
          <a:p>
            <a:pPr>
              <a:buNone/>
            </a:pP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("a is odd number");  </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&lt;/script&gt;</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&lt;/html&gt;</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sz="3100" b="1" dirty="0" smtClean="0">
                <a:latin typeface="Times New Roman" pitchFamily="18" charset="0"/>
                <a:cs typeface="Times New Roman" pitchFamily="18" charset="0"/>
              </a:rPr>
              <a:t>JavaScript If...else if statement</a:t>
            </a:r>
            <a:r>
              <a:rPr lang="en-US" dirty="0" smtClean="0"/>
              <a:t/>
            </a:r>
            <a:br>
              <a:rPr lang="en-US" dirty="0" smtClean="0"/>
            </a:br>
            <a:endParaRPr lang="en-US" dirty="0"/>
          </a:p>
        </p:txBody>
      </p:sp>
      <p:sp>
        <p:nvSpPr>
          <p:cNvPr id="3" name="Content Placeholder 2"/>
          <p:cNvSpPr>
            <a:spLocks noGrp="1"/>
          </p:cNvSpPr>
          <p:nvPr>
            <p:ph idx="1"/>
          </p:nvPr>
        </p:nvSpPr>
        <p:spPr>
          <a:xfrm>
            <a:off x="381000" y="914400"/>
            <a:ext cx="8229600" cy="5943600"/>
          </a:xfrm>
        </p:spPr>
        <p:txBody>
          <a:bodyPr>
            <a:normAutofit fontScale="25000" lnSpcReduction="20000"/>
          </a:bodyPr>
          <a:lstStyle/>
          <a:p>
            <a:r>
              <a:rPr lang="en-US" sz="5600" dirty="0" smtClean="0">
                <a:latin typeface="Times New Roman" pitchFamily="18" charset="0"/>
                <a:cs typeface="Times New Roman" pitchFamily="18" charset="0"/>
              </a:rPr>
              <a:t>Use the if… else if statement to specify a new condition if the first condition is false.</a:t>
            </a:r>
            <a:endParaRPr lang="en-US" sz="5600" b="1" dirty="0" smtClean="0">
              <a:latin typeface="Times New Roman" pitchFamily="18" charset="0"/>
              <a:cs typeface="Times New Roman" pitchFamily="18" charset="0"/>
            </a:endParaRPr>
          </a:p>
          <a:p>
            <a:pPr>
              <a:buNone/>
            </a:pPr>
            <a:r>
              <a:rPr lang="en-US" sz="5600" b="1" dirty="0" smtClean="0">
                <a:latin typeface="Times New Roman" pitchFamily="18" charset="0"/>
                <a:cs typeface="Times New Roman" pitchFamily="18" charset="0"/>
              </a:rPr>
              <a:t>Syntax:</a:t>
            </a:r>
          </a:p>
          <a:p>
            <a:pPr>
              <a:buNone/>
            </a:pPr>
            <a:r>
              <a:rPr lang="en-US" sz="5600" dirty="0" smtClean="0">
                <a:latin typeface="Times New Roman" pitchFamily="18" charset="0"/>
                <a:cs typeface="Times New Roman" pitchFamily="18" charset="0"/>
              </a:rPr>
              <a:t>if (</a:t>
            </a:r>
            <a:r>
              <a:rPr lang="en-US" sz="5600" i="1" dirty="0" smtClean="0">
                <a:latin typeface="Times New Roman" pitchFamily="18" charset="0"/>
                <a:cs typeface="Times New Roman" pitchFamily="18" charset="0"/>
              </a:rPr>
              <a:t>condition1</a:t>
            </a:r>
            <a:r>
              <a:rPr lang="en-US" sz="5600" dirty="0" smtClean="0">
                <a:latin typeface="Times New Roman" pitchFamily="18" charset="0"/>
                <a:cs typeface="Times New Roman" pitchFamily="18" charset="0"/>
              </a:rPr>
              <a:t>) {</a:t>
            </a:r>
            <a:br>
              <a:rPr lang="en-US" sz="5600" dirty="0" smtClean="0">
                <a:latin typeface="Times New Roman" pitchFamily="18" charset="0"/>
                <a:cs typeface="Times New Roman" pitchFamily="18" charset="0"/>
              </a:rPr>
            </a:br>
            <a:r>
              <a:rPr lang="en-US" sz="5600" dirty="0" smtClean="0">
                <a:latin typeface="Times New Roman" pitchFamily="18" charset="0"/>
                <a:cs typeface="Times New Roman" pitchFamily="18" charset="0"/>
              </a:rPr>
              <a:t>  //</a:t>
            </a:r>
            <a:r>
              <a:rPr lang="en-US" sz="5600" i="1" dirty="0" smtClean="0">
                <a:latin typeface="Times New Roman" pitchFamily="18" charset="0"/>
                <a:cs typeface="Times New Roman" pitchFamily="18" charset="0"/>
              </a:rPr>
              <a:t>  block of code to be executed if condition1 is true</a:t>
            </a:r>
            <a:br>
              <a:rPr lang="en-US" sz="5600" i="1" dirty="0" smtClean="0">
                <a:latin typeface="Times New Roman" pitchFamily="18" charset="0"/>
                <a:cs typeface="Times New Roman" pitchFamily="18" charset="0"/>
              </a:rPr>
            </a:br>
            <a:r>
              <a:rPr lang="en-US" sz="5600" dirty="0" smtClean="0">
                <a:latin typeface="Times New Roman" pitchFamily="18" charset="0"/>
                <a:cs typeface="Times New Roman" pitchFamily="18" charset="0"/>
              </a:rPr>
              <a:t>} else if (</a:t>
            </a:r>
            <a:r>
              <a:rPr lang="en-US" sz="5600" i="1" dirty="0" smtClean="0">
                <a:latin typeface="Times New Roman" pitchFamily="18" charset="0"/>
                <a:cs typeface="Times New Roman" pitchFamily="18" charset="0"/>
              </a:rPr>
              <a:t>condition2</a:t>
            </a:r>
            <a:r>
              <a:rPr lang="en-US" sz="5600" dirty="0" smtClean="0">
                <a:latin typeface="Times New Roman" pitchFamily="18" charset="0"/>
                <a:cs typeface="Times New Roman" pitchFamily="18" charset="0"/>
              </a:rPr>
              <a:t>) {</a:t>
            </a:r>
            <a:br>
              <a:rPr lang="en-US" sz="5600" dirty="0" smtClean="0">
                <a:latin typeface="Times New Roman" pitchFamily="18" charset="0"/>
                <a:cs typeface="Times New Roman" pitchFamily="18" charset="0"/>
              </a:rPr>
            </a:br>
            <a:r>
              <a:rPr lang="en-US" sz="5600" dirty="0" smtClean="0">
                <a:latin typeface="Times New Roman" pitchFamily="18" charset="0"/>
                <a:cs typeface="Times New Roman" pitchFamily="18" charset="0"/>
              </a:rPr>
              <a:t>  //</a:t>
            </a:r>
            <a:r>
              <a:rPr lang="en-US" sz="5600" i="1" dirty="0" smtClean="0">
                <a:latin typeface="Times New Roman" pitchFamily="18" charset="0"/>
                <a:cs typeface="Times New Roman" pitchFamily="18" charset="0"/>
              </a:rPr>
              <a:t>  block of code to be executed if the condition1 is false and condition2 is true</a:t>
            </a:r>
            <a:r>
              <a:rPr lang="en-US" sz="5600" dirty="0" smtClean="0">
                <a:latin typeface="Times New Roman" pitchFamily="18" charset="0"/>
                <a:cs typeface="Times New Roman" pitchFamily="18" charset="0"/>
              </a:rPr>
              <a:t/>
            </a:r>
            <a:br>
              <a:rPr lang="en-US" sz="5600" dirty="0" smtClean="0">
                <a:latin typeface="Times New Roman" pitchFamily="18" charset="0"/>
                <a:cs typeface="Times New Roman" pitchFamily="18" charset="0"/>
              </a:rPr>
            </a:br>
            <a:r>
              <a:rPr lang="en-US" sz="5600" dirty="0" smtClean="0">
                <a:latin typeface="Times New Roman" pitchFamily="18" charset="0"/>
                <a:cs typeface="Times New Roman" pitchFamily="18" charset="0"/>
              </a:rPr>
              <a:t>} else {</a:t>
            </a:r>
            <a:br>
              <a:rPr lang="en-US" sz="5600" dirty="0" smtClean="0">
                <a:latin typeface="Times New Roman" pitchFamily="18" charset="0"/>
                <a:cs typeface="Times New Roman" pitchFamily="18" charset="0"/>
              </a:rPr>
            </a:br>
            <a:r>
              <a:rPr lang="en-US" sz="5600" dirty="0" smtClean="0">
                <a:latin typeface="Times New Roman" pitchFamily="18" charset="0"/>
                <a:cs typeface="Times New Roman" pitchFamily="18" charset="0"/>
              </a:rPr>
              <a:t>  //</a:t>
            </a:r>
            <a:r>
              <a:rPr lang="en-US" sz="5600" i="1" dirty="0" smtClean="0">
                <a:latin typeface="Times New Roman" pitchFamily="18" charset="0"/>
                <a:cs typeface="Times New Roman" pitchFamily="18" charset="0"/>
              </a:rPr>
              <a:t>  block of code to be executed if the condition1 is false and condition2 is false</a:t>
            </a:r>
            <a:br>
              <a:rPr lang="en-US" sz="5600" i="1" dirty="0" smtClean="0">
                <a:latin typeface="Times New Roman" pitchFamily="18" charset="0"/>
                <a:cs typeface="Times New Roman" pitchFamily="18" charset="0"/>
              </a:rPr>
            </a:br>
            <a:r>
              <a:rPr lang="en-US" sz="5600" dirty="0" smtClean="0">
                <a:latin typeface="Times New Roman" pitchFamily="18" charset="0"/>
                <a:cs typeface="Times New Roman" pitchFamily="18" charset="0"/>
              </a:rPr>
              <a:t>}</a:t>
            </a:r>
          </a:p>
          <a:p>
            <a:pPr>
              <a:buNone/>
            </a:pPr>
            <a:r>
              <a:rPr lang="en-US" sz="7200" b="1" dirty="0" smtClean="0">
                <a:latin typeface="Times New Roman" pitchFamily="18" charset="0"/>
                <a:cs typeface="Times New Roman" pitchFamily="18" charset="0"/>
              </a:rPr>
              <a:t>Example:</a:t>
            </a:r>
          </a:p>
          <a:p>
            <a:pPr>
              <a:buNone/>
            </a:pPr>
            <a:r>
              <a:rPr lang="en-US" sz="5600" dirty="0" smtClean="0">
                <a:latin typeface="Times New Roman" pitchFamily="18" charset="0"/>
                <a:cs typeface="Times New Roman" pitchFamily="18" charset="0"/>
              </a:rPr>
              <a:t>&lt;html&gt;</a:t>
            </a:r>
          </a:p>
          <a:p>
            <a:pPr>
              <a:buNone/>
            </a:pPr>
            <a:r>
              <a:rPr lang="en-US" sz="5600" dirty="0" smtClean="0">
                <a:latin typeface="Times New Roman" pitchFamily="18" charset="0"/>
                <a:cs typeface="Times New Roman" pitchFamily="18" charset="0"/>
              </a:rPr>
              <a:t>&lt;body&gt;</a:t>
            </a:r>
          </a:p>
          <a:p>
            <a:pPr>
              <a:buNone/>
            </a:pPr>
            <a:r>
              <a:rPr lang="en-US" sz="5600" dirty="0" smtClean="0">
                <a:latin typeface="Times New Roman" pitchFamily="18" charset="0"/>
                <a:cs typeface="Times New Roman" pitchFamily="18" charset="0"/>
              </a:rPr>
              <a:t>&lt;script&gt;  </a:t>
            </a:r>
          </a:p>
          <a:p>
            <a:pPr>
              <a:buNone/>
            </a:pPr>
            <a:r>
              <a:rPr lang="en-US" sz="5600" dirty="0" smtClean="0">
                <a:latin typeface="Times New Roman" pitchFamily="18" charset="0"/>
                <a:cs typeface="Times New Roman" pitchFamily="18" charset="0"/>
              </a:rPr>
              <a:t>var a=20;  </a:t>
            </a:r>
          </a:p>
          <a:p>
            <a:pPr>
              <a:buNone/>
            </a:pPr>
            <a:r>
              <a:rPr lang="en-US" sz="5600" dirty="0" smtClean="0">
                <a:latin typeface="Times New Roman" pitchFamily="18" charset="0"/>
                <a:cs typeface="Times New Roman" pitchFamily="18" charset="0"/>
              </a:rPr>
              <a:t>if(a==10){  </a:t>
            </a:r>
          </a:p>
          <a:p>
            <a:pPr>
              <a:buNone/>
            </a:pPr>
            <a:r>
              <a:rPr lang="en-US" sz="5600" dirty="0" err="1" smtClean="0">
                <a:latin typeface="Times New Roman" pitchFamily="18" charset="0"/>
                <a:cs typeface="Times New Roman" pitchFamily="18" charset="0"/>
              </a:rPr>
              <a:t>document.write</a:t>
            </a:r>
            <a:r>
              <a:rPr lang="en-US" sz="5600" dirty="0" smtClean="0">
                <a:latin typeface="Times New Roman" pitchFamily="18" charset="0"/>
                <a:cs typeface="Times New Roman" pitchFamily="18" charset="0"/>
              </a:rPr>
              <a:t>("a is equal to 10");  </a:t>
            </a:r>
          </a:p>
          <a:p>
            <a:pPr>
              <a:buNone/>
            </a:pPr>
            <a:r>
              <a:rPr lang="en-US" sz="5600" dirty="0" smtClean="0">
                <a:latin typeface="Times New Roman" pitchFamily="18" charset="0"/>
                <a:cs typeface="Times New Roman" pitchFamily="18" charset="0"/>
              </a:rPr>
              <a:t>}  </a:t>
            </a:r>
          </a:p>
          <a:p>
            <a:pPr>
              <a:buNone/>
            </a:pPr>
            <a:r>
              <a:rPr lang="en-US" sz="5600" dirty="0" smtClean="0">
                <a:latin typeface="Times New Roman" pitchFamily="18" charset="0"/>
                <a:cs typeface="Times New Roman" pitchFamily="18" charset="0"/>
              </a:rPr>
              <a:t>else if(a==15){  </a:t>
            </a:r>
          </a:p>
          <a:p>
            <a:pPr>
              <a:buNone/>
            </a:pPr>
            <a:r>
              <a:rPr lang="en-US" sz="5600" dirty="0" err="1" smtClean="0">
                <a:latin typeface="Times New Roman" pitchFamily="18" charset="0"/>
                <a:cs typeface="Times New Roman" pitchFamily="18" charset="0"/>
              </a:rPr>
              <a:t>document.write</a:t>
            </a:r>
            <a:r>
              <a:rPr lang="en-US" sz="5600" dirty="0" smtClean="0">
                <a:latin typeface="Times New Roman" pitchFamily="18" charset="0"/>
                <a:cs typeface="Times New Roman" pitchFamily="18" charset="0"/>
              </a:rPr>
              <a:t>("a is equal to 15");  </a:t>
            </a:r>
          </a:p>
          <a:p>
            <a:pPr>
              <a:buNone/>
            </a:pPr>
            <a:r>
              <a:rPr lang="en-US" sz="5600" dirty="0" smtClean="0">
                <a:latin typeface="Times New Roman" pitchFamily="18" charset="0"/>
                <a:cs typeface="Times New Roman" pitchFamily="18" charset="0"/>
              </a:rPr>
              <a:t>}  </a:t>
            </a:r>
          </a:p>
          <a:p>
            <a:pPr>
              <a:buNone/>
            </a:pPr>
            <a:r>
              <a:rPr lang="en-US" sz="5600" dirty="0" smtClean="0">
                <a:latin typeface="Times New Roman" pitchFamily="18" charset="0"/>
                <a:cs typeface="Times New Roman" pitchFamily="18" charset="0"/>
              </a:rPr>
              <a:t>else if(a==20){  </a:t>
            </a:r>
          </a:p>
          <a:p>
            <a:pPr>
              <a:buNone/>
            </a:pPr>
            <a:r>
              <a:rPr lang="en-US" sz="5600" dirty="0" err="1" smtClean="0">
                <a:latin typeface="Times New Roman" pitchFamily="18" charset="0"/>
                <a:cs typeface="Times New Roman" pitchFamily="18" charset="0"/>
              </a:rPr>
              <a:t>document.write</a:t>
            </a:r>
            <a:r>
              <a:rPr lang="en-US" sz="5600" dirty="0" smtClean="0">
                <a:latin typeface="Times New Roman" pitchFamily="18" charset="0"/>
                <a:cs typeface="Times New Roman" pitchFamily="18" charset="0"/>
              </a:rPr>
              <a:t>("a is equal to 20");  </a:t>
            </a:r>
          </a:p>
          <a:p>
            <a:pPr>
              <a:buNone/>
            </a:pPr>
            <a:r>
              <a:rPr lang="en-US" sz="5600" dirty="0" smtClean="0">
                <a:latin typeface="Times New Roman" pitchFamily="18" charset="0"/>
                <a:cs typeface="Times New Roman" pitchFamily="18" charset="0"/>
              </a:rPr>
              <a:t>}  </a:t>
            </a:r>
          </a:p>
          <a:p>
            <a:pPr>
              <a:buNone/>
            </a:pPr>
            <a:r>
              <a:rPr lang="en-US" sz="5600" dirty="0" smtClean="0">
                <a:latin typeface="Times New Roman" pitchFamily="18" charset="0"/>
                <a:cs typeface="Times New Roman" pitchFamily="18" charset="0"/>
              </a:rPr>
              <a:t>else{  </a:t>
            </a:r>
          </a:p>
          <a:p>
            <a:pPr>
              <a:buNone/>
            </a:pPr>
            <a:r>
              <a:rPr lang="en-US" sz="5600" dirty="0" err="1" smtClean="0">
                <a:latin typeface="Times New Roman" pitchFamily="18" charset="0"/>
                <a:cs typeface="Times New Roman" pitchFamily="18" charset="0"/>
              </a:rPr>
              <a:t>document.write</a:t>
            </a:r>
            <a:r>
              <a:rPr lang="en-US" sz="5600" dirty="0" smtClean="0">
                <a:latin typeface="Times New Roman" pitchFamily="18" charset="0"/>
                <a:cs typeface="Times New Roman" pitchFamily="18" charset="0"/>
              </a:rPr>
              <a:t>("a is not equal to 10, 15 or 20");  </a:t>
            </a:r>
          </a:p>
          <a:p>
            <a:pPr>
              <a:buNone/>
            </a:pPr>
            <a:r>
              <a:rPr lang="en-US" sz="5600" dirty="0" smtClean="0">
                <a:latin typeface="Times New Roman" pitchFamily="18" charset="0"/>
                <a:cs typeface="Times New Roman" pitchFamily="18" charset="0"/>
              </a:rPr>
              <a:t>}  </a:t>
            </a:r>
          </a:p>
          <a:p>
            <a:pPr>
              <a:buNone/>
            </a:pPr>
            <a:r>
              <a:rPr lang="en-US" sz="5600" dirty="0" smtClean="0">
                <a:latin typeface="Times New Roman" pitchFamily="18" charset="0"/>
                <a:cs typeface="Times New Roman" pitchFamily="18" charset="0"/>
              </a:rPr>
              <a:t>&lt;/script&gt;  </a:t>
            </a:r>
          </a:p>
          <a:p>
            <a:pPr>
              <a:buNone/>
            </a:pPr>
            <a:r>
              <a:rPr lang="en-US" sz="5600" dirty="0" smtClean="0">
                <a:latin typeface="Times New Roman" pitchFamily="18" charset="0"/>
                <a:cs typeface="Times New Roman" pitchFamily="18" charset="0"/>
              </a:rPr>
              <a:t>&lt;/body&gt;&lt;/html&gt;</a:t>
            </a:r>
          </a:p>
          <a:p>
            <a:pPr>
              <a:buNone/>
            </a:pPr>
            <a:endParaRPr lang="en-US" sz="5600" dirty="0" smtClean="0">
              <a:latin typeface="Times New Roman" pitchFamily="18" charset="0"/>
              <a:cs typeface="Times New Roman" pitchFamily="18" charset="0"/>
            </a:endParaRPr>
          </a:p>
          <a:p>
            <a:pPr>
              <a:buNone/>
            </a:pPr>
            <a:r>
              <a:rPr lang="en-US" sz="5600" dirty="0" smtClean="0">
                <a:latin typeface="Times New Roman" pitchFamily="18" charset="0"/>
                <a:cs typeface="Times New Roman" pitchFamily="18" charset="0"/>
              </a:rPr>
              <a:t> </a:t>
            </a:r>
          </a:p>
          <a:p>
            <a:pPr>
              <a:buNone/>
            </a:pPr>
            <a:endParaRPr lang="en-US" sz="56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fontScale="90000"/>
          </a:bodyPr>
          <a:lstStyle/>
          <a:p>
            <a:pPr algn="ctr"/>
            <a:r>
              <a:rPr lang="en-US" sz="2800" dirty="0" smtClean="0">
                <a:latin typeface="Times New Roman" pitchFamily="18" charset="0"/>
                <a:cs typeface="Times New Roman" pitchFamily="18" charset="0"/>
              </a:rPr>
              <a:t>JavaScript Switch Statement</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953000"/>
          </a:xfrm>
        </p:spPr>
        <p:txBody>
          <a:bodyPr>
            <a:normAutofit/>
          </a:bodyPr>
          <a:lstStyle/>
          <a:p>
            <a:r>
              <a:rPr lang="en-US" sz="2000" dirty="0" smtClean="0">
                <a:latin typeface="Times New Roman" pitchFamily="18" charset="0"/>
                <a:cs typeface="Times New Roman" pitchFamily="18" charset="0"/>
              </a:rPr>
              <a:t>The switch statement is used to perform different actions based on different conditions.</a:t>
            </a:r>
          </a:p>
          <a:p>
            <a:r>
              <a:rPr lang="en-US" sz="2000" dirty="0" smtClean="0">
                <a:latin typeface="Times New Roman" pitchFamily="18" charset="0"/>
                <a:cs typeface="Times New Roman" pitchFamily="18" charset="0"/>
              </a:rPr>
              <a:t>Use the switch statement to select one of many code blocks to be executed.</a:t>
            </a:r>
            <a:br>
              <a:rPr lang="en-US" sz="2000" dirty="0" smtClean="0">
                <a:latin typeface="Times New Roman" pitchFamily="18" charset="0"/>
                <a:cs typeface="Times New Roman" pitchFamily="18" charset="0"/>
              </a:rPr>
            </a:br>
            <a:r>
              <a:rPr lang="en-US" sz="2000" b="1" dirty="0" smtClean="0"/>
              <a:t>Syntax:</a:t>
            </a:r>
          </a:p>
          <a:p>
            <a:r>
              <a:rPr lang="en-US" sz="2000" dirty="0" smtClean="0"/>
              <a:t>switch(</a:t>
            </a:r>
            <a:r>
              <a:rPr lang="en-US" sz="2000" i="1" dirty="0" smtClean="0"/>
              <a:t>expression</a:t>
            </a:r>
            <a:r>
              <a:rPr lang="en-US" sz="2000" dirty="0" smtClean="0"/>
              <a:t>) {</a:t>
            </a:r>
            <a:br>
              <a:rPr lang="en-US" sz="2000" dirty="0" smtClean="0"/>
            </a:br>
            <a:r>
              <a:rPr lang="en-US" sz="2000" dirty="0" smtClean="0"/>
              <a:t>  case </a:t>
            </a:r>
            <a:r>
              <a:rPr lang="en-US" sz="2000" i="1" dirty="0" smtClean="0"/>
              <a:t>x</a:t>
            </a:r>
            <a:r>
              <a:rPr lang="en-US" sz="2000" dirty="0" smtClean="0"/>
              <a:t>:</a:t>
            </a:r>
            <a:br>
              <a:rPr lang="en-US" sz="2000" dirty="0" smtClean="0"/>
            </a:br>
            <a:r>
              <a:rPr lang="en-US" sz="2000" i="1" dirty="0" smtClean="0"/>
              <a:t>    // code block</a:t>
            </a:r>
            <a:br>
              <a:rPr lang="en-US" sz="2000" i="1" dirty="0" smtClean="0"/>
            </a:br>
            <a:r>
              <a:rPr lang="en-US" sz="2000" dirty="0" smtClean="0"/>
              <a:t>    break;</a:t>
            </a:r>
            <a:br>
              <a:rPr lang="en-US" sz="2000" dirty="0" smtClean="0"/>
            </a:br>
            <a:r>
              <a:rPr lang="en-US" sz="2000" dirty="0" smtClean="0"/>
              <a:t>  case </a:t>
            </a:r>
            <a:r>
              <a:rPr lang="en-US" sz="2000" i="1" dirty="0" smtClean="0"/>
              <a:t>y</a:t>
            </a:r>
            <a:r>
              <a:rPr lang="en-US" sz="2000" dirty="0" smtClean="0"/>
              <a:t>:</a:t>
            </a:r>
            <a:br>
              <a:rPr lang="en-US" sz="2000" dirty="0" smtClean="0"/>
            </a:br>
            <a:r>
              <a:rPr lang="en-US" sz="2000" i="1" dirty="0" smtClean="0"/>
              <a:t>    // code block</a:t>
            </a:r>
            <a:br>
              <a:rPr lang="en-US" sz="2000" i="1" dirty="0" smtClean="0"/>
            </a:br>
            <a:r>
              <a:rPr lang="en-US" sz="2000" dirty="0" smtClean="0"/>
              <a:t>    break;</a:t>
            </a:r>
            <a:br>
              <a:rPr lang="en-US" sz="2000" dirty="0" smtClean="0"/>
            </a:br>
            <a:r>
              <a:rPr lang="en-US" sz="2000" dirty="0" smtClean="0"/>
              <a:t>  default:</a:t>
            </a:r>
            <a:br>
              <a:rPr lang="en-US" sz="2000" dirty="0" smtClean="0"/>
            </a:br>
            <a:r>
              <a:rPr lang="en-US" sz="2000" dirty="0" smtClean="0"/>
              <a:t>    // </a:t>
            </a:r>
            <a:r>
              <a:rPr lang="en-US" sz="2000" i="1" dirty="0" smtClean="0"/>
              <a:t>code block</a:t>
            </a:r>
            <a:r>
              <a:rPr lang="en-US" sz="2000" dirty="0" smtClean="0"/>
              <a:t/>
            </a:r>
            <a:br>
              <a:rPr lang="en-US" sz="2000" dirty="0" smtClean="0"/>
            </a:br>
            <a:r>
              <a:rPr lang="en-US" sz="2000" dirty="0" smtClean="0"/>
              <a:t>}</a:t>
            </a:r>
          </a:p>
          <a:p>
            <a:endParaRPr lang="en-US" sz="2000" dirty="0">
              <a:latin typeface="Times New Roman" pitchFamily="18" charset="0"/>
              <a:cs typeface="Times New Roman"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6512"/>
          </a:xfrm>
        </p:spPr>
        <p:txBody>
          <a:bodyPr>
            <a:normAutofit fontScale="90000"/>
          </a:bodyPr>
          <a:lstStyle/>
          <a:p>
            <a:pPr algn="ctr"/>
            <a:r>
              <a:rPr lang="en-US" sz="2800" b="1" dirty="0" smtClean="0"/>
              <a:t>Example</a:t>
            </a:r>
            <a:endParaRPr lang="en-US" sz="2800" b="1" dirty="0"/>
          </a:p>
        </p:txBody>
      </p:sp>
      <p:sp>
        <p:nvSpPr>
          <p:cNvPr id="3" name="Content Placeholder 2"/>
          <p:cNvSpPr>
            <a:spLocks noGrp="1"/>
          </p:cNvSpPr>
          <p:nvPr>
            <p:ph idx="1"/>
          </p:nvPr>
        </p:nvSpPr>
        <p:spPr>
          <a:xfrm>
            <a:off x="457200" y="685800"/>
            <a:ext cx="8229600" cy="5943600"/>
          </a:xfrm>
        </p:spPr>
        <p:txBody>
          <a:bodyPr>
            <a:normAutofit fontScale="25000" lnSpcReduction="20000"/>
          </a:bodyPr>
          <a:lstStyle/>
          <a:p>
            <a:pPr>
              <a:buNone/>
            </a:pPr>
            <a:r>
              <a:rPr lang="en-US" sz="6400" dirty="0" smtClean="0">
                <a:latin typeface="Times New Roman" pitchFamily="18" charset="0"/>
                <a:cs typeface="Times New Roman" pitchFamily="18" charset="0"/>
              </a:rPr>
              <a:t>&lt;!DOCTYPE html&gt;</a:t>
            </a:r>
          </a:p>
          <a:p>
            <a:pPr>
              <a:buNone/>
            </a:pPr>
            <a:r>
              <a:rPr lang="en-US" sz="6400" dirty="0" smtClean="0">
                <a:latin typeface="Times New Roman" pitchFamily="18" charset="0"/>
                <a:cs typeface="Times New Roman" pitchFamily="18" charset="0"/>
              </a:rPr>
              <a:t>&lt;html&gt;</a:t>
            </a:r>
          </a:p>
          <a:p>
            <a:pPr>
              <a:buNone/>
            </a:pPr>
            <a:r>
              <a:rPr lang="en-US" sz="6400" dirty="0" smtClean="0">
                <a:latin typeface="Times New Roman" pitchFamily="18" charset="0"/>
                <a:cs typeface="Times New Roman" pitchFamily="18" charset="0"/>
              </a:rPr>
              <a:t>&lt;body&gt;</a:t>
            </a:r>
          </a:p>
          <a:p>
            <a:pPr>
              <a:buNone/>
            </a:pPr>
            <a:r>
              <a:rPr lang="en-US" sz="6400" dirty="0" smtClean="0">
                <a:latin typeface="Times New Roman" pitchFamily="18" charset="0"/>
                <a:cs typeface="Times New Roman" pitchFamily="18" charset="0"/>
              </a:rPr>
              <a:t>&lt;script&gt;  </a:t>
            </a:r>
          </a:p>
          <a:p>
            <a:pPr>
              <a:buNone/>
            </a:pPr>
            <a:r>
              <a:rPr lang="en-US" sz="6400" dirty="0" smtClean="0">
                <a:latin typeface="Times New Roman" pitchFamily="18" charset="0"/>
                <a:cs typeface="Times New Roman" pitchFamily="18" charset="0"/>
              </a:rPr>
              <a:t>var grade='B';  </a:t>
            </a:r>
          </a:p>
          <a:p>
            <a:pPr>
              <a:buNone/>
            </a:pPr>
            <a:r>
              <a:rPr lang="en-US" sz="6400" dirty="0" smtClean="0">
                <a:latin typeface="Times New Roman" pitchFamily="18" charset="0"/>
                <a:cs typeface="Times New Roman" pitchFamily="18" charset="0"/>
              </a:rPr>
              <a:t>var result;  </a:t>
            </a:r>
          </a:p>
          <a:p>
            <a:pPr>
              <a:buNone/>
            </a:pPr>
            <a:r>
              <a:rPr lang="en-US" sz="6400" dirty="0" smtClean="0">
                <a:latin typeface="Times New Roman" pitchFamily="18" charset="0"/>
                <a:cs typeface="Times New Roman" pitchFamily="18" charset="0"/>
              </a:rPr>
              <a:t>switch(grade){  </a:t>
            </a:r>
          </a:p>
          <a:p>
            <a:pPr>
              <a:buNone/>
            </a:pPr>
            <a:r>
              <a:rPr lang="en-US" sz="6400" dirty="0" smtClean="0">
                <a:latin typeface="Times New Roman" pitchFamily="18" charset="0"/>
                <a:cs typeface="Times New Roman" pitchFamily="18" charset="0"/>
              </a:rPr>
              <a:t>case 'A':  </a:t>
            </a:r>
          </a:p>
          <a:p>
            <a:pPr>
              <a:buNone/>
            </a:pPr>
            <a:r>
              <a:rPr lang="en-US" sz="6400" dirty="0" smtClean="0">
                <a:latin typeface="Times New Roman" pitchFamily="18" charset="0"/>
                <a:cs typeface="Times New Roman" pitchFamily="18" charset="0"/>
              </a:rPr>
              <a:t>result="A Grade";  </a:t>
            </a:r>
          </a:p>
          <a:p>
            <a:pPr>
              <a:buNone/>
            </a:pPr>
            <a:r>
              <a:rPr lang="en-US" sz="6400" dirty="0" smtClean="0">
                <a:latin typeface="Times New Roman" pitchFamily="18" charset="0"/>
                <a:cs typeface="Times New Roman" pitchFamily="18" charset="0"/>
              </a:rPr>
              <a:t>break;  </a:t>
            </a:r>
          </a:p>
          <a:p>
            <a:pPr>
              <a:buNone/>
            </a:pPr>
            <a:r>
              <a:rPr lang="en-US" sz="6400" dirty="0" smtClean="0">
                <a:latin typeface="Times New Roman" pitchFamily="18" charset="0"/>
                <a:cs typeface="Times New Roman" pitchFamily="18" charset="0"/>
              </a:rPr>
              <a:t>case 'B':  </a:t>
            </a:r>
          </a:p>
          <a:p>
            <a:pPr>
              <a:buNone/>
            </a:pPr>
            <a:r>
              <a:rPr lang="en-US" sz="6400" dirty="0" smtClean="0">
                <a:latin typeface="Times New Roman" pitchFamily="18" charset="0"/>
                <a:cs typeface="Times New Roman" pitchFamily="18" charset="0"/>
              </a:rPr>
              <a:t>result="B Grade";  </a:t>
            </a:r>
          </a:p>
          <a:p>
            <a:pPr>
              <a:buNone/>
            </a:pPr>
            <a:r>
              <a:rPr lang="en-US" sz="6400" dirty="0" smtClean="0">
                <a:latin typeface="Times New Roman" pitchFamily="18" charset="0"/>
                <a:cs typeface="Times New Roman" pitchFamily="18" charset="0"/>
              </a:rPr>
              <a:t>break;  </a:t>
            </a:r>
          </a:p>
          <a:p>
            <a:pPr>
              <a:buNone/>
            </a:pPr>
            <a:r>
              <a:rPr lang="en-US" sz="6400" dirty="0" smtClean="0">
                <a:latin typeface="Times New Roman" pitchFamily="18" charset="0"/>
                <a:cs typeface="Times New Roman" pitchFamily="18" charset="0"/>
              </a:rPr>
              <a:t>case 'C':  </a:t>
            </a:r>
          </a:p>
          <a:p>
            <a:pPr>
              <a:buNone/>
            </a:pPr>
            <a:r>
              <a:rPr lang="en-US" sz="6400" dirty="0" smtClean="0">
                <a:latin typeface="Times New Roman" pitchFamily="18" charset="0"/>
                <a:cs typeface="Times New Roman" pitchFamily="18" charset="0"/>
              </a:rPr>
              <a:t>result="C Grade";  </a:t>
            </a:r>
          </a:p>
          <a:p>
            <a:pPr>
              <a:buNone/>
            </a:pPr>
            <a:r>
              <a:rPr lang="en-US" sz="6400" dirty="0" smtClean="0">
                <a:latin typeface="Times New Roman" pitchFamily="18" charset="0"/>
                <a:cs typeface="Times New Roman" pitchFamily="18" charset="0"/>
              </a:rPr>
              <a:t>break;  </a:t>
            </a:r>
          </a:p>
          <a:p>
            <a:pPr>
              <a:buNone/>
            </a:pPr>
            <a:r>
              <a:rPr lang="en-US" sz="6400" dirty="0" smtClean="0">
                <a:latin typeface="Times New Roman" pitchFamily="18" charset="0"/>
                <a:cs typeface="Times New Roman" pitchFamily="18" charset="0"/>
              </a:rPr>
              <a:t>default:  </a:t>
            </a:r>
          </a:p>
          <a:p>
            <a:pPr>
              <a:buNone/>
            </a:pPr>
            <a:r>
              <a:rPr lang="en-US" sz="6400" dirty="0" smtClean="0">
                <a:latin typeface="Times New Roman" pitchFamily="18" charset="0"/>
                <a:cs typeface="Times New Roman" pitchFamily="18" charset="0"/>
              </a:rPr>
              <a:t>result="No Grade";  </a:t>
            </a:r>
          </a:p>
          <a:p>
            <a:pPr>
              <a:buNone/>
            </a:pPr>
            <a:r>
              <a:rPr lang="en-US" sz="6400" dirty="0" smtClean="0">
                <a:latin typeface="Times New Roman" pitchFamily="18" charset="0"/>
                <a:cs typeface="Times New Roman" pitchFamily="18" charset="0"/>
              </a:rPr>
              <a:t>}  </a:t>
            </a:r>
          </a:p>
          <a:p>
            <a:pPr>
              <a:buNone/>
            </a:pPr>
            <a:r>
              <a:rPr lang="en-US" sz="6400" dirty="0" err="1" smtClean="0">
                <a:latin typeface="Times New Roman" pitchFamily="18" charset="0"/>
                <a:cs typeface="Times New Roman" pitchFamily="18" charset="0"/>
              </a:rPr>
              <a:t>document.write</a:t>
            </a:r>
            <a:r>
              <a:rPr lang="en-US" sz="6400" dirty="0" smtClean="0">
                <a:latin typeface="Times New Roman" pitchFamily="18" charset="0"/>
                <a:cs typeface="Times New Roman" pitchFamily="18" charset="0"/>
              </a:rPr>
              <a:t>(result);  </a:t>
            </a:r>
          </a:p>
          <a:p>
            <a:pPr>
              <a:buNone/>
            </a:pPr>
            <a:r>
              <a:rPr lang="en-US" sz="6400" dirty="0" smtClean="0">
                <a:latin typeface="Times New Roman" pitchFamily="18" charset="0"/>
                <a:cs typeface="Times New Roman" pitchFamily="18" charset="0"/>
              </a:rPr>
              <a:t>&lt;/script&gt;  </a:t>
            </a:r>
          </a:p>
          <a:p>
            <a:pPr>
              <a:buNone/>
            </a:pPr>
            <a:r>
              <a:rPr lang="en-US" sz="6400" dirty="0" smtClean="0">
                <a:latin typeface="Times New Roman" pitchFamily="18" charset="0"/>
                <a:cs typeface="Times New Roman" pitchFamily="18" charset="0"/>
              </a:rPr>
              <a:t>&lt;/body&gt;</a:t>
            </a:r>
          </a:p>
          <a:p>
            <a:pPr>
              <a:buNone/>
            </a:pPr>
            <a:r>
              <a:rPr lang="en-US" sz="6400" dirty="0" smtClean="0">
                <a:latin typeface="Times New Roman" pitchFamily="18" charset="0"/>
                <a:cs typeface="Times New Roman" pitchFamily="18" charset="0"/>
              </a:rPr>
              <a:t>&lt;/html&gt;</a:t>
            </a:r>
          </a:p>
          <a:p>
            <a:endParaRPr lang="en-US" sz="6400" dirty="0" smtClean="0">
              <a:latin typeface="Times New Roman" pitchFamily="18" charset="0"/>
              <a:cs typeface="Times New Roman" pitchFamily="18" charset="0"/>
            </a:endParaRPr>
          </a:p>
          <a:p>
            <a:r>
              <a:rPr lang="en-US" sz="6400" dirty="0" smtClean="0">
                <a:latin typeface="Times New Roman" pitchFamily="18" charset="0"/>
                <a:cs typeface="Times New Roman" pitchFamily="18" charset="0"/>
              </a:rPr>
              <a:t> </a:t>
            </a: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2800" dirty="0" smtClean="0">
                <a:latin typeface="Times New Roman" pitchFamily="18" charset="0"/>
                <a:cs typeface="Times New Roman" pitchFamily="18" charset="0"/>
              </a:rPr>
              <a:t>The break Keyword</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334000"/>
          </a:xfrm>
        </p:spPr>
        <p:txBody>
          <a:bodyPr>
            <a:normAutofit fontScale="25000" lnSpcReduction="20000"/>
          </a:bodyPr>
          <a:lstStyle/>
          <a:p>
            <a:r>
              <a:rPr lang="en-US" sz="6400" dirty="0" smtClean="0">
                <a:latin typeface="Times New Roman" pitchFamily="18" charset="0"/>
                <a:cs typeface="Times New Roman" pitchFamily="18" charset="0"/>
              </a:rPr>
              <a:t>When JavaScript reaches a break keyword, it breaks out of the switch block.</a:t>
            </a:r>
          </a:p>
          <a:p>
            <a:r>
              <a:rPr lang="en-US" sz="6400" dirty="0" smtClean="0">
                <a:latin typeface="Times New Roman" pitchFamily="18" charset="0"/>
                <a:cs typeface="Times New Roman" pitchFamily="18" charset="0"/>
              </a:rPr>
              <a:t>This will stop the execution inside the switch block.</a:t>
            </a:r>
          </a:p>
          <a:p>
            <a:r>
              <a:rPr lang="en-US" sz="6400" dirty="0" smtClean="0">
                <a:latin typeface="Times New Roman" pitchFamily="18" charset="0"/>
                <a:cs typeface="Times New Roman" pitchFamily="18" charset="0"/>
              </a:rPr>
              <a:t>It is not necessary to break the last case in a switch block. The block breaks (ends) there anyway.</a:t>
            </a:r>
          </a:p>
          <a:p>
            <a:pPr>
              <a:buNone/>
            </a:pPr>
            <a:r>
              <a:rPr lang="en-US" sz="6400" b="1" dirty="0" smtClean="0"/>
              <a:t>                                     The default Keyword: </a:t>
            </a:r>
          </a:p>
          <a:p>
            <a:r>
              <a:rPr lang="en-US" sz="6400" dirty="0" smtClean="0"/>
              <a:t>The default keyword specifies the code to run if there is no case match:</a:t>
            </a:r>
          </a:p>
          <a:p>
            <a:endParaRPr lang="en-US" sz="6400" dirty="0" smtClean="0"/>
          </a:p>
          <a:p>
            <a:pPr>
              <a:buNone/>
            </a:pPr>
            <a:r>
              <a:rPr lang="en-US" sz="3500" b="1" dirty="0" smtClean="0">
                <a:cs typeface="Times New Roman" pitchFamily="18" charset="0"/>
              </a:rPr>
              <a:t>&lt;!DOCTYPE html&gt;</a:t>
            </a:r>
          </a:p>
          <a:p>
            <a:pPr>
              <a:buNone/>
            </a:pPr>
            <a:r>
              <a:rPr lang="en-US" sz="3500" b="1" dirty="0" smtClean="0">
                <a:cs typeface="Times New Roman" pitchFamily="18" charset="0"/>
              </a:rPr>
              <a:t>&lt;html&gt;</a:t>
            </a:r>
          </a:p>
          <a:p>
            <a:pPr>
              <a:buNone/>
            </a:pPr>
            <a:r>
              <a:rPr lang="en-US" sz="3500" b="1" dirty="0" smtClean="0">
                <a:cs typeface="Times New Roman" pitchFamily="18" charset="0"/>
              </a:rPr>
              <a:t>&lt;body&gt;</a:t>
            </a:r>
          </a:p>
          <a:p>
            <a:endParaRPr lang="en-US" sz="3500" b="1" dirty="0" smtClean="0">
              <a:cs typeface="Times New Roman" pitchFamily="18" charset="0"/>
            </a:endParaRPr>
          </a:p>
          <a:p>
            <a:pPr>
              <a:buNone/>
            </a:pPr>
            <a:r>
              <a:rPr lang="en-US" sz="3500" b="1" dirty="0" smtClean="0">
                <a:cs typeface="Times New Roman" pitchFamily="18" charset="0"/>
              </a:rPr>
              <a:t>&lt;h2&gt;JavaScript switch&lt;/h2&gt;</a:t>
            </a:r>
          </a:p>
          <a:p>
            <a:endParaRPr lang="en-US" sz="3500" b="1" dirty="0" smtClean="0">
              <a:cs typeface="Times New Roman" pitchFamily="18" charset="0"/>
            </a:endParaRPr>
          </a:p>
          <a:p>
            <a:pPr>
              <a:buNone/>
            </a:pPr>
            <a:r>
              <a:rPr lang="en-US" sz="3500" b="1" dirty="0" smtClean="0">
                <a:cs typeface="Times New Roman" pitchFamily="18" charset="0"/>
              </a:rPr>
              <a:t>&lt;p id="demo"&gt;&lt;/p&gt;</a:t>
            </a:r>
          </a:p>
          <a:p>
            <a:pPr>
              <a:buNone/>
            </a:pPr>
            <a:r>
              <a:rPr lang="en-US" sz="3500" b="1" dirty="0" smtClean="0">
                <a:cs typeface="Times New Roman" pitchFamily="18" charset="0"/>
              </a:rPr>
              <a:t>&lt;script&gt;</a:t>
            </a:r>
          </a:p>
          <a:p>
            <a:pPr>
              <a:buNone/>
            </a:pPr>
            <a:r>
              <a:rPr lang="en-US" sz="3500" b="1" dirty="0" smtClean="0">
                <a:cs typeface="Times New Roman" pitchFamily="18" charset="0"/>
              </a:rPr>
              <a:t>var text;</a:t>
            </a:r>
          </a:p>
          <a:p>
            <a:pPr>
              <a:buNone/>
            </a:pPr>
            <a:r>
              <a:rPr lang="en-US" sz="3500" b="1" dirty="0" smtClean="0">
                <a:cs typeface="Times New Roman" pitchFamily="18" charset="0"/>
              </a:rPr>
              <a:t>switch (new Date().</a:t>
            </a:r>
            <a:r>
              <a:rPr lang="en-US" sz="3500" b="1" dirty="0" err="1" smtClean="0">
                <a:cs typeface="Times New Roman" pitchFamily="18" charset="0"/>
              </a:rPr>
              <a:t>getDay</a:t>
            </a:r>
            <a:r>
              <a:rPr lang="en-US" sz="3500" b="1" dirty="0" smtClean="0">
                <a:cs typeface="Times New Roman" pitchFamily="18" charset="0"/>
              </a:rPr>
              <a:t>()) {</a:t>
            </a:r>
          </a:p>
          <a:p>
            <a:pPr>
              <a:buNone/>
            </a:pPr>
            <a:r>
              <a:rPr lang="en-US" sz="3500" b="1" dirty="0" smtClean="0">
                <a:cs typeface="Times New Roman" pitchFamily="18" charset="0"/>
              </a:rPr>
              <a:t>  case 6:</a:t>
            </a:r>
          </a:p>
          <a:p>
            <a:pPr>
              <a:buNone/>
            </a:pPr>
            <a:r>
              <a:rPr lang="en-US" sz="3500" b="1" dirty="0" smtClean="0">
                <a:cs typeface="Times New Roman" pitchFamily="18" charset="0"/>
              </a:rPr>
              <a:t>    text = "Today is Saturday";</a:t>
            </a:r>
          </a:p>
          <a:p>
            <a:pPr>
              <a:buNone/>
            </a:pPr>
            <a:r>
              <a:rPr lang="en-US" sz="3500" b="1" dirty="0" smtClean="0">
                <a:cs typeface="Times New Roman" pitchFamily="18" charset="0"/>
              </a:rPr>
              <a:t>    break;</a:t>
            </a:r>
          </a:p>
          <a:p>
            <a:pPr>
              <a:buNone/>
            </a:pPr>
            <a:r>
              <a:rPr lang="en-US" sz="3500" b="1" dirty="0" smtClean="0">
                <a:cs typeface="Times New Roman" pitchFamily="18" charset="0"/>
              </a:rPr>
              <a:t>  case 0:</a:t>
            </a:r>
          </a:p>
          <a:p>
            <a:pPr>
              <a:buNone/>
            </a:pPr>
            <a:r>
              <a:rPr lang="en-US" sz="3500" b="1" dirty="0" smtClean="0">
                <a:cs typeface="Times New Roman" pitchFamily="18" charset="0"/>
              </a:rPr>
              <a:t>    text = "Today is Sunday";</a:t>
            </a:r>
          </a:p>
          <a:p>
            <a:pPr>
              <a:buNone/>
            </a:pPr>
            <a:r>
              <a:rPr lang="en-US" sz="3500" b="1" dirty="0" smtClean="0">
                <a:cs typeface="Times New Roman" pitchFamily="18" charset="0"/>
              </a:rPr>
              <a:t>    break;</a:t>
            </a:r>
          </a:p>
          <a:p>
            <a:pPr>
              <a:buNone/>
            </a:pPr>
            <a:r>
              <a:rPr lang="en-US" sz="3500" b="1" dirty="0" smtClean="0">
                <a:cs typeface="Times New Roman" pitchFamily="18" charset="0"/>
              </a:rPr>
              <a:t>  default:</a:t>
            </a:r>
          </a:p>
          <a:p>
            <a:pPr>
              <a:buNone/>
            </a:pPr>
            <a:r>
              <a:rPr lang="en-US" sz="3500" b="1" dirty="0" smtClean="0">
                <a:cs typeface="Times New Roman" pitchFamily="18" charset="0"/>
              </a:rPr>
              <a:t>    text = "Looking forward to the Weekend";</a:t>
            </a:r>
          </a:p>
          <a:p>
            <a:pPr>
              <a:buNone/>
            </a:pPr>
            <a:r>
              <a:rPr lang="en-US" sz="3500" b="1" dirty="0" smtClean="0">
                <a:cs typeface="Times New Roman" pitchFamily="18" charset="0"/>
              </a:rPr>
              <a:t>}</a:t>
            </a:r>
          </a:p>
          <a:p>
            <a:pPr>
              <a:buNone/>
            </a:pPr>
            <a:r>
              <a:rPr lang="en-US" sz="3500" b="1" dirty="0" err="1" smtClean="0">
                <a:cs typeface="Times New Roman" pitchFamily="18" charset="0"/>
              </a:rPr>
              <a:t>document.getElementById</a:t>
            </a:r>
            <a:r>
              <a:rPr lang="en-US" sz="3500" b="1" dirty="0" smtClean="0">
                <a:cs typeface="Times New Roman" pitchFamily="18" charset="0"/>
              </a:rPr>
              <a:t>("demo").</a:t>
            </a:r>
            <a:r>
              <a:rPr lang="en-US" sz="3500" b="1" dirty="0" err="1" smtClean="0">
                <a:cs typeface="Times New Roman" pitchFamily="18" charset="0"/>
              </a:rPr>
              <a:t>innerHTML</a:t>
            </a:r>
            <a:r>
              <a:rPr lang="en-US" sz="3500" b="1" dirty="0" smtClean="0">
                <a:cs typeface="Times New Roman" pitchFamily="18" charset="0"/>
              </a:rPr>
              <a:t> = text;</a:t>
            </a:r>
          </a:p>
          <a:p>
            <a:pPr>
              <a:buNone/>
            </a:pPr>
            <a:r>
              <a:rPr lang="en-US" sz="3500" b="1" dirty="0" smtClean="0">
                <a:cs typeface="Times New Roman" pitchFamily="18" charset="0"/>
              </a:rPr>
              <a:t>&lt;/script&gt;</a:t>
            </a:r>
          </a:p>
          <a:p>
            <a:endParaRPr lang="en-US" sz="3500" b="1" dirty="0" smtClean="0">
              <a:cs typeface="Times New Roman" pitchFamily="18" charset="0"/>
            </a:endParaRPr>
          </a:p>
          <a:p>
            <a:pPr>
              <a:buNone/>
            </a:pPr>
            <a:r>
              <a:rPr lang="en-US" sz="3500" b="1" dirty="0" smtClean="0">
                <a:cs typeface="Times New Roman" pitchFamily="18" charset="0"/>
              </a:rPr>
              <a:t>&lt;/body&gt;</a:t>
            </a:r>
          </a:p>
          <a:p>
            <a:pPr>
              <a:buNone/>
            </a:pPr>
            <a:r>
              <a:rPr lang="en-US" sz="3500" b="1" dirty="0" smtClean="0">
                <a:cs typeface="Times New Roman" pitchFamily="18" charset="0"/>
              </a:rPr>
              <a:t>&lt;/html&gt;</a:t>
            </a:r>
          </a:p>
          <a:p>
            <a:endParaRPr lang="en-US" sz="3500" b="1" dirty="0">
              <a:cs typeface="Times New Roman"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2800" dirty="0" smtClean="0">
                <a:latin typeface="Times New Roman" pitchFamily="18" charset="0"/>
                <a:cs typeface="Times New Roman" pitchFamily="18" charset="0"/>
              </a:rPr>
              <a:t>JavaScript Loops</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029200"/>
          </a:xfrm>
        </p:spPr>
        <p:txBody>
          <a:bodyPr/>
          <a:lstStyle/>
          <a:p>
            <a:r>
              <a:rPr lang="en-US" dirty="0" smtClean="0"/>
              <a:t>The </a:t>
            </a:r>
            <a:r>
              <a:rPr lang="en-US" b="1" dirty="0" smtClean="0"/>
              <a:t>JavaScript loops</a:t>
            </a:r>
            <a:r>
              <a:rPr lang="en-US" dirty="0" smtClean="0"/>
              <a:t> are used </a:t>
            </a:r>
            <a:r>
              <a:rPr lang="en-US" i="1" dirty="0" smtClean="0"/>
              <a:t>to iterate the piece of code</a:t>
            </a:r>
            <a:r>
              <a:rPr lang="en-US" dirty="0" smtClean="0"/>
              <a:t> using for, while, do while or for-in loops. It makes the code compact. It is mostly used in array.</a:t>
            </a:r>
          </a:p>
          <a:p>
            <a:r>
              <a:rPr lang="en-US" dirty="0" smtClean="0"/>
              <a:t>There are four types of loops in JavaScript.</a:t>
            </a:r>
          </a:p>
          <a:p>
            <a:r>
              <a:rPr lang="en-US" dirty="0" smtClean="0"/>
              <a:t>for loop</a:t>
            </a:r>
          </a:p>
          <a:p>
            <a:r>
              <a:rPr lang="en-US" dirty="0" smtClean="0"/>
              <a:t>while loop</a:t>
            </a:r>
          </a:p>
          <a:p>
            <a:r>
              <a:rPr lang="en-US" dirty="0" smtClean="0"/>
              <a:t>do-while loop</a:t>
            </a:r>
          </a:p>
          <a:p>
            <a:r>
              <a:rPr lang="en-US" dirty="0" smtClean="0"/>
              <a:t>for-in loop</a:t>
            </a:r>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sz="3100" dirty="0" smtClean="0">
                <a:latin typeface="Times New Roman" pitchFamily="18" charset="0"/>
                <a:cs typeface="Times New Roman" pitchFamily="18" charset="0"/>
              </a:rPr>
              <a:t>1) JavaScript For loop</a:t>
            </a:r>
            <a:r>
              <a:rPr lang="en-US" dirty="0" smtClean="0"/>
              <a:t/>
            </a:r>
            <a:br>
              <a:rPr lang="en-US" dirty="0" smtClean="0"/>
            </a:br>
            <a:endParaRPr lang="en-US" dirty="0"/>
          </a:p>
        </p:txBody>
      </p:sp>
      <p:sp>
        <p:nvSpPr>
          <p:cNvPr id="3" name="Content Placeholder 2"/>
          <p:cNvSpPr>
            <a:spLocks noGrp="1"/>
          </p:cNvSpPr>
          <p:nvPr>
            <p:ph idx="1"/>
          </p:nvPr>
        </p:nvSpPr>
        <p:spPr>
          <a:xfrm>
            <a:off x="381000" y="1143000"/>
            <a:ext cx="8229600" cy="5105400"/>
          </a:xfrm>
        </p:spPr>
        <p:txBody>
          <a:bodyPr>
            <a:normAutofit fontScale="70000" lnSpcReduction="20000"/>
          </a:bodyPr>
          <a:lstStyle/>
          <a:p>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JavaScript for loop</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iterates the elements for the fixed number of times</a:t>
            </a:r>
            <a:r>
              <a:rPr lang="en-US" sz="2000" dirty="0" smtClean="0">
                <a:latin typeface="Times New Roman" pitchFamily="18" charset="0"/>
                <a:cs typeface="Times New Roman" pitchFamily="18" charset="0"/>
              </a:rPr>
              <a:t>. It should be used if number of iteration is known.</a:t>
            </a:r>
          </a:p>
          <a:p>
            <a:pPr>
              <a:buNone/>
            </a:pPr>
            <a:r>
              <a:rPr lang="en-US" sz="2000" b="1" dirty="0" smtClean="0">
                <a:latin typeface="Times New Roman" pitchFamily="18" charset="0"/>
                <a:cs typeface="Times New Roman" pitchFamily="18" charset="0"/>
              </a:rPr>
              <a:t>Syntax:</a:t>
            </a:r>
          </a:p>
          <a:p>
            <a:pPr>
              <a:buNone/>
            </a:pPr>
            <a:r>
              <a:rPr lang="en-US" sz="2000" dirty="0" smtClean="0"/>
              <a:t>for (initialization; condition; increment)  </a:t>
            </a:r>
          </a:p>
          <a:p>
            <a:pPr>
              <a:buNone/>
            </a:pPr>
            <a:r>
              <a:rPr lang="en-US" sz="2000" dirty="0" smtClean="0"/>
              <a:t>{  </a:t>
            </a:r>
          </a:p>
          <a:p>
            <a:pPr>
              <a:buNone/>
            </a:pPr>
            <a:r>
              <a:rPr lang="en-US" sz="2000" dirty="0" smtClean="0"/>
              <a:t>    code to be executed  </a:t>
            </a:r>
          </a:p>
          <a:p>
            <a:pPr>
              <a:buNone/>
            </a:pPr>
            <a:r>
              <a:rPr lang="en-US" sz="2000" dirty="0" smtClean="0"/>
              <a:t>}  </a:t>
            </a:r>
          </a:p>
          <a:p>
            <a:pPr>
              <a:buNone/>
            </a:pPr>
            <a:r>
              <a:rPr lang="en-US" sz="2000" b="1" dirty="0" smtClean="0">
                <a:latin typeface="Times New Roman" pitchFamily="18" charset="0"/>
                <a:cs typeface="Times New Roman" pitchFamily="18" charset="0"/>
              </a:rPr>
              <a:t>Example: </a:t>
            </a:r>
          </a:p>
          <a:p>
            <a:pPr>
              <a:buNone/>
            </a:pPr>
            <a:endParaRPr lang="en-US" sz="2000" b="1"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&lt;!DOCTYPE html&gt;</a:t>
            </a:r>
          </a:p>
          <a:p>
            <a:pPr>
              <a:buNone/>
            </a:pPr>
            <a:r>
              <a:rPr lang="en-US" sz="2000" dirty="0" smtClean="0">
                <a:latin typeface="Times New Roman" pitchFamily="18" charset="0"/>
                <a:cs typeface="Times New Roman" pitchFamily="18" charset="0"/>
              </a:rPr>
              <a:t>&lt;html&gt;</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&lt;script&gt;  </a:t>
            </a:r>
          </a:p>
          <a:p>
            <a:pPr>
              <a:buNone/>
            </a:pPr>
            <a:r>
              <a:rPr lang="en-US" sz="2000" dirty="0" smtClean="0">
                <a:latin typeface="Times New Roman" pitchFamily="18" charset="0"/>
                <a:cs typeface="Times New Roman" pitchFamily="18" charset="0"/>
              </a:rPr>
              <a:t>for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=1;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&lt;=5;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t>
            </a:r>
          </a:p>
          <a:p>
            <a:pPr>
              <a:buNone/>
            </a:pP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 "&lt;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  </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&lt;/script&gt;  </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&lt;/html&gt;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p>
          <a:p>
            <a:pPr>
              <a:buNone/>
            </a:pPr>
            <a:endParaRPr lang="en-US" sz="2000" b="1" dirty="0">
              <a:latin typeface="Times New Roman" pitchFamily="18" charset="0"/>
              <a:cs typeface="Times New Roman"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normAutofit/>
          </a:bodyPr>
          <a:lstStyle/>
          <a:p>
            <a:pPr algn="ctr"/>
            <a:r>
              <a:rPr lang="en-US" sz="2800" dirty="0" smtClean="0">
                <a:latin typeface="Times New Roman" pitchFamily="18" charset="0"/>
                <a:cs typeface="Times New Roman" pitchFamily="18" charset="0"/>
              </a:rPr>
              <a:t>2) JavaScript while loop</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800600"/>
          </a:xfrm>
        </p:spPr>
        <p:txBody>
          <a:bodyPr>
            <a:normAutofit fontScale="62500" lnSpcReduction="20000"/>
          </a:bodyPr>
          <a:lstStyle/>
          <a:p>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JavaScript while loop</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iterates the elements for the infinite number of ti.mes</a:t>
            </a:r>
            <a:r>
              <a:rPr lang="en-US" sz="2000" dirty="0" smtClean="0">
                <a:latin typeface="Times New Roman" pitchFamily="18" charset="0"/>
                <a:cs typeface="Times New Roman" pitchFamily="18" charset="0"/>
              </a:rPr>
              <a:t>. It should be used if number of iteration is not known.</a:t>
            </a:r>
          </a:p>
          <a:p>
            <a:pPr>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Syntax:</a:t>
            </a:r>
          </a:p>
          <a:p>
            <a:pPr>
              <a:buNone/>
            </a:pPr>
            <a:r>
              <a:rPr lang="en-US" sz="2000" b="1" dirty="0" smtClean="0">
                <a:latin typeface="Times New Roman" pitchFamily="18" charset="0"/>
                <a:cs typeface="Times New Roman" pitchFamily="18" charset="0"/>
              </a:rPr>
              <a:t>   </a:t>
            </a:r>
            <a:r>
              <a:rPr lang="en-US" sz="2000" dirty="0" smtClean="0"/>
              <a:t>while (condition)  </a:t>
            </a:r>
          </a:p>
          <a:p>
            <a:pPr>
              <a:buNone/>
            </a:pPr>
            <a:r>
              <a:rPr lang="en-US" sz="2000" dirty="0" smtClean="0"/>
              <a:t>{  </a:t>
            </a:r>
          </a:p>
          <a:p>
            <a:pPr>
              <a:buNone/>
            </a:pPr>
            <a:r>
              <a:rPr lang="en-US" sz="2000" dirty="0" smtClean="0"/>
              <a:t>    code to be executed  </a:t>
            </a:r>
          </a:p>
          <a:p>
            <a:pPr>
              <a:buNone/>
            </a:pPr>
            <a:r>
              <a:rPr lang="en-US" sz="2000" dirty="0" smtClean="0"/>
              <a:t>}  </a:t>
            </a:r>
          </a:p>
          <a:p>
            <a:pPr>
              <a:buNone/>
            </a:pPr>
            <a:r>
              <a:rPr lang="en-US" sz="2000" b="1" dirty="0" smtClean="0"/>
              <a:t>Example:</a:t>
            </a:r>
          </a:p>
          <a:p>
            <a:pPr>
              <a:buNone/>
            </a:pPr>
            <a:endParaRPr lang="en-US" sz="2000" b="1" dirty="0" smtClean="0"/>
          </a:p>
          <a:p>
            <a:pPr>
              <a:buNone/>
            </a:pPr>
            <a:r>
              <a:rPr lang="en-US" sz="2000" dirty="0" smtClean="0">
                <a:latin typeface="Times New Roman" pitchFamily="18" charset="0"/>
                <a:cs typeface="Times New Roman" pitchFamily="18" charset="0"/>
              </a:rPr>
              <a:t>&lt;!DOCTYPE html&gt;</a:t>
            </a:r>
          </a:p>
          <a:p>
            <a:pPr>
              <a:buNone/>
            </a:pPr>
            <a:r>
              <a:rPr lang="en-US" sz="2000" dirty="0" smtClean="0">
                <a:latin typeface="Times New Roman" pitchFamily="18" charset="0"/>
                <a:cs typeface="Times New Roman" pitchFamily="18" charset="0"/>
              </a:rPr>
              <a:t>&lt;html&gt;</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&lt;script&gt;  </a:t>
            </a:r>
          </a:p>
          <a:p>
            <a:pPr>
              <a:buNone/>
            </a:pPr>
            <a:r>
              <a:rPr lang="en-US" sz="2000" dirty="0" smtClean="0">
                <a:latin typeface="Times New Roman" pitchFamily="18" charset="0"/>
                <a:cs typeface="Times New Roman" pitchFamily="18" charset="0"/>
              </a:rPr>
              <a:t>var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=11;  </a:t>
            </a:r>
          </a:p>
          <a:p>
            <a:pPr>
              <a:buNone/>
            </a:pPr>
            <a:r>
              <a:rPr lang="en-US" sz="2000" dirty="0" smtClean="0">
                <a:latin typeface="Times New Roman" pitchFamily="18" charset="0"/>
                <a:cs typeface="Times New Roman" pitchFamily="18" charset="0"/>
              </a:rPr>
              <a:t>while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&lt;=15)  </a:t>
            </a:r>
          </a:p>
          <a:p>
            <a:pPr>
              <a:buNone/>
            </a:pPr>
            <a:r>
              <a:rPr lang="en-US" sz="2000" dirty="0" smtClean="0">
                <a:latin typeface="Times New Roman" pitchFamily="18" charset="0"/>
                <a:cs typeface="Times New Roman" pitchFamily="18" charset="0"/>
              </a:rPr>
              <a:t>{  </a:t>
            </a:r>
          </a:p>
          <a:p>
            <a:pPr>
              <a:buNone/>
            </a:pP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 "&lt;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  </a:t>
            </a:r>
          </a:p>
          <a:p>
            <a:pPr>
              <a:buNone/>
            </a:pP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&lt;/script&gt;  </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&lt;/html&gt;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p>
          <a:p>
            <a:pPr>
              <a:buNone/>
            </a:pPr>
            <a:endParaRPr lang="en-US" sz="2000"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fontScale="85000" lnSpcReduction="20000"/>
          </a:bodyPr>
          <a:lstStyle/>
          <a:p>
            <a:pPr>
              <a:buNone/>
            </a:pPr>
            <a:r>
              <a:rPr lang="en-US" b="1" dirty="0"/>
              <a:t>JavaScript accepts both double and single quotes</a:t>
            </a:r>
            <a:r>
              <a:rPr lang="en-US" b="1" dirty="0" smtClean="0"/>
              <a:t>:</a:t>
            </a:r>
          </a:p>
          <a:p>
            <a:pPr>
              <a:buNone/>
            </a:pPr>
            <a:r>
              <a:rPr lang="en-US" dirty="0"/>
              <a:t>&lt;!DOCTYPE html&gt;</a:t>
            </a:r>
          </a:p>
          <a:p>
            <a:pPr>
              <a:buNone/>
            </a:pPr>
            <a:r>
              <a:rPr lang="en-US" dirty="0"/>
              <a:t>&lt;html&gt;</a:t>
            </a:r>
          </a:p>
          <a:p>
            <a:pPr>
              <a:buNone/>
            </a:pPr>
            <a:r>
              <a:rPr lang="en-US" dirty="0"/>
              <a:t>&lt;body&gt;</a:t>
            </a:r>
          </a:p>
          <a:p>
            <a:pPr>
              <a:buNone/>
            </a:pPr>
            <a:endParaRPr lang="en-US" dirty="0"/>
          </a:p>
          <a:p>
            <a:pPr>
              <a:buNone/>
            </a:pPr>
            <a:r>
              <a:rPr lang="en-US" dirty="0"/>
              <a:t>&lt;h2&gt;What Can JavaScript Do?&lt;/h2&gt;</a:t>
            </a:r>
          </a:p>
          <a:p>
            <a:pPr>
              <a:buNone/>
            </a:pPr>
            <a:endParaRPr lang="en-US" dirty="0"/>
          </a:p>
          <a:p>
            <a:pPr>
              <a:buNone/>
            </a:pPr>
            <a:r>
              <a:rPr lang="en-US" dirty="0"/>
              <a:t>&lt;p id="demo"&gt;JavaScript can change HTML content.&lt;/p&gt;</a:t>
            </a:r>
          </a:p>
          <a:p>
            <a:pPr>
              <a:buNone/>
            </a:pPr>
            <a:endParaRPr lang="en-US" dirty="0"/>
          </a:p>
          <a:p>
            <a:pPr>
              <a:buNone/>
            </a:pPr>
            <a:r>
              <a:rPr lang="en-US" dirty="0"/>
              <a:t>&lt;button type="button" onclick="document.getElementById('demo').</a:t>
            </a:r>
            <a:r>
              <a:rPr lang="en-US" dirty="0" err="1"/>
              <a:t>innerHTML</a:t>
            </a:r>
            <a:r>
              <a:rPr lang="en-US" dirty="0"/>
              <a:t> = 'Hello JavaScript</a:t>
            </a:r>
            <a:r>
              <a:rPr lang="en-US" dirty="0" smtClean="0"/>
              <a:t>!‘”&gt;</a:t>
            </a:r>
            <a:r>
              <a:rPr lang="en-US" dirty="0"/>
              <a:t>Click Me!&lt;/button&gt;</a:t>
            </a:r>
          </a:p>
          <a:p>
            <a:pPr>
              <a:buNone/>
            </a:pPr>
            <a:endParaRPr lang="en-US" dirty="0"/>
          </a:p>
          <a:p>
            <a:pPr>
              <a:buNone/>
            </a:pPr>
            <a:r>
              <a:rPr lang="en-US" dirty="0"/>
              <a:t>&lt;/body&gt;</a:t>
            </a:r>
          </a:p>
          <a:p>
            <a:pPr>
              <a:buNone/>
            </a:pPr>
            <a:r>
              <a:rPr lang="en-US" dirty="0"/>
              <a:t>&lt;/html</a:t>
            </a:r>
            <a:r>
              <a:rPr lang="en-US" b="1" dirty="0"/>
              <a:t>&gt;</a:t>
            </a:r>
            <a:endParaRPr lang="en-US" b="1" dirty="0" smtClean="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pPr algn="ctr"/>
            <a:r>
              <a:rPr lang="en-US" sz="3100" dirty="0" smtClean="0">
                <a:latin typeface="Times New Roman" pitchFamily="18" charset="0"/>
                <a:cs typeface="Times New Roman" pitchFamily="18" charset="0"/>
              </a:rPr>
              <a:t>3) JavaScript do while loop</a:t>
            </a:r>
            <a:r>
              <a:rPr lang="en-US" dirty="0" smtClean="0"/>
              <a:t/>
            </a:r>
            <a:br>
              <a:rPr lang="en-US" dirty="0" smtClean="0"/>
            </a:br>
            <a:endParaRPr lang="en-US" dirty="0"/>
          </a:p>
        </p:txBody>
      </p:sp>
      <p:sp>
        <p:nvSpPr>
          <p:cNvPr id="3" name="Content Placeholder 2"/>
          <p:cNvSpPr>
            <a:spLocks noGrp="1"/>
          </p:cNvSpPr>
          <p:nvPr>
            <p:ph idx="1"/>
          </p:nvPr>
        </p:nvSpPr>
        <p:spPr>
          <a:xfrm>
            <a:off x="457200" y="762000"/>
            <a:ext cx="8229600" cy="5562600"/>
          </a:xfrm>
        </p:spPr>
        <p:txBody>
          <a:bodyPr>
            <a:normAutofit fontScale="77500" lnSpcReduction="20000"/>
          </a:bodyPr>
          <a:lstStyle/>
          <a:p>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JavaScript do while loop</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iterates the elements for the infinite number of times</a:t>
            </a:r>
            <a:r>
              <a:rPr lang="en-US" sz="2000" dirty="0" smtClean="0">
                <a:latin typeface="Times New Roman" pitchFamily="18" charset="0"/>
                <a:cs typeface="Times New Roman" pitchFamily="18" charset="0"/>
              </a:rPr>
              <a:t> like while loop. But, code is </a:t>
            </a:r>
            <a:r>
              <a:rPr lang="en-US" sz="2000" i="1" dirty="0" smtClean="0">
                <a:latin typeface="Times New Roman" pitchFamily="18" charset="0"/>
                <a:cs typeface="Times New Roman" pitchFamily="18" charset="0"/>
              </a:rPr>
              <a:t>executed at least</a:t>
            </a:r>
            <a:r>
              <a:rPr lang="en-US" sz="2000" dirty="0" smtClean="0">
                <a:latin typeface="Times New Roman" pitchFamily="18" charset="0"/>
                <a:cs typeface="Times New Roman" pitchFamily="18" charset="0"/>
              </a:rPr>
              <a:t> once whether condition is true or false.</a:t>
            </a:r>
          </a:p>
          <a:p>
            <a:pPr>
              <a:buNone/>
            </a:pPr>
            <a:r>
              <a:rPr lang="en-US" sz="2000" b="1" dirty="0" smtClean="0">
                <a:latin typeface="Times New Roman" pitchFamily="18" charset="0"/>
                <a:cs typeface="Times New Roman" pitchFamily="18" charset="0"/>
              </a:rPr>
              <a:t>  Syntax:</a:t>
            </a:r>
          </a:p>
          <a:p>
            <a:pPr>
              <a:buNone/>
            </a:pPr>
            <a:r>
              <a:rPr lang="en-US" sz="2000" dirty="0" smtClean="0"/>
              <a:t>do{  </a:t>
            </a:r>
          </a:p>
          <a:p>
            <a:pPr>
              <a:buNone/>
            </a:pPr>
            <a:r>
              <a:rPr lang="en-US" sz="2000" dirty="0" smtClean="0"/>
              <a:t>    code to be executed  </a:t>
            </a:r>
          </a:p>
          <a:p>
            <a:pPr>
              <a:buNone/>
            </a:pPr>
            <a:r>
              <a:rPr lang="en-US" sz="2000" dirty="0" smtClean="0"/>
              <a:t>}while (condition); </a:t>
            </a:r>
          </a:p>
          <a:p>
            <a:pPr>
              <a:buNone/>
            </a:pPr>
            <a:r>
              <a:rPr lang="en-US" sz="2000" dirty="0" smtClean="0"/>
              <a:t> </a:t>
            </a:r>
          </a:p>
          <a:p>
            <a:pPr>
              <a:buNone/>
            </a:pPr>
            <a:r>
              <a:rPr lang="en-US" sz="2000" b="1" dirty="0" smtClean="0"/>
              <a:t>Example: </a:t>
            </a:r>
          </a:p>
          <a:p>
            <a:pPr>
              <a:buNone/>
            </a:pPr>
            <a:r>
              <a:rPr lang="en-US" sz="2000" dirty="0" smtClean="0"/>
              <a:t> &lt;!DOCTYPE html&gt;</a:t>
            </a:r>
          </a:p>
          <a:p>
            <a:pPr>
              <a:buNone/>
            </a:pPr>
            <a:r>
              <a:rPr lang="en-US" sz="2000" dirty="0" smtClean="0"/>
              <a:t>&lt;html&gt;</a:t>
            </a:r>
          </a:p>
          <a:p>
            <a:pPr>
              <a:buNone/>
            </a:pPr>
            <a:r>
              <a:rPr lang="en-US" sz="2000" dirty="0" smtClean="0"/>
              <a:t>&lt;body&gt;</a:t>
            </a:r>
          </a:p>
          <a:p>
            <a:pPr>
              <a:buNone/>
            </a:pPr>
            <a:r>
              <a:rPr lang="en-US" sz="2000" dirty="0" smtClean="0"/>
              <a:t>&lt;script&gt;  </a:t>
            </a:r>
          </a:p>
          <a:p>
            <a:pPr>
              <a:buNone/>
            </a:pPr>
            <a:r>
              <a:rPr lang="en-US" sz="2000" dirty="0" smtClean="0"/>
              <a:t>var </a:t>
            </a:r>
            <a:r>
              <a:rPr lang="en-US" sz="2000" dirty="0" err="1" smtClean="0"/>
              <a:t>i</a:t>
            </a:r>
            <a:r>
              <a:rPr lang="en-US" sz="2000" dirty="0" smtClean="0"/>
              <a:t>=21;  </a:t>
            </a:r>
          </a:p>
          <a:p>
            <a:pPr>
              <a:buNone/>
            </a:pPr>
            <a:r>
              <a:rPr lang="en-US" sz="2000" dirty="0" smtClean="0"/>
              <a:t>do{  </a:t>
            </a:r>
          </a:p>
          <a:p>
            <a:pPr>
              <a:buNone/>
            </a:pPr>
            <a:r>
              <a:rPr lang="en-US" sz="2000" dirty="0" err="1" smtClean="0"/>
              <a:t>document.write</a:t>
            </a:r>
            <a:r>
              <a:rPr lang="en-US" sz="2000" dirty="0" smtClean="0"/>
              <a:t>(</a:t>
            </a:r>
            <a:r>
              <a:rPr lang="en-US" sz="2000" dirty="0" err="1" smtClean="0"/>
              <a:t>i</a:t>
            </a:r>
            <a:r>
              <a:rPr lang="en-US" sz="2000" dirty="0" smtClean="0"/>
              <a:t> + "&lt;</a:t>
            </a:r>
            <a:r>
              <a:rPr lang="en-US" sz="2000" dirty="0" err="1" smtClean="0"/>
              <a:t>br</a:t>
            </a:r>
            <a:r>
              <a:rPr lang="en-US" sz="2000" dirty="0" smtClean="0"/>
              <a:t>/&gt;");  </a:t>
            </a:r>
          </a:p>
          <a:p>
            <a:pPr>
              <a:buNone/>
            </a:pPr>
            <a:r>
              <a:rPr lang="en-US" sz="2000" dirty="0" err="1" smtClean="0"/>
              <a:t>i</a:t>
            </a:r>
            <a:r>
              <a:rPr lang="en-US" sz="2000" dirty="0" smtClean="0"/>
              <a:t>++;  </a:t>
            </a:r>
          </a:p>
          <a:p>
            <a:pPr>
              <a:buNone/>
            </a:pPr>
            <a:r>
              <a:rPr lang="en-US" sz="2000" dirty="0" smtClean="0"/>
              <a:t>}while (</a:t>
            </a:r>
            <a:r>
              <a:rPr lang="en-US" sz="2000" dirty="0" err="1" smtClean="0"/>
              <a:t>i</a:t>
            </a:r>
            <a:r>
              <a:rPr lang="en-US" sz="2000" dirty="0" smtClean="0"/>
              <a:t>&lt;=25);  </a:t>
            </a:r>
          </a:p>
          <a:p>
            <a:pPr>
              <a:buNone/>
            </a:pPr>
            <a:r>
              <a:rPr lang="en-US" sz="2000" dirty="0" smtClean="0"/>
              <a:t>&lt;/script&gt;  </a:t>
            </a:r>
          </a:p>
          <a:p>
            <a:pPr>
              <a:buNone/>
            </a:pPr>
            <a:r>
              <a:rPr lang="en-US" sz="2000" dirty="0" smtClean="0"/>
              <a:t>&lt;/body&gt;</a:t>
            </a:r>
          </a:p>
          <a:p>
            <a:pPr>
              <a:buNone/>
            </a:pPr>
            <a:r>
              <a:rPr lang="en-US" sz="2000" dirty="0" smtClean="0"/>
              <a:t>&lt;/html&gt;</a:t>
            </a:r>
          </a:p>
          <a:p>
            <a:pPr>
              <a:buNone/>
            </a:pPr>
            <a:endParaRPr lang="en-US" sz="2000" dirty="0" smtClean="0"/>
          </a:p>
          <a:p>
            <a:pPr>
              <a:buNone/>
            </a:pPr>
            <a:r>
              <a:rPr lang="en-US" sz="2000" dirty="0" smtClean="0"/>
              <a:t> </a:t>
            </a:r>
            <a:endParaRPr lang="en-US" sz="20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fontScale="90000"/>
          </a:bodyPr>
          <a:lstStyle/>
          <a:p>
            <a:pPr algn="ctr"/>
            <a:r>
              <a:rPr lang="en-US" sz="2800" dirty="0" smtClean="0">
                <a:latin typeface="Times New Roman" pitchFamily="18" charset="0"/>
                <a:cs typeface="Times New Roman" pitchFamily="18" charset="0"/>
              </a:rPr>
              <a:t>JavaScript For In</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6096000"/>
          </a:xfrm>
        </p:spPr>
        <p:txBody>
          <a:bodyPr>
            <a:normAutofit fontScale="25000" lnSpcReduction="20000"/>
          </a:bodyPr>
          <a:lstStyle/>
          <a:p>
            <a:r>
              <a:rPr lang="en-US" sz="3700" b="1" dirty="0" smtClean="0"/>
              <a:t>The For/In Loop:</a:t>
            </a:r>
          </a:p>
          <a:p>
            <a:r>
              <a:rPr lang="en-US" sz="3700" dirty="0" smtClean="0">
                <a:latin typeface="Times New Roman" pitchFamily="18" charset="0"/>
                <a:cs typeface="Times New Roman" pitchFamily="18" charset="0"/>
              </a:rPr>
              <a:t>The JavaScript for/in statement loops through the properties of an Object:</a:t>
            </a:r>
          </a:p>
          <a:p>
            <a:pPr>
              <a:buNone/>
            </a:pPr>
            <a:endParaRPr lang="en-US" sz="3700" b="1" dirty="0" smtClean="0">
              <a:latin typeface="Times New Roman" pitchFamily="18" charset="0"/>
              <a:cs typeface="Times New Roman" pitchFamily="18" charset="0"/>
            </a:endParaRPr>
          </a:p>
          <a:p>
            <a:pPr>
              <a:buNone/>
            </a:pPr>
            <a:r>
              <a:rPr lang="en-US" sz="6400" b="1" dirty="0" smtClean="0">
                <a:latin typeface="Times New Roman" pitchFamily="18" charset="0"/>
                <a:cs typeface="Times New Roman" pitchFamily="18" charset="0"/>
              </a:rPr>
              <a:t>Syntax:</a:t>
            </a:r>
          </a:p>
          <a:p>
            <a:pPr>
              <a:buNone/>
            </a:pPr>
            <a:r>
              <a:rPr lang="en-US" sz="6400" dirty="0" smtClean="0">
                <a:latin typeface="Times New Roman" pitchFamily="18" charset="0"/>
                <a:cs typeface="Times New Roman" pitchFamily="18" charset="0"/>
              </a:rPr>
              <a:t>for (key in object) {</a:t>
            </a:r>
            <a:br>
              <a:rPr lang="en-US" sz="6400" dirty="0" smtClean="0">
                <a:latin typeface="Times New Roman" pitchFamily="18" charset="0"/>
                <a:cs typeface="Times New Roman" pitchFamily="18" charset="0"/>
              </a:rPr>
            </a:br>
            <a:r>
              <a:rPr lang="en-US" sz="6400" dirty="0" smtClean="0">
                <a:latin typeface="Times New Roman" pitchFamily="18" charset="0"/>
                <a:cs typeface="Times New Roman" pitchFamily="18" charset="0"/>
              </a:rPr>
              <a:t>  // </a:t>
            </a:r>
            <a:r>
              <a:rPr lang="en-US" sz="6400" i="1" dirty="0" smtClean="0">
                <a:latin typeface="Times New Roman" pitchFamily="18" charset="0"/>
                <a:cs typeface="Times New Roman" pitchFamily="18" charset="0"/>
              </a:rPr>
              <a:t>code block to be executed</a:t>
            </a:r>
            <a:r>
              <a:rPr lang="en-US" sz="6400" dirty="0" smtClean="0">
                <a:latin typeface="Times New Roman" pitchFamily="18" charset="0"/>
                <a:cs typeface="Times New Roman" pitchFamily="18" charset="0"/>
              </a:rPr>
              <a:t/>
            </a:r>
            <a:br>
              <a:rPr lang="en-US" sz="6400" dirty="0" smtClean="0">
                <a:latin typeface="Times New Roman" pitchFamily="18" charset="0"/>
                <a:cs typeface="Times New Roman" pitchFamily="18" charset="0"/>
              </a:rPr>
            </a:br>
            <a:r>
              <a:rPr lang="en-US" sz="6400" dirty="0" smtClean="0">
                <a:latin typeface="Times New Roman" pitchFamily="18" charset="0"/>
                <a:cs typeface="Times New Roman" pitchFamily="18" charset="0"/>
              </a:rPr>
              <a:t>}</a:t>
            </a:r>
          </a:p>
          <a:p>
            <a:pPr>
              <a:buNone/>
            </a:pPr>
            <a:endParaRPr lang="en-US" sz="3700" b="1" dirty="0" smtClean="0">
              <a:latin typeface="Times New Roman" pitchFamily="18" charset="0"/>
              <a:cs typeface="Times New Roman" pitchFamily="18" charset="0"/>
            </a:endParaRPr>
          </a:p>
          <a:p>
            <a:pPr>
              <a:buNone/>
            </a:pPr>
            <a:r>
              <a:rPr lang="en-US" sz="4800" b="1" dirty="0" smtClean="0">
                <a:latin typeface="Times New Roman" pitchFamily="18" charset="0"/>
                <a:cs typeface="Times New Roman" pitchFamily="18" charset="0"/>
              </a:rPr>
              <a:t>Example:</a:t>
            </a:r>
          </a:p>
          <a:p>
            <a:pPr>
              <a:buNone/>
            </a:pPr>
            <a:endParaRPr lang="en-US" sz="4800" dirty="0" smtClean="0">
              <a:latin typeface="Times New Roman" pitchFamily="18" charset="0"/>
              <a:cs typeface="Times New Roman" pitchFamily="18" charset="0"/>
            </a:endParaRPr>
          </a:p>
          <a:p>
            <a:pPr>
              <a:buNone/>
            </a:pPr>
            <a:r>
              <a:rPr lang="en-US" sz="4800" dirty="0" smtClean="0">
                <a:latin typeface="Times New Roman" pitchFamily="18" charset="0"/>
                <a:cs typeface="Times New Roman" pitchFamily="18" charset="0"/>
              </a:rPr>
              <a:t>&lt;!DOCTYPE html&gt;</a:t>
            </a:r>
          </a:p>
          <a:p>
            <a:pPr>
              <a:buNone/>
            </a:pPr>
            <a:r>
              <a:rPr lang="en-US" sz="4800" dirty="0" smtClean="0">
                <a:latin typeface="Times New Roman" pitchFamily="18" charset="0"/>
                <a:cs typeface="Times New Roman" pitchFamily="18" charset="0"/>
              </a:rPr>
              <a:t>&lt;html&gt;</a:t>
            </a:r>
          </a:p>
          <a:p>
            <a:pPr>
              <a:buNone/>
            </a:pPr>
            <a:r>
              <a:rPr lang="en-US" sz="4800" dirty="0" smtClean="0">
                <a:latin typeface="Times New Roman" pitchFamily="18" charset="0"/>
                <a:cs typeface="Times New Roman" pitchFamily="18" charset="0"/>
              </a:rPr>
              <a:t>&lt;body&gt;</a:t>
            </a:r>
          </a:p>
          <a:p>
            <a:pPr>
              <a:buNone/>
            </a:pPr>
            <a:endParaRPr lang="en-US" sz="4800" dirty="0" smtClean="0">
              <a:latin typeface="Times New Roman" pitchFamily="18" charset="0"/>
              <a:cs typeface="Times New Roman" pitchFamily="18" charset="0"/>
            </a:endParaRPr>
          </a:p>
          <a:p>
            <a:pPr>
              <a:buNone/>
            </a:pPr>
            <a:r>
              <a:rPr lang="en-US" sz="4800" dirty="0" smtClean="0">
                <a:latin typeface="Times New Roman" pitchFamily="18" charset="0"/>
                <a:cs typeface="Times New Roman" pitchFamily="18" charset="0"/>
              </a:rPr>
              <a:t>&lt;h2&gt;JavaScript For/In Loop&lt;/h2&gt;</a:t>
            </a:r>
          </a:p>
          <a:p>
            <a:pPr>
              <a:buNone/>
            </a:pPr>
            <a:endParaRPr lang="en-US" sz="4800" dirty="0" smtClean="0">
              <a:latin typeface="Times New Roman" pitchFamily="18" charset="0"/>
              <a:cs typeface="Times New Roman" pitchFamily="18" charset="0"/>
            </a:endParaRPr>
          </a:p>
          <a:p>
            <a:pPr>
              <a:buNone/>
            </a:pPr>
            <a:r>
              <a:rPr lang="en-US" sz="4800" dirty="0" smtClean="0">
                <a:latin typeface="Times New Roman" pitchFamily="18" charset="0"/>
                <a:cs typeface="Times New Roman" pitchFamily="18" charset="0"/>
              </a:rPr>
              <a:t>&lt;p&gt;The for/in statement loops through the properties of an object.&lt;/p&gt;</a:t>
            </a:r>
          </a:p>
          <a:p>
            <a:pPr>
              <a:buNone/>
            </a:pPr>
            <a:endParaRPr lang="en-US" sz="4800" dirty="0" smtClean="0">
              <a:latin typeface="Times New Roman" pitchFamily="18" charset="0"/>
              <a:cs typeface="Times New Roman" pitchFamily="18" charset="0"/>
            </a:endParaRPr>
          </a:p>
          <a:p>
            <a:pPr>
              <a:buNone/>
            </a:pPr>
            <a:r>
              <a:rPr lang="en-US" sz="4800" dirty="0" smtClean="0">
                <a:latin typeface="Times New Roman" pitchFamily="18" charset="0"/>
                <a:cs typeface="Times New Roman" pitchFamily="18" charset="0"/>
              </a:rPr>
              <a:t>&lt;p id="demo"&gt;&lt;/p&gt;</a:t>
            </a:r>
          </a:p>
          <a:p>
            <a:pPr>
              <a:buNone/>
            </a:pPr>
            <a:endParaRPr lang="en-US" sz="4800" dirty="0" smtClean="0">
              <a:latin typeface="Times New Roman" pitchFamily="18" charset="0"/>
              <a:cs typeface="Times New Roman" pitchFamily="18" charset="0"/>
            </a:endParaRPr>
          </a:p>
          <a:p>
            <a:pPr>
              <a:buNone/>
            </a:pPr>
            <a:r>
              <a:rPr lang="en-US" sz="4800" dirty="0" smtClean="0">
                <a:latin typeface="Times New Roman" pitchFamily="18" charset="0"/>
                <a:cs typeface="Times New Roman" pitchFamily="18" charset="0"/>
              </a:rPr>
              <a:t>&lt;script&gt;</a:t>
            </a:r>
          </a:p>
          <a:p>
            <a:pPr>
              <a:buNone/>
            </a:pPr>
            <a:r>
              <a:rPr lang="en-US" sz="4800" dirty="0" smtClean="0">
                <a:latin typeface="Times New Roman" pitchFamily="18" charset="0"/>
                <a:cs typeface="Times New Roman" pitchFamily="18" charset="0"/>
              </a:rPr>
              <a:t>var txt = "";</a:t>
            </a:r>
          </a:p>
          <a:p>
            <a:pPr>
              <a:buNone/>
            </a:pPr>
            <a:r>
              <a:rPr lang="en-US" sz="4800" dirty="0" smtClean="0">
                <a:latin typeface="Times New Roman" pitchFamily="18" charset="0"/>
                <a:cs typeface="Times New Roman" pitchFamily="18" charset="0"/>
              </a:rPr>
              <a:t>var person = {</a:t>
            </a:r>
            <a:r>
              <a:rPr lang="en-US" sz="4800" dirty="0" err="1" smtClean="0">
                <a:latin typeface="Times New Roman" pitchFamily="18" charset="0"/>
                <a:cs typeface="Times New Roman" pitchFamily="18" charset="0"/>
              </a:rPr>
              <a:t>fname</a:t>
            </a:r>
            <a:r>
              <a:rPr lang="en-US" sz="4800" dirty="0" smtClean="0">
                <a:latin typeface="Times New Roman" pitchFamily="18" charset="0"/>
                <a:cs typeface="Times New Roman" pitchFamily="18" charset="0"/>
              </a:rPr>
              <a:t>:"John", </a:t>
            </a:r>
            <a:r>
              <a:rPr lang="en-US" sz="4800" dirty="0" err="1" smtClean="0">
                <a:latin typeface="Times New Roman" pitchFamily="18" charset="0"/>
                <a:cs typeface="Times New Roman" pitchFamily="18" charset="0"/>
              </a:rPr>
              <a:t>lname</a:t>
            </a:r>
            <a:r>
              <a:rPr lang="en-US" sz="4800" dirty="0" smtClean="0">
                <a:latin typeface="Times New Roman" pitchFamily="18" charset="0"/>
                <a:cs typeface="Times New Roman" pitchFamily="18" charset="0"/>
              </a:rPr>
              <a:t>:"Doe", age:25}; </a:t>
            </a:r>
          </a:p>
          <a:p>
            <a:pPr>
              <a:buNone/>
            </a:pPr>
            <a:r>
              <a:rPr lang="en-US" sz="4800" dirty="0" smtClean="0">
                <a:latin typeface="Times New Roman" pitchFamily="18" charset="0"/>
                <a:cs typeface="Times New Roman" pitchFamily="18" charset="0"/>
              </a:rPr>
              <a:t>var x;</a:t>
            </a:r>
          </a:p>
          <a:p>
            <a:pPr>
              <a:buNone/>
            </a:pPr>
            <a:r>
              <a:rPr lang="en-US" sz="4800" dirty="0" smtClean="0">
                <a:latin typeface="Times New Roman" pitchFamily="18" charset="0"/>
                <a:cs typeface="Times New Roman" pitchFamily="18" charset="0"/>
              </a:rPr>
              <a:t>for (x in person) {</a:t>
            </a:r>
          </a:p>
          <a:p>
            <a:pPr>
              <a:buNone/>
            </a:pPr>
            <a:r>
              <a:rPr lang="en-US" sz="4800" dirty="0" smtClean="0">
                <a:latin typeface="Times New Roman" pitchFamily="18" charset="0"/>
                <a:cs typeface="Times New Roman" pitchFamily="18" charset="0"/>
              </a:rPr>
              <a:t>  txt += person[x] + " ";</a:t>
            </a:r>
          </a:p>
          <a:p>
            <a:pPr>
              <a:buNone/>
            </a:pPr>
            <a:r>
              <a:rPr lang="en-US" sz="4800" dirty="0" smtClean="0">
                <a:latin typeface="Times New Roman" pitchFamily="18" charset="0"/>
                <a:cs typeface="Times New Roman" pitchFamily="18" charset="0"/>
              </a:rPr>
              <a:t>}</a:t>
            </a:r>
          </a:p>
          <a:p>
            <a:pPr>
              <a:buNone/>
            </a:pPr>
            <a:r>
              <a:rPr lang="en-US" sz="4800" dirty="0" err="1" smtClean="0">
                <a:latin typeface="Times New Roman" pitchFamily="18" charset="0"/>
                <a:cs typeface="Times New Roman" pitchFamily="18" charset="0"/>
              </a:rPr>
              <a:t>document.getElementById</a:t>
            </a:r>
            <a:r>
              <a:rPr lang="en-US" sz="4800" dirty="0" smtClean="0">
                <a:latin typeface="Times New Roman" pitchFamily="18" charset="0"/>
                <a:cs typeface="Times New Roman" pitchFamily="18" charset="0"/>
              </a:rPr>
              <a:t>("demo").</a:t>
            </a:r>
            <a:r>
              <a:rPr lang="en-US" sz="4800" dirty="0" err="1" smtClean="0">
                <a:latin typeface="Times New Roman" pitchFamily="18" charset="0"/>
                <a:cs typeface="Times New Roman" pitchFamily="18" charset="0"/>
              </a:rPr>
              <a:t>innerHTML</a:t>
            </a:r>
            <a:r>
              <a:rPr lang="en-US" sz="4800" dirty="0" smtClean="0">
                <a:latin typeface="Times New Roman" pitchFamily="18" charset="0"/>
                <a:cs typeface="Times New Roman" pitchFamily="18" charset="0"/>
              </a:rPr>
              <a:t> = txt;</a:t>
            </a:r>
          </a:p>
          <a:p>
            <a:pPr>
              <a:buNone/>
            </a:pPr>
            <a:r>
              <a:rPr lang="en-US" sz="4800" dirty="0" smtClean="0">
                <a:latin typeface="Times New Roman" pitchFamily="18" charset="0"/>
                <a:cs typeface="Times New Roman" pitchFamily="18" charset="0"/>
              </a:rPr>
              <a:t>&lt;/script&gt;</a:t>
            </a:r>
          </a:p>
          <a:p>
            <a:pPr>
              <a:buNone/>
            </a:pPr>
            <a:endParaRPr lang="en-US" sz="4800" dirty="0" smtClean="0">
              <a:latin typeface="Times New Roman" pitchFamily="18" charset="0"/>
              <a:cs typeface="Times New Roman" pitchFamily="18" charset="0"/>
            </a:endParaRPr>
          </a:p>
          <a:p>
            <a:pPr>
              <a:buNone/>
            </a:pPr>
            <a:r>
              <a:rPr lang="en-US" sz="4800" dirty="0" smtClean="0">
                <a:latin typeface="Times New Roman" pitchFamily="18" charset="0"/>
                <a:cs typeface="Times New Roman" pitchFamily="18" charset="0"/>
              </a:rPr>
              <a:t>&lt;/body&gt;</a:t>
            </a:r>
          </a:p>
          <a:p>
            <a:pPr>
              <a:buNone/>
            </a:pPr>
            <a:r>
              <a:rPr lang="en-US" sz="4800" dirty="0" smtClean="0">
                <a:latin typeface="Times New Roman" pitchFamily="18" charset="0"/>
                <a:cs typeface="Times New Roman" pitchFamily="18" charset="0"/>
              </a:rPr>
              <a:t>&lt;/html&gt;</a:t>
            </a:r>
          </a:p>
          <a:p>
            <a:pPr>
              <a:buNone/>
            </a:pPr>
            <a:endParaRPr lang="en-US" sz="4800" dirty="0" smtClean="0">
              <a:latin typeface="Times New Roman" pitchFamily="18" charset="0"/>
              <a:cs typeface="Times New Roman" pitchFamily="18" charset="0"/>
            </a:endParaRPr>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Example Explained:</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35480"/>
            <a:ext cx="8229600" cy="3322320"/>
          </a:xfrm>
        </p:spPr>
        <p:txBody>
          <a:bodyPr/>
          <a:lstStyle/>
          <a:p>
            <a:r>
              <a:rPr lang="en-US" dirty="0" smtClean="0"/>
              <a:t>The </a:t>
            </a:r>
            <a:r>
              <a:rPr lang="en-US" b="1" dirty="0" smtClean="0"/>
              <a:t>for in</a:t>
            </a:r>
            <a:r>
              <a:rPr lang="en-US" dirty="0" smtClean="0"/>
              <a:t> loop iterates over a </a:t>
            </a:r>
            <a:r>
              <a:rPr lang="en-US" b="1" dirty="0" smtClean="0"/>
              <a:t>person</a:t>
            </a:r>
            <a:r>
              <a:rPr lang="en-US" dirty="0" smtClean="0"/>
              <a:t> object</a:t>
            </a:r>
          </a:p>
          <a:p>
            <a:r>
              <a:rPr lang="en-US" dirty="0" smtClean="0"/>
              <a:t>Each iteration returns a </a:t>
            </a:r>
            <a:r>
              <a:rPr lang="en-US" b="1" dirty="0" smtClean="0"/>
              <a:t>key</a:t>
            </a:r>
            <a:r>
              <a:rPr lang="en-US" dirty="0" smtClean="0"/>
              <a:t> (x)</a:t>
            </a:r>
          </a:p>
          <a:p>
            <a:r>
              <a:rPr lang="en-US" dirty="0" smtClean="0"/>
              <a:t>The key is used to access the </a:t>
            </a:r>
            <a:r>
              <a:rPr lang="en-US" b="1" dirty="0" smtClean="0"/>
              <a:t>value</a:t>
            </a:r>
            <a:r>
              <a:rPr lang="en-US" dirty="0" smtClean="0"/>
              <a:t> of the key</a:t>
            </a:r>
          </a:p>
          <a:p>
            <a:r>
              <a:rPr lang="en-US" dirty="0" smtClean="0"/>
              <a:t>The value of the key is </a:t>
            </a:r>
            <a:r>
              <a:rPr lang="en-US" b="1" dirty="0" smtClean="0"/>
              <a:t>person[x]</a:t>
            </a:r>
            <a:endParaRPr lang="en-US" dirty="0" smtClean="0"/>
          </a:p>
          <a:p>
            <a:pPr>
              <a:buNone/>
            </a:pPr>
            <a:r>
              <a:rPr lang="en-US" dirty="0" smtClean="0"/>
              <a:t> </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JavaScript Functions</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800600"/>
          </a:xfrm>
        </p:spPr>
        <p:txBody>
          <a:bodyPr>
            <a:normAutofit fontScale="47500" lnSpcReduction="20000"/>
          </a:bodyPr>
          <a:lstStyle/>
          <a:p>
            <a:r>
              <a:rPr lang="en-US" sz="3400" b="1" dirty="0" smtClean="0">
                <a:latin typeface="Times New Roman" pitchFamily="18" charset="0"/>
                <a:cs typeface="Times New Roman" pitchFamily="18" charset="0"/>
              </a:rPr>
              <a:t>JavaScript functions</a:t>
            </a:r>
            <a:r>
              <a:rPr lang="en-US" sz="3400" dirty="0" smtClean="0">
                <a:latin typeface="Times New Roman" pitchFamily="18" charset="0"/>
                <a:cs typeface="Times New Roman" pitchFamily="18" charset="0"/>
              </a:rPr>
              <a:t> are used to perform operations. We can call JavaScript function many times to reuse the code.</a:t>
            </a:r>
          </a:p>
          <a:p>
            <a:pPr>
              <a:buNone/>
            </a:pPr>
            <a:endParaRPr lang="en-US" sz="2000" dirty="0" smtClean="0">
              <a:latin typeface="Times New Roman" pitchFamily="18" charset="0"/>
              <a:cs typeface="Times New Roman" pitchFamily="18" charset="0"/>
            </a:endParaRPr>
          </a:p>
          <a:p>
            <a:r>
              <a:rPr lang="en-US" sz="2900" dirty="0" smtClean="0">
                <a:latin typeface="Times New Roman" pitchFamily="18" charset="0"/>
                <a:cs typeface="Times New Roman" pitchFamily="18" charset="0"/>
              </a:rPr>
              <a:t>A JavaScript function is defined with the function keyword, followed by a </a:t>
            </a:r>
            <a:r>
              <a:rPr lang="en-US" sz="2900" b="1" dirty="0" smtClean="0">
                <a:latin typeface="Times New Roman" pitchFamily="18" charset="0"/>
                <a:cs typeface="Times New Roman" pitchFamily="18" charset="0"/>
              </a:rPr>
              <a:t>name</a:t>
            </a:r>
            <a:r>
              <a:rPr lang="en-US" sz="2900" dirty="0" smtClean="0">
                <a:latin typeface="Times New Roman" pitchFamily="18" charset="0"/>
                <a:cs typeface="Times New Roman" pitchFamily="18" charset="0"/>
              </a:rPr>
              <a:t>, followed by parentheses </a:t>
            </a:r>
            <a:r>
              <a:rPr lang="en-US" sz="2900" b="1" dirty="0" smtClean="0">
                <a:latin typeface="Times New Roman" pitchFamily="18" charset="0"/>
                <a:cs typeface="Times New Roman" pitchFamily="18" charset="0"/>
              </a:rPr>
              <a:t>()</a:t>
            </a:r>
            <a:r>
              <a:rPr lang="en-US" sz="2900" dirty="0" smtClean="0">
                <a:latin typeface="Times New Roman" pitchFamily="18" charset="0"/>
                <a:cs typeface="Times New Roman" pitchFamily="18" charset="0"/>
              </a:rPr>
              <a:t>.</a:t>
            </a:r>
          </a:p>
          <a:p>
            <a:r>
              <a:rPr lang="en-US" sz="2900" dirty="0" smtClean="0">
                <a:latin typeface="Times New Roman" pitchFamily="18" charset="0"/>
                <a:cs typeface="Times New Roman" pitchFamily="18" charset="0"/>
              </a:rPr>
              <a:t>Function names can contain letters, digits, underscores, and dollar signs (same rules as variables).</a:t>
            </a:r>
          </a:p>
          <a:p>
            <a:r>
              <a:rPr lang="en-US" sz="2900" dirty="0" smtClean="0">
                <a:latin typeface="Times New Roman" pitchFamily="18" charset="0"/>
                <a:cs typeface="Times New Roman" pitchFamily="18" charset="0"/>
              </a:rPr>
              <a:t>The parentheses may include parameter names separated by commas:</a:t>
            </a:r>
            <a:br>
              <a:rPr lang="en-US" sz="2900" dirty="0" smtClean="0">
                <a:latin typeface="Times New Roman" pitchFamily="18" charset="0"/>
                <a:cs typeface="Times New Roman" pitchFamily="18" charset="0"/>
              </a:rPr>
            </a:br>
            <a:r>
              <a:rPr lang="en-US" sz="2900" b="1" dirty="0" smtClean="0">
                <a:latin typeface="Times New Roman" pitchFamily="18" charset="0"/>
                <a:cs typeface="Times New Roman" pitchFamily="18" charset="0"/>
              </a:rPr>
              <a:t>(</a:t>
            </a:r>
            <a:r>
              <a:rPr lang="en-US" sz="2900" b="1" i="1" dirty="0" smtClean="0">
                <a:latin typeface="Times New Roman" pitchFamily="18" charset="0"/>
                <a:cs typeface="Times New Roman" pitchFamily="18" charset="0"/>
              </a:rPr>
              <a:t>parameter1, parameter2, ...</a:t>
            </a:r>
            <a:r>
              <a:rPr lang="en-US" sz="2900" b="1" dirty="0" smtClean="0">
                <a:latin typeface="Times New Roman" pitchFamily="18" charset="0"/>
                <a:cs typeface="Times New Roman" pitchFamily="18" charset="0"/>
              </a:rPr>
              <a:t>)</a:t>
            </a:r>
            <a:endParaRPr lang="en-US" sz="2900" dirty="0" smtClean="0">
              <a:latin typeface="Times New Roman" pitchFamily="18" charset="0"/>
              <a:cs typeface="Times New Roman" pitchFamily="18" charset="0"/>
            </a:endParaRPr>
          </a:p>
          <a:p>
            <a:r>
              <a:rPr lang="en-US" sz="2900" dirty="0" smtClean="0">
                <a:latin typeface="Times New Roman" pitchFamily="18" charset="0"/>
                <a:cs typeface="Times New Roman" pitchFamily="18" charset="0"/>
              </a:rPr>
              <a:t>The code to be executed, by the function, is placed inside curly brackets: </a:t>
            </a:r>
            <a:r>
              <a:rPr lang="en-US" sz="2900" b="1" dirty="0" smtClean="0">
                <a:latin typeface="Times New Roman" pitchFamily="18" charset="0"/>
                <a:cs typeface="Times New Roman" pitchFamily="18" charset="0"/>
              </a:rPr>
              <a:t>{}</a:t>
            </a:r>
            <a:endParaRPr lang="en-US" sz="29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a:t>
            </a:r>
            <a:r>
              <a:rPr lang="en-US" sz="3800" b="1" dirty="0" smtClean="0">
                <a:latin typeface="Times New Roman" pitchFamily="18" charset="0"/>
                <a:cs typeface="Times New Roman" pitchFamily="18" charset="0"/>
              </a:rPr>
              <a:t>Advantage of JavaScript function</a:t>
            </a:r>
            <a:r>
              <a:rPr lang="en-US" sz="2000" b="1" dirty="0" smtClean="0">
                <a:latin typeface="Times New Roman" pitchFamily="18" charset="0"/>
                <a:cs typeface="Times New Roman" pitchFamily="18" charset="0"/>
              </a:rPr>
              <a:t>:</a:t>
            </a:r>
          </a:p>
          <a:p>
            <a:pPr>
              <a:buNone/>
            </a:pPr>
            <a:r>
              <a:rPr lang="en-US" sz="2900" dirty="0" smtClean="0">
                <a:latin typeface="Times New Roman" pitchFamily="18" charset="0"/>
                <a:cs typeface="Times New Roman" pitchFamily="18" charset="0"/>
              </a:rPr>
              <a:t>  There are mainly two advantages of JavaScript functions.</a:t>
            </a:r>
          </a:p>
          <a:p>
            <a:r>
              <a:rPr lang="en-US" sz="2900" b="1" dirty="0" smtClean="0">
                <a:latin typeface="Times New Roman" pitchFamily="18" charset="0"/>
                <a:cs typeface="Times New Roman" pitchFamily="18" charset="0"/>
              </a:rPr>
              <a:t>Code reusability</a:t>
            </a:r>
            <a:r>
              <a:rPr lang="en-US" sz="2900" dirty="0" smtClean="0">
                <a:latin typeface="Times New Roman" pitchFamily="18" charset="0"/>
                <a:cs typeface="Times New Roman" pitchFamily="18" charset="0"/>
              </a:rPr>
              <a:t>: We can call a function several times so it save coding.</a:t>
            </a:r>
          </a:p>
          <a:p>
            <a:r>
              <a:rPr lang="en-US" sz="2900" b="1" dirty="0" smtClean="0">
                <a:latin typeface="Times New Roman" pitchFamily="18" charset="0"/>
                <a:cs typeface="Times New Roman" pitchFamily="18" charset="0"/>
              </a:rPr>
              <a:t>Less coding</a:t>
            </a:r>
            <a:r>
              <a:rPr lang="en-US" sz="2900" dirty="0" smtClean="0">
                <a:latin typeface="Times New Roman" pitchFamily="18" charset="0"/>
                <a:cs typeface="Times New Roman" pitchFamily="18" charset="0"/>
              </a:rPr>
              <a:t>: It makes our program compact. We don’t need to write many lines of code each time to perform a common task.</a:t>
            </a:r>
          </a:p>
          <a:p>
            <a:pPr>
              <a:buNone/>
            </a:pPr>
            <a:r>
              <a:rPr lang="en-US" sz="2900" b="1" dirty="0" smtClean="0">
                <a:latin typeface="Times New Roman" pitchFamily="18" charset="0"/>
                <a:cs typeface="Times New Roman" pitchFamily="18" charset="0"/>
              </a:rPr>
              <a:t>  Syntax:</a:t>
            </a:r>
          </a:p>
          <a:p>
            <a:pPr>
              <a:buNone/>
            </a:pPr>
            <a:r>
              <a:rPr lang="en-US" sz="2900" dirty="0" smtClean="0">
                <a:latin typeface="Times New Roman" pitchFamily="18" charset="0"/>
                <a:cs typeface="Times New Roman" pitchFamily="18" charset="0"/>
              </a:rPr>
              <a:t>function </a:t>
            </a:r>
            <a:r>
              <a:rPr lang="en-US" sz="2900" dirty="0" err="1" smtClean="0">
                <a:latin typeface="Times New Roman" pitchFamily="18" charset="0"/>
                <a:cs typeface="Times New Roman" pitchFamily="18" charset="0"/>
              </a:rPr>
              <a:t>functionName</a:t>
            </a:r>
            <a:r>
              <a:rPr lang="en-US" sz="2900" dirty="0" smtClean="0">
                <a:latin typeface="Times New Roman" pitchFamily="18" charset="0"/>
                <a:cs typeface="Times New Roman" pitchFamily="18" charset="0"/>
              </a:rPr>
              <a:t>([arg1, arg2, ...</a:t>
            </a:r>
            <a:r>
              <a:rPr lang="en-US" sz="2900" dirty="0" err="1" smtClean="0">
                <a:latin typeface="Times New Roman" pitchFamily="18" charset="0"/>
                <a:cs typeface="Times New Roman" pitchFamily="18" charset="0"/>
              </a:rPr>
              <a:t>argN</a:t>
            </a:r>
            <a:r>
              <a:rPr lang="en-US" sz="2900" dirty="0" smtClean="0">
                <a:latin typeface="Times New Roman" pitchFamily="18" charset="0"/>
                <a:cs typeface="Times New Roman" pitchFamily="18" charset="0"/>
              </a:rPr>
              <a:t>]){  </a:t>
            </a:r>
          </a:p>
          <a:p>
            <a:pPr>
              <a:buNone/>
            </a:pPr>
            <a:r>
              <a:rPr lang="en-US" sz="2900" dirty="0" smtClean="0">
                <a:latin typeface="Times New Roman" pitchFamily="18" charset="0"/>
                <a:cs typeface="Times New Roman" pitchFamily="18" charset="0"/>
              </a:rPr>
              <a:t> //code to be executed  </a:t>
            </a:r>
          </a:p>
          <a:p>
            <a:pPr>
              <a:buNone/>
            </a:pPr>
            <a:r>
              <a:rPr lang="en-US" sz="2900" dirty="0" smtClean="0">
                <a:latin typeface="Times New Roman" pitchFamily="18" charset="0"/>
                <a:cs typeface="Times New Roman" pitchFamily="18" charset="0"/>
              </a:rPr>
              <a:t>}  </a:t>
            </a:r>
          </a:p>
          <a:p>
            <a:pPr>
              <a:buNone/>
            </a:pPr>
            <a:r>
              <a:rPr lang="en-US" sz="2900" dirty="0" smtClean="0">
                <a:latin typeface="Times New Roman" pitchFamily="18" charset="0"/>
                <a:cs typeface="Times New Roman" pitchFamily="18" charset="0"/>
              </a:rPr>
              <a:t>JavaScript Functions can have 0 or more arguments.</a:t>
            </a:r>
            <a:endParaRPr lang="en-US" sz="2900" b="1" dirty="0" smtClean="0">
              <a:latin typeface="Times New Roman" pitchFamily="18" charset="0"/>
              <a:cs typeface="Times New Roman" pitchFamily="18" charset="0"/>
            </a:endParaRPr>
          </a:p>
          <a:p>
            <a:pPr>
              <a:buNone/>
            </a:pPr>
            <a:r>
              <a:rPr lang="en-US" dirty="0" smtClean="0"/>
              <a:t/>
            </a:r>
            <a:br>
              <a:rPr lang="en-US" dirty="0" smtClean="0"/>
            </a:b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en-US" sz="2800" dirty="0" smtClean="0">
                <a:latin typeface="Times New Roman" pitchFamily="18" charset="0"/>
                <a:cs typeface="Times New Roman" pitchFamily="18" charset="0"/>
              </a:rPr>
              <a:t>Example</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876800"/>
          </a:xfrm>
        </p:spPr>
        <p:txBody>
          <a:bodyPr>
            <a:normAutofit fontScale="92500" lnSpcReduction="20000"/>
          </a:bodyPr>
          <a:lstStyle/>
          <a:p>
            <a:pPr>
              <a:buNone/>
            </a:pPr>
            <a:r>
              <a:rPr lang="en-US" dirty="0" smtClean="0"/>
              <a:t>&lt;html&gt;</a:t>
            </a:r>
          </a:p>
          <a:p>
            <a:pPr>
              <a:buNone/>
            </a:pPr>
            <a:r>
              <a:rPr lang="en-US" dirty="0" smtClean="0"/>
              <a:t>&lt;body&gt;</a:t>
            </a:r>
          </a:p>
          <a:p>
            <a:pPr>
              <a:buNone/>
            </a:pPr>
            <a:r>
              <a:rPr lang="en-US" dirty="0" smtClean="0"/>
              <a:t>&lt;script&gt;  </a:t>
            </a:r>
          </a:p>
          <a:p>
            <a:pPr>
              <a:buNone/>
            </a:pPr>
            <a:r>
              <a:rPr lang="en-US" dirty="0" smtClean="0"/>
              <a:t>function </a:t>
            </a:r>
            <a:r>
              <a:rPr lang="en-US" dirty="0" err="1" smtClean="0"/>
              <a:t>msg</a:t>
            </a:r>
            <a:r>
              <a:rPr lang="en-US" dirty="0" smtClean="0"/>
              <a:t>(){  </a:t>
            </a:r>
          </a:p>
          <a:p>
            <a:pPr>
              <a:buNone/>
            </a:pPr>
            <a:r>
              <a:rPr lang="en-US" dirty="0" smtClean="0"/>
              <a:t>alert("hello! this is message");  </a:t>
            </a:r>
          </a:p>
          <a:p>
            <a:pPr>
              <a:buNone/>
            </a:pPr>
            <a:r>
              <a:rPr lang="en-US" dirty="0" smtClean="0"/>
              <a:t>}  </a:t>
            </a:r>
          </a:p>
          <a:p>
            <a:pPr>
              <a:buNone/>
            </a:pPr>
            <a:r>
              <a:rPr lang="en-US" dirty="0" smtClean="0"/>
              <a:t>&lt;/script&gt;  </a:t>
            </a:r>
          </a:p>
          <a:p>
            <a:pPr>
              <a:buNone/>
            </a:pPr>
            <a:r>
              <a:rPr lang="en-US" dirty="0" smtClean="0"/>
              <a:t>&lt;input type="button" </a:t>
            </a:r>
            <a:r>
              <a:rPr lang="en-US" dirty="0" err="1" smtClean="0"/>
              <a:t>onclick</a:t>
            </a:r>
            <a:r>
              <a:rPr lang="en-US" dirty="0" smtClean="0"/>
              <a:t>="</a:t>
            </a:r>
            <a:r>
              <a:rPr lang="en-US" dirty="0" err="1" smtClean="0"/>
              <a:t>msg</a:t>
            </a:r>
            <a:r>
              <a:rPr lang="en-US" dirty="0" smtClean="0"/>
              <a:t>()" value="call function"/&gt;  </a:t>
            </a:r>
          </a:p>
          <a:p>
            <a:pPr>
              <a:buNone/>
            </a:pPr>
            <a:r>
              <a:rPr lang="en-US" dirty="0" smtClean="0"/>
              <a:t>&lt;/body&gt;</a:t>
            </a:r>
          </a:p>
          <a:p>
            <a:pPr>
              <a:buNone/>
            </a:pPr>
            <a:r>
              <a:rPr lang="en-US" dirty="0" smtClean="0"/>
              <a:t>&lt;/html&gt;</a:t>
            </a:r>
          </a:p>
          <a:p>
            <a:endParaRPr lang="en-US" dirty="0" smtClean="0"/>
          </a:p>
          <a:p>
            <a:pPr>
              <a:buNone/>
            </a:pPr>
            <a:r>
              <a:rPr lang="en-US" dirty="0" smtClean="0"/>
              <a:t> </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sz="3100" dirty="0" smtClean="0">
                <a:latin typeface="Times New Roman" pitchFamily="18" charset="0"/>
                <a:cs typeface="Times New Roman" pitchFamily="18" charset="0"/>
              </a:rPr>
              <a:t>JavaScript Function Arguments</a:t>
            </a:r>
            <a:r>
              <a:rPr lang="en-US" dirty="0" smtClean="0"/>
              <a:t/>
            </a:r>
            <a:br>
              <a:rPr lang="en-US" dirty="0" smtClean="0"/>
            </a:br>
            <a:endParaRPr lang="en-US" dirty="0"/>
          </a:p>
        </p:txBody>
      </p:sp>
      <p:sp>
        <p:nvSpPr>
          <p:cNvPr id="3" name="Content Placeholder 2"/>
          <p:cNvSpPr>
            <a:spLocks noGrp="1"/>
          </p:cNvSpPr>
          <p:nvPr>
            <p:ph idx="1"/>
          </p:nvPr>
        </p:nvSpPr>
        <p:spPr>
          <a:xfrm>
            <a:off x="457200" y="914400"/>
            <a:ext cx="8229600" cy="5410200"/>
          </a:xfrm>
        </p:spPr>
        <p:txBody>
          <a:bodyPr>
            <a:normAutofit fontScale="85000" lnSpcReduction="20000"/>
          </a:bodyPr>
          <a:lstStyle/>
          <a:p>
            <a:r>
              <a:rPr lang="en-US" dirty="0" smtClean="0"/>
              <a:t>We can call function by passing arguments.</a:t>
            </a:r>
          </a:p>
          <a:p>
            <a:pPr>
              <a:buNone/>
            </a:pPr>
            <a:r>
              <a:rPr lang="en-US" dirty="0" smtClean="0"/>
              <a:t>&lt;html&gt;</a:t>
            </a:r>
          </a:p>
          <a:p>
            <a:pPr>
              <a:buNone/>
            </a:pPr>
            <a:r>
              <a:rPr lang="en-US" dirty="0" smtClean="0"/>
              <a:t>&lt;body&gt;</a:t>
            </a:r>
          </a:p>
          <a:p>
            <a:pPr>
              <a:buNone/>
            </a:pPr>
            <a:r>
              <a:rPr lang="en-US" dirty="0" smtClean="0"/>
              <a:t>&lt;script&gt;  </a:t>
            </a:r>
          </a:p>
          <a:p>
            <a:pPr>
              <a:buNone/>
            </a:pPr>
            <a:r>
              <a:rPr lang="en-US" dirty="0" smtClean="0"/>
              <a:t>function </a:t>
            </a:r>
            <a:r>
              <a:rPr lang="en-US" dirty="0" err="1" smtClean="0"/>
              <a:t>getcube</a:t>
            </a:r>
            <a:r>
              <a:rPr lang="en-US" dirty="0" smtClean="0"/>
              <a:t>(number){  </a:t>
            </a:r>
          </a:p>
          <a:p>
            <a:pPr>
              <a:buNone/>
            </a:pPr>
            <a:r>
              <a:rPr lang="en-US" dirty="0" smtClean="0"/>
              <a:t>alert(number*number*number);  </a:t>
            </a:r>
          </a:p>
          <a:p>
            <a:pPr>
              <a:buNone/>
            </a:pPr>
            <a:r>
              <a:rPr lang="en-US" dirty="0" smtClean="0"/>
              <a:t>}  </a:t>
            </a:r>
          </a:p>
          <a:p>
            <a:pPr>
              <a:buNone/>
            </a:pPr>
            <a:r>
              <a:rPr lang="en-US" dirty="0" smtClean="0"/>
              <a:t>&lt;/script&gt;  </a:t>
            </a:r>
          </a:p>
          <a:p>
            <a:pPr>
              <a:buNone/>
            </a:pPr>
            <a:r>
              <a:rPr lang="en-US" dirty="0" smtClean="0"/>
              <a:t>&lt;form&gt;  </a:t>
            </a:r>
          </a:p>
          <a:p>
            <a:pPr>
              <a:buNone/>
            </a:pPr>
            <a:r>
              <a:rPr lang="en-US" dirty="0" smtClean="0"/>
              <a:t>&lt;input type="button" value="click" </a:t>
            </a:r>
            <a:r>
              <a:rPr lang="en-US" dirty="0" err="1" smtClean="0"/>
              <a:t>onclick</a:t>
            </a:r>
            <a:r>
              <a:rPr lang="en-US" dirty="0" smtClean="0"/>
              <a:t>="</a:t>
            </a:r>
            <a:r>
              <a:rPr lang="en-US" dirty="0" err="1" smtClean="0"/>
              <a:t>getcube</a:t>
            </a:r>
            <a:r>
              <a:rPr lang="en-US" dirty="0" smtClean="0"/>
              <a:t>(4)"/&gt;  </a:t>
            </a:r>
          </a:p>
          <a:p>
            <a:pPr>
              <a:buNone/>
            </a:pPr>
            <a:r>
              <a:rPr lang="en-US" dirty="0" smtClean="0"/>
              <a:t>&lt;/form&gt;  </a:t>
            </a:r>
          </a:p>
          <a:p>
            <a:pPr>
              <a:buNone/>
            </a:pPr>
            <a:r>
              <a:rPr lang="en-US" dirty="0" smtClean="0"/>
              <a:t>&lt;/body&gt;</a:t>
            </a:r>
          </a:p>
          <a:p>
            <a:pPr>
              <a:buNone/>
            </a:pPr>
            <a:r>
              <a:rPr lang="en-US" dirty="0" smtClean="0"/>
              <a:t>&lt;/html&gt;</a:t>
            </a:r>
          </a:p>
          <a:p>
            <a:endParaRPr lang="en-US" dirty="0" smtClean="0"/>
          </a:p>
          <a:p>
            <a:pPr>
              <a:buNone/>
            </a:pPr>
            <a:r>
              <a:rPr lang="en-US" dirty="0" smtClean="0"/>
              <a:t> </a:t>
            </a:r>
          </a:p>
          <a:p>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sz="3200" dirty="0" smtClean="0">
                <a:latin typeface="Times New Roman" pitchFamily="18" charset="0"/>
                <a:cs typeface="Times New Roman" pitchFamily="18" charset="0"/>
              </a:rPr>
              <a:t>Function with Return Value</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953000"/>
          </a:xfrm>
        </p:spPr>
        <p:txBody>
          <a:bodyPr>
            <a:normAutofit fontScale="70000" lnSpcReduction="20000"/>
          </a:bodyPr>
          <a:lstStyle/>
          <a:p>
            <a:r>
              <a:rPr lang="en-US" dirty="0" smtClean="0"/>
              <a:t>We can call function that returns a value and use it in our program.</a:t>
            </a:r>
          </a:p>
          <a:p>
            <a:pPr>
              <a:buNone/>
            </a:pPr>
            <a:r>
              <a:rPr lang="en-US" dirty="0" smtClean="0"/>
              <a:t> </a:t>
            </a:r>
            <a:r>
              <a:rPr lang="en-US" b="1" dirty="0" smtClean="0"/>
              <a:t>Example:</a:t>
            </a:r>
          </a:p>
          <a:p>
            <a:pPr>
              <a:buNone/>
            </a:pPr>
            <a:endParaRPr lang="en-US" b="1" dirty="0" smtClean="0"/>
          </a:p>
          <a:p>
            <a:pPr>
              <a:buNone/>
            </a:pPr>
            <a:r>
              <a:rPr lang="en-US" dirty="0" smtClean="0"/>
              <a:t>&lt;html&gt;</a:t>
            </a:r>
          </a:p>
          <a:p>
            <a:pPr>
              <a:buNone/>
            </a:pPr>
            <a:r>
              <a:rPr lang="en-US" dirty="0" smtClean="0"/>
              <a:t>&lt;body&gt;</a:t>
            </a:r>
          </a:p>
          <a:p>
            <a:pPr>
              <a:buNone/>
            </a:pPr>
            <a:r>
              <a:rPr lang="en-US" dirty="0" smtClean="0"/>
              <a:t>&lt;script&gt;  </a:t>
            </a:r>
          </a:p>
          <a:p>
            <a:pPr>
              <a:buNone/>
            </a:pPr>
            <a:r>
              <a:rPr lang="en-US" dirty="0" smtClean="0"/>
              <a:t>function </a:t>
            </a:r>
            <a:r>
              <a:rPr lang="en-US" dirty="0" err="1" smtClean="0"/>
              <a:t>getInfo</a:t>
            </a:r>
            <a:r>
              <a:rPr lang="en-US" dirty="0" smtClean="0"/>
              <a:t>(){  </a:t>
            </a:r>
          </a:p>
          <a:p>
            <a:pPr>
              <a:buNone/>
            </a:pPr>
            <a:r>
              <a:rPr lang="en-US" dirty="0" smtClean="0"/>
              <a:t>return "hello </a:t>
            </a:r>
            <a:r>
              <a:rPr lang="en-US" dirty="0" err="1" smtClean="0"/>
              <a:t>javatpoint</a:t>
            </a:r>
            <a:r>
              <a:rPr lang="en-US" dirty="0" smtClean="0"/>
              <a:t>! How r u?";  </a:t>
            </a:r>
          </a:p>
          <a:p>
            <a:pPr>
              <a:buNone/>
            </a:pPr>
            <a:r>
              <a:rPr lang="en-US" dirty="0" smtClean="0"/>
              <a:t>}  </a:t>
            </a:r>
          </a:p>
          <a:p>
            <a:pPr>
              <a:buNone/>
            </a:pPr>
            <a:r>
              <a:rPr lang="en-US" dirty="0" smtClean="0"/>
              <a:t>&lt;/script&gt;  </a:t>
            </a:r>
          </a:p>
          <a:p>
            <a:pPr>
              <a:buNone/>
            </a:pPr>
            <a:r>
              <a:rPr lang="en-US" dirty="0" smtClean="0"/>
              <a:t>&lt;script&gt;  </a:t>
            </a:r>
          </a:p>
          <a:p>
            <a:pPr>
              <a:buNone/>
            </a:pPr>
            <a:r>
              <a:rPr lang="en-US" dirty="0" err="1" smtClean="0"/>
              <a:t>document.write</a:t>
            </a:r>
            <a:r>
              <a:rPr lang="en-US" dirty="0" smtClean="0"/>
              <a:t>(</a:t>
            </a:r>
            <a:r>
              <a:rPr lang="en-US" dirty="0" err="1" smtClean="0"/>
              <a:t>getInfo</a:t>
            </a:r>
            <a:r>
              <a:rPr lang="en-US" dirty="0" smtClean="0"/>
              <a:t>());  </a:t>
            </a:r>
          </a:p>
          <a:p>
            <a:pPr>
              <a:buNone/>
            </a:pPr>
            <a:r>
              <a:rPr lang="en-US" dirty="0" smtClean="0"/>
              <a:t>&lt;/script&gt;  </a:t>
            </a:r>
          </a:p>
          <a:p>
            <a:pPr>
              <a:buNone/>
            </a:pPr>
            <a:r>
              <a:rPr lang="en-US" dirty="0" smtClean="0"/>
              <a:t>&lt;/body&gt;</a:t>
            </a:r>
          </a:p>
          <a:p>
            <a:pPr>
              <a:buNone/>
            </a:pPr>
            <a:r>
              <a:rPr lang="en-US" dirty="0" smtClean="0"/>
              <a:t>&lt;/html&gt;</a:t>
            </a:r>
          </a:p>
          <a:p>
            <a:pPr>
              <a:buNone/>
            </a:pPr>
            <a:endParaRPr lang="en-US" b="1" dirty="0" smtClean="0"/>
          </a:p>
          <a:p>
            <a:pPr>
              <a:buNone/>
            </a:pPr>
            <a:r>
              <a:rPr lang="en-US" b="1" dirty="0" smtClean="0"/>
              <a:t> </a:t>
            </a:r>
          </a:p>
          <a:p>
            <a:pPr>
              <a:buNone/>
            </a:pPr>
            <a:endParaRPr lang="en-US" b="1"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2800" dirty="0" smtClean="0">
                <a:latin typeface="Times New Roman" pitchFamily="18" charset="0"/>
                <a:cs typeface="Times New Roman" pitchFamily="18" charset="0"/>
              </a:rPr>
              <a:t>JavaScript Function Object</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029200"/>
          </a:xfrm>
        </p:spPr>
        <p:txBody>
          <a:bodyPr>
            <a:normAutofit fontScale="92500"/>
          </a:bodyPr>
          <a:lstStyle/>
          <a:p>
            <a:r>
              <a:rPr lang="en-US" sz="2000" dirty="0" smtClean="0">
                <a:latin typeface="Times New Roman" pitchFamily="18" charset="0"/>
                <a:cs typeface="Times New Roman" pitchFamily="18" charset="0"/>
              </a:rPr>
              <a:t>In JavaScript, the purpose of </a:t>
            </a:r>
            <a:r>
              <a:rPr lang="en-US" sz="2000" b="1" dirty="0" smtClean="0">
                <a:latin typeface="Times New Roman" pitchFamily="18" charset="0"/>
                <a:cs typeface="Times New Roman" pitchFamily="18" charset="0"/>
              </a:rPr>
              <a:t>Function constructor</a:t>
            </a:r>
            <a:r>
              <a:rPr lang="en-US" sz="2000" dirty="0" smtClean="0">
                <a:latin typeface="Times New Roman" pitchFamily="18" charset="0"/>
                <a:cs typeface="Times New Roman" pitchFamily="18" charset="0"/>
              </a:rPr>
              <a:t> is to create a new Function object. It executes the code globally. However, if we call the constructor directly, a function is created dynamically but in an unsecured way.</a:t>
            </a:r>
          </a:p>
          <a:p>
            <a:pPr>
              <a:buNone/>
            </a:pPr>
            <a:r>
              <a:rPr lang="en-US" sz="2000" dirty="0" smtClean="0"/>
              <a:t>  </a:t>
            </a:r>
            <a:r>
              <a:rPr lang="en-US" sz="2000" b="1" dirty="0" smtClean="0"/>
              <a:t>Syntax:</a:t>
            </a:r>
          </a:p>
          <a:p>
            <a:r>
              <a:rPr lang="en-US" sz="2000" dirty="0" smtClean="0"/>
              <a:t>new Function ([arg1[, arg2[, ....</a:t>
            </a:r>
            <a:r>
              <a:rPr lang="en-US" sz="2000" dirty="0" err="1" smtClean="0"/>
              <a:t>argn</a:t>
            </a:r>
            <a:r>
              <a:rPr lang="en-US" sz="2000" dirty="0" smtClean="0"/>
              <a:t>]],] </a:t>
            </a:r>
            <a:r>
              <a:rPr lang="en-US" sz="2000" dirty="0" err="1" smtClean="0"/>
              <a:t>functionBody</a:t>
            </a:r>
            <a:r>
              <a:rPr lang="en-US" sz="2000" dirty="0" smtClean="0"/>
              <a:t>)  </a:t>
            </a:r>
          </a:p>
          <a:p>
            <a:r>
              <a:rPr lang="en-US" sz="2000" b="1" dirty="0" smtClean="0"/>
              <a:t>Parameter:</a:t>
            </a:r>
          </a:p>
          <a:p>
            <a:r>
              <a:rPr lang="en-US" sz="2000" b="1" dirty="0" smtClean="0"/>
              <a:t>arg1, arg2, .... , </a:t>
            </a:r>
            <a:r>
              <a:rPr lang="en-US" sz="2000" b="1" dirty="0" err="1" smtClean="0"/>
              <a:t>argn</a:t>
            </a:r>
            <a:r>
              <a:rPr lang="en-US" sz="2000" dirty="0" smtClean="0"/>
              <a:t> - It represents the argument used by function.</a:t>
            </a:r>
          </a:p>
          <a:p>
            <a:r>
              <a:rPr lang="en-US" sz="2000" b="1" dirty="0" err="1" smtClean="0"/>
              <a:t>functionBody</a:t>
            </a:r>
            <a:r>
              <a:rPr lang="en-US" sz="2000" dirty="0" smtClean="0"/>
              <a:t> - It represents the function definition.</a:t>
            </a:r>
          </a:p>
          <a:p>
            <a:r>
              <a:rPr lang="en-US" sz="2000" b="1" dirty="0" smtClean="0"/>
              <a:t>JavaScript Function Methods:</a:t>
            </a:r>
          </a:p>
          <a:p>
            <a:r>
              <a:rPr lang="en-US" sz="2000" dirty="0" smtClean="0">
                <a:hlinkClick r:id="rId2"/>
              </a:rPr>
              <a:t>apply()</a:t>
            </a:r>
            <a:r>
              <a:rPr lang="en-US" sz="2000" dirty="0" smtClean="0"/>
              <a:t>:It is used to call a function contains this value and a single array of arguments.</a:t>
            </a:r>
          </a:p>
          <a:p>
            <a:r>
              <a:rPr lang="en-US" sz="2000" dirty="0" smtClean="0">
                <a:hlinkClick r:id="rId3"/>
              </a:rPr>
              <a:t>bind()</a:t>
            </a:r>
            <a:r>
              <a:rPr lang="en-US" sz="2000" dirty="0" smtClean="0"/>
              <a:t>:It is used to create a new function.</a:t>
            </a:r>
          </a:p>
          <a:p>
            <a:r>
              <a:rPr lang="en-US" sz="2000" dirty="0" smtClean="0">
                <a:hlinkClick r:id="rId4"/>
              </a:rPr>
              <a:t>call()</a:t>
            </a:r>
            <a:r>
              <a:rPr lang="en-US" sz="2000" dirty="0" smtClean="0"/>
              <a:t>: It is used to call a function contains this value and an argument list.</a:t>
            </a:r>
          </a:p>
          <a:p>
            <a:r>
              <a:rPr lang="en-US" sz="2000" dirty="0" err="1" smtClean="0">
                <a:hlinkClick r:id="rId5"/>
              </a:rPr>
              <a:t>toString</a:t>
            </a:r>
            <a:r>
              <a:rPr lang="en-US" sz="2000" dirty="0" smtClean="0">
                <a:hlinkClick r:id="rId5"/>
              </a:rPr>
              <a:t>()</a:t>
            </a:r>
            <a:r>
              <a:rPr lang="en-US" sz="2000" dirty="0" smtClean="0"/>
              <a:t>It returns the result in a form of a string.</a:t>
            </a:r>
            <a:endParaRPr lang="en-US" sz="2000" dirty="0">
              <a:latin typeface="Times New Roman" pitchFamily="18" charset="0"/>
              <a:cs typeface="Times New Roman" pitchFamily="18"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sz="2800" dirty="0" smtClean="0">
                <a:latin typeface="Times New Roman" pitchFamily="18" charset="0"/>
                <a:cs typeface="Times New Roman" pitchFamily="18" charset="0"/>
              </a:rPr>
              <a:t>Example</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229600" cy="4572000"/>
          </a:xfrm>
        </p:spPr>
        <p:txBody>
          <a:bodyPr>
            <a:normAutofit fontScale="92500" lnSpcReduction="10000"/>
          </a:bodyPr>
          <a:lstStyle/>
          <a:p>
            <a:pPr>
              <a:buNone/>
            </a:pPr>
            <a:r>
              <a:rPr lang="en-US" dirty="0" smtClean="0"/>
              <a:t>&lt;!DOCTYPE html&gt;</a:t>
            </a:r>
          </a:p>
          <a:p>
            <a:pPr>
              <a:buNone/>
            </a:pPr>
            <a:r>
              <a:rPr lang="en-US" dirty="0" smtClean="0"/>
              <a:t>&lt;html&gt;</a:t>
            </a:r>
          </a:p>
          <a:p>
            <a:pPr>
              <a:buNone/>
            </a:pPr>
            <a:r>
              <a:rPr lang="en-US" dirty="0" smtClean="0"/>
              <a:t>&lt;body&gt;</a:t>
            </a:r>
          </a:p>
          <a:p>
            <a:pPr>
              <a:buNone/>
            </a:pPr>
            <a:r>
              <a:rPr lang="en-US" dirty="0" smtClean="0"/>
              <a:t>&lt;script&gt;</a:t>
            </a:r>
          </a:p>
          <a:p>
            <a:pPr>
              <a:buNone/>
            </a:pPr>
            <a:r>
              <a:rPr lang="en-US" dirty="0" err="1" smtClean="0"/>
              <a:t>var</a:t>
            </a:r>
            <a:r>
              <a:rPr lang="en-US" dirty="0" smtClean="0"/>
              <a:t> add=new Function("num1","num2","return num1+num2");</a:t>
            </a:r>
          </a:p>
          <a:p>
            <a:pPr>
              <a:buNone/>
            </a:pPr>
            <a:r>
              <a:rPr lang="en-US" dirty="0" err="1" smtClean="0"/>
              <a:t>document.writeln</a:t>
            </a:r>
            <a:r>
              <a:rPr lang="en-US" dirty="0" smtClean="0"/>
              <a:t>(add(2,5));</a:t>
            </a:r>
          </a:p>
          <a:p>
            <a:pPr>
              <a:buNone/>
            </a:pPr>
            <a:r>
              <a:rPr lang="en-US" dirty="0" smtClean="0"/>
              <a:t>&lt;/script&gt;</a:t>
            </a:r>
          </a:p>
          <a:p>
            <a:pPr>
              <a:buNone/>
            </a:pPr>
            <a:r>
              <a:rPr lang="en-US" dirty="0" smtClean="0"/>
              <a:t>&lt;/body&gt;</a:t>
            </a:r>
          </a:p>
          <a:p>
            <a:pPr>
              <a:buNone/>
            </a:pPr>
            <a:r>
              <a:rPr lang="en-US" dirty="0" smtClean="0"/>
              <a:t>&lt;/html&gt;</a:t>
            </a:r>
          </a:p>
          <a:p>
            <a:pPr>
              <a:buNone/>
            </a:pPr>
            <a:r>
              <a:rPr lang="en-US" b="1" dirty="0" smtClean="0"/>
              <a:t>Output:7</a:t>
            </a:r>
          </a:p>
          <a:p>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2800" dirty="0" smtClean="0">
                <a:latin typeface="Times New Roman" pitchFamily="18" charset="0"/>
                <a:cs typeface="Times New Roman" pitchFamily="18" charset="0"/>
              </a:rPr>
              <a:t>JavaScript String</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800600"/>
          </a:xfrm>
        </p:spPr>
        <p:txBody>
          <a:bodyPr>
            <a:normAutofit fontScale="25000" lnSpcReduction="20000"/>
          </a:bodyPr>
          <a:lstStyle/>
          <a:p>
            <a:r>
              <a:rPr lang="en-US" sz="5000" dirty="0" smtClean="0">
                <a:cs typeface="Times New Roman" pitchFamily="18" charset="0"/>
              </a:rPr>
              <a:t>The </a:t>
            </a:r>
            <a:r>
              <a:rPr lang="en-US" sz="5000" b="1" dirty="0" smtClean="0">
                <a:cs typeface="Times New Roman" pitchFamily="18" charset="0"/>
              </a:rPr>
              <a:t>JavaScript string</a:t>
            </a:r>
            <a:r>
              <a:rPr lang="en-US" sz="5000" dirty="0" smtClean="0">
                <a:cs typeface="Times New Roman" pitchFamily="18" charset="0"/>
              </a:rPr>
              <a:t> is an object that represents a sequence of characters.</a:t>
            </a:r>
          </a:p>
          <a:p>
            <a:pPr>
              <a:buNone/>
            </a:pPr>
            <a:r>
              <a:rPr lang="en-US" sz="5000" dirty="0" smtClean="0">
                <a:cs typeface="Times New Roman" pitchFamily="18" charset="0"/>
              </a:rPr>
              <a:t>  There are 2 ways to create string in JavaScript</a:t>
            </a:r>
          </a:p>
          <a:p>
            <a:r>
              <a:rPr lang="en-US" sz="5000" dirty="0" smtClean="0">
                <a:cs typeface="Times New Roman" pitchFamily="18" charset="0"/>
              </a:rPr>
              <a:t>By string literal</a:t>
            </a:r>
          </a:p>
          <a:p>
            <a:r>
              <a:rPr lang="en-US" sz="5000" dirty="0" smtClean="0">
                <a:cs typeface="Times New Roman" pitchFamily="18" charset="0"/>
              </a:rPr>
              <a:t>By string object (using new keyword)</a:t>
            </a:r>
          </a:p>
          <a:p>
            <a:pPr>
              <a:buNone/>
            </a:pPr>
            <a:endParaRPr lang="en-US" sz="5000" dirty="0" smtClean="0">
              <a:cs typeface="Times New Roman" pitchFamily="18" charset="0"/>
            </a:endParaRPr>
          </a:p>
          <a:p>
            <a:pPr marL="457200" indent="-457200">
              <a:buAutoNum type="arabicParenR"/>
            </a:pPr>
            <a:r>
              <a:rPr lang="en-US" sz="5000" b="1" dirty="0" smtClean="0">
                <a:cs typeface="Times New Roman" pitchFamily="18" charset="0"/>
              </a:rPr>
              <a:t>By string </a:t>
            </a:r>
            <a:r>
              <a:rPr lang="en-US" sz="5000" b="1" dirty="0" err="1" smtClean="0">
                <a:cs typeface="Times New Roman" pitchFamily="18" charset="0"/>
              </a:rPr>
              <a:t>literal</a:t>
            </a:r>
            <a:r>
              <a:rPr lang="en-US" sz="5000" dirty="0" err="1" smtClean="0">
                <a:cs typeface="Times New Roman" pitchFamily="18" charset="0"/>
              </a:rPr>
              <a:t>:The</a:t>
            </a:r>
            <a:r>
              <a:rPr lang="en-US" sz="5000" dirty="0" smtClean="0">
                <a:cs typeface="Times New Roman" pitchFamily="18" charset="0"/>
              </a:rPr>
              <a:t> string literal is created using double quotes.</a:t>
            </a:r>
          </a:p>
          <a:p>
            <a:pPr marL="514350" indent="-514350">
              <a:buNone/>
            </a:pPr>
            <a:r>
              <a:rPr lang="en-US" sz="5000" b="1" dirty="0" smtClean="0"/>
              <a:t>           </a:t>
            </a:r>
            <a:r>
              <a:rPr lang="en-US" sz="5000" b="1" dirty="0" smtClean="0">
                <a:cs typeface="Times New Roman" pitchFamily="18" charset="0"/>
              </a:rPr>
              <a:t>syntax</a:t>
            </a:r>
            <a:r>
              <a:rPr lang="en-US" sz="5000" dirty="0" smtClean="0">
                <a:cs typeface="Times New Roman" pitchFamily="18" charset="0"/>
              </a:rPr>
              <a:t>: </a:t>
            </a:r>
            <a:r>
              <a:rPr lang="en-US" sz="5000" dirty="0" err="1" smtClean="0">
                <a:cs typeface="Times New Roman" pitchFamily="18" charset="0"/>
              </a:rPr>
              <a:t>var</a:t>
            </a:r>
            <a:r>
              <a:rPr lang="en-US" sz="5000" dirty="0" smtClean="0">
                <a:cs typeface="Times New Roman" pitchFamily="18" charset="0"/>
              </a:rPr>
              <a:t> </a:t>
            </a:r>
            <a:r>
              <a:rPr lang="en-US" sz="5000" dirty="0" err="1" smtClean="0">
                <a:cs typeface="Times New Roman" pitchFamily="18" charset="0"/>
              </a:rPr>
              <a:t>stringname</a:t>
            </a:r>
            <a:r>
              <a:rPr lang="en-US" sz="5000" dirty="0" smtClean="0">
                <a:cs typeface="Times New Roman" pitchFamily="18" charset="0"/>
              </a:rPr>
              <a:t>="string value";  </a:t>
            </a:r>
          </a:p>
          <a:p>
            <a:pPr>
              <a:buNone/>
            </a:pPr>
            <a:endParaRPr lang="en-US" sz="3300" b="1" dirty="0" smtClean="0"/>
          </a:p>
          <a:p>
            <a:pPr>
              <a:buNone/>
            </a:pPr>
            <a:endParaRPr lang="en-US" sz="3300" b="1" dirty="0" smtClean="0"/>
          </a:p>
          <a:p>
            <a:pPr>
              <a:buNone/>
            </a:pPr>
            <a:r>
              <a:rPr lang="en-US" sz="6200" b="1" dirty="0" smtClean="0"/>
              <a:t>Example:</a:t>
            </a:r>
            <a:r>
              <a:rPr lang="en-US" sz="6200" dirty="0" smtClean="0"/>
              <a:t/>
            </a:r>
            <a:br>
              <a:rPr lang="en-US" sz="6200" dirty="0" smtClean="0"/>
            </a:br>
            <a:endParaRPr lang="en-US" sz="6200" dirty="0" smtClean="0"/>
          </a:p>
          <a:p>
            <a:pPr>
              <a:buNone/>
            </a:pPr>
            <a:r>
              <a:rPr lang="en-US" sz="6200" dirty="0" smtClean="0"/>
              <a:t>&lt;!DOCTYPE html&gt;</a:t>
            </a:r>
          </a:p>
          <a:p>
            <a:pPr>
              <a:buNone/>
            </a:pPr>
            <a:r>
              <a:rPr lang="en-US" sz="6200" dirty="0" smtClean="0"/>
              <a:t>&lt;html&gt;</a:t>
            </a:r>
          </a:p>
          <a:p>
            <a:pPr>
              <a:buNone/>
            </a:pPr>
            <a:r>
              <a:rPr lang="en-US" sz="6200" dirty="0" smtClean="0"/>
              <a:t>&lt;body&gt;</a:t>
            </a:r>
          </a:p>
          <a:p>
            <a:pPr>
              <a:buNone/>
            </a:pPr>
            <a:r>
              <a:rPr lang="en-US" sz="6200" dirty="0" smtClean="0"/>
              <a:t>&lt;script&gt;  </a:t>
            </a:r>
          </a:p>
          <a:p>
            <a:pPr>
              <a:buNone/>
            </a:pPr>
            <a:r>
              <a:rPr lang="en-US" sz="6200" dirty="0" err="1" smtClean="0"/>
              <a:t>var</a:t>
            </a:r>
            <a:r>
              <a:rPr lang="en-US" sz="6200" dirty="0" smtClean="0"/>
              <a:t> </a:t>
            </a:r>
            <a:r>
              <a:rPr lang="en-US" sz="6200" dirty="0" err="1" smtClean="0"/>
              <a:t>str</a:t>
            </a:r>
            <a:r>
              <a:rPr lang="en-US" sz="6200" dirty="0" smtClean="0"/>
              <a:t>="This is string literal";  </a:t>
            </a:r>
          </a:p>
          <a:p>
            <a:pPr>
              <a:buNone/>
            </a:pPr>
            <a:r>
              <a:rPr lang="en-US" sz="6200" dirty="0" err="1" smtClean="0"/>
              <a:t>document.write</a:t>
            </a:r>
            <a:r>
              <a:rPr lang="en-US" sz="6200" dirty="0" smtClean="0"/>
              <a:t>(</a:t>
            </a:r>
            <a:r>
              <a:rPr lang="en-US" sz="6200" dirty="0" err="1" smtClean="0"/>
              <a:t>str</a:t>
            </a:r>
            <a:r>
              <a:rPr lang="en-US" sz="6200" dirty="0" smtClean="0"/>
              <a:t>);  </a:t>
            </a:r>
          </a:p>
          <a:p>
            <a:pPr>
              <a:buNone/>
            </a:pPr>
            <a:r>
              <a:rPr lang="en-US" sz="6200" dirty="0" smtClean="0"/>
              <a:t>&lt;/script&gt;</a:t>
            </a:r>
          </a:p>
          <a:p>
            <a:pPr>
              <a:buNone/>
            </a:pPr>
            <a:r>
              <a:rPr lang="en-US" sz="6200" dirty="0" smtClean="0"/>
              <a:t>&lt;/body&gt;</a:t>
            </a:r>
          </a:p>
          <a:p>
            <a:pPr>
              <a:buNone/>
            </a:pPr>
            <a:r>
              <a:rPr lang="en-US" sz="6200" dirty="0" smtClean="0"/>
              <a:t>&lt;/html&gt;</a:t>
            </a:r>
          </a:p>
          <a:p>
            <a:endParaRPr lang="en-US" dirty="0" smtClean="0"/>
          </a:p>
          <a:p>
            <a:pPr>
              <a:buNone/>
            </a:pPr>
            <a:r>
              <a:rPr lang="en-US" dirty="0" smtClean="0"/>
              <a: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19200"/>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endParaRPr lang="en-US" dirty="0"/>
          </a:p>
        </p:txBody>
      </p:sp>
      <p:sp>
        <p:nvSpPr>
          <p:cNvPr id="6" name="Content Placeholder 5"/>
          <p:cNvSpPr>
            <a:spLocks noGrp="1"/>
          </p:cNvSpPr>
          <p:nvPr>
            <p:ph idx="1"/>
          </p:nvPr>
        </p:nvSpPr>
        <p:spPr>
          <a:xfrm>
            <a:off x="457200" y="381000"/>
            <a:ext cx="8229600" cy="5943600"/>
          </a:xfrm>
        </p:spPr>
        <p:txBody>
          <a:bodyPr>
            <a:normAutofit fontScale="77500" lnSpcReduction="20000"/>
          </a:bodyPr>
          <a:lstStyle/>
          <a:p>
            <a:pPr marL="0" indent="0" algn="ctr">
              <a:buNone/>
            </a:pPr>
            <a:r>
              <a:rPr lang="en-US" b="1" dirty="0"/>
              <a:t>JavaScript Where </a:t>
            </a:r>
            <a:r>
              <a:rPr lang="en-US" b="1" dirty="0" smtClean="0"/>
              <a:t>To</a:t>
            </a:r>
          </a:p>
          <a:p>
            <a:pPr marL="0" indent="0" algn="ctr">
              <a:buNone/>
            </a:pPr>
            <a:endParaRPr lang="en-US" b="1" dirty="0"/>
          </a:p>
          <a:p>
            <a:pPr marL="0" indent="0">
              <a:buNone/>
            </a:pPr>
            <a:r>
              <a:rPr lang="en-US" b="1" u="sng" dirty="0"/>
              <a:t>The &lt;script&gt; </a:t>
            </a:r>
            <a:r>
              <a:rPr lang="en-US" b="1" u="sng" dirty="0" err="1" smtClean="0"/>
              <a:t>Ta</a:t>
            </a:r>
            <a:r>
              <a:rPr lang="en-US" b="1" dirty="0" err="1" smtClean="0"/>
              <a:t>g</a:t>
            </a:r>
            <a:r>
              <a:rPr lang="en-US" dirty="0" err="1" smtClean="0"/>
              <a:t>:In</a:t>
            </a:r>
            <a:r>
              <a:rPr lang="en-US" dirty="0" smtClean="0"/>
              <a:t> </a:t>
            </a:r>
            <a:r>
              <a:rPr lang="en-US" dirty="0" err="1" smtClean="0"/>
              <a:t>HTML,Javascript</a:t>
            </a:r>
            <a:r>
              <a:rPr lang="en-US" dirty="0" smtClean="0"/>
              <a:t> code is inserted between &lt;script&gt; and &lt;/script&gt; tags.</a:t>
            </a:r>
          </a:p>
          <a:p>
            <a:pPr marL="0" indent="0">
              <a:buNone/>
            </a:pPr>
            <a:endParaRPr lang="en-US" dirty="0" smtClean="0"/>
          </a:p>
          <a:p>
            <a:pPr marL="0" indent="0">
              <a:buNone/>
            </a:pPr>
            <a:r>
              <a:rPr lang="en-US" dirty="0"/>
              <a:t>&lt;!DOCTYPE html&gt;</a:t>
            </a:r>
          </a:p>
          <a:p>
            <a:pPr marL="0" indent="0">
              <a:buNone/>
            </a:pPr>
            <a:r>
              <a:rPr lang="en-US" dirty="0"/>
              <a:t>&lt;html&gt;</a:t>
            </a:r>
          </a:p>
          <a:p>
            <a:pPr marL="0" indent="0">
              <a:buNone/>
            </a:pPr>
            <a:r>
              <a:rPr lang="en-US" dirty="0"/>
              <a:t>&lt;body&gt;</a:t>
            </a:r>
          </a:p>
          <a:p>
            <a:pPr marL="0" indent="0">
              <a:buNone/>
            </a:pPr>
            <a:endParaRPr lang="en-US" dirty="0"/>
          </a:p>
          <a:p>
            <a:pPr marL="0" indent="0">
              <a:buNone/>
            </a:pPr>
            <a:r>
              <a:rPr lang="en-US" dirty="0"/>
              <a:t>&lt;h2&gt;JavaScript in Body&lt;/h2&gt;</a:t>
            </a:r>
          </a:p>
          <a:p>
            <a:pPr marL="0" indent="0">
              <a:buNone/>
            </a:pPr>
            <a:endParaRPr lang="en-US" dirty="0"/>
          </a:p>
          <a:p>
            <a:pPr marL="0" indent="0">
              <a:buNone/>
            </a:pPr>
            <a:r>
              <a:rPr lang="en-US" dirty="0"/>
              <a:t>&lt;p id="demo"&gt;&lt;/p&gt;</a:t>
            </a:r>
          </a:p>
          <a:p>
            <a:pPr marL="0" indent="0">
              <a:buNone/>
            </a:pPr>
            <a:endParaRPr lang="en-US" dirty="0"/>
          </a:p>
          <a:p>
            <a:pPr marL="0" indent="0">
              <a:buNone/>
            </a:pPr>
            <a:r>
              <a:rPr lang="en-US" dirty="0"/>
              <a:t>&lt;script&gt;</a:t>
            </a:r>
          </a:p>
          <a:p>
            <a:pPr marL="0" indent="0">
              <a:buNone/>
            </a:pPr>
            <a:r>
              <a:rPr lang="en-US" dirty="0"/>
              <a:t>document.getElementById("demo").</a:t>
            </a:r>
            <a:r>
              <a:rPr lang="en-US" dirty="0" err="1"/>
              <a:t>innerHTML</a:t>
            </a:r>
            <a:r>
              <a:rPr lang="en-US" dirty="0"/>
              <a:t> = "My First JavaScript";</a:t>
            </a:r>
          </a:p>
          <a:p>
            <a:pPr marL="0" indent="0">
              <a:buNone/>
            </a:pPr>
            <a:r>
              <a:rPr lang="en-US" dirty="0"/>
              <a:t>&lt;/script&gt;</a:t>
            </a:r>
          </a:p>
          <a:p>
            <a:pPr marL="0" indent="0">
              <a:buNone/>
            </a:pPr>
            <a:endParaRPr lang="en-US" dirty="0"/>
          </a:p>
          <a:p>
            <a:pPr marL="0" indent="0">
              <a:buNone/>
            </a:pPr>
            <a:r>
              <a:rPr lang="en-US" dirty="0"/>
              <a:t>&lt;/body&gt;</a:t>
            </a:r>
          </a:p>
          <a:p>
            <a:pPr marL="0" indent="0">
              <a:buNone/>
            </a:pPr>
            <a:r>
              <a:rPr lang="en-US" dirty="0"/>
              <a:t>&lt;/html&gt; </a:t>
            </a:r>
          </a:p>
          <a:p>
            <a:pPr marL="0" indent="0">
              <a:buNone/>
            </a:pPr>
            <a:endParaRPr lang="en-US" b="1" dirty="0" smtClean="0"/>
          </a:p>
          <a:p>
            <a:pPr marL="0" indent="0">
              <a:buNone/>
            </a:pPr>
            <a:endParaRPr lang="en-US" b="1" dirty="0"/>
          </a:p>
          <a:p>
            <a:pPr marL="0" indent="0">
              <a:buNone/>
            </a:pPr>
            <a:endParaRPr lang="en-US" b="1" dirty="0"/>
          </a:p>
          <a:p>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sz="3100" dirty="0" smtClean="0">
                <a:latin typeface="Times New Roman" pitchFamily="18" charset="0"/>
                <a:cs typeface="Times New Roman" pitchFamily="18" charset="0"/>
              </a:rPr>
              <a:t>2) By string object (using new keyword)</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4648200"/>
          </a:xfrm>
        </p:spPr>
        <p:txBody>
          <a:bodyPr>
            <a:normAutofit fontScale="92500" lnSpcReduction="10000"/>
          </a:bodyPr>
          <a:lstStyle/>
          <a:p>
            <a:pPr>
              <a:buNone/>
            </a:pPr>
            <a:r>
              <a:rPr lang="en-US" sz="2000" b="1" dirty="0" smtClean="0"/>
              <a:t>Syntax:  </a:t>
            </a:r>
            <a:r>
              <a:rPr lang="en-US" sz="2000" dirty="0" err="1" smtClean="0"/>
              <a:t>var</a:t>
            </a:r>
            <a:r>
              <a:rPr lang="en-US" sz="2000" dirty="0" smtClean="0"/>
              <a:t> </a:t>
            </a:r>
            <a:r>
              <a:rPr lang="en-US" sz="2000" dirty="0" err="1" smtClean="0"/>
              <a:t>stringname</a:t>
            </a:r>
            <a:r>
              <a:rPr lang="en-US" sz="2000" dirty="0" smtClean="0"/>
              <a:t>=new String("string literal");  </a:t>
            </a:r>
          </a:p>
          <a:p>
            <a:r>
              <a:rPr lang="en-US" sz="2000" dirty="0" smtClean="0"/>
              <a:t>Here, </a:t>
            </a:r>
            <a:r>
              <a:rPr lang="en-US" sz="2000" b="1" dirty="0" smtClean="0"/>
              <a:t>new keyword</a:t>
            </a:r>
            <a:r>
              <a:rPr lang="en-US" sz="2000" dirty="0" smtClean="0"/>
              <a:t> is used to create instance of string.</a:t>
            </a:r>
          </a:p>
          <a:p>
            <a:pPr>
              <a:buNone/>
            </a:pPr>
            <a:r>
              <a:rPr lang="en-US" sz="2000" b="1" dirty="0" smtClean="0"/>
              <a:t>Example:</a:t>
            </a:r>
          </a:p>
          <a:p>
            <a:pPr>
              <a:buNone/>
            </a:pPr>
            <a:r>
              <a:rPr lang="en-US" sz="2000" dirty="0" smtClean="0"/>
              <a:t>&lt;!DOCTYPE html&gt;</a:t>
            </a:r>
          </a:p>
          <a:p>
            <a:pPr>
              <a:buNone/>
            </a:pPr>
            <a:r>
              <a:rPr lang="en-US" sz="2000" dirty="0" smtClean="0"/>
              <a:t>&lt;html&gt;</a:t>
            </a:r>
          </a:p>
          <a:p>
            <a:pPr>
              <a:buNone/>
            </a:pPr>
            <a:r>
              <a:rPr lang="en-US" sz="2000" dirty="0" smtClean="0"/>
              <a:t>&lt;body&gt;</a:t>
            </a:r>
          </a:p>
          <a:p>
            <a:pPr>
              <a:buNone/>
            </a:pPr>
            <a:r>
              <a:rPr lang="en-US" sz="2000" dirty="0" smtClean="0"/>
              <a:t>&lt;script&gt;  </a:t>
            </a:r>
          </a:p>
          <a:p>
            <a:pPr>
              <a:buNone/>
            </a:pPr>
            <a:r>
              <a:rPr lang="en-US" sz="2000" dirty="0" err="1" smtClean="0"/>
              <a:t>var</a:t>
            </a:r>
            <a:r>
              <a:rPr lang="en-US" sz="2000" dirty="0" smtClean="0"/>
              <a:t> </a:t>
            </a:r>
            <a:r>
              <a:rPr lang="en-US" sz="2000" dirty="0" err="1" smtClean="0"/>
              <a:t>stringname</a:t>
            </a:r>
            <a:r>
              <a:rPr lang="en-US" sz="2000" dirty="0" smtClean="0"/>
              <a:t>=new String("hello </a:t>
            </a:r>
            <a:r>
              <a:rPr lang="en-US" sz="2000" dirty="0" err="1" smtClean="0"/>
              <a:t>javascript</a:t>
            </a:r>
            <a:r>
              <a:rPr lang="en-US" sz="2000" dirty="0" smtClean="0"/>
              <a:t> string");  </a:t>
            </a:r>
          </a:p>
          <a:p>
            <a:pPr>
              <a:buNone/>
            </a:pPr>
            <a:r>
              <a:rPr lang="en-US" sz="2000" dirty="0" err="1" smtClean="0"/>
              <a:t>document.write</a:t>
            </a:r>
            <a:r>
              <a:rPr lang="en-US" sz="2000" dirty="0" smtClean="0"/>
              <a:t>(</a:t>
            </a:r>
            <a:r>
              <a:rPr lang="en-US" sz="2000" dirty="0" err="1" smtClean="0"/>
              <a:t>stringname</a:t>
            </a:r>
            <a:r>
              <a:rPr lang="en-US" sz="2000" dirty="0" smtClean="0"/>
              <a:t>);  </a:t>
            </a:r>
          </a:p>
          <a:p>
            <a:pPr>
              <a:buNone/>
            </a:pPr>
            <a:r>
              <a:rPr lang="en-US" sz="2000" dirty="0" smtClean="0"/>
              <a:t>&lt;/script&gt; </a:t>
            </a:r>
          </a:p>
          <a:p>
            <a:pPr>
              <a:buNone/>
            </a:pPr>
            <a:r>
              <a:rPr lang="en-US" sz="2000" dirty="0" smtClean="0"/>
              <a:t>&lt;/body&gt;</a:t>
            </a:r>
          </a:p>
          <a:p>
            <a:pPr>
              <a:buNone/>
            </a:pPr>
            <a:r>
              <a:rPr lang="en-US" sz="2000" dirty="0" smtClean="0"/>
              <a:t>&lt;/html&gt;</a:t>
            </a:r>
          </a:p>
          <a:p>
            <a:endParaRPr lang="en-US" sz="2000" dirty="0" smtClean="0"/>
          </a:p>
          <a:p>
            <a:pPr>
              <a:buNone/>
            </a:pPr>
            <a:r>
              <a:rPr lang="en-US" sz="2000" dirty="0" smtClean="0"/>
              <a:t> </a:t>
            </a:r>
            <a:endParaRPr lang="en-US" sz="20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457200"/>
          </a:xfrm>
        </p:spPr>
        <p:txBody>
          <a:bodyPr>
            <a:normAutofit fontScale="90000"/>
          </a:bodyPr>
          <a:lstStyle/>
          <a:p>
            <a:pPr algn="ctr"/>
            <a:r>
              <a:rPr lang="en-US" sz="3100" dirty="0" smtClean="0">
                <a:latin typeface="Times New Roman" pitchFamily="18" charset="0"/>
                <a:cs typeface="Times New Roman" pitchFamily="18" charset="0"/>
              </a:rPr>
              <a:t>JavaScript String Methods</a:t>
            </a:r>
            <a:r>
              <a:rPr lang="en-US" dirty="0" smtClean="0"/>
              <a:t/>
            </a:r>
            <a:br>
              <a:rPr lang="en-US" dirty="0" smtClean="0"/>
            </a:br>
            <a:endParaRPr lang="en-US" dirty="0"/>
          </a:p>
        </p:txBody>
      </p:sp>
      <p:sp>
        <p:nvSpPr>
          <p:cNvPr id="3" name="Content Placeholder 2"/>
          <p:cNvSpPr>
            <a:spLocks noGrp="1"/>
          </p:cNvSpPr>
          <p:nvPr>
            <p:ph idx="1"/>
          </p:nvPr>
        </p:nvSpPr>
        <p:spPr>
          <a:xfrm>
            <a:off x="457200" y="838200"/>
            <a:ext cx="8229600" cy="5867400"/>
          </a:xfrm>
        </p:spPr>
        <p:txBody>
          <a:bodyPr>
            <a:normAutofit/>
          </a:bodyPr>
          <a:lstStyle/>
          <a:p>
            <a:r>
              <a:rPr lang="en-US" sz="2000" dirty="0" err="1" smtClean="0">
                <a:hlinkClick r:id="rId2"/>
              </a:rPr>
              <a:t>charAt</a:t>
            </a:r>
            <a:r>
              <a:rPr lang="en-US" sz="2000" dirty="0" smtClean="0">
                <a:hlinkClick r:id="rId2"/>
              </a:rPr>
              <a:t>()</a:t>
            </a:r>
            <a:r>
              <a:rPr lang="en-US" sz="2000" dirty="0" smtClean="0"/>
              <a:t>:It provides the char value present at the specified index.</a:t>
            </a:r>
          </a:p>
          <a:p>
            <a:r>
              <a:rPr lang="en-US" sz="2000" dirty="0" err="1" smtClean="0">
                <a:hlinkClick r:id="rId3"/>
              </a:rPr>
              <a:t>charCodeAt</a:t>
            </a:r>
            <a:r>
              <a:rPr lang="en-US" sz="2000" dirty="0" smtClean="0">
                <a:hlinkClick r:id="rId3"/>
              </a:rPr>
              <a:t>()</a:t>
            </a:r>
            <a:r>
              <a:rPr lang="en-US" sz="2000" dirty="0" smtClean="0"/>
              <a:t>:It provides the Unicode value of a character present at the specified index.</a:t>
            </a:r>
          </a:p>
          <a:p>
            <a:r>
              <a:rPr lang="en-US" sz="2000" dirty="0" err="1" smtClean="0">
                <a:hlinkClick r:id="rId4"/>
              </a:rPr>
              <a:t>concat</a:t>
            </a:r>
            <a:r>
              <a:rPr lang="en-US" sz="2000" dirty="0" smtClean="0">
                <a:hlinkClick r:id="rId4"/>
              </a:rPr>
              <a:t>()</a:t>
            </a:r>
            <a:r>
              <a:rPr lang="en-US" sz="2000" dirty="0" smtClean="0"/>
              <a:t>:It provides a combination of two or more strings.</a:t>
            </a:r>
          </a:p>
          <a:p>
            <a:r>
              <a:rPr lang="en-US" sz="2000" dirty="0" err="1" smtClean="0">
                <a:hlinkClick r:id="rId5"/>
              </a:rPr>
              <a:t>indexOf</a:t>
            </a:r>
            <a:r>
              <a:rPr lang="en-US" sz="2000" dirty="0" smtClean="0">
                <a:hlinkClick r:id="rId5"/>
              </a:rPr>
              <a:t>()</a:t>
            </a:r>
            <a:r>
              <a:rPr lang="en-US" sz="2000" dirty="0" smtClean="0"/>
              <a:t>:It provides the position of a char value present in the given string.</a:t>
            </a:r>
          </a:p>
          <a:p>
            <a:r>
              <a:rPr lang="en-US" sz="2000" dirty="0" err="1" smtClean="0">
                <a:hlinkClick r:id="rId6"/>
              </a:rPr>
              <a:t>lastIndexOf</a:t>
            </a:r>
            <a:r>
              <a:rPr lang="en-US" sz="2000" dirty="0" smtClean="0">
                <a:hlinkClick r:id="rId6"/>
              </a:rPr>
              <a:t>()</a:t>
            </a:r>
            <a:r>
              <a:rPr lang="en-US" sz="2000" dirty="0" smtClean="0"/>
              <a:t>:It provides the position of a char value present in the given string by searching a character from the last position.</a:t>
            </a:r>
          </a:p>
          <a:p>
            <a:r>
              <a:rPr lang="en-US" sz="2000" dirty="0" smtClean="0">
                <a:hlinkClick r:id="rId7"/>
              </a:rPr>
              <a:t>search()</a:t>
            </a:r>
            <a:r>
              <a:rPr lang="en-US" sz="2000" dirty="0" smtClean="0"/>
              <a:t>:It searches a specified regular expression in a given string and returns its position if a match occurs.</a:t>
            </a:r>
          </a:p>
          <a:p>
            <a:r>
              <a:rPr lang="en-US" sz="2000" dirty="0" smtClean="0">
                <a:hlinkClick r:id="rId8"/>
              </a:rPr>
              <a:t>match()</a:t>
            </a:r>
            <a:r>
              <a:rPr lang="en-US" sz="2000" dirty="0" smtClean="0"/>
              <a:t>:It searches a specified regular expression in a given string and returns that regular expression if a match occurs.</a:t>
            </a:r>
          </a:p>
          <a:p>
            <a:r>
              <a:rPr lang="en-US" sz="2000" dirty="0" smtClean="0">
                <a:hlinkClick r:id="rId9"/>
              </a:rPr>
              <a:t>replace()</a:t>
            </a:r>
            <a:r>
              <a:rPr lang="en-US" sz="2000" dirty="0" smtClean="0"/>
              <a:t>:It replaces a given string with the specified replacement.</a:t>
            </a:r>
          </a:p>
          <a:p>
            <a:r>
              <a:rPr lang="en-US" sz="2000" dirty="0" err="1" smtClean="0">
                <a:hlinkClick r:id="rId10"/>
              </a:rPr>
              <a:t>substr</a:t>
            </a:r>
            <a:r>
              <a:rPr lang="en-US" sz="2000" dirty="0" smtClean="0">
                <a:hlinkClick r:id="rId10"/>
              </a:rPr>
              <a:t>()</a:t>
            </a:r>
            <a:r>
              <a:rPr lang="en-US" sz="2000" dirty="0" smtClean="0"/>
              <a:t>:It is used to fetch the part of the given string on the basis of the specified starting position and length.</a:t>
            </a:r>
          </a:p>
          <a:p>
            <a:r>
              <a:rPr lang="en-US" sz="2000" dirty="0" smtClean="0">
                <a:hlinkClick r:id="rId11"/>
              </a:rPr>
              <a:t>substring()</a:t>
            </a:r>
            <a:r>
              <a:rPr lang="en-US" sz="2000" dirty="0" smtClean="0"/>
              <a:t>:It is used to fetch the part of the given string on the basis of the specified index.</a:t>
            </a:r>
            <a:endParaRPr lang="en-US" sz="20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fontScale="85000" lnSpcReduction="10000"/>
          </a:bodyPr>
          <a:lstStyle/>
          <a:p>
            <a:r>
              <a:rPr lang="en-US" dirty="0" smtClean="0">
                <a:hlinkClick r:id="rId2"/>
              </a:rPr>
              <a:t>slice()</a:t>
            </a:r>
            <a:r>
              <a:rPr lang="en-US" dirty="0" smtClean="0"/>
              <a:t>:It is used to fetch the part of the given string. It allows us to assign positive as well negative index</a:t>
            </a:r>
          </a:p>
          <a:p>
            <a:r>
              <a:rPr lang="en-US" dirty="0" err="1" smtClean="0">
                <a:hlinkClick r:id="rId3"/>
              </a:rPr>
              <a:t>toLowerCase</a:t>
            </a:r>
            <a:r>
              <a:rPr lang="en-US" dirty="0" smtClean="0">
                <a:hlinkClick r:id="rId3"/>
              </a:rPr>
              <a:t>()</a:t>
            </a:r>
            <a:r>
              <a:rPr lang="en-US" dirty="0" smtClean="0"/>
              <a:t>:It converts the given string into lowercase letter.</a:t>
            </a:r>
          </a:p>
          <a:p>
            <a:r>
              <a:rPr lang="en-US" dirty="0" err="1" smtClean="0">
                <a:hlinkClick r:id="rId4"/>
              </a:rPr>
              <a:t>toLocaleLowerCase</a:t>
            </a:r>
            <a:r>
              <a:rPr lang="en-US" dirty="0" smtClean="0">
                <a:hlinkClick r:id="rId4"/>
              </a:rPr>
              <a:t>()</a:t>
            </a:r>
            <a:r>
              <a:rPr lang="en-US" dirty="0" smtClean="0"/>
              <a:t>:It converts the given string into lowercase letter on the basis of </a:t>
            </a:r>
            <a:r>
              <a:rPr lang="en-US" dirty="0" err="1" smtClean="0"/>
              <a:t>host?s</a:t>
            </a:r>
            <a:r>
              <a:rPr lang="en-US" dirty="0" smtClean="0"/>
              <a:t> current locale.</a:t>
            </a:r>
          </a:p>
          <a:p>
            <a:r>
              <a:rPr lang="en-US" dirty="0" err="1" smtClean="0">
                <a:hlinkClick r:id="rId5"/>
              </a:rPr>
              <a:t>toUpperCase</a:t>
            </a:r>
            <a:r>
              <a:rPr lang="en-US" dirty="0" smtClean="0">
                <a:hlinkClick r:id="rId5"/>
              </a:rPr>
              <a:t>()</a:t>
            </a:r>
            <a:r>
              <a:rPr lang="en-US" dirty="0" smtClean="0"/>
              <a:t>:It converts the given string into uppercase letter.</a:t>
            </a:r>
          </a:p>
          <a:p>
            <a:r>
              <a:rPr lang="en-US" dirty="0" err="1" smtClean="0">
                <a:hlinkClick r:id="rId6"/>
              </a:rPr>
              <a:t>toLocaleUpperCase</a:t>
            </a:r>
            <a:r>
              <a:rPr lang="en-US" dirty="0" smtClean="0">
                <a:hlinkClick r:id="rId6"/>
              </a:rPr>
              <a:t>()</a:t>
            </a:r>
            <a:r>
              <a:rPr lang="en-US" dirty="0" smtClean="0"/>
              <a:t>:It converts the given string into uppercase letter on the basis of </a:t>
            </a:r>
            <a:r>
              <a:rPr lang="en-US" dirty="0" err="1" smtClean="0"/>
              <a:t>host?s</a:t>
            </a:r>
            <a:r>
              <a:rPr lang="en-US" dirty="0" smtClean="0"/>
              <a:t> current locale.</a:t>
            </a:r>
          </a:p>
          <a:p>
            <a:r>
              <a:rPr lang="en-US" dirty="0" err="1" smtClean="0">
                <a:hlinkClick r:id="rId7"/>
              </a:rPr>
              <a:t>toString</a:t>
            </a:r>
            <a:r>
              <a:rPr lang="en-US" dirty="0" smtClean="0">
                <a:hlinkClick r:id="rId7"/>
              </a:rPr>
              <a:t>()</a:t>
            </a:r>
            <a:r>
              <a:rPr lang="en-US" dirty="0" smtClean="0"/>
              <a:t>:It provides a string representing the particular object.</a:t>
            </a:r>
          </a:p>
          <a:p>
            <a:r>
              <a:rPr lang="en-US" dirty="0" err="1" smtClean="0">
                <a:hlinkClick r:id="rId8"/>
              </a:rPr>
              <a:t>valueOf</a:t>
            </a:r>
            <a:r>
              <a:rPr lang="en-US" dirty="0" smtClean="0">
                <a:hlinkClick r:id="rId8"/>
              </a:rPr>
              <a:t>()</a:t>
            </a:r>
            <a:r>
              <a:rPr lang="en-US" dirty="0" smtClean="0"/>
              <a:t>:It provides the primitive value of string object.</a:t>
            </a:r>
          </a:p>
          <a:p>
            <a:r>
              <a:rPr lang="en-US" dirty="0" smtClean="0">
                <a:solidFill>
                  <a:srgbClr val="FFFF00"/>
                </a:solidFill>
              </a:rPr>
              <a:t>split():</a:t>
            </a:r>
            <a:r>
              <a:rPr lang="en-US" dirty="0" smtClean="0"/>
              <a:t>It splits a string into substring array, then returns that newly created array.</a:t>
            </a:r>
          </a:p>
          <a:p>
            <a:r>
              <a:rPr lang="en-US" dirty="0" smtClean="0">
                <a:solidFill>
                  <a:srgbClr val="FFFF00"/>
                </a:solidFill>
              </a:rPr>
              <a:t>trim():</a:t>
            </a:r>
            <a:r>
              <a:rPr lang="en-US" dirty="0" smtClean="0"/>
              <a:t>It trims the white space from the left and right side of the string.</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609600"/>
            <a:ext cx="8229600" cy="5486400"/>
          </a:xfrm>
        </p:spPr>
        <p:txBody>
          <a:bodyPr>
            <a:normAutofit lnSpcReduction="10000"/>
          </a:bodyPr>
          <a:lstStyle/>
          <a:p>
            <a:r>
              <a:rPr lang="en-US" sz="2000" b="1" dirty="0" smtClean="0">
                <a:latin typeface="Times New Roman" pitchFamily="18" charset="0"/>
                <a:cs typeface="Times New Roman" pitchFamily="18" charset="0"/>
              </a:rPr>
              <a:t>1) JavaScript String </a:t>
            </a:r>
            <a:r>
              <a:rPr lang="en-US" sz="2000" b="1" dirty="0" err="1" smtClean="0">
                <a:latin typeface="Times New Roman" pitchFamily="18" charset="0"/>
                <a:cs typeface="Times New Roman" pitchFamily="18" charset="0"/>
              </a:rPr>
              <a:t>charAt</a:t>
            </a:r>
            <a:r>
              <a:rPr lang="en-US" sz="2000" b="1" dirty="0" smtClean="0">
                <a:latin typeface="Times New Roman" pitchFamily="18" charset="0"/>
                <a:cs typeface="Times New Roman" pitchFamily="18" charset="0"/>
              </a:rPr>
              <a:t>(index) Method:</a:t>
            </a:r>
          </a:p>
          <a:p>
            <a:pPr>
              <a:buNone/>
            </a:pPr>
            <a:r>
              <a:rPr lang="en-US" sz="2000" dirty="0" smtClean="0">
                <a:latin typeface="Times New Roman" pitchFamily="18" charset="0"/>
                <a:cs typeface="Times New Roman" pitchFamily="18" charset="0"/>
              </a:rPr>
              <a:t> The JavaScript String </a:t>
            </a:r>
            <a:r>
              <a:rPr lang="en-US" sz="2000" dirty="0" err="1" smtClean="0">
                <a:latin typeface="Times New Roman" pitchFamily="18" charset="0"/>
                <a:cs typeface="Times New Roman" pitchFamily="18" charset="0"/>
              </a:rPr>
              <a:t>charAt</a:t>
            </a:r>
            <a:r>
              <a:rPr lang="en-US" sz="2000" dirty="0" smtClean="0">
                <a:latin typeface="Times New Roman" pitchFamily="18" charset="0"/>
                <a:cs typeface="Times New Roman" pitchFamily="18" charset="0"/>
              </a:rPr>
              <a:t>() method returns the character at the given index.</a:t>
            </a:r>
          </a:p>
          <a:p>
            <a:pPr>
              <a:buNone/>
            </a:pPr>
            <a:r>
              <a:rPr lang="en-US" sz="2000" b="1" dirty="0" smtClean="0">
                <a:latin typeface="Times New Roman" pitchFamily="18" charset="0"/>
                <a:cs typeface="Times New Roman" pitchFamily="18" charset="0"/>
              </a:rPr>
              <a:t>Example:</a:t>
            </a:r>
          </a:p>
          <a:p>
            <a:pPr>
              <a:buNone/>
            </a:pPr>
            <a:r>
              <a:rPr lang="en-US" sz="2000" dirty="0" smtClean="0">
                <a:latin typeface="Times New Roman" pitchFamily="18" charset="0"/>
                <a:cs typeface="Times New Roman" pitchFamily="18" charset="0"/>
              </a:rPr>
              <a:t>&lt;!DOCTYPE html&gt;</a:t>
            </a:r>
          </a:p>
          <a:p>
            <a:pPr>
              <a:buNone/>
            </a:pPr>
            <a:r>
              <a:rPr lang="en-US" sz="2000" dirty="0" smtClean="0">
                <a:latin typeface="Times New Roman" pitchFamily="18" charset="0"/>
                <a:cs typeface="Times New Roman" pitchFamily="18" charset="0"/>
              </a:rPr>
              <a:t>&lt;html&gt;</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&lt;script&gt;  </a:t>
            </a:r>
          </a:p>
          <a:p>
            <a:pPr>
              <a:buNone/>
            </a:pP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str</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javascript</a:t>
            </a:r>
            <a:r>
              <a:rPr lang="en-US" sz="2000" dirty="0" smtClean="0">
                <a:latin typeface="Times New Roman" pitchFamily="18" charset="0"/>
                <a:cs typeface="Times New Roman" pitchFamily="18" charset="0"/>
              </a:rPr>
              <a:t>";  </a:t>
            </a:r>
          </a:p>
          <a:p>
            <a:pPr>
              <a:buNone/>
            </a:pP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str.charAt</a:t>
            </a:r>
            <a:r>
              <a:rPr lang="en-US" sz="2000" dirty="0" smtClean="0">
                <a:latin typeface="Times New Roman" pitchFamily="18" charset="0"/>
                <a:cs typeface="Times New Roman" pitchFamily="18" charset="0"/>
              </a:rPr>
              <a:t>(2));  </a:t>
            </a:r>
          </a:p>
          <a:p>
            <a:pPr>
              <a:buNone/>
            </a:pPr>
            <a:r>
              <a:rPr lang="en-US" sz="2000" dirty="0" smtClean="0">
                <a:latin typeface="Times New Roman" pitchFamily="18" charset="0"/>
                <a:cs typeface="Times New Roman" pitchFamily="18" charset="0"/>
              </a:rPr>
              <a:t>&lt;/script&gt;  </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&lt;/html&gt;</a:t>
            </a:r>
          </a:p>
          <a:p>
            <a:pPr>
              <a:buNone/>
            </a:pPr>
            <a:r>
              <a:rPr lang="en-US" sz="2000" b="1" dirty="0" err="1" smtClean="0">
                <a:latin typeface="Times New Roman" pitchFamily="18" charset="0"/>
                <a:cs typeface="Times New Roman" pitchFamily="18" charset="0"/>
              </a:rPr>
              <a:t>Output:</a:t>
            </a:r>
            <a:r>
              <a:rPr lang="en-US" sz="2000" b="1" dirty="0" err="1" smtClean="0"/>
              <a:t>v</a:t>
            </a:r>
            <a:endParaRPr lang="en-US" sz="2000" b="1"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2800" dirty="0" smtClean="0">
                <a:latin typeface="Times New Roman" pitchFamily="18" charset="0"/>
                <a:cs typeface="Times New Roman" pitchFamily="18" charset="0"/>
              </a:rPr>
              <a:t>2) JavaScript String </a:t>
            </a:r>
            <a:r>
              <a:rPr lang="en-US" sz="2800" dirty="0" err="1" smtClean="0">
                <a:latin typeface="Times New Roman" pitchFamily="18" charset="0"/>
                <a:cs typeface="Times New Roman" pitchFamily="18" charset="0"/>
              </a:rPr>
              <a:t>concat</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str</a:t>
            </a:r>
            <a:r>
              <a:rPr lang="en-US" sz="2800" dirty="0" smtClean="0">
                <a:latin typeface="Times New Roman" pitchFamily="18" charset="0"/>
                <a:cs typeface="Times New Roman" pitchFamily="18" charset="0"/>
              </a:rPr>
              <a:t>) Method</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876800"/>
          </a:xfrm>
        </p:spPr>
        <p:txBody>
          <a:bodyPr>
            <a:normAutofit fontScale="92500" lnSpcReduction="20000"/>
          </a:bodyPr>
          <a:lstStyle/>
          <a:p>
            <a:r>
              <a:rPr lang="en-US" sz="2000" dirty="0" smtClean="0"/>
              <a:t>The JavaScript String </a:t>
            </a:r>
            <a:r>
              <a:rPr lang="en-US" sz="2000" dirty="0" err="1" smtClean="0"/>
              <a:t>concat</a:t>
            </a:r>
            <a:r>
              <a:rPr lang="en-US" sz="2000" dirty="0" smtClean="0"/>
              <a:t>(</a:t>
            </a:r>
            <a:r>
              <a:rPr lang="en-US" sz="2000" dirty="0" err="1" smtClean="0"/>
              <a:t>str</a:t>
            </a:r>
            <a:r>
              <a:rPr lang="en-US" sz="2000" dirty="0" smtClean="0"/>
              <a:t>) method concatenates or joins two strings.</a:t>
            </a:r>
          </a:p>
          <a:p>
            <a:pPr>
              <a:buNone/>
            </a:pPr>
            <a:r>
              <a:rPr lang="en-US" sz="2000" dirty="0" smtClean="0"/>
              <a:t> </a:t>
            </a:r>
            <a:r>
              <a:rPr lang="en-US" sz="2000" b="1" dirty="0" smtClean="0"/>
              <a:t>Example:</a:t>
            </a:r>
          </a:p>
          <a:p>
            <a:pPr>
              <a:buNone/>
            </a:pPr>
            <a:r>
              <a:rPr lang="en-US" sz="2000" b="1" dirty="0" smtClean="0"/>
              <a:t> </a:t>
            </a:r>
            <a:r>
              <a:rPr lang="en-US" sz="2200" dirty="0" smtClean="0">
                <a:latin typeface="Times New Roman" pitchFamily="18" charset="0"/>
                <a:cs typeface="Times New Roman" pitchFamily="18" charset="0"/>
              </a:rPr>
              <a:t>&lt;!DOCTYPE html&gt;</a:t>
            </a:r>
          </a:p>
          <a:p>
            <a:pPr>
              <a:buNone/>
            </a:pPr>
            <a:r>
              <a:rPr lang="en-US" sz="2200" dirty="0" smtClean="0">
                <a:latin typeface="Times New Roman" pitchFamily="18" charset="0"/>
                <a:cs typeface="Times New Roman" pitchFamily="18" charset="0"/>
              </a:rPr>
              <a:t>&lt;html&gt;</a:t>
            </a:r>
          </a:p>
          <a:p>
            <a:pPr>
              <a:buNone/>
            </a:pPr>
            <a:r>
              <a:rPr lang="en-US" sz="2200" dirty="0" smtClean="0">
                <a:latin typeface="Times New Roman" pitchFamily="18" charset="0"/>
                <a:cs typeface="Times New Roman" pitchFamily="18" charset="0"/>
              </a:rPr>
              <a:t>&lt;body&gt;</a:t>
            </a:r>
          </a:p>
          <a:p>
            <a:pPr>
              <a:buNone/>
            </a:pPr>
            <a:r>
              <a:rPr lang="en-US" sz="2200" dirty="0" smtClean="0">
                <a:latin typeface="Times New Roman" pitchFamily="18" charset="0"/>
                <a:cs typeface="Times New Roman" pitchFamily="18" charset="0"/>
              </a:rPr>
              <a:t>&lt;script&gt;  </a:t>
            </a:r>
          </a:p>
          <a:p>
            <a:pPr>
              <a:buNone/>
            </a:pPr>
            <a:r>
              <a:rPr lang="en-US" sz="2200" dirty="0" err="1" smtClean="0">
                <a:latin typeface="Times New Roman" pitchFamily="18" charset="0"/>
                <a:cs typeface="Times New Roman" pitchFamily="18" charset="0"/>
              </a:rPr>
              <a:t>var</a:t>
            </a:r>
            <a:r>
              <a:rPr lang="en-US" sz="2200" dirty="0" smtClean="0">
                <a:latin typeface="Times New Roman" pitchFamily="18" charset="0"/>
                <a:cs typeface="Times New Roman" pitchFamily="18" charset="0"/>
              </a:rPr>
              <a:t> s1="</a:t>
            </a:r>
            <a:r>
              <a:rPr lang="en-US" sz="2200" dirty="0" err="1" smtClean="0">
                <a:latin typeface="Times New Roman" pitchFamily="18" charset="0"/>
                <a:cs typeface="Times New Roman" pitchFamily="18" charset="0"/>
              </a:rPr>
              <a:t>javascript</a:t>
            </a:r>
            <a:r>
              <a:rPr lang="en-US" sz="2200" dirty="0" smtClean="0">
                <a:latin typeface="Times New Roman" pitchFamily="18" charset="0"/>
                <a:cs typeface="Times New Roman" pitchFamily="18" charset="0"/>
              </a:rPr>
              <a:t> ";  </a:t>
            </a:r>
          </a:p>
          <a:p>
            <a:pPr>
              <a:buNone/>
            </a:pPr>
            <a:r>
              <a:rPr lang="en-US" sz="2200" dirty="0" err="1" smtClean="0">
                <a:latin typeface="Times New Roman" pitchFamily="18" charset="0"/>
                <a:cs typeface="Times New Roman" pitchFamily="18" charset="0"/>
              </a:rPr>
              <a:t>var</a:t>
            </a:r>
            <a:r>
              <a:rPr lang="en-US" sz="2200" dirty="0" smtClean="0">
                <a:latin typeface="Times New Roman" pitchFamily="18" charset="0"/>
                <a:cs typeface="Times New Roman" pitchFamily="18" charset="0"/>
              </a:rPr>
              <a:t> s2="</a:t>
            </a:r>
            <a:r>
              <a:rPr lang="en-US" sz="2200" dirty="0" err="1" smtClean="0">
                <a:latin typeface="Times New Roman" pitchFamily="18" charset="0"/>
                <a:cs typeface="Times New Roman" pitchFamily="18" charset="0"/>
              </a:rPr>
              <a:t>concat</a:t>
            </a:r>
            <a:r>
              <a:rPr lang="en-US" sz="2200" dirty="0" smtClean="0">
                <a:latin typeface="Times New Roman" pitchFamily="18" charset="0"/>
                <a:cs typeface="Times New Roman" pitchFamily="18" charset="0"/>
              </a:rPr>
              <a:t> example";  </a:t>
            </a:r>
          </a:p>
          <a:p>
            <a:pPr>
              <a:buNone/>
            </a:pPr>
            <a:r>
              <a:rPr lang="en-US" sz="2200" dirty="0" err="1" smtClean="0">
                <a:latin typeface="Times New Roman" pitchFamily="18" charset="0"/>
                <a:cs typeface="Times New Roman" pitchFamily="18" charset="0"/>
              </a:rPr>
              <a:t>var</a:t>
            </a:r>
            <a:r>
              <a:rPr lang="en-US" sz="2200" dirty="0" smtClean="0">
                <a:latin typeface="Times New Roman" pitchFamily="18" charset="0"/>
                <a:cs typeface="Times New Roman" pitchFamily="18" charset="0"/>
              </a:rPr>
              <a:t> s3=s1+s2;  </a:t>
            </a:r>
          </a:p>
          <a:p>
            <a:pPr>
              <a:buNone/>
            </a:pPr>
            <a:r>
              <a:rPr lang="en-US" sz="2200" dirty="0" err="1" smtClean="0">
                <a:latin typeface="Times New Roman" pitchFamily="18" charset="0"/>
                <a:cs typeface="Times New Roman" pitchFamily="18" charset="0"/>
              </a:rPr>
              <a:t>document.write</a:t>
            </a:r>
            <a:r>
              <a:rPr lang="en-US" sz="2200" dirty="0" smtClean="0">
                <a:latin typeface="Times New Roman" pitchFamily="18" charset="0"/>
                <a:cs typeface="Times New Roman" pitchFamily="18" charset="0"/>
              </a:rPr>
              <a:t>(s3);  </a:t>
            </a:r>
          </a:p>
          <a:p>
            <a:pPr>
              <a:buNone/>
            </a:pPr>
            <a:r>
              <a:rPr lang="en-US" sz="2200" dirty="0" smtClean="0">
                <a:latin typeface="Times New Roman" pitchFamily="18" charset="0"/>
                <a:cs typeface="Times New Roman" pitchFamily="18" charset="0"/>
              </a:rPr>
              <a:t>&lt;/script&gt;  </a:t>
            </a:r>
          </a:p>
          <a:p>
            <a:pPr>
              <a:buNone/>
            </a:pPr>
            <a:r>
              <a:rPr lang="en-US" sz="2200" dirty="0" smtClean="0">
                <a:latin typeface="Times New Roman" pitchFamily="18" charset="0"/>
                <a:cs typeface="Times New Roman" pitchFamily="18" charset="0"/>
              </a:rPr>
              <a:t>&lt;/body&gt;</a:t>
            </a:r>
          </a:p>
          <a:p>
            <a:pPr>
              <a:buNone/>
            </a:pPr>
            <a:r>
              <a:rPr lang="en-US" sz="2200" dirty="0" smtClean="0">
                <a:latin typeface="Times New Roman" pitchFamily="18" charset="0"/>
                <a:cs typeface="Times New Roman" pitchFamily="18" charset="0"/>
              </a:rPr>
              <a:t>&lt;/html&gt;</a:t>
            </a:r>
          </a:p>
          <a:p>
            <a:pPr>
              <a:buNone/>
            </a:pPr>
            <a:r>
              <a:rPr lang="en-US" sz="2200" b="1" dirty="0" err="1" smtClean="0">
                <a:latin typeface="Times New Roman" pitchFamily="18" charset="0"/>
                <a:cs typeface="Times New Roman" pitchFamily="18" charset="0"/>
              </a:rPr>
              <a:t>Output:</a:t>
            </a:r>
            <a:r>
              <a:rPr lang="en-US" sz="2000" dirty="0" err="1" smtClean="0"/>
              <a:t>javascript</a:t>
            </a:r>
            <a:r>
              <a:rPr lang="en-US" sz="2000" dirty="0" smtClean="0"/>
              <a:t> </a:t>
            </a:r>
            <a:r>
              <a:rPr lang="en-US" sz="2000" dirty="0" err="1" smtClean="0"/>
              <a:t>concat</a:t>
            </a:r>
            <a:r>
              <a:rPr lang="en-US" sz="2000" dirty="0" smtClean="0"/>
              <a:t> example</a:t>
            </a:r>
            <a:endParaRPr lang="en-US" sz="2200" b="1" dirty="0" smtClean="0">
              <a:latin typeface="Times New Roman" pitchFamily="18" charset="0"/>
              <a:cs typeface="Times New Roman" pitchFamily="18" charset="0"/>
            </a:endParaRPr>
          </a:p>
          <a:p>
            <a:pPr>
              <a:buNone/>
            </a:pPr>
            <a:endParaRPr lang="en-US" sz="2000" b="1" dirty="0" smtClean="0"/>
          </a:p>
          <a:p>
            <a:pPr>
              <a:buNone/>
            </a:pPr>
            <a:r>
              <a:rPr lang="en-US" sz="2000" b="1" dirty="0" smtClean="0"/>
              <a:t> </a:t>
            </a:r>
          </a:p>
          <a:p>
            <a:pPr>
              <a:buNone/>
            </a:pPr>
            <a:endParaRPr lang="en-US" sz="2000" b="1"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92500"/>
          </a:bodyPr>
          <a:lstStyle/>
          <a:p>
            <a:pPr>
              <a:buNone/>
            </a:pPr>
            <a:r>
              <a:rPr lang="en-US" dirty="0" smtClean="0"/>
              <a:t>3) </a:t>
            </a:r>
            <a:r>
              <a:rPr lang="en-US" sz="2000" b="1" dirty="0" smtClean="0"/>
              <a:t>JavaScript String </a:t>
            </a:r>
            <a:r>
              <a:rPr lang="en-US" sz="2000" b="1" dirty="0" err="1" smtClean="0"/>
              <a:t>indexOf</a:t>
            </a:r>
            <a:r>
              <a:rPr lang="en-US" sz="2000" b="1" dirty="0" smtClean="0"/>
              <a:t>(</a:t>
            </a:r>
            <a:r>
              <a:rPr lang="en-US" sz="2000" b="1" dirty="0" err="1" smtClean="0"/>
              <a:t>str</a:t>
            </a:r>
            <a:r>
              <a:rPr lang="en-US" sz="2000" b="1" dirty="0" smtClean="0"/>
              <a:t>) </a:t>
            </a:r>
            <a:r>
              <a:rPr lang="en-US" sz="2000" b="1" dirty="0" err="1" smtClean="0"/>
              <a:t>Method:</a:t>
            </a:r>
            <a:r>
              <a:rPr lang="en-US" sz="2000" dirty="0" err="1" smtClean="0"/>
              <a:t>The</a:t>
            </a:r>
            <a:r>
              <a:rPr lang="en-US" sz="2000" dirty="0" smtClean="0"/>
              <a:t> JavaScript String </a:t>
            </a:r>
            <a:r>
              <a:rPr lang="en-US" sz="2000" dirty="0" err="1" smtClean="0"/>
              <a:t>indexOf</a:t>
            </a:r>
            <a:r>
              <a:rPr lang="en-US" sz="2000" dirty="0" smtClean="0"/>
              <a:t>(</a:t>
            </a:r>
            <a:r>
              <a:rPr lang="en-US" sz="2000" dirty="0" err="1" smtClean="0"/>
              <a:t>str</a:t>
            </a:r>
            <a:r>
              <a:rPr lang="en-US" sz="2000" dirty="0" smtClean="0"/>
              <a:t>) method returns the index position of the given string.</a:t>
            </a:r>
            <a:endParaRPr lang="en-US" sz="2000" b="1" dirty="0" smtClean="0"/>
          </a:p>
          <a:p>
            <a:pPr>
              <a:buNone/>
            </a:pPr>
            <a:r>
              <a:rPr lang="en-US" sz="2000" b="1" dirty="0" smtClean="0"/>
              <a:t>Example:</a:t>
            </a:r>
          </a:p>
          <a:p>
            <a:pPr>
              <a:buNone/>
            </a:pPr>
            <a:r>
              <a:rPr lang="en-US" sz="2000" b="1" dirty="0" smtClean="0"/>
              <a:t>&lt;script&gt;</a:t>
            </a:r>
            <a:r>
              <a:rPr lang="en-US" sz="2000" dirty="0" smtClean="0"/>
              <a:t>  </a:t>
            </a:r>
          </a:p>
          <a:p>
            <a:pPr>
              <a:buNone/>
            </a:pPr>
            <a:r>
              <a:rPr lang="en-US" sz="2000" dirty="0" err="1" smtClean="0"/>
              <a:t>var</a:t>
            </a:r>
            <a:r>
              <a:rPr lang="en-US" sz="2000" dirty="0" smtClean="0"/>
              <a:t> s1="</a:t>
            </a:r>
            <a:r>
              <a:rPr lang="en-US" sz="2000" dirty="0" err="1" smtClean="0"/>
              <a:t>javascript</a:t>
            </a:r>
            <a:r>
              <a:rPr lang="en-US" sz="2000" dirty="0" smtClean="0"/>
              <a:t> from </a:t>
            </a:r>
            <a:r>
              <a:rPr lang="en-US" sz="2000" dirty="0" err="1" smtClean="0"/>
              <a:t>javatpoint</a:t>
            </a:r>
            <a:r>
              <a:rPr lang="en-US" sz="2000" dirty="0" smtClean="0"/>
              <a:t> </a:t>
            </a:r>
            <a:r>
              <a:rPr lang="en-US" sz="2000" dirty="0" err="1" smtClean="0"/>
              <a:t>indexof</a:t>
            </a:r>
            <a:r>
              <a:rPr lang="en-US" sz="2000" dirty="0" smtClean="0"/>
              <a:t>";  </a:t>
            </a:r>
          </a:p>
          <a:p>
            <a:pPr>
              <a:buNone/>
            </a:pPr>
            <a:r>
              <a:rPr lang="en-US" sz="2000" dirty="0" err="1" smtClean="0"/>
              <a:t>var</a:t>
            </a:r>
            <a:r>
              <a:rPr lang="en-US" sz="2000" dirty="0" smtClean="0"/>
              <a:t> n=s1.indexOf("from");  </a:t>
            </a:r>
          </a:p>
          <a:p>
            <a:pPr>
              <a:buNone/>
            </a:pPr>
            <a:r>
              <a:rPr lang="en-US" sz="2000" dirty="0" err="1" smtClean="0"/>
              <a:t>document.write</a:t>
            </a:r>
            <a:r>
              <a:rPr lang="en-US" sz="2000" dirty="0" smtClean="0"/>
              <a:t>(n);  </a:t>
            </a:r>
          </a:p>
          <a:p>
            <a:pPr>
              <a:buNone/>
            </a:pPr>
            <a:r>
              <a:rPr lang="en-US" sz="2000" b="1" dirty="0" smtClean="0"/>
              <a:t>&lt;/script&gt;</a:t>
            </a:r>
            <a:r>
              <a:rPr lang="en-US" sz="2000" dirty="0" smtClean="0"/>
              <a:t>  </a:t>
            </a:r>
          </a:p>
          <a:p>
            <a:pPr>
              <a:buNone/>
            </a:pPr>
            <a:r>
              <a:rPr lang="en-US" sz="2000" b="1" dirty="0" smtClean="0"/>
              <a:t>4) JavaScript String </a:t>
            </a:r>
            <a:r>
              <a:rPr lang="en-US" sz="2000" b="1" dirty="0" err="1" smtClean="0"/>
              <a:t>lastIndexOf</a:t>
            </a:r>
            <a:r>
              <a:rPr lang="en-US" sz="2000" b="1" dirty="0" smtClean="0"/>
              <a:t>(</a:t>
            </a:r>
            <a:r>
              <a:rPr lang="en-US" sz="2000" b="1" dirty="0" err="1" smtClean="0"/>
              <a:t>str</a:t>
            </a:r>
            <a:r>
              <a:rPr lang="en-US" sz="2000" b="1" dirty="0" smtClean="0"/>
              <a:t>) </a:t>
            </a:r>
            <a:r>
              <a:rPr lang="en-US" sz="2000" b="1" dirty="0" err="1" smtClean="0"/>
              <a:t>Method:</a:t>
            </a:r>
            <a:r>
              <a:rPr lang="en-US" sz="2000" dirty="0" err="1" smtClean="0"/>
              <a:t>The</a:t>
            </a:r>
            <a:r>
              <a:rPr lang="en-US" sz="2000" dirty="0" smtClean="0"/>
              <a:t> JavaScript String </a:t>
            </a:r>
            <a:r>
              <a:rPr lang="en-US" sz="2000" dirty="0" err="1" smtClean="0"/>
              <a:t>lastIndexOf</a:t>
            </a:r>
            <a:r>
              <a:rPr lang="en-US" sz="2000" dirty="0" smtClean="0"/>
              <a:t>(</a:t>
            </a:r>
            <a:r>
              <a:rPr lang="en-US" sz="2000" dirty="0" err="1" smtClean="0"/>
              <a:t>str</a:t>
            </a:r>
            <a:r>
              <a:rPr lang="en-US" sz="2000" dirty="0" smtClean="0"/>
              <a:t>) method returns the last index position of the given string.</a:t>
            </a:r>
          </a:p>
          <a:p>
            <a:pPr>
              <a:buNone/>
            </a:pPr>
            <a:r>
              <a:rPr lang="en-US" sz="2000" b="1" dirty="0" smtClean="0"/>
              <a:t>Example:</a:t>
            </a:r>
          </a:p>
          <a:p>
            <a:pPr>
              <a:buNone/>
            </a:pPr>
            <a:r>
              <a:rPr lang="en-US" sz="2000" b="1" dirty="0" smtClean="0"/>
              <a:t>&lt;script&gt;</a:t>
            </a:r>
            <a:r>
              <a:rPr lang="en-US" sz="2000" dirty="0" smtClean="0"/>
              <a:t>  </a:t>
            </a:r>
          </a:p>
          <a:p>
            <a:pPr>
              <a:buNone/>
            </a:pPr>
            <a:r>
              <a:rPr lang="en-US" sz="2000" dirty="0" err="1" smtClean="0"/>
              <a:t>var</a:t>
            </a:r>
            <a:r>
              <a:rPr lang="en-US" sz="2000" dirty="0" smtClean="0"/>
              <a:t> s1="</a:t>
            </a:r>
            <a:r>
              <a:rPr lang="en-US" sz="2000" dirty="0" err="1" smtClean="0"/>
              <a:t>javascript</a:t>
            </a:r>
            <a:r>
              <a:rPr lang="en-US" sz="2000" dirty="0" smtClean="0"/>
              <a:t> from </a:t>
            </a:r>
            <a:r>
              <a:rPr lang="en-US" sz="2000" dirty="0" err="1" smtClean="0"/>
              <a:t>javatpoint</a:t>
            </a:r>
            <a:r>
              <a:rPr lang="en-US" sz="2000" dirty="0" smtClean="0"/>
              <a:t> </a:t>
            </a:r>
            <a:r>
              <a:rPr lang="en-US" sz="2000" dirty="0" err="1" smtClean="0"/>
              <a:t>indexof</a:t>
            </a:r>
            <a:r>
              <a:rPr lang="en-US" sz="2000" dirty="0" smtClean="0"/>
              <a:t>";  </a:t>
            </a:r>
          </a:p>
          <a:p>
            <a:pPr>
              <a:buNone/>
            </a:pPr>
            <a:r>
              <a:rPr lang="en-US" sz="2000" dirty="0" err="1" smtClean="0"/>
              <a:t>var</a:t>
            </a:r>
            <a:r>
              <a:rPr lang="en-US" sz="2000" dirty="0" smtClean="0"/>
              <a:t> n=s1.lastIndexOf("java");  </a:t>
            </a:r>
          </a:p>
          <a:p>
            <a:pPr>
              <a:buNone/>
            </a:pPr>
            <a:r>
              <a:rPr lang="en-US" sz="2000" dirty="0" err="1" smtClean="0"/>
              <a:t>document.write</a:t>
            </a:r>
            <a:r>
              <a:rPr lang="en-US" sz="2000" dirty="0" smtClean="0"/>
              <a:t>(n);  </a:t>
            </a:r>
          </a:p>
          <a:p>
            <a:pPr>
              <a:buNone/>
            </a:pPr>
            <a:r>
              <a:rPr lang="en-US" sz="2000" b="1" dirty="0" smtClean="0"/>
              <a:t>&lt;/script&gt;</a:t>
            </a:r>
            <a:r>
              <a:rPr lang="en-US" sz="2000" dirty="0" smtClean="0"/>
              <a:t>  </a:t>
            </a:r>
          </a:p>
          <a:p>
            <a:pPr>
              <a:buNone/>
            </a:pPr>
            <a:endParaRPr lang="en-US" sz="2000" b="1" dirty="0" smtClean="0"/>
          </a:p>
          <a:p>
            <a:pPr>
              <a:buNone/>
            </a:pPr>
            <a:endParaRPr lang="en-US" sz="2000" b="1"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92500" lnSpcReduction="10000"/>
          </a:bodyPr>
          <a:lstStyle/>
          <a:p>
            <a:pPr>
              <a:buNone/>
            </a:pPr>
            <a:r>
              <a:rPr lang="en-US" sz="2000" b="1" dirty="0" smtClean="0"/>
              <a:t>5) JavaScript String </a:t>
            </a:r>
            <a:r>
              <a:rPr lang="en-US" sz="2000" b="1" dirty="0" err="1" smtClean="0"/>
              <a:t>toLowerCase</a:t>
            </a:r>
            <a:r>
              <a:rPr lang="en-US" sz="2000" b="1" dirty="0" smtClean="0"/>
              <a:t>() </a:t>
            </a:r>
            <a:r>
              <a:rPr lang="en-US" sz="2000" b="1" dirty="0" err="1" smtClean="0"/>
              <a:t>Method:</a:t>
            </a:r>
            <a:r>
              <a:rPr lang="en-US" sz="2000" dirty="0" err="1" smtClean="0"/>
              <a:t>The</a:t>
            </a:r>
            <a:r>
              <a:rPr lang="en-US" sz="2000" dirty="0" smtClean="0"/>
              <a:t> JavaScript String </a:t>
            </a:r>
            <a:r>
              <a:rPr lang="en-US" sz="2000" dirty="0" err="1" smtClean="0"/>
              <a:t>toLowerCase</a:t>
            </a:r>
            <a:r>
              <a:rPr lang="en-US" sz="2000" dirty="0" smtClean="0"/>
              <a:t>() method returns the given string in lowercase letters.</a:t>
            </a:r>
          </a:p>
          <a:p>
            <a:pPr>
              <a:buNone/>
            </a:pPr>
            <a:r>
              <a:rPr lang="en-US" sz="2000" b="1" dirty="0" smtClean="0"/>
              <a:t>Example:</a:t>
            </a:r>
          </a:p>
          <a:p>
            <a:pPr>
              <a:buNone/>
            </a:pPr>
            <a:r>
              <a:rPr lang="en-US" sz="2000" b="1" dirty="0" smtClean="0"/>
              <a:t>&lt;script&gt;</a:t>
            </a:r>
            <a:r>
              <a:rPr lang="en-US" sz="2000" dirty="0" smtClean="0"/>
              <a:t>  </a:t>
            </a:r>
          </a:p>
          <a:p>
            <a:pPr>
              <a:buNone/>
            </a:pPr>
            <a:r>
              <a:rPr lang="en-US" sz="2000" dirty="0" err="1" smtClean="0"/>
              <a:t>var</a:t>
            </a:r>
            <a:r>
              <a:rPr lang="en-US" sz="2000" dirty="0" smtClean="0"/>
              <a:t> s1="JavaScript </a:t>
            </a:r>
            <a:r>
              <a:rPr lang="en-US" sz="2000" dirty="0" err="1" smtClean="0"/>
              <a:t>toLowerCase</a:t>
            </a:r>
            <a:r>
              <a:rPr lang="en-US" sz="2000" dirty="0" smtClean="0"/>
              <a:t> Example";  </a:t>
            </a:r>
          </a:p>
          <a:p>
            <a:pPr>
              <a:buNone/>
            </a:pPr>
            <a:r>
              <a:rPr lang="en-US" sz="2000" dirty="0" err="1" smtClean="0"/>
              <a:t>var</a:t>
            </a:r>
            <a:r>
              <a:rPr lang="en-US" sz="2000" dirty="0" smtClean="0"/>
              <a:t> s2=s1.toLowerCase();  </a:t>
            </a:r>
          </a:p>
          <a:p>
            <a:pPr>
              <a:buNone/>
            </a:pPr>
            <a:r>
              <a:rPr lang="en-US" sz="2000" dirty="0" err="1" smtClean="0"/>
              <a:t>document.write</a:t>
            </a:r>
            <a:r>
              <a:rPr lang="en-US" sz="2000" dirty="0" smtClean="0"/>
              <a:t>(s2);  </a:t>
            </a:r>
          </a:p>
          <a:p>
            <a:pPr>
              <a:buNone/>
            </a:pPr>
            <a:r>
              <a:rPr lang="en-US" sz="2000" b="1" dirty="0" smtClean="0"/>
              <a:t>&lt;/script&gt;</a:t>
            </a:r>
            <a:r>
              <a:rPr lang="en-US" sz="2000" dirty="0" smtClean="0"/>
              <a:t>  </a:t>
            </a:r>
          </a:p>
          <a:p>
            <a:pPr>
              <a:buNone/>
            </a:pPr>
            <a:r>
              <a:rPr lang="en-US" sz="2000" b="1" dirty="0" smtClean="0"/>
              <a:t>6) JavaScript String </a:t>
            </a:r>
            <a:r>
              <a:rPr lang="en-US" sz="2000" b="1" dirty="0" err="1" smtClean="0"/>
              <a:t>toUpperCase</a:t>
            </a:r>
            <a:r>
              <a:rPr lang="en-US" sz="2000" b="1" dirty="0" smtClean="0"/>
              <a:t>() </a:t>
            </a:r>
            <a:r>
              <a:rPr lang="en-US" sz="2000" b="1" dirty="0" err="1" smtClean="0"/>
              <a:t>Method:</a:t>
            </a:r>
            <a:r>
              <a:rPr lang="en-US" sz="2000" dirty="0" err="1" smtClean="0"/>
              <a:t>The</a:t>
            </a:r>
            <a:r>
              <a:rPr lang="en-US" sz="2000" dirty="0" smtClean="0"/>
              <a:t> JavaScript String </a:t>
            </a:r>
            <a:r>
              <a:rPr lang="en-US" sz="2000" dirty="0" err="1" smtClean="0"/>
              <a:t>toUpperCase</a:t>
            </a:r>
            <a:r>
              <a:rPr lang="en-US" sz="2000" dirty="0" smtClean="0"/>
              <a:t>() method returns the given string in uppercase letters.</a:t>
            </a:r>
          </a:p>
          <a:p>
            <a:pPr>
              <a:buNone/>
            </a:pPr>
            <a:r>
              <a:rPr lang="en-US" sz="2000" b="1" dirty="0" smtClean="0"/>
              <a:t>Example:</a:t>
            </a:r>
          </a:p>
          <a:p>
            <a:pPr>
              <a:buNone/>
            </a:pPr>
            <a:r>
              <a:rPr lang="en-US" b="1" dirty="0" smtClean="0"/>
              <a:t>&lt;script&gt;</a:t>
            </a:r>
            <a:r>
              <a:rPr lang="en-US" dirty="0" smtClean="0"/>
              <a:t>  </a:t>
            </a:r>
          </a:p>
          <a:p>
            <a:pPr>
              <a:buNone/>
            </a:pPr>
            <a:r>
              <a:rPr lang="en-US" dirty="0" err="1" smtClean="0"/>
              <a:t>var</a:t>
            </a:r>
            <a:r>
              <a:rPr lang="en-US" dirty="0" smtClean="0"/>
              <a:t> s1="JavaScript </a:t>
            </a:r>
            <a:r>
              <a:rPr lang="en-US" dirty="0" err="1" smtClean="0"/>
              <a:t>toUpperCase</a:t>
            </a:r>
            <a:r>
              <a:rPr lang="en-US" dirty="0" smtClean="0"/>
              <a:t> Example";  </a:t>
            </a:r>
          </a:p>
          <a:p>
            <a:pPr>
              <a:buNone/>
            </a:pPr>
            <a:r>
              <a:rPr lang="en-US" dirty="0" err="1" smtClean="0"/>
              <a:t>var</a:t>
            </a:r>
            <a:r>
              <a:rPr lang="en-US" dirty="0" smtClean="0"/>
              <a:t> s2=s1.toUpperCase();  </a:t>
            </a:r>
          </a:p>
          <a:p>
            <a:pPr>
              <a:buNone/>
            </a:pPr>
            <a:r>
              <a:rPr lang="en-US" dirty="0" err="1" smtClean="0"/>
              <a:t>document.write</a:t>
            </a:r>
            <a:r>
              <a:rPr lang="en-US" dirty="0" smtClean="0"/>
              <a:t>(s2);  </a:t>
            </a:r>
          </a:p>
          <a:p>
            <a:pPr>
              <a:buNone/>
            </a:pPr>
            <a:r>
              <a:rPr lang="en-US" b="1" dirty="0" smtClean="0"/>
              <a:t>&lt;/script&gt;</a:t>
            </a:r>
            <a:endParaRPr lang="en-US" dirty="0" smtClean="0"/>
          </a:p>
          <a:p>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229600" cy="5638800"/>
          </a:xfrm>
        </p:spPr>
        <p:txBody>
          <a:bodyPr>
            <a:normAutofit fontScale="92500" lnSpcReduction="10000"/>
          </a:bodyPr>
          <a:lstStyle/>
          <a:p>
            <a:pPr>
              <a:buNone/>
            </a:pPr>
            <a:r>
              <a:rPr lang="en-US" sz="2000" b="1" dirty="0" smtClean="0"/>
              <a:t>7) JavaScript String slice(</a:t>
            </a:r>
            <a:r>
              <a:rPr lang="en-US" sz="2000" b="1" dirty="0" err="1" smtClean="0"/>
              <a:t>beginIndex</a:t>
            </a:r>
            <a:r>
              <a:rPr lang="en-US" sz="2000" b="1" dirty="0" smtClean="0"/>
              <a:t>, </a:t>
            </a:r>
            <a:r>
              <a:rPr lang="en-US" sz="2000" b="1" dirty="0" err="1" smtClean="0"/>
              <a:t>endIndex</a:t>
            </a:r>
            <a:r>
              <a:rPr lang="en-US" sz="2000" b="1" dirty="0" smtClean="0"/>
              <a:t>) Method:</a:t>
            </a:r>
          </a:p>
          <a:p>
            <a:r>
              <a:rPr lang="en-US" sz="2000" dirty="0" smtClean="0"/>
              <a:t>The JavaScript String slice(</a:t>
            </a:r>
            <a:r>
              <a:rPr lang="en-US" sz="2000" dirty="0" err="1" smtClean="0"/>
              <a:t>beginIndex</a:t>
            </a:r>
            <a:r>
              <a:rPr lang="en-US" sz="2000" dirty="0" smtClean="0"/>
              <a:t>, </a:t>
            </a:r>
            <a:r>
              <a:rPr lang="en-US" sz="2000" dirty="0" err="1" smtClean="0"/>
              <a:t>endIndex</a:t>
            </a:r>
            <a:r>
              <a:rPr lang="en-US" sz="2000" dirty="0" smtClean="0"/>
              <a:t>) method returns the parts of string from given </a:t>
            </a:r>
            <a:r>
              <a:rPr lang="en-US" sz="2000" dirty="0" err="1" smtClean="0"/>
              <a:t>beginIndex</a:t>
            </a:r>
            <a:r>
              <a:rPr lang="en-US" sz="2000" dirty="0" smtClean="0"/>
              <a:t> to </a:t>
            </a:r>
            <a:r>
              <a:rPr lang="en-US" sz="2000" dirty="0" err="1" smtClean="0"/>
              <a:t>endIndex</a:t>
            </a:r>
            <a:r>
              <a:rPr lang="en-US" sz="2000" dirty="0" smtClean="0"/>
              <a:t>. In slice() method, </a:t>
            </a:r>
            <a:r>
              <a:rPr lang="en-US" sz="2000" dirty="0" err="1" smtClean="0"/>
              <a:t>beginIndex</a:t>
            </a:r>
            <a:r>
              <a:rPr lang="en-US" sz="2000" dirty="0" smtClean="0"/>
              <a:t> is inclusive and </a:t>
            </a:r>
            <a:r>
              <a:rPr lang="en-US" sz="2000" dirty="0" err="1" smtClean="0"/>
              <a:t>endIndex</a:t>
            </a:r>
            <a:r>
              <a:rPr lang="en-US" sz="2000" dirty="0" smtClean="0"/>
              <a:t> is exclusive.</a:t>
            </a:r>
          </a:p>
          <a:p>
            <a:pPr>
              <a:buNone/>
            </a:pPr>
            <a:r>
              <a:rPr lang="en-US" sz="2000" b="1" dirty="0" smtClean="0"/>
              <a:t>Example:</a:t>
            </a:r>
          </a:p>
          <a:p>
            <a:pPr>
              <a:buNone/>
            </a:pPr>
            <a:r>
              <a:rPr lang="en-US" sz="2000" b="1" dirty="0" smtClean="0"/>
              <a:t>&lt;script&gt;</a:t>
            </a:r>
            <a:r>
              <a:rPr lang="en-US" sz="2000" dirty="0" smtClean="0"/>
              <a:t>  </a:t>
            </a:r>
          </a:p>
          <a:p>
            <a:pPr>
              <a:buNone/>
            </a:pPr>
            <a:r>
              <a:rPr lang="en-US" sz="2000" dirty="0" err="1" smtClean="0"/>
              <a:t>var</a:t>
            </a:r>
            <a:r>
              <a:rPr lang="en-US" sz="2000" dirty="0" smtClean="0"/>
              <a:t> s1="</a:t>
            </a:r>
            <a:r>
              <a:rPr lang="en-US" sz="2000" dirty="0" err="1" smtClean="0"/>
              <a:t>abcdefgh</a:t>
            </a:r>
            <a:r>
              <a:rPr lang="en-US" sz="2000" dirty="0" smtClean="0"/>
              <a:t>";  </a:t>
            </a:r>
          </a:p>
          <a:p>
            <a:pPr>
              <a:buNone/>
            </a:pPr>
            <a:r>
              <a:rPr lang="en-US" sz="2000" dirty="0" err="1" smtClean="0"/>
              <a:t>var</a:t>
            </a:r>
            <a:r>
              <a:rPr lang="en-US" sz="2000" dirty="0" smtClean="0"/>
              <a:t> s2=s1.slice(2,5);  </a:t>
            </a:r>
          </a:p>
          <a:p>
            <a:pPr>
              <a:buNone/>
            </a:pPr>
            <a:r>
              <a:rPr lang="en-US" sz="2000" dirty="0" err="1" smtClean="0"/>
              <a:t>document.write</a:t>
            </a:r>
            <a:r>
              <a:rPr lang="en-US" sz="2000" dirty="0" smtClean="0"/>
              <a:t>(s2);  </a:t>
            </a:r>
          </a:p>
          <a:p>
            <a:pPr>
              <a:buNone/>
            </a:pPr>
            <a:r>
              <a:rPr lang="en-US" sz="2000" b="1" dirty="0" smtClean="0"/>
              <a:t>&lt;/script&gt;</a:t>
            </a:r>
            <a:r>
              <a:rPr lang="en-US" sz="2000" dirty="0" smtClean="0"/>
              <a:t>  </a:t>
            </a:r>
          </a:p>
          <a:p>
            <a:pPr>
              <a:buNone/>
            </a:pPr>
            <a:r>
              <a:rPr lang="en-US" sz="2200" b="1" dirty="0" smtClean="0"/>
              <a:t>8) JavaScript String trim() </a:t>
            </a:r>
            <a:r>
              <a:rPr lang="en-US" sz="2200" b="1" dirty="0" err="1" smtClean="0"/>
              <a:t>Method:</a:t>
            </a:r>
            <a:r>
              <a:rPr lang="en-US" sz="2000" dirty="0" err="1" smtClean="0"/>
              <a:t>The</a:t>
            </a:r>
            <a:r>
              <a:rPr lang="en-US" sz="2000" dirty="0" smtClean="0"/>
              <a:t> JavaScript String trim() method removes leading and trailing whitespaces from the string.</a:t>
            </a:r>
          </a:p>
          <a:p>
            <a:pPr>
              <a:buNone/>
            </a:pPr>
            <a:r>
              <a:rPr lang="en-US" sz="2000" b="1" dirty="0" smtClean="0"/>
              <a:t>&lt;script&gt;</a:t>
            </a:r>
            <a:r>
              <a:rPr lang="en-US" sz="2000" dirty="0" smtClean="0"/>
              <a:t>  </a:t>
            </a:r>
          </a:p>
          <a:p>
            <a:pPr>
              <a:buNone/>
            </a:pPr>
            <a:r>
              <a:rPr lang="en-US" sz="2000" dirty="0" err="1" smtClean="0"/>
              <a:t>var</a:t>
            </a:r>
            <a:r>
              <a:rPr lang="en-US" sz="2000" dirty="0" smtClean="0"/>
              <a:t> s1="     </a:t>
            </a:r>
            <a:r>
              <a:rPr lang="en-US" sz="2000" dirty="0" err="1" smtClean="0"/>
              <a:t>javascript</a:t>
            </a:r>
            <a:r>
              <a:rPr lang="en-US" sz="2000" dirty="0" smtClean="0"/>
              <a:t> trim    ";  </a:t>
            </a:r>
          </a:p>
          <a:p>
            <a:pPr>
              <a:buNone/>
            </a:pPr>
            <a:r>
              <a:rPr lang="en-US" sz="2000" dirty="0" err="1" smtClean="0"/>
              <a:t>var</a:t>
            </a:r>
            <a:r>
              <a:rPr lang="en-US" sz="2000" dirty="0" smtClean="0"/>
              <a:t> s2=s1.trim();  </a:t>
            </a:r>
          </a:p>
          <a:p>
            <a:pPr>
              <a:buNone/>
            </a:pPr>
            <a:r>
              <a:rPr lang="en-US" sz="2000" dirty="0" err="1" smtClean="0"/>
              <a:t>document.write</a:t>
            </a:r>
            <a:r>
              <a:rPr lang="en-US" sz="2000" dirty="0" smtClean="0"/>
              <a:t>(s2);  </a:t>
            </a:r>
          </a:p>
          <a:p>
            <a:pPr>
              <a:buNone/>
            </a:pPr>
            <a:r>
              <a:rPr lang="en-US" sz="2000" b="1" dirty="0" smtClean="0"/>
              <a:t>&lt;/script&gt;</a:t>
            </a:r>
            <a:r>
              <a:rPr lang="en-US" sz="2000" dirty="0" smtClean="0"/>
              <a:t>  </a:t>
            </a:r>
          </a:p>
          <a:p>
            <a:pPr>
              <a:buNone/>
            </a:pPr>
            <a:endParaRPr lang="en-US" sz="2000" dirty="0" smtClean="0"/>
          </a:p>
          <a:p>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fontScale="90000"/>
          </a:bodyPr>
          <a:lstStyle/>
          <a:p>
            <a:pPr algn="ctr"/>
            <a:r>
              <a:rPr lang="en-US" sz="3200" dirty="0" smtClean="0">
                <a:latin typeface="+mn-lt"/>
              </a:rPr>
              <a:t>JavaScript Date Object</a:t>
            </a:r>
            <a:br>
              <a:rPr lang="en-US" sz="3200" dirty="0" smtClean="0">
                <a:latin typeface="+mn-lt"/>
              </a:rPr>
            </a:br>
            <a:endParaRPr lang="en-US" sz="3200" dirty="0">
              <a:latin typeface="+mn-lt"/>
            </a:endParaRPr>
          </a:p>
        </p:txBody>
      </p:sp>
      <p:sp>
        <p:nvSpPr>
          <p:cNvPr id="3" name="Content Placeholder 2"/>
          <p:cNvSpPr>
            <a:spLocks noGrp="1"/>
          </p:cNvSpPr>
          <p:nvPr>
            <p:ph idx="1"/>
          </p:nvPr>
        </p:nvSpPr>
        <p:spPr>
          <a:xfrm>
            <a:off x="457200" y="1371600"/>
            <a:ext cx="8229600" cy="4648200"/>
          </a:xfrm>
        </p:spPr>
        <p:txBody>
          <a:bodyPr>
            <a:normAutofit/>
          </a:bodyPr>
          <a:lstStyle/>
          <a:p>
            <a:r>
              <a:rPr lang="en-US" sz="2000" dirty="0" smtClean="0"/>
              <a:t>The </a:t>
            </a:r>
            <a:r>
              <a:rPr lang="en-US" sz="2000" b="1" dirty="0" smtClean="0"/>
              <a:t>JavaScript date</a:t>
            </a:r>
            <a:r>
              <a:rPr lang="en-US" sz="2000" dirty="0" smtClean="0"/>
              <a:t> object can be used to get year, month and day. You can display a timer on the webpage by the help of JavaScript date object.</a:t>
            </a:r>
          </a:p>
          <a:p>
            <a:r>
              <a:rPr lang="en-US" sz="2000" dirty="0" smtClean="0"/>
              <a:t>we can use different Date constructors to create date object. It provides methods to get and set day, month, year, hour, minute and seconds.</a:t>
            </a:r>
          </a:p>
          <a:p>
            <a:pPr>
              <a:buNone/>
            </a:pPr>
            <a:r>
              <a:rPr lang="en-US" sz="2000" b="1" dirty="0" smtClean="0"/>
              <a:t>Constructor:</a:t>
            </a:r>
          </a:p>
          <a:p>
            <a:pPr>
              <a:buNone/>
            </a:pPr>
            <a:r>
              <a:rPr lang="en-US" sz="2000" dirty="0" smtClean="0"/>
              <a:t>We can use 4 variant of Date constructor to create date object.</a:t>
            </a:r>
          </a:p>
          <a:p>
            <a:r>
              <a:rPr lang="en-US" sz="2000" dirty="0" smtClean="0"/>
              <a:t>Date()</a:t>
            </a:r>
          </a:p>
          <a:p>
            <a:r>
              <a:rPr lang="en-US" sz="2000" dirty="0" smtClean="0"/>
              <a:t>Date(milliseconds)</a:t>
            </a:r>
          </a:p>
          <a:p>
            <a:r>
              <a:rPr lang="en-US" sz="2000" dirty="0" smtClean="0"/>
              <a:t>Date(</a:t>
            </a:r>
            <a:r>
              <a:rPr lang="en-US" sz="2000" dirty="0" err="1" smtClean="0"/>
              <a:t>dateString</a:t>
            </a:r>
            <a:r>
              <a:rPr lang="en-US" sz="2000" dirty="0" smtClean="0"/>
              <a:t>)</a:t>
            </a:r>
          </a:p>
          <a:p>
            <a:r>
              <a:rPr lang="en-US" sz="2000" dirty="0" smtClean="0"/>
              <a:t>Date(year, month, day, hours, minutes, seconds, milliseconds)</a:t>
            </a:r>
          </a:p>
          <a:p>
            <a:pPr>
              <a:buNone/>
            </a:pPr>
            <a:r>
              <a:rPr lang="en-US" sz="2000" dirty="0" smtClean="0"/>
              <a:t/>
            </a:r>
            <a:br>
              <a:rPr lang="en-US" sz="2000" dirty="0" smtClean="0"/>
            </a:br>
            <a:endParaRPr lang="en-US" sz="20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2800" dirty="0" smtClean="0">
                <a:latin typeface="+mn-lt"/>
              </a:rPr>
              <a:t>JavaScript Date Methods</a:t>
            </a:r>
            <a:endParaRPr lang="en-US" sz="2800" dirty="0">
              <a:latin typeface="+mn-lt"/>
            </a:endParaRPr>
          </a:p>
        </p:txBody>
      </p:sp>
      <p:sp>
        <p:nvSpPr>
          <p:cNvPr id="3" name="Content Placeholder 2"/>
          <p:cNvSpPr>
            <a:spLocks noGrp="1"/>
          </p:cNvSpPr>
          <p:nvPr>
            <p:ph idx="1"/>
          </p:nvPr>
        </p:nvSpPr>
        <p:spPr>
          <a:xfrm>
            <a:off x="457200" y="1600200"/>
            <a:ext cx="8229600" cy="4724400"/>
          </a:xfrm>
        </p:spPr>
        <p:txBody>
          <a:bodyPr>
            <a:normAutofit fontScale="77500" lnSpcReduction="20000"/>
          </a:bodyPr>
          <a:lstStyle/>
          <a:p>
            <a:r>
              <a:rPr lang="en-US" dirty="0" err="1" smtClean="0">
                <a:hlinkClick r:id="rId2"/>
              </a:rPr>
              <a:t>getDate</a:t>
            </a:r>
            <a:r>
              <a:rPr lang="en-US" dirty="0" smtClean="0">
                <a:hlinkClick r:id="rId2"/>
              </a:rPr>
              <a:t>()</a:t>
            </a:r>
            <a:r>
              <a:rPr lang="en-US" dirty="0" smtClean="0"/>
              <a:t>:It returns the integer value between 1 and 31 that represents the day for the specified date on the basis of local time.</a:t>
            </a:r>
          </a:p>
          <a:p>
            <a:r>
              <a:rPr lang="en-US" dirty="0" err="1" smtClean="0">
                <a:hlinkClick r:id="rId3"/>
              </a:rPr>
              <a:t>getDay</a:t>
            </a:r>
            <a:r>
              <a:rPr lang="en-US" dirty="0" smtClean="0">
                <a:hlinkClick r:id="rId3"/>
              </a:rPr>
              <a:t>()</a:t>
            </a:r>
            <a:r>
              <a:rPr lang="en-US" dirty="0" smtClean="0"/>
              <a:t>:It returns the integer value between 0 and 6 that represents the day of the week on the basis of local time.</a:t>
            </a:r>
          </a:p>
          <a:p>
            <a:r>
              <a:rPr lang="en-US" dirty="0" err="1" smtClean="0">
                <a:hlinkClick r:id="rId4"/>
              </a:rPr>
              <a:t>getFullYears</a:t>
            </a:r>
            <a:r>
              <a:rPr lang="en-US" dirty="0" smtClean="0">
                <a:hlinkClick r:id="rId4"/>
              </a:rPr>
              <a:t>()</a:t>
            </a:r>
            <a:r>
              <a:rPr lang="en-US" dirty="0" smtClean="0"/>
              <a:t>:It returns the integer value that represents the year on the basis of local time.</a:t>
            </a:r>
          </a:p>
          <a:p>
            <a:r>
              <a:rPr lang="en-US" dirty="0" err="1" smtClean="0">
                <a:hlinkClick r:id="rId5"/>
              </a:rPr>
              <a:t>getHours</a:t>
            </a:r>
            <a:r>
              <a:rPr lang="en-US" dirty="0" smtClean="0">
                <a:hlinkClick r:id="rId5"/>
              </a:rPr>
              <a:t>()</a:t>
            </a:r>
            <a:r>
              <a:rPr lang="en-US" dirty="0" smtClean="0"/>
              <a:t>:It returns the integer value between 0 and 23 that represents the hours on the basis of local time.</a:t>
            </a:r>
          </a:p>
          <a:p>
            <a:r>
              <a:rPr lang="en-US" dirty="0" err="1" smtClean="0">
                <a:hlinkClick r:id="rId6"/>
              </a:rPr>
              <a:t>getMilliseconds</a:t>
            </a:r>
            <a:r>
              <a:rPr lang="en-US" dirty="0" smtClean="0">
                <a:hlinkClick r:id="rId6"/>
              </a:rPr>
              <a:t>()</a:t>
            </a:r>
            <a:r>
              <a:rPr lang="en-US" dirty="0" smtClean="0"/>
              <a:t>:It returns the integer value between 0 and 999 that represents the milliseconds on the basis of local time.</a:t>
            </a:r>
          </a:p>
          <a:p>
            <a:r>
              <a:rPr lang="en-US" dirty="0" err="1" smtClean="0">
                <a:hlinkClick r:id="rId7"/>
              </a:rPr>
              <a:t>getMinutes</a:t>
            </a:r>
            <a:r>
              <a:rPr lang="en-US" dirty="0" smtClean="0">
                <a:hlinkClick r:id="rId7"/>
              </a:rPr>
              <a:t>()</a:t>
            </a:r>
            <a:r>
              <a:rPr lang="en-US" dirty="0" smtClean="0"/>
              <a:t>:It returns the integer value between 0 and 59 that represents the minutes on the basis of local time.</a:t>
            </a:r>
          </a:p>
          <a:p>
            <a:r>
              <a:rPr lang="en-US" dirty="0" err="1" smtClean="0">
                <a:hlinkClick r:id="rId8"/>
              </a:rPr>
              <a:t>getMonth</a:t>
            </a:r>
            <a:r>
              <a:rPr lang="en-US" dirty="0" smtClean="0">
                <a:hlinkClick r:id="rId8"/>
              </a:rPr>
              <a:t>()</a:t>
            </a:r>
            <a:r>
              <a:rPr lang="en-US" dirty="0" smtClean="0"/>
              <a:t>:It returns the integer value between 0 and 11 that represents the month on the basis of local time.</a:t>
            </a:r>
          </a:p>
          <a:p>
            <a:r>
              <a:rPr lang="en-US" dirty="0" err="1" smtClean="0">
                <a:hlinkClick r:id="rId9"/>
              </a:rPr>
              <a:t>getSeconds</a:t>
            </a:r>
            <a:r>
              <a:rPr lang="en-US" dirty="0" smtClean="0">
                <a:hlinkClick r:id="rId9"/>
              </a:rPr>
              <a:t>()</a:t>
            </a:r>
            <a:r>
              <a:rPr lang="en-US" dirty="0" smtClean="0"/>
              <a:t>:It returns the integer value between 0 and 60 that represents the seconds on the basis of local time.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1635</TotalTime>
  <Words>5165</Words>
  <Application>Microsoft Office PowerPoint</Application>
  <PresentationFormat>On-screen Show (4:3)</PresentationFormat>
  <Paragraphs>1898</Paragraphs>
  <Slides>135</Slides>
  <Notes>0</Notes>
  <HiddenSlides>0</HiddenSlides>
  <MMClips>0</MMClips>
  <ScaleCrop>false</ScaleCrop>
  <HeadingPairs>
    <vt:vector size="4" baseType="variant">
      <vt:variant>
        <vt:lpstr>Theme</vt:lpstr>
      </vt:variant>
      <vt:variant>
        <vt:i4>1</vt:i4>
      </vt:variant>
      <vt:variant>
        <vt:lpstr>Slide Titles</vt:lpstr>
      </vt:variant>
      <vt:variant>
        <vt:i4>135</vt:i4>
      </vt:variant>
    </vt:vector>
  </HeadingPairs>
  <TitlesOfParts>
    <vt:vector size="136" baseType="lpstr">
      <vt:lpstr>Flow</vt:lpstr>
      <vt:lpstr> FULL STACK WEB DEVELOPMENT  UNIT - 2 </vt:lpstr>
      <vt:lpstr>High Level Programming</vt:lpstr>
      <vt:lpstr>Features of JavaScript</vt:lpstr>
      <vt:lpstr>History of JavaScript </vt:lpstr>
      <vt:lpstr>Application of JavaScript </vt:lpstr>
      <vt:lpstr>Simple Example</vt:lpstr>
      <vt:lpstr>JavaScript Introduction </vt:lpstr>
      <vt:lpstr>Slide 8</vt:lpstr>
      <vt:lpstr>     </vt:lpstr>
      <vt:lpstr>Slide 10</vt:lpstr>
      <vt:lpstr>Slide 11</vt:lpstr>
      <vt:lpstr>Slide 12</vt:lpstr>
      <vt:lpstr>Slide 13</vt:lpstr>
      <vt:lpstr>JavaScript Output </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JavaScript Syntax</vt:lpstr>
      <vt:lpstr>Slide 28</vt:lpstr>
      <vt:lpstr>Slide 29</vt:lpstr>
      <vt:lpstr>JavaScript Comment </vt:lpstr>
      <vt:lpstr>Types of JavaScript Comments </vt:lpstr>
      <vt:lpstr>Slide 32</vt:lpstr>
      <vt:lpstr>JavaScript Multi line Comment </vt:lpstr>
      <vt:lpstr>JavaScript Variable </vt:lpstr>
      <vt:lpstr>Declaring (Creating) JavaScript Variables </vt:lpstr>
      <vt:lpstr>Example of JavaScript variable </vt:lpstr>
      <vt:lpstr>One Statement, Many Variables</vt:lpstr>
      <vt:lpstr>Slide 38</vt:lpstr>
      <vt:lpstr>Slide 39</vt:lpstr>
      <vt:lpstr>Slide 40</vt:lpstr>
      <vt:lpstr>Slide 41</vt:lpstr>
      <vt:lpstr>JavaScript global variable </vt:lpstr>
      <vt:lpstr>JavaScript Let </vt:lpstr>
      <vt:lpstr>Slide 44</vt:lpstr>
      <vt:lpstr>Slide 45</vt:lpstr>
      <vt:lpstr>Slide 46</vt:lpstr>
      <vt:lpstr>Slide 47</vt:lpstr>
      <vt:lpstr>JavaScript Const</vt:lpstr>
      <vt:lpstr>Assigned when Declared </vt:lpstr>
      <vt:lpstr>    JavaScript Data Types </vt:lpstr>
      <vt:lpstr>Slide 51</vt:lpstr>
      <vt:lpstr>Slide 52</vt:lpstr>
      <vt:lpstr>Slide 53</vt:lpstr>
      <vt:lpstr>JavaScript Object </vt:lpstr>
      <vt:lpstr>1) JavaScript Object by object literal </vt:lpstr>
      <vt:lpstr>2) By creating instance of Object </vt:lpstr>
      <vt:lpstr>3) By using an Object constructor </vt:lpstr>
      <vt:lpstr>Defining method in JavaScript Object </vt:lpstr>
      <vt:lpstr>JavaScript Array </vt:lpstr>
      <vt:lpstr>Sample code</vt:lpstr>
      <vt:lpstr>2) JavaScript Array directly (new keyword) </vt:lpstr>
      <vt:lpstr>Access the Elements of an Array </vt:lpstr>
      <vt:lpstr>Changing an Array Element </vt:lpstr>
      <vt:lpstr>Array Properties and Methods </vt:lpstr>
      <vt:lpstr>Associative Arrays </vt:lpstr>
      <vt:lpstr>JavaScript array constructor (new keyword) </vt:lpstr>
      <vt:lpstr>JavaScript Array Methods </vt:lpstr>
      <vt:lpstr>Popping</vt:lpstr>
      <vt:lpstr>Merging (Concatenating) Arrays </vt:lpstr>
      <vt:lpstr>Conditional Statements </vt:lpstr>
      <vt:lpstr>The if Statement </vt:lpstr>
      <vt:lpstr>JavaScript If...else Statement </vt:lpstr>
      <vt:lpstr>JavaScript If...else if statement </vt:lpstr>
      <vt:lpstr>JavaScript Switch Statement </vt:lpstr>
      <vt:lpstr>Example</vt:lpstr>
      <vt:lpstr>The break Keyword </vt:lpstr>
      <vt:lpstr>JavaScript Loops </vt:lpstr>
      <vt:lpstr>1) JavaScript For loop </vt:lpstr>
      <vt:lpstr>2) JavaScript while loop </vt:lpstr>
      <vt:lpstr>3) JavaScript do while loop </vt:lpstr>
      <vt:lpstr>JavaScript For In </vt:lpstr>
      <vt:lpstr>Example Explained: </vt:lpstr>
      <vt:lpstr>JavaScript Functions </vt:lpstr>
      <vt:lpstr>Example</vt:lpstr>
      <vt:lpstr>JavaScript Function Arguments </vt:lpstr>
      <vt:lpstr>Function with Return Value </vt:lpstr>
      <vt:lpstr>JavaScript Function Object </vt:lpstr>
      <vt:lpstr>Example</vt:lpstr>
      <vt:lpstr>JavaScript String</vt:lpstr>
      <vt:lpstr>2) By string object (using new keyword) </vt:lpstr>
      <vt:lpstr>JavaScript String Methods </vt:lpstr>
      <vt:lpstr>Slide 92</vt:lpstr>
      <vt:lpstr>Slide 93</vt:lpstr>
      <vt:lpstr>2) JavaScript String concat(str) Method </vt:lpstr>
      <vt:lpstr>Slide 95</vt:lpstr>
      <vt:lpstr>Slide 96</vt:lpstr>
      <vt:lpstr>Slide 97</vt:lpstr>
      <vt:lpstr>JavaScript Date Object </vt:lpstr>
      <vt:lpstr>JavaScript Date Methods</vt:lpstr>
      <vt:lpstr>Example</vt:lpstr>
      <vt:lpstr>JavaScript Math </vt:lpstr>
      <vt:lpstr>Slide 102</vt:lpstr>
      <vt:lpstr>Slide 103</vt:lpstr>
      <vt:lpstr>JavaScript Number Object </vt:lpstr>
      <vt:lpstr>JavaScript Number Constants </vt:lpstr>
      <vt:lpstr>JavaScript Boolean </vt:lpstr>
      <vt:lpstr>JavaScript Events </vt:lpstr>
      <vt:lpstr>Slide 108</vt:lpstr>
      <vt:lpstr>Keyboard events: </vt:lpstr>
      <vt:lpstr>Form events </vt:lpstr>
      <vt:lpstr>Window/Document events </vt:lpstr>
      <vt:lpstr>JavaScript addEventListener() </vt:lpstr>
      <vt:lpstr>Parameter Values </vt:lpstr>
      <vt:lpstr> addEventListener() method.</vt:lpstr>
      <vt:lpstr>JavaScript onclick event </vt:lpstr>
      <vt:lpstr>Using onclick attribute in HTML </vt:lpstr>
      <vt:lpstr>Using JavaScript</vt:lpstr>
      <vt:lpstr>Using addEventListener() method </vt:lpstr>
      <vt:lpstr>JavaScript Form Validation </vt:lpstr>
      <vt:lpstr>javaScript Form Validation Example </vt:lpstr>
      <vt:lpstr>JavaScript Retype Password Validation </vt:lpstr>
      <vt:lpstr>JavaScript Number Validation </vt:lpstr>
      <vt:lpstr>JavaScript validation with image </vt:lpstr>
      <vt:lpstr>Slide 124</vt:lpstr>
      <vt:lpstr>JavaScript email validation </vt:lpstr>
      <vt:lpstr>Example</vt:lpstr>
      <vt:lpstr>Ajax </vt:lpstr>
      <vt:lpstr>How AJAX Works </vt:lpstr>
      <vt:lpstr>Slide 129</vt:lpstr>
      <vt:lpstr>AJAX - The XMLHttpRequest Object </vt:lpstr>
      <vt:lpstr>Slide 131</vt:lpstr>
      <vt:lpstr>Slide 132</vt:lpstr>
      <vt:lpstr>Slide 133</vt:lpstr>
      <vt:lpstr>Slide 134</vt:lpstr>
      <vt:lpstr>XMLHttpRequest Object Methods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WEB DEVELOPMENT  UNIT - 1</dc:title>
  <dc:creator>student</dc:creator>
  <cp:lastModifiedBy>student</cp:lastModifiedBy>
  <cp:revision>533</cp:revision>
  <dcterms:created xsi:type="dcterms:W3CDTF">2021-04-01T04:31:13Z</dcterms:created>
  <dcterms:modified xsi:type="dcterms:W3CDTF">2021-05-05T10:21:39Z</dcterms:modified>
</cp:coreProperties>
</file>