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uru99.com/reactjs-tutorial.html" TargetMode="External"/><Relationship Id="rId2" Type="http://schemas.openxmlformats.org/officeDocument/2006/relationships/hyperlink" Target="https://www.guru99.com/angularjs-tutoria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457325" y="2455101"/>
            <a:ext cx="7766050" cy="1528176"/>
          </a:xfrm>
        </p:spPr>
        <p:txBody>
          <a:bodyPr>
            <a:normAutofit/>
          </a:bodyPr>
          <a:lstStyle/>
          <a:p>
            <a:pPr algn="ctr"/>
            <a:r>
              <a:rPr lang="en-IN" sz="3200" b="1" dirty="0">
                <a:latin typeface="Times New Roman" panose="02020603050405020304" pitchFamily="18" charset="0"/>
                <a:cs typeface="Times New Roman" panose="02020603050405020304" pitchFamily="18" charset="0"/>
              </a:rPr>
              <a:t>Briefly Full stack web </a:t>
            </a:r>
            <a:r>
              <a:rPr lang="en-IN" sz="3200" b="1" dirty="0" smtClean="0">
                <a:latin typeface="Times New Roman" panose="02020603050405020304" pitchFamily="18" charset="0"/>
                <a:cs typeface="Times New Roman" panose="02020603050405020304" pitchFamily="18" charset="0"/>
              </a:rPr>
              <a:t>development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7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463" y="563671"/>
            <a:ext cx="9068843" cy="6162806"/>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Full stack Development</a:t>
            </a:r>
            <a:r>
              <a:rPr lang="en-US" sz="2400" dirty="0" smtClean="0">
                <a:latin typeface="Times New Roman" panose="02020603050405020304" pitchFamily="18" charset="0"/>
                <a:cs typeface="Times New Roman" panose="02020603050405020304" pitchFamily="18" charset="0"/>
              </a:rPr>
              <a:t>: The development of both front end(client side) and back end (Server side) portion of Web application.</a:t>
            </a:r>
          </a:p>
          <a:p>
            <a:pPr marL="0" indent="0">
              <a:buNone/>
            </a:pPr>
            <a:r>
              <a:rPr lang="en-US" sz="2400" b="1" dirty="0"/>
              <a:t>Full Stack Web Developer:</a:t>
            </a:r>
            <a:r>
              <a:rPr lang="en-US" sz="2400" dirty="0"/>
              <a:t> </a:t>
            </a:r>
            <a:r>
              <a:rPr lang="en-US" sz="2400" dirty="0">
                <a:latin typeface="Times New Roman" panose="02020603050405020304" pitchFamily="18" charset="0"/>
                <a:cs typeface="Times New Roman" panose="02020603050405020304" pitchFamily="18" charset="0"/>
              </a:rPr>
              <a:t>A full stack web developer is a person who can develop both client and server </a:t>
            </a:r>
            <a:r>
              <a:rPr lang="en-US" sz="2400" dirty="0" smtClean="0">
                <a:latin typeface="Times New Roman" panose="02020603050405020304" pitchFamily="18" charset="0"/>
                <a:cs typeface="Times New Roman" panose="02020603050405020304" pitchFamily="18" charset="0"/>
              </a:rPr>
              <a:t>software. Full stack web developers have the ability to design complete web application and web sites. They work on the front end, back end, database and debugging of web application or websites.</a:t>
            </a:r>
          </a:p>
          <a:p>
            <a:pPr marL="0" indent="0">
              <a:buNone/>
            </a:pPr>
            <a:r>
              <a:rPr lang="en-US" sz="2400" dirty="0" smtClean="0">
                <a:latin typeface="Times New Roman" panose="02020603050405020304" pitchFamily="18" charset="0"/>
                <a:cs typeface="Times New Roman" panose="02020603050405020304" pitchFamily="18" charset="0"/>
              </a:rPr>
              <a:t>Full stack developer is “jack of all trade, master on none”.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descr="https://media.geeksforgeeks.org/wp-content/cdn-uploads/20190626123927/untitlsssssed.png"/>
          <p:cNvPicPr/>
          <p:nvPr/>
        </p:nvPicPr>
        <p:blipFill>
          <a:blip r:embed="rId2"/>
          <a:srcRect/>
          <a:stretch>
            <a:fillRect/>
          </a:stretch>
        </p:blipFill>
        <p:spPr bwMode="auto">
          <a:xfrm>
            <a:off x="801666" y="3858015"/>
            <a:ext cx="9231681" cy="2680571"/>
          </a:xfrm>
          <a:prstGeom prst="rect">
            <a:avLst/>
          </a:prstGeom>
          <a:noFill/>
          <a:ln w="9525">
            <a:noFill/>
            <a:miter lim="800000"/>
            <a:headEnd/>
            <a:tailEnd/>
          </a:ln>
        </p:spPr>
      </p:pic>
    </p:spTree>
    <p:extLst>
      <p:ext uri="{BB962C8B-B14F-4D97-AF65-F5344CB8AC3E}">
        <p14:creationId xmlns:p14="http://schemas.microsoft.com/office/powerpoint/2010/main" val="357300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969" y="338203"/>
            <a:ext cx="8596668" cy="597491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Why Do You Need a Full-Stack Developer?</a:t>
            </a:r>
            <a:endParaRPr lang="en-US" sz="24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Full stack developer helps you to keep every part of the system running smoothly</a:t>
            </a:r>
          </a:p>
          <a:p>
            <a:pPr lvl="0"/>
            <a:r>
              <a:rPr lang="en-US" sz="2000" dirty="0">
                <a:latin typeface="Times New Roman" panose="02020603050405020304" pitchFamily="18" charset="0"/>
                <a:cs typeface="Times New Roman" panose="02020603050405020304" pitchFamily="18" charset="0"/>
              </a:rPr>
              <a:t>Full stack developer can provide help to everyone in the team and greatly reduce the time and technical costs of team communication</a:t>
            </a:r>
          </a:p>
          <a:p>
            <a:pPr lvl="0"/>
            <a:r>
              <a:rPr lang="en-US" sz="2000" dirty="0">
                <a:latin typeface="Times New Roman" panose="02020603050405020304" pitchFamily="18" charset="0"/>
                <a:cs typeface="Times New Roman" panose="02020603050405020304" pitchFamily="18" charset="0"/>
              </a:rPr>
              <a:t>If one person plays different roles, it saves your company's personnel, infrastructure and operational cost.</a:t>
            </a:r>
          </a:p>
          <a:p>
            <a:pPr marL="0" indent="0">
              <a:buNone/>
            </a:pPr>
            <a:r>
              <a:rPr lang="en-US" sz="2400" b="1" dirty="0">
                <a:latin typeface="Times New Roman" panose="02020603050405020304" pitchFamily="18" charset="0"/>
                <a:cs typeface="Times New Roman" panose="02020603050405020304" pitchFamily="18" charset="0"/>
              </a:rPr>
              <a:t>Full Stack Developer Skills You Need to Know:</a:t>
            </a: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4" name="Picture 3" descr="https://www.guru99.com/images/1/091318_0537_WhatisFullS2.png"/>
          <p:cNvPicPr/>
          <p:nvPr/>
        </p:nvPicPr>
        <p:blipFill>
          <a:blip r:embed="rId2"/>
          <a:srcRect/>
          <a:stretch>
            <a:fillRect/>
          </a:stretch>
        </p:blipFill>
        <p:spPr bwMode="auto">
          <a:xfrm>
            <a:off x="501968" y="3482236"/>
            <a:ext cx="9456223" cy="3043825"/>
          </a:xfrm>
          <a:prstGeom prst="rect">
            <a:avLst/>
          </a:prstGeom>
          <a:noFill/>
          <a:ln w="9525">
            <a:noFill/>
            <a:miter lim="800000"/>
            <a:headEnd/>
            <a:tailEnd/>
          </a:ln>
        </p:spPr>
      </p:pic>
    </p:spTree>
    <p:extLst>
      <p:ext uri="{BB962C8B-B14F-4D97-AF65-F5344CB8AC3E}">
        <p14:creationId xmlns:p14="http://schemas.microsoft.com/office/powerpoint/2010/main" val="429414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047" y="1"/>
            <a:ext cx="9407046" cy="646343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Front-end technology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Full stack developer should be master of essential front-end technologies like HTML5, CSS3, JavaScript. Knowledge of third-party libraries like jQuery, </a:t>
            </a:r>
            <a:r>
              <a:rPr lang="en-US" sz="2000" dirty="0" smtClean="0">
                <a:latin typeface="Times New Roman" panose="02020603050405020304" pitchFamily="18" charset="0"/>
                <a:cs typeface="Times New Roman" panose="02020603050405020304" pitchFamily="18" charset="0"/>
              </a:rPr>
              <a:t>Bootstrap, LESS,</a:t>
            </a:r>
            <a:r>
              <a:rPr lang="en-US" sz="2000"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hlinkClick r:id="rId2"/>
              </a:rPr>
              <a:t>Angular</a:t>
            </a:r>
            <a:r>
              <a:rPr lang="en-US" sz="2000" dirty="0" smtClean="0">
                <a:latin typeface="Times New Roman" panose="02020603050405020304" pitchFamily="18" charset="0"/>
                <a:cs typeface="Times New Roman" panose="02020603050405020304" pitchFamily="18" charset="0"/>
              </a:rPr>
              <a:t>JSand</a:t>
            </a:r>
            <a:r>
              <a:rPr lang="en-US" sz="2000"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hlinkClick r:id="rId3"/>
              </a:rPr>
              <a:t>ReactJS</a:t>
            </a:r>
            <a:r>
              <a:rPr lang="en-US" sz="2000" u="sng" dirty="0" smtClean="0">
                <a:latin typeface="Times New Roman" panose="02020603050405020304" pitchFamily="18" charset="0"/>
                <a:cs typeface="Times New Roman" panose="02020603050405020304" pitchFamily="18" charset="0"/>
              </a:rPr>
              <a:t>,SASS</a:t>
            </a:r>
            <a:r>
              <a:rPr lang="en-US" sz="2000" dirty="0">
                <a:latin typeface="Times New Roman" panose="02020603050405020304" pitchFamily="18" charset="0"/>
                <a:cs typeface="Times New Roman" panose="02020603050405020304" pitchFamily="18" charset="0"/>
              </a:rPr>
              <a:t> is desirable</a:t>
            </a:r>
          </a:p>
          <a:p>
            <a:pPr marL="0" indent="0">
              <a:buNone/>
            </a:pPr>
            <a:r>
              <a:rPr lang="en-US" sz="2000" b="1" dirty="0">
                <a:latin typeface="Times New Roman" panose="02020603050405020304" pitchFamily="18" charset="0"/>
                <a:cs typeface="Times New Roman" panose="02020603050405020304" pitchFamily="18" charset="0"/>
              </a:rPr>
              <a:t>2) Development Languages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Full stack engineer should know at least one server-side programming languages like Java, Python, Ruby, .</a:t>
            </a:r>
            <a:r>
              <a:rPr lang="en-US" sz="2000" dirty="0" smtClean="0">
                <a:latin typeface="Times New Roman" panose="02020603050405020304" pitchFamily="18" charset="0"/>
                <a:cs typeface="Times New Roman" panose="02020603050405020304" pitchFamily="18" charset="0"/>
              </a:rPr>
              <a:t>Net</a:t>
            </a:r>
            <a:r>
              <a:rPr lang="en-US" sz="2000" dirty="0" smtClean="0">
                <a:latin typeface="Times New Roman" panose="02020603050405020304" pitchFamily="18" charset="0"/>
                <a:cs typeface="Times New Roman" panose="02020603050405020304" pitchFamily="18" charset="0"/>
              </a:rPr>
              <a:t>,PHP,C++,Node.js.</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 Database and cache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Knowledge of various DBMS technology is another important need of full stack developer. MySQL, MongoDB, Oracle, SQLServer are widely used for this purpose. Knowledge of caching mechanisms like varnish, Memcached, Redis is a plus.</a:t>
            </a:r>
          </a:p>
          <a:p>
            <a:pPr marL="0" indent="0">
              <a:buNone/>
            </a:pPr>
            <a:r>
              <a:rPr lang="en-US" sz="2000" b="1" dirty="0">
                <a:latin typeface="Times New Roman" panose="02020603050405020304" pitchFamily="18" charset="0"/>
                <a:cs typeface="Times New Roman" panose="02020603050405020304" pitchFamily="18" charset="0"/>
              </a:rPr>
              <a:t>4) Basic design ability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order to become a successful Full Stack web developer, the knowledge of designing is also recommended. Moreover, the person should know the principle of basic prototype design and UI /UX design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99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093" y="400833"/>
            <a:ext cx="8747909" cy="598744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5) Server</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Exposure to handling Apache or nginx servers is desirable. A good background in Linux helps tremendously in administering servers.</a:t>
            </a:r>
          </a:p>
          <a:p>
            <a:pPr marL="0" indent="0">
              <a:buNone/>
            </a:pPr>
            <a:r>
              <a:rPr lang="en-US" sz="2000" b="1" dirty="0">
                <a:latin typeface="Times New Roman" panose="02020603050405020304" pitchFamily="18" charset="0"/>
                <a:cs typeface="Times New Roman" panose="02020603050405020304" pitchFamily="18" charset="0"/>
              </a:rPr>
              <a:t>6) Version control system (VCS)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version control system allows full stack developers to keep track of all the changes made in the codebase. The knowledge of </a:t>
            </a:r>
            <a:r>
              <a:rPr lang="en-US" sz="2000" b="1" dirty="0" err="1">
                <a:latin typeface="Times New Roman" panose="02020603050405020304" pitchFamily="18" charset="0"/>
                <a:cs typeface="Times New Roman" panose="02020603050405020304" pitchFamily="18" charset="0"/>
              </a:rPr>
              <a:t>Git</a:t>
            </a:r>
            <a:r>
              <a:rPr lang="en-US" sz="2000" dirty="0">
                <a:latin typeface="Times New Roman" panose="02020603050405020304" pitchFamily="18" charset="0"/>
                <a:cs typeface="Times New Roman" panose="02020603050405020304" pitchFamily="18" charset="0"/>
              </a:rPr>
              <a:t> helps full stack developers to understand how to get the latest code, update parts of the code, make changes in other developer's code without breaking things.</a:t>
            </a:r>
          </a:p>
          <a:p>
            <a:pPr marL="0" indent="0">
              <a:buNone/>
            </a:pPr>
            <a:r>
              <a:rPr lang="en-US" sz="2000" b="1" dirty="0">
                <a:latin typeface="Times New Roman" panose="02020603050405020304" pitchFamily="18" charset="0"/>
                <a:cs typeface="Times New Roman" panose="02020603050405020304" pitchFamily="18" charset="0"/>
              </a:rPr>
              <a:t>7) Working with API (REST &amp; SOAP):</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Knowledge of web services or API is also important for full stack developers. Knowledge of creations and consumption of REST and SOAP services is desirable.</a:t>
            </a:r>
          </a:p>
          <a:p>
            <a:pPr marL="0" indent="0">
              <a:buNone/>
            </a:pPr>
            <a:r>
              <a:rPr lang="en-US" sz="2000" b="1" dirty="0">
                <a:latin typeface="Times New Roman" panose="02020603050405020304" pitchFamily="18" charset="0"/>
                <a:cs typeface="Times New Roman" panose="02020603050405020304" pitchFamily="18" charset="0"/>
              </a:rPr>
              <a:t>SOAP</a:t>
            </a:r>
            <a:r>
              <a:rPr lang="en-US" sz="2000" dirty="0">
                <a:latin typeface="Times New Roman" panose="02020603050405020304" pitchFamily="18" charset="0"/>
                <a:cs typeface="Times New Roman" panose="02020603050405020304" pitchFamily="18" charset="0"/>
              </a:rPr>
              <a:t> (Simple Object Access Protocol) is a standards-based web services access protocol that has been around for a long time. ... </a:t>
            </a:r>
            <a:r>
              <a:rPr lang="en-US" sz="2000" b="1" dirty="0">
                <a:latin typeface="Times New Roman" panose="02020603050405020304" pitchFamily="18" charset="0"/>
                <a:cs typeface="Times New Roman" panose="02020603050405020304" pitchFamily="18" charset="0"/>
              </a:rPr>
              <a:t>REST</a:t>
            </a:r>
            <a:r>
              <a:rPr lang="en-US" sz="2000" dirty="0">
                <a:latin typeface="Times New Roman" panose="02020603050405020304" pitchFamily="18" charset="0"/>
                <a:cs typeface="Times New Roman" panose="02020603050405020304" pitchFamily="18" charset="0"/>
              </a:rPr>
              <a:t> (Representational State Transfer) is another standard, made in response to </a:t>
            </a:r>
            <a:r>
              <a:rPr lang="en-US" sz="2000" b="1" dirty="0">
                <a:latin typeface="Times New Roman" panose="02020603050405020304" pitchFamily="18" charset="0"/>
                <a:cs typeface="Times New Roman" panose="02020603050405020304" pitchFamily="18" charset="0"/>
              </a:rPr>
              <a:t>SOAP's</a:t>
            </a:r>
            <a:r>
              <a:rPr lang="en-US" sz="2000" dirty="0">
                <a:latin typeface="Times New Roman" panose="02020603050405020304" pitchFamily="18" charset="0"/>
                <a:cs typeface="Times New Roman" panose="02020603050405020304" pitchFamily="18" charset="0"/>
              </a:rPr>
              <a:t> shortcomings. It seeks to fix the problems with </a:t>
            </a:r>
            <a:r>
              <a:rPr lang="en-US" sz="2000" b="1" dirty="0">
                <a:latin typeface="Times New Roman" panose="02020603050405020304" pitchFamily="18" charset="0"/>
                <a:cs typeface="Times New Roman" panose="02020603050405020304" pitchFamily="18" charset="0"/>
              </a:rPr>
              <a:t>SOAP</a:t>
            </a:r>
            <a:r>
              <a:rPr lang="en-US" sz="2000" dirty="0">
                <a:latin typeface="Times New Roman" panose="02020603050405020304" pitchFamily="18" charset="0"/>
                <a:cs typeface="Times New Roman" panose="02020603050405020304" pitchFamily="18" charset="0"/>
              </a:rPr>
              <a:t> and provide a simpler method of accessing web services.</a:t>
            </a:r>
          </a:p>
          <a:p>
            <a:endParaRPr lang="en-US" sz="2000" dirty="0"/>
          </a:p>
        </p:txBody>
      </p:sp>
    </p:spTree>
    <p:extLst>
      <p:ext uri="{BB962C8B-B14F-4D97-AF65-F5344CB8AC3E}">
        <p14:creationId xmlns:p14="http://schemas.microsoft.com/office/powerpoint/2010/main" val="367994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Advantages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65129"/>
            <a:ext cx="8596668" cy="4776234"/>
          </a:xfrm>
        </p:spPr>
        <p:txBody>
          <a:bodyPr/>
          <a:lstStyle/>
          <a:p>
            <a:pPr lvl="0"/>
            <a:r>
              <a:rPr lang="en-US" sz="2400" dirty="0">
                <a:latin typeface="Times New Roman" panose="02020603050405020304" pitchFamily="18" charset="0"/>
                <a:cs typeface="Times New Roman" panose="02020603050405020304" pitchFamily="18" charset="0"/>
              </a:rPr>
              <a:t>You can master all the techniques involved in a development project</a:t>
            </a:r>
          </a:p>
          <a:p>
            <a:pPr lvl="0"/>
            <a:r>
              <a:rPr lang="en-US" sz="2400" dirty="0">
                <a:latin typeface="Times New Roman" panose="02020603050405020304" pitchFamily="18" charset="0"/>
                <a:cs typeface="Times New Roman" panose="02020603050405020304" pitchFamily="18" charset="0"/>
              </a:rPr>
              <a:t>You can make a prototype very rapidly</a:t>
            </a:r>
          </a:p>
          <a:p>
            <a:pPr lvl="0"/>
            <a:r>
              <a:rPr lang="en-US" sz="2400" dirty="0">
                <a:latin typeface="Times New Roman" panose="02020603050405020304" pitchFamily="18" charset="0"/>
                <a:cs typeface="Times New Roman" panose="02020603050405020304" pitchFamily="18" charset="0"/>
              </a:rPr>
              <a:t>You can provide help to all the team members</a:t>
            </a:r>
          </a:p>
          <a:p>
            <a:pPr lvl="0"/>
            <a:r>
              <a:rPr lang="en-US" sz="2400" dirty="0">
                <a:latin typeface="Times New Roman" panose="02020603050405020304" pitchFamily="18" charset="0"/>
                <a:cs typeface="Times New Roman" panose="02020603050405020304" pitchFamily="18" charset="0"/>
              </a:rPr>
              <a:t>You can reduce the cost of the project</a:t>
            </a:r>
          </a:p>
          <a:p>
            <a:pPr lvl="0"/>
            <a:r>
              <a:rPr lang="en-US" sz="2400" dirty="0">
                <a:latin typeface="Times New Roman" panose="02020603050405020304" pitchFamily="18" charset="0"/>
                <a:cs typeface="Times New Roman" panose="02020603050405020304" pitchFamily="18" charset="0"/>
              </a:rPr>
              <a:t>You can reduce the time used for team communication</a:t>
            </a:r>
          </a:p>
          <a:p>
            <a:pPr lvl="0"/>
            <a:r>
              <a:rPr lang="en-US" sz="2400" dirty="0">
                <a:latin typeface="Times New Roman" panose="02020603050405020304" pitchFamily="18" charset="0"/>
                <a:cs typeface="Times New Roman" panose="02020603050405020304" pitchFamily="18" charset="0"/>
              </a:rPr>
              <a:t>You can switch between front and back end development based on requirements</a:t>
            </a:r>
          </a:p>
          <a:p>
            <a:pPr lvl="0"/>
            <a:r>
              <a:rPr lang="en-US" sz="2400" dirty="0">
                <a:latin typeface="Times New Roman" panose="02020603050405020304" pitchFamily="18" charset="0"/>
                <a:cs typeface="Times New Roman" panose="02020603050405020304" pitchFamily="18" charset="0"/>
              </a:rPr>
              <a:t>You can better understand all aspects of new and upcoming technologies</a:t>
            </a:r>
          </a:p>
          <a:p>
            <a:endParaRPr lang="en-US" dirty="0"/>
          </a:p>
        </p:txBody>
      </p:sp>
    </p:spTree>
    <p:extLst>
      <p:ext uri="{BB962C8B-B14F-4D97-AF65-F5344CB8AC3E}">
        <p14:creationId xmlns:p14="http://schemas.microsoft.com/office/powerpoint/2010/main" val="186730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Disadvantages</a:t>
            </a: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02291"/>
            <a:ext cx="8596668" cy="4939072"/>
          </a:xfrm>
        </p:spPr>
        <p:txBody>
          <a:bodyPr>
            <a:normAutofit/>
          </a:bodyPr>
          <a:lstStyle/>
          <a:p>
            <a:pPr lvl="0"/>
            <a:r>
              <a:rPr lang="en-US" sz="3200" dirty="0">
                <a:latin typeface="Times New Roman" panose="02020603050405020304" pitchFamily="18" charset="0"/>
                <a:cs typeface="Times New Roman" panose="02020603050405020304" pitchFamily="18" charset="0"/>
              </a:rPr>
              <a:t>The solution chosen can be wrong for the project</a:t>
            </a:r>
          </a:p>
          <a:p>
            <a:pPr lvl="0"/>
            <a:r>
              <a:rPr lang="en-US" sz="3200" dirty="0">
                <a:latin typeface="Times New Roman" panose="02020603050405020304" pitchFamily="18" charset="0"/>
                <a:cs typeface="Times New Roman" panose="02020603050405020304" pitchFamily="18" charset="0"/>
              </a:rPr>
              <a:t>The solution chosen can be dependent on developer skills</a:t>
            </a:r>
          </a:p>
          <a:p>
            <a:pPr lvl="0"/>
            <a:r>
              <a:rPr lang="en-US" sz="3200" dirty="0">
                <a:latin typeface="Times New Roman" panose="02020603050405020304" pitchFamily="18" charset="0"/>
                <a:cs typeface="Times New Roman" panose="02020603050405020304" pitchFamily="18" charset="0"/>
              </a:rPr>
              <a:t>The solution can generate a key person risk</a:t>
            </a:r>
          </a:p>
          <a:p>
            <a:pPr lvl="0"/>
            <a:r>
              <a:rPr lang="en-US" sz="3200" dirty="0">
                <a:latin typeface="Times New Roman" panose="02020603050405020304" pitchFamily="18" charset="0"/>
                <a:cs typeface="Times New Roman" panose="02020603050405020304" pitchFamily="18" charset="0"/>
              </a:rPr>
              <a:t>Being a full stack developer is increasingly complex</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07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What is a Software Stack?</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64921"/>
            <a:ext cx="8596668" cy="4876441"/>
          </a:xfrm>
        </p:spPr>
        <p:txBody>
          <a:bodyPr/>
          <a:lstStyle/>
          <a:p>
            <a:pPr>
              <a:buFont typeface="Wingdings" panose="05000000000000000000" pitchFamily="2" charset="2"/>
              <a:buChar char="q"/>
            </a:pPr>
            <a:r>
              <a:rPr lang="en-US" dirty="0"/>
              <a:t>Software stack is a collection of the programs which are used together to produce a specific result. It includes an operating system and its application. For example, a smartphone software stack includes OS along with the phone app, web browsers, and default applications</a:t>
            </a:r>
            <a:r>
              <a:rPr lang="en-US" dirty="0" smtClean="0"/>
              <a:t>.</a:t>
            </a:r>
          </a:p>
          <a:p>
            <a:pPr marL="0" indent="0">
              <a:buNone/>
            </a:pPr>
            <a:r>
              <a:rPr lang="en-US" b="1" dirty="0" smtClean="0"/>
              <a:t>     Popular </a:t>
            </a:r>
            <a:r>
              <a:rPr lang="en-US" b="1" dirty="0"/>
              <a:t>Stacks:</a:t>
            </a:r>
            <a:endParaRPr lang="en-US" dirty="0"/>
          </a:p>
          <a:p>
            <a:pPr lvl="0"/>
            <a:r>
              <a:rPr lang="en-US" dirty="0">
                <a:solidFill>
                  <a:schemeClr val="tx1"/>
                </a:solidFill>
              </a:rPr>
              <a:t>LAMP stack: </a:t>
            </a:r>
            <a:r>
              <a:rPr lang="en-US" dirty="0" smtClean="0">
                <a:solidFill>
                  <a:schemeClr val="tx1"/>
                </a:solidFill>
              </a:rPr>
              <a:t>Linux </a:t>
            </a:r>
            <a:r>
              <a:rPr lang="en-US" dirty="0">
                <a:solidFill>
                  <a:schemeClr val="tx1"/>
                </a:solidFill>
              </a:rPr>
              <a:t>- Apache - MySQL - PHP</a:t>
            </a:r>
          </a:p>
          <a:p>
            <a:pPr lvl="0"/>
            <a:r>
              <a:rPr lang="en-US" dirty="0">
                <a:solidFill>
                  <a:schemeClr val="tx1"/>
                </a:solidFill>
              </a:rPr>
              <a:t>MERN: </a:t>
            </a:r>
            <a:r>
              <a:rPr lang="en-US" dirty="0" smtClean="0">
                <a:solidFill>
                  <a:schemeClr val="tx1"/>
                </a:solidFill>
              </a:rPr>
              <a:t> </a:t>
            </a:r>
            <a:r>
              <a:rPr lang="en-US" dirty="0">
                <a:solidFill>
                  <a:schemeClr val="tx1"/>
                </a:solidFill>
              </a:rPr>
              <a:t>MongoDB - Express - React Js - Node.js</a:t>
            </a:r>
          </a:p>
          <a:p>
            <a:pPr lvl="0"/>
            <a:r>
              <a:rPr lang="en-US" dirty="0">
                <a:solidFill>
                  <a:schemeClr val="tx1"/>
                </a:solidFill>
              </a:rPr>
              <a:t>MEAN stack: </a:t>
            </a:r>
            <a:r>
              <a:rPr lang="en-US" dirty="0" smtClean="0">
                <a:solidFill>
                  <a:schemeClr val="tx1"/>
                </a:solidFill>
              </a:rPr>
              <a:t> </a:t>
            </a:r>
            <a:r>
              <a:rPr lang="en-US" dirty="0">
                <a:solidFill>
                  <a:schemeClr val="tx1"/>
                </a:solidFill>
              </a:rPr>
              <a:t>MongoDB - Express - AngularJS - Node.js</a:t>
            </a:r>
          </a:p>
          <a:p>
            <a:pPr lvl="0"/>
            <a:r>
              <a:rPr lang="en-US" dirty="0">
                <a:solidFill>
                  <a:schemeClr val="tx1"/>
                </a:solidFill>
              </a:rPr>
              <a:t>Django stack: </a:t>
            </a:r>
            <a:r>
              <a:rPr lang="en-US" dirty="0" smtClean="0">
                <a:solidFill>
                  <a:schemeClr val="tx1"/>
                </a:solidFill>
              </a:rPr>
              <a:t> </a:t>
            </a:r>
            <a:r>
              <a:rPr lang="en-US" dirty="0">
                <a:solidFill>
                  <a:schemeClr val="tx1"/>
                </a:solidFill>
              </a:rPr>
              <a:t>Python - Django - MySQL</a:t>
            </a:r>
          </a:p>
          <a:p>
            <a:pPr lvl="0"/>
            <a:r>
              <a:rPr lang="en-US" dirty="0">
                <a:solidFill>
                  <a:schemeClr val="tx1"/>
                </a:solidFill>
              </a:rPr>
              <a:t>Ruby on Rails: </a:t>
            </a:r>
            <a:r>
              <a:rPr lang="en-US" dirty="0" smtClean="0">
                <a:solidFill>
                  <a:schemeClr val="tx1"/>
                </a:solidFill>
              </a:rPr>
              <a:t> </a:t>
            </a:r>
            <a:r>
              <a:rPr lang="en-US" dirty="0">
                <a:solidFill>
                  <a:schemeClr val="tx1"/>
                </a:solidFill>
              </a:rPr>
              <a:t>Ruby - SQLite - Rails</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3656698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413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Advantages </vt:lpstr>
      <vt:lpstr>Disadvantages </vt:lpstr>
      <vt:lpstr>What is a Software Stack?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2023-09-16T05:39:40Z</dcterms:created>
  <dcterms:modified xsi:type="dcterms:W3CDTF">2023-09-16T06:56:18Z</dcterms:modified>
</cp:coreProperties>
</file>