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79" r:id="rId12"/>
    <p:sldId id="280" r:id="rId13"/>
    <p:sldId id="267" r:id="rId14"/>
    <p:sldId id="268" r:id="rId15"/>
    <p:sldId id="281" r:id="rId16"/>
    <p:sldId id="282" r:id="rId17"/>
    <p:sldId id="269" r:id="rId18"/>
    <p:sldId id="283" r:id="rId19"/>
    <p:sldId id="284" r:id="rId20"/>
    <p:sldId id="285" r:id="rId21"/>
    <p:sldId id="286" r:id="rId22"/>
    <p:sldId id="272" r:id="rId23"/>
    <p:sldId id="273" r:id="rId24"/>
    <p:sldId id="274" r:id="rId25"/>
    <p:sldId id="275" r:id="rId26"/>
    <p:sldId id="276" r:id="rId27"/>
    <p:sldId id="277" r:id="rId28"/>
    <p:sldId id="278"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025" y="58801"/>
            <a:ext cx="8997950"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742798" y="1318604"/>
            <a:ext cx="7658403" cy="1099820"/>
          </a:xfrm>
          <a:prstGeom prst="rect">
            <a:avLst/>
          </a:prstGeom>
        </p:spPr>
        <p:txBody>
          <a:bodyPr wrap="square" lIns="0" tIns="0" rIns="0" bIns="0">
            <a:spAutoFit/>
          </a:bodyPr>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a:xfrm>
            <a:off x="429344" y="1216355"/>
            <a:ext cx="8285310" cy="3319779"/>
          </a:xfrm>
          <a:prstGeom prst="rect">
            <a:avLst/>
          </a:prstGeom>
        </p:spPr>
        <p:txBody>
          <a:bodyPr wrap="square" lIns="0" tIns="0" rIns="0" bIns="0">
            <a:spAutoFit/>
          </a:bodyPr>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29344" y="1216355"/>
            <a:ext cx="8285310" cy="1206113"/>
          </a:xfrm>
          <a:prstGeom prst="rect">
            <a:avLst/>
          </a:prstGeom>
        </p:spPr>
        <p:txBody>
          <a:bodyPr vert="horz" wrap="square" lIns="0" tIns="114948" rIns="0" bIns="0" rtlCol="0">
            <a:spAutoFit/>
          </a:bodyPr>
          <a:lstStyle/>
          <a:p>
            <a:pPr marL="107314" algn="ctr">
              <a:lnSpc>
                <a:spcPct val="100000"/>
              </a:lnSpc>
              <a:spcBef>
                <a:spcPts val="100"/>
              </a:spcBef>
            </a:pPr>
            <a:r>
              <a:rPr sz="4200" spc="260" dirty="0">
                <a:solidFill>
                  <a:srgbClr val="CC0000"/>
                </a:solidFill>
                <a:latin typeface="Times New Roman" panose="02020603050405020304" pitchFamily="18" charset="0"/>
                <a:cs typeface="Times New Roman" panose="02020603050405020304" pitchFamily="18" charset="0"/>
              </a:rPr>
              <a:t>C</a:t>
            </a:r>
            <a:r>
              <a:rPr sz="4200" spc="125" dirty="0">
                <a:solidFill>
                  <a:srgbClr val="CC0000"/>
                </a:solidFill>
                <a:latin typeface="Times New Roman" panose="02020603050405020304" pitchFamily="18" charset="0"/>
                <a:cs typeface="Times New Roman" panose="02020603050405020304" pitchFamily="18" charset="0"/>
              </a:rPr>
              <a:t>aps</a:t>
            </a:r>
            <a:r>
              <a:rPr sz="4200" spc="20" dirty="0">
                <a:solidFill>
                  <a:srgbClr val="CC0000"/>
                </a:solidFill>
                <a:latin typeface="Times New Roman" panose="02020603050405020304" pitchFamily="18" charset="0"/>
                <a:cs typeface="Times New Roman" panose="02020603050405020304" pitchFamily="18" charset="0"/>
              </a:rPr>
              <a:t>t</a:t>
            </a:r>
            <a:r>
              <a:rPr sz="4200" spc="180" dirty="0">
                <a:solidFill>
                  <a:srgbClr val="CC0000"/>
                </a:solidFill>
                <a:latin typeface="Times New Roman" panose="02020603050405020304" pitchFamily="18" charset="0"/>
                <a:cs typeface="Times New Roman" panose="02020603050405020304" pitchFamily="18" charset="0"/>
              </a:rPr>
              <a:t>o</a:t>
            </a:r>
            <a:r>
              <a:rPr sz="4200" spc="204" dirty="0">
                <a:solidFill>
                  <a:srgbClr val="CC0000"/>
                </a:solidFill>
                <a:latin typeface="Times New Roman" panose="02020603050405020304" pitchFamily="18" charset="0"/>
                <a:cs typeface="Times New Roman" panose="02020603050405020304" pitchFamily="18" charset="0"/>
              </a:rPr>
              <a:t>n</a:t>
            </a:r>
            <a:r>
              <a:rPr sz="4200" spc="155" dirty="0">
                <a:solidFill>
                  <a:srgbClr val="CC0000"/>
                </a:solidFill>
                <a:latin typeface="Times New Roman" panose="02020603050405020304" pitchFamily="18" charset="0"/>
                <a:cs typeface="Times New Roman" panose="02020603050405020304" pitchFamily="18" charset="0"/>
              </a:rPr>
              <a:t>e</a:t>
            </a:r>
            <a:r>
              <a:rPr sz="4200" spc="-45" dirty="0">
                <a:solidFill>
                  <a:srgbClr val="CC0000"/>
                </a:solidFill>
                <a:latin typeface="Times New Roman" panose="02020603050405020304" pitchFamily="18" charset="0"/>
                <a:cs typeface="Times New Roman" panose="02020603050405020304" pitchFamily="18" charset="0"/>
              </a:rPr>
              <a:t> </a:t>
            </a:r>
            <a:r>
              <a:rPr sz="4200" spc="270" dirty="0">
                <a:solidFill>
                  <a:srgbClr val="CC0000"/>
                </a:solidFill>
                <a:latin typeface="Times New Roman" panose="02020603050405020304" pitchFamily="18" charset="0"/>
                <a:cs typeface="Times New Roman" panose="02020603050405020304" pitchFamily="18" charset="0"/>
              </a:rPr>
              <a:t>P</a:t>
            </a:r>
            <a:r>
              <a:rPr sz="4200" spc="-50" dirty="0">
                <a:solidFill>
                  <a:srgbClr val="CC0000"/>
                </a:solidFill>
                <a:latin typeface="Times New Roman" panose="02020603050405020304" pitchFamily="18" charset="0"/>
                <a:cs typeface="Times New Roman" panose="02020603050405020304" pitchFamily="18" charset="0"/>
              </a:rPr>
              <a:t>r</a:t>
            </a:r>
            <a:r>
              <a:rPr sz="4200" spc="85" dirty="0">
                <a:solidFill>
                  <a:srgbClr val="CC0000"/>
                </a:solidFill>
                <a:latin typeface="Times New Roman" panose="02020603050405020304" pitchFamily="18" charset="0"/>
                <a:cs typeface="Times New Roman" panose="02020603050405020304" pitchFamily="18" charset="0"/>
              </a:rPr>
              <a:t>oje</a:t>
            </a:r>
            <a:r>
              <a:rPr sz="4200" spc="110" dirty="0">
                <a:solidFill>
                  <a:srgbClr val="CC0000"/>
                </a:solidFill>
                <a:latin typeface="Times New Roman" panose="02020603050405020304" pitchFamily="18" charset="0"/>
                <a:cs typeface="Times New Roman" panose="02020603050405020304" pitchFamily="18" charset="0"/>
              </a:rPr>
              <a:t>c</a:t>
            </a:r>
            <a:r>
              <a:rPr sz="4200" spc="80" dirty="0">
                <a:solidFill>
                  <a:srgbClr val="CC0000"/>
                </a:solidFill>
                <a:latin typeface="Times New Roman" panose="02020603050405020304" pitchFamily="18" charset="0"/>
                <a:cs typeface="Times New Roman" panose="02020603050405020304" pitchFamily="18" charset="0"/>
              </a:rPr>
              <a:t>t</a:t>
            </a:r>
            <a:r>
              <a:rPr sz="4200" spc="-45" dirty="0">
                <a:solidFill>
                  <a:srgbClr val="CC0000"/>
                </a:solidFill>
                <a:latin typeface="Times New Roman" panose="02020603050405020304" pitchFamily="18" charset="0"/>
                <a:cs typeface="Times New Roman" panose="02020603050405020304" pitchFamily="18" charset="0"/>
              </a:rPr>
              <a:t> </a:t>
            </a:r>
            <a:r>
              <a:rPr sz="4200" spc="-575" dirty="0">
                <a:solidFill>
                  <a:srgbClr val="CC0000"/>
                </a:solidFill>
                <a:latin typeface="Times New Roman" panose="02020603050405020304" pitchFamily="18" charset="0"/>
                <a:cs typeface="Times New Roman" panose="02020603050405020304" pitchFamily="18" charset="0"/>
              </a:rPr>
              <a:t>–</a:t>
            </a:r>
            <a:r>
              <a:rPr sz="4200" spc="-45" dirty="0">
                <a:solidFill>
                  <a:srgbClr val="CC0000"/>
                </a:solidFill>
                <a:latin typeface="Times New Roman" panose="02020603050405020304" pitchFamily="18" charset="0"/>
                <a:cs typeface="Times New Roman" panose="02020603050405020304" pitchFamily="18" charset="0"/>
              </a:rPr>
              <a:t> </a:t>
            </a:r>
            <a:r>
              <a:rPr sz="4200" spc="-190" dirty="0">
                <a:solidFill>
                  <a:srgbClr val="CC0000"/>
                </a:solidFill>
                <a:latin typeface="Times New Roman" panose="02020603050405020304" pitchFamily="18" charset="0"/>
                <a:cs typeface="Times New Roman" panose="02020603050405020304" pitchFamily="18" charset="0"/>
              </a:rPr>
              <a:t>3</a:t>
            </a:r>
            <a:endParaRPr sz="4200" dirty="0">
              <a:latin typeface="Times New Roman" panose="02020603050405020304" pitchFamily="18" charset="0"/>
              <a:cs typeface="Times New Roman" panose="02020603050405020304" pitchFamily="18" charset="0"/>
            </a:endParaRPr>
          </a:p>
          <a:p>
            <a:pPr marL="8890" algn="ctr">
              <a:lnSpc>
                <a:spcPct val="100000"/>
              </a:lnSpc>
              <a:spcBef>
                <a:spcPts val="55"/>
              </a:spcBef>
            </a:pPr>
            <a:r>
              <a:rPr sz="2800" spc="140" dirty="0">
                <a:solidFill>
                  <a:schemeClr val="tx2">
                    <a:lumMod val="75000"/>
                  </a:schemeClr>
                </a:solidFill>
                <a:latin typeface="Times New Roman" panose="02020603050405020304" pitchFamily="18" charset="0"/>
                <a:cs typeface="Times New Roman" panose="02020603050405020304" pitchFamily="18" charset="0"/>
              </a:rPr>
              <a:t>Bank</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85" dirty="0">
                <a:solidFill>
                  <a:schemeClr val="tx2">
                    <a:lumMod val="75000"/>
                  </a:schemeClr>
                </a:solidFill>
                <a:latin typeface="Times New Roman" panose="02020603050405020304" pitchFamily="18" charset="0"/>
                <a:cs typeface="Times New Roman" panose="02020603050405020304" pitchFamily="18" charset="0"/>
              </a:rPr>
              <a:t>Marketing</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75" dirty="0">
                <a:solidFill>
                  <a:schemeClr val="tx2">
                    <a:lumMod val="75000"/>
                  </a:schemeClr>
                </a:solidFill>
                <a:latin typeface="Times New Roman" panose="02020603050405020304" pitchFamily="18" charset="0"/>
                <a:cs typeface="Times New Roman" panose="02020603050405020304" pitchFamily="18" charset="0"/>
              </a:rPr>
              <a:t>Effectiveness</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90" dirty="0">
                <a:solidFill>
                  <a:schemeClr val="tx2">
                    <a:lumMod val="75000"/>
                  </a:schemeClr>
                </a:solidFill>
                <a:latin typeface="Times New Roman" panose="02020603050405020304" pitchFamily="18" charset="0"/>
                <a:cs typeface="Times New Roman" panose="02020603050405020304" pitchFamily="18" charset="0"/>
              </a:rPr>
              <a:t>Prediction</a:t>
            </a:r>
            <a:endParaRPr sz="2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819400" y="2965343"/>
            <a:ext cx="2971800" cy="961802"/>
          </a:xfrm>
          <a:prstGeom prst="rect">
            <a:avLst/>
          </a:prstGeom>
        </p:spPr>
        <p:txBody>
          <a:bodyPr vert="horz" wrap="square" lIns="0" tIns="12700" rIns="0" bIns="0" rtlCol="0">
            <a:spAutoFit/>
          </a:bodyPr>
          <a:lstStyle/>
          <a:p>
            <a:pPr marL="135890" marR="128270" algn="ctr">
              <a:lnSpc>
                <a:spcPct val="100000"/>
              </a:lnSpc>
              <a:spcBef>
                <a:spcPts val="100"/>
              </a:spcBef>
            </a:pPr>
            <a:r>
              <a:rPr sz="2000" b="1" u="heavy" spc="3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Team</a:t>
            </a:r>
            <a:r>
              <a:rPr sz="2000" b="1" u="heavy" spc="-90"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 </a:t>
            </a:r>
            <a:r>
              <a:rPr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Members </a:t>
            </a:r>
            <a:endParaRPr lang="en-US"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sz="2000" b="1" spc="-515" dirty="0">
                <a:solidFill>
                  <a:schemeClr val="tx2">
                    <a:lumMod val="75000"/>
                  </a:schemeClr>
                </a:solidFill>
                <a:latin typeface="Times New Roman" panose="02020603050405020304" pitchFamily="18" charset="0"/>
                <a:cs typeface="Times New Roman" panose="02020603050405020304" pitchFamily="18" charset="0"/>
              </a:rPr>
              <a:t> </a:t>
            </a:r>
            <a:r>
              <a:rPr sz="2000" b="1" spc="70" dirty="0">
                <a:solidFill>
                  <a:schemeClr val="tx2">
                    <a:lumMod val="75000"/>
                  </a:schemeClr>
                </a:solidFill>
                <a:latin typeface="Times New Roman" panose="02020603050405020304" pitchFamily="18" charset="0"/>
                <a:cs typeface="Times New Roman" panose="02020603050405020304" pitchFamily="18" charset="0"/>
              </a:rPr>
              <a:t>A</a:t>
            </a:r>
            <a:r>
              <a:rPr lang="en-US" sz="2000" b="1" spc="70" dirty="0">
                <a:solidFill>
                  <a:schemeClr val="tx2">
                    <a:lumMod val="75000"/>
                  </a:schemeClr>
                </a:solidFill>
                <a:latin typeface="Times New Roman" panose="02020603050405020304" pitchFamily="18" charset="0"/>
                <a:cs typeface="Times New Roman" panose="02020603050405020304" pitchFamily="18" charset="0"/>
              </a:rPr>
              <a:t>nnayan Bose</a:t>
            </a:r>
            <a:endParaRPr lang="en-US" sz="2000" b="1" spc="45" dirty="0">
              <a:solidFill>
                <a:schemeClr val="tx2">
                  <a:lumMod val="75000"/>
                </a:schemeClr>
              </a:solid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lang="en-US" sz="2000" b="1" spc="35" dirty="0">
                <a:solidFill>
                  <a:schemeClr val="tx2">
                    <a:lumMod val="75000"/>
                  </a:schemeClr>
                </a:solidFill>
                <a:latin typeface="Times New Roman" panose="02020603050405020304" pitchFamily="18" charset="0"/>
                <a:cs typeface="Times New Roman" panose="02020603050405020304" pitchFamily="18" charset="0"/>
              </a:rPr>
              <a:t>Prabhat Patel</a:t>
            </a:r>
            <a:endParaRPr sz="20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059" y="158479"/>
            <a:ext cx="8558741" cy="751488"/>
          </a:xfrm>
          <a:prstGeom prst="rect">
            <a:avLst/>
          </a:prstGeom>
        </p:spPr>
        <p:txBody>
          <a:bodyPr vert="horz" wrap="square" lIns="0" tIns="12700" rIns="0" bIns="0" rtlCol="0">
            <a:spAutoFit/>
          </a:bodyPr>
          <a:lstStyle/>
          <a:p>
            <a:pPr marL="12700" marR="5080">
              <a:lnSpc>
                <a:spcPct val="100000"/>
              </a:lnSpc>
              <a:spcBef>
                <a:spcPts val="100"/>
              </a:spcBef>
            </a:pPr>
            <a:r>
              <a:rPr sz="1600" b="1" spc="45" dirty="0">
                <a:solidFill>
                  <a:schemeClr val="tx2">
                    <a:lumMod val="75000"/>
                  </a:schemeClr>
                </a:solidFill>
                <a:latin typeface="Times New Roman" panose="02020603050405020304" pitchFamily="18" charset="0"/>
                <a:cs typeface="Times New Roman" panose="02020603050405020304" pitchFamily="18" charset="0"/>
              </a:rPr>
              <a:t>Education</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0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90" dirty="0">
                <a:solidFill>
                  <a:schemeClr val="tx2">
                    <a:lumMod val="75000"/>
                  </a:schemeClr>
                </a:solidFill>
                <a:latin typeface="Times New Roman" panose="02020603050405020304" pitchFamily="18" charset="0"/>
                <a:cs typeface="Times New Roman" panose="02020603050405020304" pitchFamily="18" charset="0"/>
              </a:rPr>
              <a:t>‘y’.</a:t>
            </a:r>
            <a:r>
              <a:rPr lang="en-US" sz="1600" b="1" spc="-90" dirty="0">
                <a:solidFill>
                  <a:schemeClr val="tx2">
                    <a:lumMod val="75000"/>
                  </a:schemeClr>
                </a:solidFill>
                <a:latin typeface="Times New Roman" panose="02020603050405020304" pitchFamily="18" charset="0"/>
                <a:cs typeface="Times New Roman" panose="02020603050405020304" pitchFamily="18" charset="0"/>
              </a:rPr>
              <a:t> </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People with secondary education are more interested in taking term deposit than those who have tertiary level of education but </a:t>
            </a:r>
            <a:r>
              <a:rPr lang="en-US" sz="1600" i="0" spc="60" dirty="0">
                <a:solidFill>
                  <a:schemeClr val="tx2">
                    <a:lumMod val="75000"/>
                  </a:schemeClr>
                </a:solidFill>
                <a:effectLst/>
                <a:latin typeface="Times New Roman" panose="02020603050405020304" pitchFamily="18" charset="0"/>
                <a:cs typeface="Times New Roman" panose="02020603050405020304" pitchFamily="18" charset="0"/>
              </a:rPr>
              <a:t>p</a:t>
            </a:r>
            <a:r>
              <a:rPr sz="1600" spc="60" dirty="0">
                <a:solidFill>
                  <a:schemeClr val="tx2">
                    <a:lumMod val="75000"/>
                  </a:schemeClr>
                </a:solidFill>
                <a:latin typeface="Times New Roman" panose="02020603050405020304" pitchFamily="18" charset="0"/>
                <a:cs typeface="Times New Roman" panose="02020603050405020304" pitchFamily="18" charset="0"/>
              </a:rPr>
              <a:t>eople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tertiary</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education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good</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prospect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10" dirty="0">
                <a:solidFill>
                  <a:schemeClr val="tx2">
                    <a:lumMod val="75000"/>
                  </a:schemeClr>
                </a:solidFill>
                <a:latin typeface="Times New Roman" panose="02020603050405020304" pitchFamily="18" charset="0"/>
                <a:cs typeface="Times New Roman" panose="02020603050405020304" pitchFamily="18" charset="0"/>
              </a:rPr>
              <a:t>e</a:t>
            </a:r>
            <a:r>
              <a:rPr sz="1600" spc="-55" dirty="0">
                <a:solidFill>
                  <a:schemeClr val="tx2">
                    <a:lumMod val="75000"/>
                  </a:schemeClr>
                </a:solidFill>
                <a:latin typeface="Times New Roman" panose="02020603050405020304" pitchFamily="18" charset="0"/>
                <a:cs typeface="Times New Roman" panose="02020603050405020304" pitchFamily="18" charset="0"/>
              </a:rPr>
              <a:t>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30" dirty="0">
                <a:solidFill>
                  <a:schemeClr val="tx2">
                    <a:lumMod val="75000"/>
                  </a:schemeClr>
                </a:solidFill>
                <a:latin typeface="Times New Roman" panose="02020603050405020304" pitchFamily="18" charset="0"/>
                <a:cs typeface="Times New Roman" panose="02020603050405020304" pitchFamily="18" charset="0"/>
              </a:rPr>
              <a:t>lin</a:t>
            </a:r>
            <a:r>
              <a:rPr sz="1600" spc="60" dirty="0">
                <a:solidFill>
                  <a:schemeClr val="tx2">
                    <a:lumMod val="75000"/>
                  </a:schemeClr>
                </a:solidFill>
                <a:latin typeface="Times New Roman" panose="02020603050405020304" pitchFamily="18" charset="0"/>
                <a:cs typeface="Times New Roman" panose="02020603050405020304" pitchFamily="18" charset="0"/>
              </a:rPr>
              <a:t>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15" dirty="0">
                <a:solidFill>
                  <a:schemeClr val="tx2">
                    <a:lumMod val="75000"/>
                  </a:schemeClr>
                </a:solidFill>
                <a:latin typeface="Times New Roman" panose="02020603050405020304" pitchFamily="18" charset="0"/>
                <a:cs typeface="Times New Roman" panose="02020603050405020304" pitchFamily="18" charset="0"/>
              </a:rPr>
              <a:t>o</a:t>
            </a:r>
            <a:r>
              <a:rPr sz="1600" spc="95" dirty="0">
                <a:solidFill>
                  <a:schemeClr val="tx2">
                    <a:lumMod val="75000"/>
                  </a:schemeClr>
                </a:solidFill>
                <a:latin typeface="Times New Roman" panose="02020603050405020304" pitchFamily="18" charset="0"/>
                <a:cs typeface="Times New Roman" panose="02020603050405020304" pitchFamily="18" charset="0"/>
              </a:rPr>
              <a:t>w</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0" dirty="0">
                <a:solidFill>
                  <a:schemeClr val="tx2">
                    <a:lumMod val="75000"/>
                  </a:schemeClr>
                </a:solidFill>
                <a:latin typeface="Times New Roman" panose="02020603050405020304" pitchFamily="18" charset="0"/>
                <a:cs typeface="Times New Roman" panose="02020603050405020304" pitchFamily="18" charset="0"/>
              </a:rPr>
              <a:t>ds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B79185-3A4A-43A2-B1A8-913032E888B3}"/>
              </a:ext>
            </a:extLst>
          </p:cNvPr>
          <p:cNvPicPr>
            <a:picLocks noChangeAspect="1"/>
          </p:cNvPicPr>
          <p:nvPr/>
        </p:nvPicPr>
        <p:blipFill>
          <a:blip r:embed="rId2"/>
          <a:stretch>
            <a:fillRect/>
          </a:stretch>
        </p:blipFill>
        <p:spPr>
          <a:xfrm>
            <a:off x="128059" y="1276350"/>
            <a:ext cx="4466801" cy="3657600"/>
          </a:xfrm>
          <a:prstGeom prst="rect">
            <a:avLst/>
          </a:prstGeom>
        </p:spPr>
      </p:pic>
      <p:pic>
        <p:nvPicPr>
          <p:cNvPr id="8" name="Picture 7">
            <a:extLst>
              <a:ext uri="{FF2B5EF4-FFF2-40B4-BE49-F238E27FC236}">
                <a16:creationId xmlns:a16="http://schemas.microsoft.com/office/drawing/2014/main" id="{0863EF2F-B37D-46A1-B9EC-1614F3976CF9}"/>
              </a:ext>
            </a:extLst>
          </p:cNvPr>
          <p:cNvPicPr>
            <a:picLocks noChangeAspect="1"/>
          </p:cNvPicPr>
          <p:nvPr/>
        </p:nvPicPr>
        <p:blipFill>
          <a:blip r:embed="rId3"/>
          <a:stretch>
            <a:fillRect/>
          </a:stretch>
        </p:blipFill>
        <p:spPr>
          <a:xfrm>
            <a:off x="4677199" y="1287780"/>
            <a:ext cx="4466801"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259045"/>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Majority of people who were taking term deposit plan were contacted via cellular mode.</a:t>
            </a:r>
          </a:p>
        </p:txBody>
      </p:sp>
      <p:pic>
        <p:nvPicPr>
          <p:cNvPr id="3" name="Picture 2">
            <a:extLst>
              <a:ext uri="{FF2B5EF4-FFF2-40B4-BE49-F238E27FC236}">
                <a16:creationId xmlns:a16="http://schemas.microsoft.com/office/drawing/2014/main" id="{8FA1B3DB-DC22-4F12-BF4D-FE59EFB80724}"/>
              </a:ext>
            </a:extLst>
          </p:cNvPr>
          <p:cNvPicPr>
            <a:picLocks noChangeAspect="1"/>
          </p:cNvPicPr>
          <p:nvPr/>
        </p:nvPicPr>
        <p:blipFill>
          <a:blip r:embed="rId2"/>
          <a:stretch>
            <a:fillRect/>
          </a:stretch>
        </p:blipFill>
        <p:spPr>
          <a:xfrm>
            <a:off x="152401" y="1352550"/>
            <a:ext cx="4581525" cy="3409950"/>
          </a:xfrm>
          <a:prstGeom prst="rect">
            <a:avLst/>
          </a:prstGeom>
        </p:spPr>
      </p:pic>
      <p:pic>
        <p:nvPicPr>
          <p:cNvPr id="7" name="Picture 6">
            <a:extLst>
              <a:ext uri="{FF2B5EF4-FFF2-40B4-BE49-F238E27FC236}">
                <a16:creationId xmlns:a16="http://schemas.microsoft.com/office/drawing/2014/main" id="{BF2B1919-E7E3-4CFA-8865-0B8FDB7F9B0A}"/>
              </a:ext>
            </a:extLst>
          </p:cNvPr>
          <p:cNvPicPr>
            <a:picLocks noChangeAspect="1"/>
          </p:cNvPicPr>
          <p:nvPr/>
        </p:nvPicPr>
        <p:blipFill>
          <a:blip r:embed="rId3"/>
          <a:stretch>
            <a:fillRect/>
          </a:stretch>
        </p:blipFill>
        <p:spPr>
          <a:xfrm>
            <a:off x="4648200" y="1438275"/>
            <a:ext cx="4495800" cy="3238500"/>
          </a:xfrm>
          <a:prstGeom prst="rect">
            <a:avLst/>
          </a:prstGeom>
        </p:spPr>
      </p:pic>
    </p:spTree>
    <p:extLst>
      <p:ext uri="{BB962C8B-B14F-4D97-AF65-F5344CB8AC3E}">
        <p14:creationId xmlns:p14="http://schemas.microsoft.com/office/powerpoint/2010/main" val="331678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505267"/>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Number of people having no credit in default took more term deposit then those who has credit in default.</a:t>
            </a:r>
          </a:p>
        </p:txBody>
      </p:sp>
      <p:pic>
        <p:nvPicPr>
          <p:cNvPr id="5" name="Picture 4">
            <a:extLst>
              <a:ext uri="{FF2B5EF4-FFF2-40B4-BE49-F238E27FC236}">
                <a16:creationId xmlns:a16="http://schemas.microsoft.com/office/drawing/2014/main" id="{61401715-354E-4F0C-97D4-DBD4CC8A1C10}"/>
              </a:ext>
            </a:extLst>
          </p:cNvPr>
          <p:cNvPicPr>
            <a:picLocks noChangeAspect="1"/>
          </p:cNvPicPr>
          <p:nvPr/>
        </p:nvPicPr>
        <p:blipFill>
          <a:blip r:embed="rId2"/>
          <a:stretch>
            <a:fillRect/>
          </a:stretch>
        </p:blipFill>
        <p:spPr>
          <a:xfrm>
            <a:off x="182881" y="1257299"/>
            <a:ext cx="4236719" cy="3524251"/>
          </a:xfrm>
          <a:prstGeom prst="rect">
            <a:avLst/>
          </a:prstGeom>
        </p:spPr>
      </p:pic>
      <p:pic>
        <p:nvPicPr>
          <p:cNvPr id="8" name="Picture 7">
            <a:extLst>
              <a:ext uri="{FF2B5EF4-FFF2-40B4-BE49-F238E27FC236}">
                <a16:creationId xmlns:a16="http://schemas.microsoft.com/office/drawing/2014/main" id="{20891D7B-5ACB-40EC-962C-0E8CD6940C77}"/>
              </a:ext>
            </a:extLst>
          </p:cNvPr>
          <p:cNvPicPr>
            <a:picLocks noChangeAspect="1"/>
          </p:cNvPicPr>
          <p:nvPr/>
        </p:nvPicPr>
        <p:blipFill>
          <a:blip r:embed="rId3"/>
          <a:stretch>
            <a:fillRect/>
          </a:stretch>
        </p:blipFill>
        <p:spPr>
          <a:xfrm>
            <a:off x="4434840" y="1287778"/>
            <a:ext cx="4342873" cy="3238499"/>
          </a:xfrm>
          <a:prstGeom prst="rect">
            <a:avLst/>
          </a:prstGeom>
        </p:spPr>
      </p:pic>
    </p:spTree>
    <p:extLst>
      <p:ext uri="{BB962C8B-B14F-4D97-AF65-F5344CB8AC3E}">
        <p14:creationId xmlns:p14="http://schemas.microsoft.com/office/powerpoint/2010/main" val="89577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189181"/>
            <a:ext cx="8451638" cy="764312"/>
          </a:xfrm>
          <a:prstGeom prst="rect">
            <a:avLst/>
          </a:prstGeom>
        </p:spPr>
        <p:txBody>
          <a:bodyPr vert="horz" wrap="square" lIns="0" tIns="12700" rIns="0" bIns="0" rtlCol="0">
            <a:spAutoFit/>
          </a:bodyPr>
          <a:lstStyle/>
          <a:p>
            <a:pPr marL="12700" marR="5080">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previous outcome in most of the cases are unknown in given dataset. </a:t>
            </a:r>
            <a:r>
              <a:rPr sz="1600" spc="60" dirty="0">
                <a:solidFill>
                  <a:schemeClr val="tx2">
                    <a:lumMod val="75000"/>
                  </a:schemeClr>
                </a:solidFill>
                <a:latin typeface="Times New Roman" panose="02020603050405020304" pitchFamily="18" charset="0"/>
                <a:cs typeface="Times New Roman" panose="02020603050405020304" pitchFamily="18" charset="0"/>
              </a:rPr>
              <a:t>Outcome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previous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marketing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shows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that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who</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already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had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success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bank</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earlier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product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prone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opt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2B6A43-F066-4CD9-941F-25FC0D756921}"/>
              </a:ext>
            </a:extLst>
          </p:cNvPr>
          <p:cNvPicPr>
            <a:picLocks noChangeAspect="1"/>
          </p:cNvPicPr>
          <p:nvPr/>
        </p:nvPicPr>
        <p:blipFill>
          <a:blip r:embed="rId2"/>
          <a:stretch>
            <a:fillRect/>
          </a:stretch>
        </p:blipFill>
        <p:spPr>
          <a:xfrm>
            <a:off x="800100" y="1276350"/>
            <a:ext cx="7543799" cy="358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209550"/>
            <a:ext cx="8409306" cy="764312"/>
          </a:xfrm>
          <a:prstGeom prst="rect">
            <a:avLst/>
          </a:prstGeom>
        </p:spPr>
        <p:txBody>
          <a:bodyPr vert="horz" wrap="square" lIns="0" tIns="12700" rIns="0" bIns="0" rtlCol="0">
            <a:spAutoFit/>
          </a:bodyPr>
          <a:lstStyle/>
          <a:p>
            <a:pPr marL="25400" marR="17780" algn="just">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campaign is more focused on the month of </a:t>
            </a:r>
            <a:r>
              <a:rPr lang="en-US" sz="1600" dirty="0">
                <a:solidFill>
                  <a:schemeClr val="tx2">
                    <a:lumMod val="75000"/>
                  </a:schemeClr>
                </a:solidFill>
                <a:latin typeface="Times New Roman" panose="02020603050405020304" pitchFamily="18" charset="0"/>
                <a:cs typeface="Times New Roman" panose="02020603050405020304" pitchFamily="18" charset="0"/>
              </a:rPr>
              <a:t>M</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ay,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une,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uly, August and </a:t>
            </a:r>
            <a:r>
              <a:rPr lang="en-US" sz="1600" dirty="0">
                <a:solidFill>
                  <a:schemeClr val="tx2">
                    <a:lumMod val="75000"/>
                  </a:schemeClr>
                </a:solidFill>
                <a:latin typeface="Times New Roman" panose="02020603050405020304" pitchFamily="18" charset="0"/>
                <a:cs typeface="Times New Roman" panose="02020603050405020304" pitchFamily="18" charset="0"/>
              </a:rPr>
              <a:t>N</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ov.</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The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aggressive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during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2</a:t>
            </a:r>
            <a:r>
              <a:rPr sz="1600" spc="15" baseline="31746" dirty="0">
                <a:solidFill>
                  <a:schemeClr val="tx2">
                    <a:lumMod val="75000"/>
                  </a:schemeClr>
                </a:solidFill>
                <a:latin typeface="Times New Roman" panose="02020603050405020304" pitchFamily="18" charset="0"/>
                <a:cs typeface="Times New Roman" panose="02020603050405020304" pitchFamily="18" charset="0"/>
              </a:rPr>
              <a:t>nd</a:t>
            </a:r>
            <a:r>
              <a:rPr sz="1600" spc="97" baseline="31746"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quarter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year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especially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May.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March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best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higher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acceptance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rate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rejection.</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58F73F-0ECB-4A80-BCCF-939AC8F61195}"/>
              </a:ext>
            </a:extLst>
          </p:cNvPr>
          <p:cNvPicPr>
            <a:picLocks noChangeAspect="1"/>
          </p:cNvPicPr>
          <p:nvPr/>
        </p:nvPicPr>
        <p:blipFill>
          <a:blip r:embed="rId2"/>
          <a:stretch>
            <a:fillRect/>
          </a:stretch>
        </p:blipFill>
        <p:spPr>
          <a:xfrm>
            <a:off x="609600" y="1200150"/>
            <a:ext cx="7952106"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71E-7BE5-4F78-A5B2-66453DC7C5B1}"/>
              </a:ext>
            </a:extLst>
          </p:cNvPr>
          <p:cNvSpPr>
            <a:spLocks noGrp="1"/>
          </p:cNvSpPr>
          <p:nvPr>
            <p:ph type="title"/>
          </p:nvPr>
        </p:nvSpPr>
        <p:spPr>
          <a:xfrm>
            <a:off x="304800" y="111446"/>
            <a:ext cx="7658403" cy="430887"/>
          </a:xfrm>
        </p:spPr>
        <p:txBody>
          <a:bodyPr/>
          <a:lstStyle/>
          <a:p>
            <a:r>
              <a:rPr lang="en-US" sz="2800" dirty="0">
                <a:latin typeface="Times New Roman" panose="02020603050405020304" pitchFamily="18" charset="0"/>
                <a:cs typeface="Times New Roman" panose="02020603050405020304" pitchFamily="18" charset="0"/>
              </a:rPr>
              <a:t>Numerical Features </a:t>
            </a:r>
          </a:p>
        </p:txBody>
      </p:sp>
      <p:sp>
        <p:nvSpPr>
          <p:cNvPr id="3" name="Text Placeholder 2">
            <a:extLst>
              <a:ext uri="{FF2B5EF4-FFF2-40B4-BE49-F238E27FC236}">
                <a16:creationId xmlns:a16="http://schemas.microsoft.com/office/drawing/2014/main" id="{75A8B59A-475E-41D2-97A6-E7BEBC6EE5C7}"/>
              </a:ext>
            </a:extLst>
          </p:cNvPr>
          <p:cNvSpPr>
            <a:spLocks noGrp="1"/>
          </p:cNvSpPr>
          <p:nvPr>
            <p:ph type="body" idx="1"/>
          </p:nvPr>
        </p:nvSpPr>
        <p:spPr>
          <a:xfrm>
            <a:off x="304800" y="666750"/>
            <a:ext cx="8839200" cy="1508105"/>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more number of people between falling between the range of 30 and 50.</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Maximum number of people have balance less than 3000 in their account very few people have balance greater than 5000.</a:t>
            </a:r>
          </a:p>
          <a:p>
            <a:pPr marL="285750" indent="-285750" algn="l">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b="0" i="0" dirty="0">
              <a:solidFill>
                <a:schemeClr val="tx2">
                  <a:lumMod val="75000"/>
                </a:schemeClr>
              </a:solidFill>
              <a:effectLst/>
              <a:latin typeface="Times New Roman" panose="02020603050405020304" pitchFamily="18" charset="0"/>
              <a:cs typeface="Times New Roman" panose="02020603050405020304" pitchFamily="18" charset="0"/>
            </a:endParaRPr>
          </a:p>
          <a:p>
            <a:r>
              <a:rPr lang="en-US" b="0" dirty="0"/>
              <a:t>	</a:t>
            </a:r>
          </a:p>
        </p:txBody>
      </p:sp>
      <p:pic>
        <p:nvPicPr>
          <p:cNvPr id="5" name="Picture 4">
            <a:extLst>
              <a:ext uri="{FF2B5EF4-FFF2-40B4-BE49-F238E27FC236}">
                <a16:creationId xmlns:a16="http://schemas.microsoft.com/office/drawing/2014/main" id="{3C9316CC-EFEC-487D-9D20-54A27B4AF6E0}"/>
              </a:ext>
            </a:extLst>
          </p:cNvPr>
          <p:cNvPicPr>
            <a:picLocks noChangeAspect="1"/>
          </p:cNvPicPr>
          <p:nvPr/>
        </p:nvPicPr>
        <p:blipFill>
          <a:blip r:embed="rId2"/>
          <a:stretch>
            <a:fillRect/>
          </a:stretch>
        </p:blipFill>
        <p:spPr>
          <a:xfrm>
            <a:off x="388088" y="1657350"/>
            <a:ext cx="4343400" cy="3200400"/>
          </a:xfrm>
          <a:prstGeom prst="rect">
            <a:avLst/>
          </a:prstGeom>
        </p:spPr>
      </p:pic>
      <p:pic>
        <p:nvPicPr>
          <p:cNvPr id="7" name="Picture 6">
            <a:extLst>
              <a:ext uri="{FF2B5EF4-FFF2-40B4-BE49-F238E27FC236}">
                <a16:creationId xmlns:a16="http://schemas.microsoft.com/office/drawing/2014/main" id="{A4A2F707-95C2-4503-BB18-001F8CF1C7C0}"/>
              </a:ext>
            </a:extLst>
          </p:cNvPr>
          <p:cNvPicPr>
            <a:picLocks noChangeAspect="1"/>
          </p:cNvPicPr>
          <p:nvPr/>
        </p:nvPicPr>
        <p:blipFill>
          <a:blip r:embed="rId3"/>
          <a:stretch>
            <a:fillRect/>
          </a:stretch>
        </p:blipFill>
        <p:spPr>
          <a:xfrm>
            <a:off x="4556760" y="1657350"/>
            <a:ext cx="4495800" cy="2895600"/>
          </a:xfrm>
          <a:prstGeom prst="rect">
            <a:avLst/>
          </a:prstGeom>
        </p:spPr>
      </p:pic>
    </p:spTree>
    <p:extLst>
      <p:ext uri="{BB962C8B-B14F-4D97-AF65-F5344CB8AC3E}">
        <p14:creationId xmlns:p14="http://schemas.microsoft.com/office/powerpoint/2010/main" val="332676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B8D45-6726-44C4-926E-12BC6173DEB7}"/>
              </a:ext>
            </a:extLst>
          </p:cNvPr>
          <p:cNvSpPr>
            <a:spLocks noGrp="1"/>
          </p:cNvSpPr>
          <p:nvPr>
            <p:ph type="body" idx="1"/>
          </p:nvPr>
        </p:nvSpPr>
        <p:spPr>
          <a:xfrm>
            <a:off x="481372" y="590550"/>
            <a:ext cx="8181256" cy="769441"/>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5 times during this campaign.</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4 times previous to this campaign.</a:t>
            </a:r>
          </a:p>
          <a:p>
            <a:endParaRPr lang="en-US" dirty="0"/>
          </a:p>
        </p:txBody>
      </p:sp>
      <p:pic>
        <p:nvPicPr>
          <p:cNvPr id="5" name="Picture 4">
            <a:extLst>
              <a:ext uri="{FF2B5EF4-FFF2-40B4-BE49-F238E27FC236}">
                <a16:creationId xmlns:a16="http://schemas.microsoft.com/office/drawing/2014/main" id="{ABC179F1-4062-489A-A02B-FAF8A8C61C39}"/>
              </a:ext>
            </a:extLst>
          </p:cNvPr>
          <p:cNvPicPr>
            <a:picLocks noChangeAspect="1"/>
          </p:cNvPicPr>
          <p:nvPr/>
        </p:nvPicPr>
        <p:blipFill>
          <a:blip r:embed="rId2"/>
          <a:stretch>
            <a:fillRect/>
          </a:stretch>
        </p:blipFill>
        <p:spPr>
          <a:xfrm>
            <a:off x="304800" y="1581150"/>
            <a:ext cx="4533900" cy="3373622"/>
          </a:xfrm>
          <a:prstGeom prst="rect">
            <a:avLst/>
          </a:prstGeom>
        </p:spPr>
      </p:pic>
      <p:pic>
        <p:nvPicPr>
          <p:cNvPr id="7" name="Picture 6">
            <a:extLst>
              <a:ext uri="{FF2B5EF4-FFF2-40B4-BE49-F238E27FC236}">
                <a16:creationId xmlns:a16="http://schemas.microsoft.com/office/drawing/2014/main" id="{5F7C86B2-7BC6-4337-BC66-307149B4CFE7}"/>
              </a:ext>
            </a:extLst>
          </p:cNvPr>
          <p:cNvPicPr>
            <a:picLocks noChangeAspect="1"/>
          </p:cNvPicPr>
          <p:nvPr/>
        </p:nvPicPr>
        <p:blipFill>
          <a:blip r:embed="rId3"/>
          <a:stretch>
            <a:fillRect/>
          </a:stretch>
        </p:blipFill>
        <p:spPr>
          <a:xfrm>
            <a:off x="4838700" y="1581150"/>
            <a:ext cx="4305300" cy="3276600"/>
          </a:xfrm>
          <a:prstGeom prst="rect">
            <a:avLst/>
          </a:prstGeom>
        </p:spPr>
      </p:pic>
    </p:spTree>
    <p:extLst>
      <p:ext uri="{BB962C8B-B14F-4D97-AF65-F5344CB8AC3E}">
        <p14:creationId xmlns:p14="http://schemas.microsoft.com/office/powerpoint/2010/main" val="21582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612" y="205303"/>
            <a:ext cx="8308976" cy="382156"/>
          </a:xfrm>
          <a:prstGeom prst="rect">
            <a:avLst/>
          </a:prstGeom>
        </p:spPr>
        <p:txBody>
          <a:bodyPr vert="horz" wrap="square" lIns="0" tIns="12700" rIns="0" bIns="0" rtlCol="0">
            <a:spAutoFit/>
          </a:bodyPr>
          <a:lstStyle/>
          <a:p>
            <a:r>
              <a:rPr lang="en-US" sz="2400" b="1" dirty="0">
                <a:solidFill>
                  <a:srgbClr val="C00000"/>
                </a:solidFill>
                <a:effectLst/>
                <a:latin typeface="Times New Roman" panose="02020603050405020304" pitchFamily="18" charset="0"/>
                <a:cs typeface="Times New Roman" panose="02020603050405020304" pitchFamily="18" charset="0"/>
              </a:rPr>
              <a:t>     Visualizing age and balance with respect to target variable</a:t>
            </a:r>
          </a:p>
        </p:txBody>
      </p:sp>
      <p:sp>
        <p:nvSpPr>
          <p:cNvPr id="3" name="object 3"/>
          <p:cNvSpPr txBox="1"/>
          <p:nvPr/>
        </p:nvSpPr>
        <p:spPr>
          <a:xfrm>
            <a:off x="457200" y="714591"/>
            <a:ext cx="7543800" cy="997709"/>
          </a:xfrm>
          <a:prstGeom prst="rect">
            <a:avLst/>
          </a:prstGeom>
        </p:spPr>
        <p:txBody>
          <a:bodyPr vert="horz" wrap="square" lIns="0" tIns="12700" rIns="0" bIns="0" rtlCol="0">
            <a:spAutoFit/>
          </a:bodyPr>
          <a:lstStyle/>
          <a:p>
            <a:pPr marL="12700">
              <a:lnSpc>
                <a:spcPct val="100000"/>
              </a:lnSpc>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From below scatter plot we can see that 40-60 age group people have subscribed more to the product. People having high balance have very low subscription rate. This also shows that our dataset have some balance below 0 and we can use this scatter plot to remove some outliers from our data set.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E17E8D-38BF-4C60-B4EE-E84CA017EE6E}"/>
              </a:ext>
            </a:extLst>
          </p:cNvPr>
          <p:cNvPicPr>
            <a:picLocks noChangeAspect="1"/>
          </p:cNvPicPr>
          <p:nvPr/>
        </p:nvPicPr>
        <p:blipFill>
          <a:blip r:embed="rId2"/>
          <a:stretch>
            <a:fillRect/>
          </a:stretch>
        </p:blipFill>
        <p:spPr>
          <a:xfrm>
            <a:off x="609600" y="1809749"/>
            <a:ext cx="7543800" cy="32749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3093-6A6F-47D9-9063-9CAD762E311C}"/>
              </a:ext>
            </a:extLst>
          </p:cNvPr>
          <p:cNvSpPr>
            <a:spLocks noGrp="1"/>
          </p:cNvSpPr>
          <p:nvPr>
            <p:ph type="title"/>
          </p:nvPr>
        </p:nvSpPr>
        <p:spPr>
          <a:xfrm>
            <a:off x="429344" y="189327"/>
            <a:ext cx="7658403" cy="430887"/>
          </a:xfrm>
        </p:spPr>
        <p:txBody>
          <a:bodyPr/>
          <a:lstStyle/>
          <a:p>
            <a:r>
              <a:rPr lang="en-US" sz="2800" dirty="0">
                <a:latin typeface="Times New Roman" panose="02020603050405020304" pitchFamily="18" charset="0"/>
                <a:cs typeface="Times New Roman" panose="02020603050405020304" pitchFamily="18" charset="0"/>
              </a:rPr>
              <a:t>Outlier Detection</a:t>
            </a:r>
          </a:p>
        </p:txBody>
      </p:sp>
      <p:sp>
        <p:nvSpPr>
          <p:cNvPr id="3" name="Text Placeholder 2">
            <a:extLst>
              <a:ext uri="{FF2B5EF4-FFF2-40B4-BE49-F238E27FC236}">
                <a16:creationId xmlns:a16="http://schemas.microsoft.com/office/drawing/2014/main" id="{A3B9AA23-6504-4FD8-99A1-8AC7A90AA8D4}"/>
              </a:ext>
            </a:extLst>
          </p:cNvPr>
          <p:cNvSpPr>
            <a:spLocks noGrp="1"/>
          </p:cNvSpPr>
          <p:nvPr>
            <p:ph type="body" idx="1"/>
          </p:nvPr>
        </p:nvSpPr>
        <p:spPr>
          <a:xfrm>
            <a:off x="429345" y="870753"/>
            <a:ext cx="8285310" cy="492443"/>
          </a:xfrm>
        </p:spPr>
        <p:txBody>
          <a:bodyPr/>
          <a:lstStyle/>
          <a:p>
            <a:r>
              <a:rPr lang="en-US" sz="1600" b="0" dirty="0">
                <a:solidFill>
                  <a:schemeClr val="tx2">
                    <a:lumMod val="75000"/>
                  </a:schemeClr>
                </a:solidFill>
                <a:latin typeface="Times New Roman" panose="02020603050405020304" pitchFamily="18" charset="0"/>
                <a:cs typeface="Times New Roman" panose="02020603050405020304" pitchFamily="18" charset="0"/>
              </a:rPr>
              <a:t>C</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ampaign has a lot of outliers so we'll treat the outliers by capping them between the quantile range of 95% and 5%.</a:t>
            </a: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FC52DB-C0E7-4CD8-BEFE-AFBB60DEFD4E}"/>
              </a:ext>
            </a:extLst>
          </p:cNvPr>
          <p:cNvPicPr>
            <a:picLocks noChangeAspect="1"/>
          </p:cNvPicPr>
          <p:nvPr/>
        </p:nvPicPr>
        <p:blipFill>
          <a:blip r:embed="rId2"/>
          <a:stretch>
            <a:fillRect/>
          </a:stretch>
        </p:blipFill>
        <p:spPr>
          <a:xfrm>
            <a:off x="429344" y="1733550"/>
            <a:ext cx="7952656" cy="3220623"/>
          </a:xfrm>
          <a:prstGeom prst="rect">
            <a:avLst/>
          </a:prstGeom>
        </p:spPr>
      </p:pic>
    </p:spTree>
    <p:extLst>
      <p:ext uri="{BB962C8B-B14F-4D97-AF65-F5344CB8AC3E}">
        <p14:creationId xmlns:p14="http://schemas.microsoft.com/office/powerpoint/2010/main" val="23965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430587-0FDC-4D30-828F-BD80BB35147B}"/>
              </a:ext>
            </a:extLst>
          </p:cNvPr>
          <p:cNvSpPr>
            <a:spLocks noGrp="1"/>
          </p:cNvSpPr>
          <p:nvPr>
            <p:ph type="body" idx="1"/>
          </p:nvPr>
        </p:nvSpPr>
        <p:spPr>
          <a:xfrm>
            <a:off x="304800" y="361950"/>
            <a:ext cx="8305800" cy="830997"/>
          </a:xfrm>
        </p:spPr>
        <p:txBody>
          <a:bodyPr/>
          <a:lstStyle/>
          <a:p>
            <a:r>
              <a:rPr lang="en-US" b="0" i="0" dirty="0">
                <a:solidFill>
                  <a:schemeClr val="tx2">
                    <a:lumMod val="75000"/>
                  </a:schemeClr>
                </a:solidFill>
                <a:effectLst/>
                <a:latin typeface="Times New Roman" panose="02020603050405020304" pitchFamily="18" charset="0"/>
                <a:cs typeface="Times New Roman" panose="02020603050405020304" pitchFamily="18" charset="0"/>
              </a:rPr>
              <a:t>Previous also has a lot of outliers so we'll treat the outliers by capping them between the quantile range of 95% and 5%.</a:t>
            </a:r>
            <a:endParaRPr lang="en-US" b="0"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2F8805F-A3FC-4C74-9233-F572934C07F2}"/>
              </a:ext>
            </a:extLst>
          </p:cNvPr>
          <p:cNvPicPr>
            <a:picLocks noChangeAspect="1"/>
          </p:cNvPicPr>
          <p:nvPr/>
        </p:nvPicPr>
        <p:blipFill>
          <a:blip r:embed="rId2"/>
          <a:stretch>
            <a:fillRect/>
          </a:stretch>
        </p:blipFill>
        <p:spPr>
          <a:xfrm>
            <a:off x="559980" y="1276350"/>
            <a:ext cx="7669619" cy="3324225"/>
          </a:xfrm>
          <a:prstGeom prst="rect">
            <a:avLst/>
          </a:prstGeom>
        </p:spPr>
      </p:pic>
    </p:spTree>
    <p:extLst>
      <p:ext uri="{BB962C8B-B14F-4D97-AF65-F5344CB8AC3E}">
        <p14:creationId xmlns:p14="http://schemas.microsoft.com/office/powerpoint/2010/main" val="151993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550" y="602402"/>
            <a:ext cx="4884420" cy="4552528"/>
          </a:xfrm>
          <a:prstGeom prst="rect">
            <a:avLst/>
          </a:prstGeom>
        </p:spPr>
        <p:txBody>
          <a:bodyPr vert="horz" wrap="square" lIns="0" tIns="12700" rIns="0" bIns="0" rtlCol="0">
            <a:spAutoFit/>
          </a:bodyPr>
          <a:lstStyle/>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The following approach was followed in the completion of the project: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Business Problem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Collection and Preprocessing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Exploratory Data Analysis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Continuous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Manipulation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Outlier Detection and Treatment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Engineering and Feature Selection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Data Encoding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Modeling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Train Test Split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Scaling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Logistic Regression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KNN</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Naïve Bayes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Random Forest</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dirty="0" err="1">
                <a:solidFill>
                  <a:schemeClr val="accent1">
                    <a:lumMod val="50000"/>
                  </a:schemeClr>
                </a:solidFill>
                <a:latin typeface="Times New Roman" panose="02020603050405020304" pitchFamily="18" charset="0"/>
                <a:cs typeface="Times New Roman" panose="02020603050405020304" pitchFamily="18" charset="0"/>
              </a:rPr>
              <a:t>XGBoost</a:t>
            </a:r>
            <a:endParaRPr lang="en-US" sz="1400" dirty="0">
              <a:solidFill>
                <a:schemeClr val="accent1">
                  <a:lumMod val="50000"/>
                </a:schemeClr>
              </a:solidFill>
              <a:latin typeface="Times New Roman" panose="02020603050405020304" pitchFamily="18" charset="0"/>
              <a:cs typeface="Times New Roman" panose="02020603050405020304" pitchFamily="18" charset="0"/>
            </a:endParaRP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Conclusion and Recommendations</a:t>
            </a:r>
            <a:endParaRPr sz="1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81000" y="0"/>
            <a:ext cx="1531620"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10" dirty="0"/>
              <a:t>on</a:t>
            </a:r>
            <a:r>
              <a:rPr sz="2800" spc="25" dirty="0"/>
              <a:t>t</a:t>
            </a:r>
            <a:r>
              <a:rPr sz="2800" spc="100" dirty="0"/>
              <a:t>ent</a:t>
            </a:r>
            <a:endParaRPr sz="2800" dirty="0"/>
          </a:p>
        </p:txBody>
      </p:sp>
      <p:pic>
        <p:nvPicPr>
          <p:cNvPr id="4" name="object 4"/>
          <p:cNvPicPr/>
          <p:nvPr/>
        </p:nvPicPr>
        <p:blipFill>
          <a:blip r:embed="rId2" cstate="print"/>
          <a:stretch>
            <a:fillRect/>
          </a:stretch>
        </p:blipFill>
        <p:spPr>
          <a:xfrm>
            <a:off x="5232271" y="915424"/>
            <a:ext cx="3690749" cy="369074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8F4E-78BC-4B28-A7E2-0F1F1D945ABF}"/>
              </a:ext>
            </a:extLst>
          </p:cNvPr>
          <p:cNvSpPr>
            <a:spLocks noGrp="1"/>
          </p:cNvSpPr>
          <p:nvPr>
            <p:ph type="title"/>
          </p:nvPr>
        </p:nvSpPr>
        <p:spPr>
          <a:xfrm>
            <a:off x="429344" y="285750"/>
            <a:ext cx="7658403" cy="430887"/>
          </a:xfrm>
        </p:spPr>
        <p:txBody>
          <a:bodyPr/>
          <a:lstStyle/>
          <a:p>
            <a:r>
              <a:rPr lang="en-US" sz="2800" dirty="0">
                <a:latin typeface="Times New Roman" panose="02020603050405020304" pitchFamily="18" charset="0"/>
                <a:cs typeface="Times New Roman" panose="02020603050405020304" pitchFamily="18" charset="0"/>
              </a:rPr>
              <a:t>Feature Engineering</a:t>
            </a:r>
          </a:p>
        </p:txBody>
      </p:sp>
      <p:sp>
        <p:nvSpPr>
          <p:cNvPr id="3" name="Text Placeholder 2">
            <a:extLst>
              <a:ext uri="{FF2B5EF4-FFF2-40B4-BE49-F238E27FC236}">
                <a16:creationId xmlns:a16="http://schemas.microsoft.com/office/drawing/2014/main" id="{8C3DD872-8739-4428-8BF0-631629CA80AF}"/>
              </a:ext>
            </a:extLst>
          </p:cNvPr>
          <p:cNvSpPr>
            <a:spLocks noGrp="1"/>
          </p:cNvSpPr>
          <p:nvPr>
            <p:ph type="body" idx="1"/>
          </p:nvPr>
        </p:nvSpPr>
        <p:spPr>
          <a:xfrm>
            <a:off x="429345" y="895350"/>
            <a:ext cx="8285310" cy="3816429"/>
          </a:xfrm>
        </p:spPr>
        <p:txBody>
          <a:bodyPr/>
          <a:lstStyle/>
          <a:p>
            <a:pPr marL="285750" indent="-285750">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dropped the 'duration' variable as the value of the variable will only be known at the end of the call. Hence, at that time we will also know the outcome of the call. The 'duration' variable will lead to leakage in the data and the prediction model will not be realistic.</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Also, </a:t>
            </a:r>
            <a:r>
              <a:rPr lang="en-US" sz="1600" b="0" dirty="0" err="1">
                <a:solidFill>
                  <a:schemeClr val="tx2">
                    <a:lumMod val="75000"/>
                  </a:schemeClr>
                </a:solidFill>
                <a:latin typeface="Times New Roman" panose="02020603050405020304" pitchFamily="18" charset="0"/>
                <a:cs typeface="Times New Roman" panose="02020603050405020304" pitchFamily="18" charset="0"/>
              </a:rPr>
              <a:t>pdays</a:t>
            </a:r>
            <a:r>
              <a:rPr lang="en-US" sz="1600" b="0" dirty="0">
                <a:solidFill>
                  <a:schemeClr val="tx2">
                    <a:lumMod val="75000"/>
                  </a:schemeClr>
                </a:solidFill>
                <a:latin typeface="Times New Roman" panose="02020603050405020304" pitchFamily="18" charset="0"/>
                <a:cs typeface="Times New Roman" panose="02020603050405020304" pitchFamily="18" charset="0"/>
              </a:rPr>
              <a:t> has more than 80% of its value as -1 which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possibly means that the client wasn't contacted before or stands for missing data. So we have dropped </a:t>
            </a:r>
            <a:r>
              <a:rPr lang="en-US" sz="1600" b="0" i="0" dirty="0" err="1">
                <a:solidFill>
                  <a:schemeClr val="tx2">
                    <a:lumMod val="75000"/>
                  </a:schemeClr>
                </a:solidFill>
                <a:effectLst/>
                <a:latin typeface="Times New Roman" panose="02020603050405020304" pitchFamily="18" charset="0"/>
                <a:cs typeface="Times New Roman" panose="02020603050405020304" pitchFamily="18" charset="0"/>
              </a:rPr>
              <a:t>pdays</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 too.</a:t>
            </a: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r>
              <a:rPr lang="en-US" sz="2800" dirty="0">
                <a:solidFill>
                  <a:srgbClr val="C00000"/>
                </a:solidFill>
                <a:latin typeface="Times New Roman" panose="02020603050405020304" pitchFamily="18" charset="0"/>
                <a:cs typeface="Times New Roman" panose="02020603050405020304" pitchFamily="18" charset="0"/>
              </a:rPr>
              <a:t>Label Encoding</a:t>
            </a:r>
          </a:p>
          <a:p>
            <a:endParaRPr lang="en-US" sz="28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Columns such as default, loan, housing and y have Boolean values (yes/no) so we have encoded yes as 1 and no as 0.</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All other categorical columns have been numerically encoded. </a:t>
            </a:r>
          </a:p>
        </p:txBody>
      </p:sp>
    </p:spTree>
    <p:extLst>
      <p:ext uri="{BB962C8B-B14F-4D97-AF65-F5344CB8AC3E}">
        <p14:creationId xmlns:p14="http://schemas.microsoft.com/office/powerpoint/2010/main" val="97609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E2A8-AD7E-4B0B-A82D-B8704577D3F4}"/>
              </a:ext>
            </a:extLst>
          </p:cNvPr>
          <p:cNvSpPr>
            <a:spLocks noGrp="1"/>
          </p:cNvSpPr>
          <p:nvPr>
            <p:ph type="title"/>
          </p:nvPr>
        </p:nvSpPr>
        <p:spPr>
          <a:xfrm>
            <a:off x="409851" y="391922"/>
            <a:ext cx="7658403" cy="430887"/>
          </a:xfrm>
        </p:spPr>
        <p:txBody>
          <a:bodyPr/>
          <a:lstStyle/>
          <a:p>
            <a:r>
              <a:rPr lang="en-US" sz="2800" dirty="0">
                <a:latin typeface="Times New Roman" panose="02020603050405020304" pitchFamily="18" charset="0"/>
                <a:cs typeface="Times New Roman" panose="02020603050405020304" pitchFamily="18" charset="0"/>
              </a:rPr>
              <a:t>Heatmap</a:t>
            </a:r>
          </a:p>
        </p:txBody>
      </p:sp>
      <p:pic>
        <p:nvPicPr>
          <p:cNvPr id="5" name="Picture 4">
            <a:extLst>
              <a:ext uri="{FF2B5EF4-FFF2-40B4-BE49-F238E27FC236}">
                <a16:creationId xmlns:a16="http://schemas.microsoft.com/office/drawing/2014/main" id="{D1DC5ABF-D121-4992-82B8-1FDD78B3BC5F}"/>
              </a:ext>
            </a:extLst>
          </p:cNvPr>
          <p:cNvPicPr>
            <a:picLocks noChangeAspect="1"/>
          </p:cNvPicPr>
          <p:nvPr/>
        </p:nvPicPr>
        <p:blipFill>
          <a:blip r:embed="rId2"/>
          <a:stretch>
            <a:fillRect/>
          </a:stretch>
        </p:blipFill>
        <p:spPr>
          <a:xfrm>
            <a:off x="409850" y="971550"/>
            <a:ext cx="7514949" cy="3962400"/>
          </a:xfrm>
          <a:prstGeom prst="rect">
            <a:avLst/>
          </a:prstGeom>
        </p:spPr>
      </p:pic>
    </p:spTree>
    <p:extLst>
      <p:ext uri="{BB962C8B-B14F-4D97-AF65-F5344CB8AC3E}">
        <p14:creationId xmlns:p14="http://schemas.microsoft.com/office/powerpoint/2010/main" val="23320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994" y="503825"/>
            <a:ext cx="5052806" cy="443711"/>
          </a:xfrm>
          <a:prstGeom prst="rect">
            <a:avLst/>
          </a:prstGeom>
        </p:spPr>
        <p:txBody>
          <a:bodyPr vert="horz" wrap="square" lIns="0" tIns="12700" rIns="0" bIns="0" rtlCol="0">
            <a:spAutoFit/>
          </a:bodyPr>
          <a:lstStyle/>
          <a:p>
            <a:pPr marL="12700">
              <a:lnSpc>
                <a:spcPct val="100000"/>
              </a:lnSpc>
              <a:spcBef>
                <a:spcPts val="100"/>
              </a:spcBef>
            </a:pPr>
            <a:r>
              <a:rPr sz="2800" spc="85" dirty="0"/>
              <a:t>Sampli</a:t>
            </a:r>
            <a:r>
              <a:rPr sz="2800" spc="110" dirty="0"/>
              <a:t>n</a:t>
            </a:r>
            <a:r>
              <a:rPr sz="2800" spc="195" dirty="0"/>
              <a:t>g</a:t>
            </a:r>
            <a:r>
              <a:rPr lang="en-US" sz="2800" spc="195" dirty="0"/>
              <a:t> And Scaling</a:t>
            </a:r>
            <a:endParaRPr sz="2800" dirty="0"/>
          </a:p>
        </p:txBody>
      </p:sp>
      <p:sp>
        <p:nvSpPr>
          <p:cNvPr id="3" name="object 3"/>
          <p:cNvSpPr txBox="1"/>
          <p:nvPr/>
        </p:nvSpPr>
        <p:spPr>
          <a:xfrm>
            <a:off x="457201" y="1321197"/>
            <a:ext cx="8458199" cy="3816942"/>
          </a:xfrm>
          <a:prstGeom prst="rect">
            <a:avLst/>
          </a:prstGeom>
        </p:spPr>
        <p:txBody>
          <a:bodyPr vert="horz" wrap="square" lIns="0" tIns="12700" rIns="0" bIns="0" rtlCol="0">
            <a:spAutoFit/>
          </a:bodyPr>
          <a:lstStyle/>
          <a:p>
            <a:pPr marL="379095" marR="5080" indent="-367030">
              <a:lnSpc>
                <a:spcPct val="114999"/>
              </a:lnSpc>
              <a:spcBef>
                <a:spcPts val="100"/>
              </a:spcBef>
              <a:buFont typeface="Arial"/>
              <a:buChar char="●"/>
              <a:tabLst>
                <a:tab pos="379095" algn="l"/>
                <a:tab pos="37973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given</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dataset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was</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highly</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a:t>
            </a:r>
            <a:r>
              <a:rPr sz="1600" dirty="0">
                <a:solidFill>
                  <a:schemeClr val="tx2">
                    <a:lumMod val="75000"/>
                  </a:schemeClr>
                </a:solidFill>
                <a:latin typeface="Times New Roman" panose="02020603050405020304" pitchFamily="18" charset="0"/>
                <a:cs typeface="Times New Roman" panose="02020603050405020304" pitchFamily="18" charset="0"/>
              </a:rPr>
              <a:t>,</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so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to</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balance</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this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we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used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technique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called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lang="en-US" sz="1600" spc="-25" dirty="0">
                <a:solidFill>
                  <a:schemeClr val="tx2">
                    <a:lumMod val="75000"/>
                  </a:schemeClr>
                </a:solidFill>
                <a:latin typeface="Times New Roman" panose="02020603050405020304" pitchFamily="18" charset="0"/>
                <a:cs typeface="Times New Roman" panose="02020603050405020304" pitchFamily="18" charset="0"/>
              </a:rPr>
              <a:t>SMOTE </a:t>
            </a:r>
            <a:r>
              <a:rPr sz="1600" spc="50" dirty="0">
                <a:solidFill>
                  <a:schemeClr val="tx2">
                    <a:lumMod val="75000"/>
                  </a:schemeClr>
                </a:solidFill>
                <a:latin typeface="Times New Roman" panose="02020603050405020304" pitchFamily="18" charset="0"/>
                <a:cs typeface="Times New Roman" panose="02020603050405020304" pitchFamily="18" charset="0"/>
              </a:rPr>
              <a:t>sampling.</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a:spcBef>
                <a:spcPts val="5"/>
              </a:spcBef>
              <a:buClr>
                <a:srgbClr val="134F5C"/>
              </a:buClr>
              <a:buFont typeface="Arial"/>
              <a:buChar char="●"/>
            </a:pP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lang="en-US" sz="1600" b="1" dirty="0">
                <a:solidFill>
                  <a:schemeClr val="tx2">
                    <a:lumMod val="75000"/>
                  </a:schemeClr>
                </a:solidFill>
                <a:latin typeface="Times New Roman" panose="02020603050405020304" pitchFamily="18" charset="0"/>
                <a:cs typeface="Times New Roman" panose="02020603050405020304" pitchFamily="18" charset="0"/>
              </a:rPr>
              <a:t>SMOTE </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SMOTE</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(synthetic minority oversampling technique) is one of the most  commonly 	  	        used oversampling methods to solve the imbalance problem. It aims to balance class 	       distribution by randomly increasing minority class examples by replicating them. 	     	       SMOTE synthesizes new minority instances between existing minority instances. It   	       generates the virtual training records by linear interpolation for the minority class.</a:t>
            </a:r>
          </a:p>
          <a:p>
            <a:pPr>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marR="69215" indent="-367030">
              <a:lnSpc>
                <a:spcPct val="114999"/>
              </a:lnSpc>
              <a:spcBef>
                <a:spcPts val="5"/>
              </a:spcBef>
              <a:buClr>
                <a:srgbClr val="134F5C"/>
              </a:buClr>
              <a:buFont typeface="Arial"/>
              <a:buChar char="●"/>
              <a:tabLst>
                <a:tab pos="443865" algn="l"/>
                <a:tab pos="444500" algn="l"/>
              </a:tabLst>
            </a:pP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Oversampling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and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undersampling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classes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ﬁx</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Standard</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scaling</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balanced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99" y="514350"/>
            <a:ext cx="4292600" cy="452120"/>
          </a:xfrm>
          <a:prstGeom prst="rect">
            <a:avLst/>
          </a:prstGeom>
        </p:spPr>
        <p:txBody>
          <a:bodyPr vert="horz" wrap="square" lIns="0" tIns="12700" rIns="0" bIns="0" rtlCol="0">
            <a:spAutoFit/>
          </a:bodyPr>
          <a:lstStyle/>
          <a:p>
            <a:pPr marL="12700">
              <a:lnSpc>
                <a:spcPct val="100000"/>
              </a:lnSpc>
              <a:spcBef>
                <a:spcPts val="100"/>
              </a:spcBef>
            </a:pPr>
            <a:r>
              <a:rPr sz="2800" spc="110" dirty="0">
                <a:latin typeface="Times New Roman" panose="02020603050405020304" pitchFamily="18" charset="0"/>
                <a:cs typeface="Times New Roman" panose="02020603050405020304" pitchFamily="18" charset="0"/>
              </a:rPr>
              <a:t>Model</a:t>
            </a:r>
            <a:r>
              <a:rPr sz="2800" spc="-55" dirty="0">
                <a:latin typeface="Times New Roman" panose="02020603050405020304" pitchFamily="18" charset="0"/>
                <a:cs typeface="Times New Roman" panose="02020603050405020304" pitchFamily="18" charset="0"/>
              </a:rPr>
              <a:t> </a:t>
            </a:r>
            <a:r>
              <a:rPr sz="2800" spc="100" dirty="0">
                <a:latin typeface="Times New Roman" panose="02020603050405020304" pitchFamily="18" charset="0"/>
                <a:cs typeface="Times New Roman" panose="02020603050405020304" pitchFamily="18" charset="0"/>
              </a:rPr>
              <a:t>implementation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0225" y="1507363"/>
            <a:ext cx="7775575" cy="259045"/>
          </a:xfrm>
          <a:prstGeom prst="rect">
            <a:avLst/>
          </a:prstGeom>
        </p:spPr>
        <p:txBody>
          <a:bodyPr vert="horz" wrap="square" lIns="0" tIns="12700" rIns="0" bIns="0" rtlCol="0">
            <a:spAutoFit/>
          </a:bodyPr>
          <a:lstStyle/>
          <a:p>
            <a:pPr marL="12700">
              <a:lnSpc>
                <a:spcPct val="100000"/>
              </a:lnSpc>
              <a:spcBef>
                <a:spcPts val="100"/>
              </a:spcBef>
            </a:pPr>
            <a:r>
              <a:rPr lang="en-US" sz="1600" b="1" spc="110" dirty="0">
                <a:solidFill>
                  <a:schemeClr val="tx2">
                    <a:lumMod val="75000"/>
                  </a:schemeClr>
                </a:solidFill>
                <a:latin typeface="Times New Roman" panose="02020603050405020304" pitchFamily="18" charset="0"/>
                <a:cs typeface="Times New Roman" panose="02020603050405020304" pitchFamily="18" charset="0"/>
              </a:rPr>
              <a:t>We have implemented the below models </a:t>
            </a:r>
            <a:r>
              <a:rPr sz="1600" b="1" spc="110" dirty="0">
                <a:solidFill>
                  <a:schemeClr val="tx2">
                    <a:lumMod val="75000"/>
                  </a:schemeClr>
                </a:solidFill>
                <a:latin typeface="Times New Roman" panose="02020603050405020304" pitchFamily="18" charset="0"/>
                <a:cs typeface="Times New Roman" panose="02020603050405020304" pitchFamily="18" charset="0"/>
              </a:rPr>
              <a:t>On</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 our</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 balanced </a:t>
            </a:r>
            <a:r>
              <a:rPr sz="1600" b="1" spc="50" dirty="0">
                <a:solidFill>
                  <a:schemeClr val="tx2">
                    <a:lumMod val="75000"/>
                  </a:schemeClr>
                </a:solidFill>
                <a:latin typeface="Times New Roman" panose="02020603050405020304" pitchFamily="18" charset="0"/>
                <a:cs typeface="Times New Roman" panose="02020603050405020304" pitchFamily="18" charset="0"/>
              </a:rPr>
              <a:t>data</a:t>
            </a:r>
            <a:r>
              <a:rPr sz="1600" b="1" spc="-3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set:-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0732" y="2495550"/>
            <a:ext cx="3444240" cy="2292935"/>
          </a:xfrm>
          <a:prstGeom prst="rect">
            <a:avLst/>
          </a:prstGeom>
        </p:spPr>
        <p:txBody>
          <a:bodyPr vert="horz" wrap="square" lIns="0" tIns="12700" rIns="0" bIns="0" rtlCol="0">
            <a:spAutoFit/>
          </a:bodyPr>
          <a:lstStyle/>
          <a:p>
            <a:pPr marL="457834" indent="-400685">
              <a:lnSpc>
                <a:spcPct val="100000"/>
              </a:lnSpc>
              <a:spcBef>
                <a:spcPts val="100"/>
              </a:spcBef>
              <a:buAutoNum type="arabicParenR"/>
              <a:tabLst>
                <a:tab pos="457834" algn="l"/>
                <a:tab pos="45847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Logistic</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regression</a:t>
            </a: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KNN</a:t>
            </a: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Naïve Bayes</a:t>
            </a:r>
          </a:p>
          <a:p>
            <a:pPr marL="457834" indent="-400685">
              <a:lnSpc>
                <a:spcPct val="100000"/>
              </a:lnSpc>
              <a:spcBef>
                <a:spcPts val="100"/>
              </a:spcBef>
              <a:buAutoNum type="arabicParenR"/>
              <a:tabLst>
                <a:tab pos="457834" algn="l"/>
                <a:tab pos="458470" algn="l"/>
              </a:tabLst>
            </a:pPr>
            <a:endParaRPr sz="1600" b="1"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sz="1600" b="1" spc="80" dirty="0">
                <a:solidFill>
                  <a:schemeClr val="tx2">
                    <a:lumMod val="75000"/>
                  </a:schemeClr>
                </a:solidFill>
                <a:latin typeface="Times New Roman" panose="02020603050405020304" pitchFamily="18" charset="0"/>
                <a:cs typeface="Times New Roman" panose="02020603050405020304" pitchFamily="18" charset="0"/>
              </a:rPr>
              <a:t>Random</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Forest</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classiﬁer</a:t>
            </a: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lang="en-US"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5" y="46625"/>
            <a:ext cx="3250565" cy="452120"/>
          </a:xfrm>
          <a:prstGeom prst="rect">
            <a:avLst/>
          </a:prstGeom>
        </p:spPr>
        <p:txBody>
          <a:bodyPr vert="horz" wrap="square" lIns="0" tIns="12700" rIns="0" bIns="0" rtlCol="0">
            <a:spAutoFit/>
          </a:bodyPr>
          <a:lstStyle/>
          <a:p>
            <a:pPr marL="12700">
              <a:lnSpc>
                <a:spcPct val="100000"/>
              </a:lnSpc>
              <a:spcBef>
                <a:spcPts val="100"/>
              </a:spcBef>
            </a:pPr>
            <a:r>
              <a:rPr sz="2800" spc="110" dirty="0"/>
              <a:t>Model</a:t>
            </a:r>
            <a:r>
              <a:rPr sz="2800" spc="-90" dirty="0"/>
              <a:t> </a:t>
            </a:r>
            <a:r>
              <a:rPr sz="2800" spc="65" dirty="0"/>
              <a:t>Evaluation</a:t>
            </a:r>
            <a:endParaRPr sz="2800"/>
          </a:p>
        </p:txBody>
      </p:sp>
      <p:graphicFrame>
        <p:nvGraphicFramePr>
          <p:cNvPr id="3" name="object 3"/>
          <p:cNvGraphicFramePr>
            <a:graphicFrameLocks noGrp="1"/>
          </p:cNvGraphicFramePr>
          <p:nvPr>
            <p:extLst>
              <p:ext uri="{D42A27DB-BD31-4B8C-83A1-F6EECF244321}">
                <p14:modId xmlns:p14="http://schemas.microsoft.com/office/powerpoint/2010/main" val="1893742933"/>
              </p:ext>
            </p:extLst>
          </p:nvPr>
        </p:nvGraphicFramePr>
        <p:xfrm>
          <a:off x="117112" y="640087"/>
          <a:ext cx="8898253" cy="4420319"/>
        </p:xfrm>
        <a:graphic>
          <a:graphicData uri="http://schemas.openxmlformats.org/drawingml/2006/table">
            <a:tbl>
              <a:tblPr firstRow="1" bandRow="1">
                <a:tableStyleId>{2D5ABB26-0587-4C30-8999-92F81FD0307C}</a:tableStyleId>
              </a:tblPr>
              <a:tblGrid>
                <a:gridCol w="1934210">
                  <a:extLst>
                    <a:ext uri="{9D8B030D-6E8A-4147-A177-3AD203B41FA5}">
                      <a16:colId xmlns:a16="http://schemas.microsoft.com/office/drawing/2014/main" val="20000"/>
                    </a:ext>
                  </a:extLst>
                </a:gridCol>
                <a:gridCol w="1548764">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2474594">
                  <a:extLst>
                    <a:ext uri="{9D8B030D-6E8A-4147-A177-3AD203B41FA5}">
                      <a16:colId xmlns:a16="http://schemas.microsoft.com/office/drawing/2014/main" val="20004"/>
                    </a:ext>
                  </a:extLst>
                </a:gridCol>
              </a:tblGrid>
              <a:tr h="777199">
                <a:tc>
                  <a:txBody>
                    <a:bodyPr/>
                    <a:lstStyle/>
                    <a:p>
                      <a:pPr marL="85725">
                        <a:lnSpc>
                          <a:spcPct val="100000"/>
                        </a:lnSpc>
                        <a:spcBef>
                          <a:spcPts val="600"/>
                        </a:spcBef>
                      </a:pPr>
                      <a:r>
                        <a:rPr sz="1600" b="1" spc="70" dirty="0">
                          <a:solidFill>
                            <a:schemeClr val="tx2">
                              <a:lumMod val="75000"/>
                            </a:schemeClr>
                          </a:solidFill>
                          <a:latin typeface="Times New Roman" panose="02020603050405020304" pitchFamily="18" charset="0"/>
                          <a:cs typeface="Times New Roman" panose="02020603050405020304" pitchFamily="18" charset="0"/>
                        </a:rPr>
                        <a:t>Model</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93599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5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A</a:t>
                      </a:r>
                      <a:r>
                        <a:rPr sz="1600" b="1" dirty="0">
                          <a:solidFill>
                            <a:schemeClr val="tx2">
                              <a:lumMod val="75000"/>
                            </a:schemeClr>
                          </a:solidFill>
                          <a:latin typeface="Times New Roman" panose="02020603050405020304" pitchFamily="18" charset="0"/>
                          <a:cs typeface="Times New Roman" panose="02020603050405020304" pitchFamily="18" charset="0"/>
                        </a:rPr>
                        <a:t>UC</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3401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cu</a:t>
                      </a:r>
                      <a:r>
                        <a:rPr sz="1600" b="1" spc="-15" dirty="0">
                          <a:solidFill>
                            <a:schemeClr val="tx2">
                              <a:lumMod val="75000"/>
                            </a:schemeClr>
                          </a:solidFill>
                          <a:latin typeface="Times New Roman" panose="02020603050405020304" pitchFamily="18" charset="0"/>
                          <a:cs typeface="Times New Roman" panose="02020603050405020304" pitchFamily="18" charset="0"/>
                        </a:rPr>
                        <a:t>r</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y</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F1-score</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0" dirty="0">
                          <a:solidFill>
                            <a:schemeClr val="tx2">
                              <a:lumMod val="75000"/>
                            </a:schemeClr>
                          </a:solidFill>
                          <a:latin typeface="Times New Roman" panose="02020603050405020304" pitchFamily="18" charset="0"/>
                          <a:cs typeface="Times New Roman" panose="02020603050405020304" pitchFamily="18" charset="0"/>
                        </a:rPr>
                        <a:t>Precision</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922924">
                <a:tc>
                  <a:txBody>
                    <a:bodyPr/>
                    <a:lstStyle/>
                    <a:p>
                      <a:pPr marL="85725" marR="103505">
                        <a:lnSpc>
                          <a:spcPct val="100000"/>
                        </a:lnSpc>
                        <a:spcBef>
                          <a:spcPts val="615"/>
                        </a:spcBef>
                      </a:pPr>
                      <a:r>
                        <a:rPr sz="1600" b="1" spc="40" dirty="0">
                          <a:solidFill>
                            <a:schemeClr val="tx2">
                              <a:lumMod val="75000"/>
                            </a:schemeClr>
                          </a:solidFill>
                          <a:latin typeface="Times New Roman" panose="02020603050405020304" pitchFamily="18" charset="0"/>
                          <a:cs typeface="Times New Roman" panose="02020603050405020304" pitchFamily="18" charset="0"/>
                        </a:rPr>
                        <a:t>Logistic </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Regression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5"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680049">
                <a:tc>
                  <a:txBody>
                    <a:bodyPr/>
                    <a:lstStyle/>
                    <a:p>
                      <a:pPr marL="85725" marR="10350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KNN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30" dirty="0">
                          <a:solidFill>
                            <a:schemeClr val="tx2">
                              <a:lumMod val="75000"/>
                            </a:schemeClr>
                          </a:solidFill>
                          <a:latin typeface="Times New Roman" panose="02020603050405020304" pitchFamily="18" charset="0"/>
                          <a:cs typeface="Times New Roman" panose="02020603050405020304" pitchFamily="18" charset="0"/>
                        </a:rPr>
                        <a:t>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0.8</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80049">
                <a:tc>
                  <a:txBody>
                    <a:bodyPr/>
                    <a:lstStyle/>
                    <a:p>
                      <a:pPr marL="85725" marR="24574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Naïve Bayes</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66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80049">
                <a:tc>
                  <a:txBody>
                    <a:bodyPr/>
                    <a:lstStyle/>
                    <a:p>
                      <a:pPr marL="85725" marR="795655">
                        <a:lnSpc>
                          <a:spcPct val="100000"/>
                        </a:lnSpc>
                        <a:spcBef>
                          <a:spcPts val="615"/>
                        </a:spcBef>
                      </a:pPr>
                      <a:r>
                        <a:rPr lang="en-US" sz="1600" b="1" spc="55" dirty="0">
                          <a:solidFill>
                            <a:schemeClr val="tx2">
                              <a:lumMod val="75000"/>
                            </a:schemeClr>
                          </a:solidFill>
                          <a:latin typeface="Times New Roman" panose="02020603050405020304" pitchFamily="18" charset="0"/>
                          <a:cs typeface="Times New Roman" panose="02020603050405020304" pitchFamily="18" charset="0"/>
                        </a:rPr>
                        <a:t>Random Forest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5" dirty="0">
                          <a:solidFill>
                            <a:schemeClr val="tx2">
                              <a:lumMod val="75000"/>
                            </a:schemeClr>
                          </a:solidFill>
                          <a:latin typeface="Times New Roman" panose="02020603050405020304" pitchFamily="18" charset="0"/>
                          <a:cs typeface="Times New Roman" panose="02020603050405020304" pitchFamily="18" charset="0"/>
                        </a:rPr>
                        <a:t>96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680049">
                <a:tc>
                  <a:txBody>
                    <a:bodyPr/>
                    <a:lstStyle/>
                    <a:p>
                      <a:pPr marL="85725" marR="387350">
                        <a:lnSpc>
                          <a:spcPct val="100000"/>
                        </a:lnSpc>
                        <a:spcBef>
                          <a:spcPts val="615"/>
                        </a:spcBef>
                      </a:pPr>
                      <a:r>
                        <a:rPr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25"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125" dirty="0">
                          <a:solidFill>
                            <a:schemeClr val="tx2">
                              <a:lumMod val="75000"/>
                            </a:schemeClr>
                          </a:solidFill>
                          <a:latin typeface="Times New Roman" panose="02020603050405020304" pitchFamily="18" charset="0"/>
                          <a:cs typeface="Times New Roman" panose="02020603050405020304" pitchFamily="18" charset="0"/>
                        </a:rPr>
                        <a:t>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89</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857490" cy="452120"/>
          </a:xfrm>
          <a:prstGeom prst="rect">
            <a:avLst/>
          </a:prstGeom>
        </p:spPr>
        <p:txBody>
          <a:bodyPr vert="horz" wrap="square" lIns="0" tIns="12700" rIns="0" bIns="0" rtlCol="0">
            <a:spAutoFit/>
          </a:bodyPr>
          <a:lstStyle/>
          <a:p>
            <a:pPr marL="12700">
              <a:lnSpc>
                <a:spcPct val="100000"/>
              </a:lnSpc>
              <a:spcBef>
                <a:spcPts val="100"/>
              </a:spcBef>
            </a:pPr>
            <a:r>
              <a:rPr sz="2800" spc="125" dirty="0">
                <a:latin typeface="Times New Roman" panose="02020603050405020304" pitchFamily="18" charset="0"/>
                <a:cs typeface="Times New Roman" panose="02020603050405020304" pitchFamily="18" charset="0"/>
              </a:rPr>
              <a:t>Random</a:t>
            </a:r>
            <a:r>
              <a:rPr sz="2800" spc="-3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Forest</a:t>
            </a:r>
            <a:r>
              <a:rPr sz="2800" spc="-25" dirty="0">
                <a:latin typeface="Times New Roman" panose="02020603050405020304" pitchFamily="18" charset="0"/>
                <a:cs typeface="Times New Roman" panose="02020603050405020304" pitchFamily="18" charset="0"/>
              </a:rPr>
              <a:t> </a:t>
            </a:r>
            <a:r>
              <a:rPr sz="2800" spc="70" dirty="0">
                <a:latin typeface="Times New Roman" panose="02020603050405020304" pitchFamily="18" charset="0"/>
                <a:cs typeface="Times New Roman" panose="02020603050405020304" pitchFamily="18" charset="0"/>
              </a:rPr>
              <a:t>classiﬁer</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0" y="1216355"/>
            <a:ext cx="8714654" cy="3204852"/>
          </a:xfrm>
          <a:prstGeom prst="rect">
            <a:avLst/>
          </a:prstGeom>
        </p:spPr>
        <p:txBody>
          <a:bodyPr vert="horz" wrap="square" lIns="0" tIns="12700" rIns="0" bIns="0" rtlCol="0">
            <a:spAutoFit/>
          </a:bodyPr>
          <a:lstStyle/>
          <a:p>
            <a:pPr marL="424815">
              <a:lnSpc>
                <a:spcPct val="100000"/>
              </a:lnSpc>
              <a:spcBef>
                <a:spcPts val="100"/>
              </a:spcBef>
            </a:pPr>
            <a:r>
              <a:rPr sz="1600" spc="10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selected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Random</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Forest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Classiﬁer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as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model.</a:t>
            </a:r>
          </a:p>
          <a:p>
            <a:pPr marL="412115">
              <a:lnSpc>
                <a:spcPct val="100000"/>
              </a:lnSpc>
              <a:spcBef>
                <a:spcPts val="3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r>
              <a:rPr sz="1600" spc="35" dirty="0">
                <a:solidFill>
                  <a:schemeClr val="tx2">
                    <a:lumMod val="75000"/>
                  </a:schemeClr>
                </a:solidFill>
                <a:latin typeface="Times New Roman" panose="02020603050405020304" pitchFamily="18" charset="0"/>
                <a:cs typeface="Times New Roman" panose="02020603050405020304" pitchFamily="18" charset="0"/>
              </a:rPr>
              <a:t>Having-</a:t>
            </a:r>
            <a:endParaRPr lang="en-US"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14" dirty="0">
                <a:solidFill>
                  <a:schemeClr val="tx2">
                    <a:lumMod val="75000"/>
                  </a:schemeClr>
                </a:solidFill>
                <a:latin typeface="Times New Roman" panose="02020603050405020304" pitchFamily="18" charset="0"/>
                <a:cs typeface="Times New Roman" panose="02020603050405020304" pitchFamily="18" charset="0"/>
              </a:rPr>
              <a:t>A</a:t>
            </a:r>
            <a:r>
              <a:rPr sz="1600" spc="100" dirty="0">
                <a:solidFill>
                  <a:schemeClr val="tx2">
                    <a:lumMod val="75000"/>
                  </a:schemeClr>
                </a:solidFill>
                <a:latin typeface="Times New Roman" panose="02020603050405020304" pitchFamily="18" charset="0"/>
                <a:cs typeface="Times New Roman" panose="02020603050405020304" pitchFamily="18" charset="0"/>
              </a:rPr>
              <a:t>UC</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s</a:t>
            </a:r>
            <a:r>
              <a:rPr sz="1600" spc="55" dirty="0">
                <a:solidFill>
                  <a:schemeClr val="tx2">
                    <a:lumMod val="75000"/>
                  </a:schemeClr>
                </a:solidFill>
                <a:latin typeface="Times New Roman" panose="02020603050405020304" pitchFamily="18" charset="0"/>
                <a:cs typeface="Times New Roman" panose="02020603050405020304" pitchFamily="18" charset="0"/>
              </a:rPr>
              <a:t>c</a:t>
            </a:r>
            <a:r>
              <a:rPr sz="1600" spc="35" dirty="0">
                <a:solidFill>
                  <a:schemeClr val="tx2">
                    <a:lumMod val="75000"/>
                  </a:schemeClr>
                </a:solidFill>
                <a:latin typeface="Times New Roman" panose="02020603050405020304" pitchFamily="18" charset="0"/>
                <a:cs typeface="Times New Roman" panose="02020603050405020304" pitchFamily="18" charset="0"/>
              </a:rPr>
              <a:t>o</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65" dirty="0">
                <a:solidFill>
                  <a:schemeClr val="tx2">
                    <a:lumMod val="75000"/>
                  </a:schemeClr>
                </a:solidFill>
                <a:latin typeface="Times New Roman" panose="02020603050405020304" pitchFamily="18" charset="0"/>
                <a:cs typeface="Times New Roman" panose="02020603050405020304" pitchFamily="18" charset="0"/>
              </a:rPr>
              <a:t>e</a:t>
            </a:r>
            <a:r>
              <a:rPr lang="en-US"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lang="en-US"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0</a:t>
            </a:r>
            <a:r>
              <a:rPr sz="1600" dirty="0">
                <a:solidFill>
                  <a:schemeClr val="tx2">
                    <a:lumMod val="75000"/>
                  </a:schemeClr>
                </a:solidFill>
                <a:latin typeface="Times New Roman" panose="02020603050405020304" pitchFamily="18" charset="0"/>
                <a:cs typeface="Times New Roman" panose="02020603050405020304" pitchFamily="18" charset="0"/>
              </a:rPr>
              <a:t>.9</a:t>
            </a:r>
            <a:r>
              <a:rPr lang="en-US" sz="1600" dirty="0">
                <a:solidFill>
                  <a:schemeClr val="tx2">
                    <a:lumMod val="75000"/>
                  </a:schemeClr>
                </a:solidFill>
                <a:latin typeface="Times New Roman" panose="02020603050405020304" pitchFamily="18" charset="0"/>
                <a:cs typeface="Times New Roman" panose="02020603050405020304" pitchFamily="18" charset="0"/>
              </a:rPr>
              <a:t>6</a:t>
            </a:r>
            <a:r>
              <a:rPr sz="1600" dirty="0">
                <a:solidFill>
                  <a:schemeClr val="tx2">
                    <a:lumMod val="75000"/>
                  </a:schemeClr>
                </a:solidFill>
                <a:latin typeface="Times New Roman" panose="02020603050405020304" pitchFamily="18" charset="0"/>
                <a:cs typeface="Times New Roman" panose="02020603050405020304" pitchFamily="18" charset="0"/>
              </a:rPr>
              <a:t>  </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60" dirty="0">
                <a:solidFill>
                  <a:schemeClr val="tx2">
                    <a:lumMod val="75000"/>
                  </a:schemeClr>
                </a:solidFill>
                <a:latin typeface="Times New Roman" panose="02020603050405020304" pitchFamily="18" charset="0"/>
                <a:cs typeface="Times New Roman" panose="02020603050405020304" pitchFamily="18" charset="0"/>
              </a:rPr>
              <a:t>F1</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score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lang="en-US"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0.88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Accuracy</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lang="en-US"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a:t>
            </a:r>
            <a:r>
              <a:rPr lang="en-US" sz="1600" spc="10" dirty="0">
                <a:solidFill>
                  <a:schemeClr val="tx2">
                    <a:lumMod val="75000"/>
                  </a:schemeClr>
                </a:solidFill>
                <a:latin typeface="Times New Roman" panose="02020603050405020304" pitchFamily="18" charset="0"/>
                <a:cs typeface="Times New Roman" panose="02020603050405020304" pitchFamily="18" charset="0"/>
              </a:rPr>
              <a:t>90</a:t>
            </a:r>
            <a:endParaRPr sz="1600" spc="1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spcBef>
                <a:spcPts val="325"/>
              </a:spcBef>
              <a:tabLst>
                <a:tab pos="1863725"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Precision</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0.9</a:t>
            </a:r>
            <a:r>
              <a:rPr lang="en-US" sz="1600" spc="-35" dirty="0">
                <a:solidFill>
                  <a:schemeClr val="tx2">
                    <a:lumMod val="75000"/>
                  </a:schemeClr>
                </a:solidFill>
                <a:latin typeface="Times New Roman" panose="02020603050405020304" pitchFamily="18" charset="0"/>
                <a:cs typeface="Times New Roman" panose="02020603050405020304" pitchFamily="18" charset="0"/>
              </a:rPr>
              <a:t>0</a:t>
            </a: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12115">
              <a:lnSpc>
                <a:spcPct val="100000"/>
              </a:lnSpc>
              <a:spcBef>
                <a:spcPts val="15"/>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080">
              <a:lnSpc>
                <a:spcPct val="114999"/>
              </a:lnSpc>
              <a:spcBef>
                <a:spcPts val="5"/>
              </a:spcBef>
            </a:pPr>
            <a:r>
              <a:rPr sz="1600" spc="40" dirty="0">
                <a:solidFill>
                  <a:schemeClr val="tx2">
                    <a:lumMod val="75000"/>
                  </a:schemeClr>
                </a:solidFill>
                <a:latin typeface="Times New Roman" panose="02020603050405020304" pitchFamily="18" charset="0"/>
                <a:cs typeface="Times New Roman" panose="02020603050405020304" pitchFamily="18" charset="0"/>
              </a:rPr>
              <a:t>Here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Precision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important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more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number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(type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1</a:t>
            </a:r>
            <a:r>
              <a:rPr sz="1600" spc="-38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error) </a:t>
            </a:r>
            <a:r>
              <a:rPr sz="1600" spc="-45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lead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poor</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marketing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campaign</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because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if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prospect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labelled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 </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completely</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losing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him/her.</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41420" cy="452120"/>
          </a:xfrm>
          <a:prstGeom prst="rect">
            <a:avLst/>
          </a:prstGeom>
        </p:spPr>
        <p:txBody>
          <a:bodyPr vert="horz" wrap="square" lIns="0" tIns="12700" rIns="0" bIns="0" rtlCol="0">
            <a:spAutoFit/>
          </a:bodyPr>
          <a:lstStyle/>
          <a:p>
            <a:pPr marL="12700">
              <a:lnSpc>
                <a:spcPct val="100000"/>
              </a:lnSpc>
              <a:spcBef>
                <a:spcPts val="100"/>
              </a:spcBef>
            </a:pPr>
            <a:r>
              <a:rPr sz="2800" spc="70" dirty="0">
                <a:latin typeface="Times New Roman" panose="02020603050405020304" pitchFamily="18" charset="0"/>
                <a:cs typeface="Times New Roman" panose="02020603050405020304" pitchFamily="18" charset="0"/>
              </a:rPr>
              <a:t>Feature</a:t>
            </a:r>
            <a:r>
              <a:rPr sz="2800" spc="-11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Importance</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025" y="65913"/>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6" name="Picture 5">
            <a:extLst>
              <a:ext uri="{FF2B5EF4-FFF2-40B4-BE49-F238E27FC236}">
                <a16:creationId xmlns:a16="http://schemas.microsoft.com/office/drawing/2014/main" id="{C863CD81-9AF9-4C23-B8BC-4B71622F36A5}"/>
              </a:ext>
            </a:extLst>
          </p:cNvPr>
          <p:cNvPicPr>
            <a:picLocks noChangeAspect="1"/>
          </p:cNvPicPr>
          <p:nvPr/>
        </p:nvPicPr>
        <p:blipFill>
          <a:blip r:embed="rId2"/>
          <a:stretch>
            <a:fillRect/>
          </a:stretch>
        </p:blipFill>
        <p:spPr>
          <a:xfrm>
            <a:off x="901932" y="1200150"/>
            <a:ext cx="7022868" cy="3533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23525"/>
            <a:ext cx="2094864"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20" dirty="0"/>
              <a:t>o</a:t>
            </a:r>
            <a:r>
              <a:rPr sz="2800" spc="135" dirty="0"/>
              <a:t>n</a:t>
            </a:r>
            <a:r>
              <a:rPr sz="2800" spc="160" dirty="0"/>
              <a:t>c</a:t>
            </a:r>
            <a:r>
              <a:rPr sz="2800" spc="70" dirty="0"/>
              <a:t>lusion</a:t>
            </a:r>
            <a:endParaRPr sz="2800" dirty="0"/>
          </a:p>
        </p:txBody>
      </p:sp>
      <p:sp>
        <p:nvSpPr>
          <p:cNvPr id="3" name="object 3"/>
          <p:cNvSpPr txBox="1"/>
          <p:nvPr/>
        </p:nvSpPr>
        <p:spPr>
          <a:xfrm>
            <a:off x="312871" y="925422"/>
            <a:ext cx="8121650" cy="4015843"/>
          </a:xfrm>
          <a:prstGeom prst="rect">
            <a:avLst/>
          </a:prstGeom>
        </p:spPr>
        <p:txBody>
          <a:bodyPr vert="horz" wrap="square" lIns="0" tIns="12700" rIns="0" bIns="0" rtlCol="0">
            <a:spAutoFit/>
          </a:bodyPr>
          <a:lstStyle/>
          <a:p>
            <a:pPr marL="363855" indent="-351790">
              <a:lnSpc>
                <a:spcPct val="100000"/>
              </a:lnSpc>
              <a:spcBef>
                <a:spcPts val="100"/>
              </a:spcBef>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Random</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Forest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and</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XGBoost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have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shown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best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performance.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080" indent="-351790">
              <a:lnSpc>
                <a:spcPct val="114999"/>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account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has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80" dirty="0">
                <a:solidFill>
                  <a:schemeClr val="tx2">
                    <a:lumMod val="75000"/>
                  </a:schemeClr>
                </a:solidFill>
                <a:latin typeface="Times New Roman" panose="02020603050405020304" pitchFamily="18" charset="0"/>
                <a:cs typeface="Times New Roman" panose="02020603050405020304" pitchFamily="18" charset="0"/>
              </a:rPr>
              <a:t>huge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inﬂuence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campaign's </a:t>
            </a:r>
            <a:r>
              <a:rPr sz="1600" b="1" spc="-45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outcome.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45" dirty="0">
                <a:solidFill>
                  <a:schemeClr val="tx2">
                    <a:lumMod val="75000"/>
                  </a:schemeClr>
                </a:solidFill>
                <a:latin typeface="Times New Roman" panose="02020603050405020304" pitchFamily="18" charset="0"/>
                <a:cs typeface="Times New Roman" panose="02020603050405020304" pitchFamily="18" charset="0"/>
              </a:rPr>
              <a:t>address </a:t>
            </a:r>
            <a:r>
              <a:rPr sz="1600" b="1" spc="50" dirty="0">
                <a:solidFill>
                  <a:schemeClr val="tx2">
                    <a:lumMod val="75000"/>
                  </a:schemeClr>
                </a:solidFill>
                <a:latin typeface="Times New Roman" panose="02020603050405020304" pitchFamily="18" charset="0"/>
                <a:cs typeface="Times New Roman" panose="02020603050405020304" pitchFamily="18" charset="0"/>
              </a:rPr>
              <a:t>those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50" dirty="0">
                <a:solidFill>
                  <a:schemeClr val="tx2">
                    <a:lumMod val="75000"/>
                  </a:schemeClr>
                </a:solidFill>
                <a:latin typeface="Times New Roman" panose="02020603050405020304" pitchFamily="18" charset="0"/>
                <a:cs typeface="Times New Roman" panose="02020603050405020304" pitchFamily="18" charset="0"/>
              </a:rPr>
              <a:t>having </a:t>
            </a:r>
            <a:r>
              <a:rPr sz="1600" b="1" spc="80" dirty="0">
                <a:solidFill>
                  <a:schemeClr val="tx2">
                    <a:lumMod val="75000"/>
                  </a:schemeClr>
                </a:solidFill>
                <a:latin typeface="Times New Roman" panose="02020603050405020304" pitchFamily="18" charset="0"/>
                <a:cs typeface="Times New Roman" panose="02020603050405020304" pitchFamily="18" charset="0"/>
              </a:rPr>
              <a:t>good </a:t>
            </a:r>
            <a:r>
              <a:rPr sz="1600" b="1" spc="65" dirty="0">
                <a:solidFill>
                  <a:schemeClr val="tx2">
                    <a:lumMod val="75000"/>
                  </a:schemeClr>
                </a:solidFill>
                <a:latin typeface="Times New Roman" panose="02020603050405020304" pitchFamily="18" charset="0"/>
                <a:cs typeface="Times New Roman" panose="02020603050405020304" pitchFamily="18" charset="0"/>
              </a:rPr>
              <a:t>account </a:t>
            </a:r>
            <a:r>
              <a:rPr sz="1600" b="1" spc="7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85"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2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indent="-351790">
              <a:lnSpc>
                <a:spcPct val="100000"/>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age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affects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outcome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well.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77215" indent="-351790">
              <a:lnSpc>
                <a:spcPct val="114999"/>
              </a:lnSpc>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Number</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contacts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with</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during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is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crucial.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sz="1600" b="1" spc="75" dirty="0">
                <a:solidFill>
                  <a:schemeClr val="tx2">
                    <a:lumMod val="75000"/>
                  </a:schemeClr>
                </a:solidFill>
                <a:latin typeface="Times New Roman" panose="02020603050405020304" pitchFamily="18" charset="0"/>
                <a:cs typeface="Times New Roman" panose="02020603050405020304" pitchFamily="18" charset="0"/>
              </a:rPr>
              <a:t>Outcome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plays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an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important</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role.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50" dirty="0">
                <a:solidFill>
                  <a:schemeClr val="tx2">
                    <a:lumMod val="75000"/>
                  </a:schemeClr>
                </a:solidFill>
                <a:latin typeface="Times New Roman" panose="02020603050405020304" pitchFamily="18" charset="0"/>
                <a:cs typeface="Times New Roman" panose="02020603050405020304" pitchFamily="18" charset="0"/>
              </a:rPr>
              <a:t>focus </a:t>
            </a:r>
            <a:r>
              <a:rPr sz="1600" b="1" spc="70" dirty="0">
                <a:solidFill>
                  <a:schemeClr val="tx2">
                    <a:lumMod val="75000"/>
                  </a:schemeClr>
                </a:solidFill>
                <a:latin typeface="Times New Roman" panose="02020603050405020304" pitchFamily="18" charset="0"/>
                <a:cs typeface="Times New Roman" panose="02020603050405020304" pitchFamily="18" charset="0"/>
              </a:rPr>
              <a:t>on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60" dirty="0">
                <a:solidFill>
                  <a:schemeClr val="tx2">
                    <a:lumMod val="75000"/>
                  </a:schemeClr>
                </a:solidFill>
                <a:latin typeface="Times New Roman" panose="02020603050405020304" pitchFamily="18" charset="0"/>
                <a:cs typeface="Times New Roman" panose="02020603050405020304" pitchFamily="18" charset="0"/>
              </a:rPr>
              <a:t>more </a:t>
            </a:r>
            <a:r>
              <a:rPr sz="1600" b="1" spc="40" dirty="0">
                <a:solidFill>
                  <a:schemeClr val="tx2">
                    <a:lumMod val="75000"/>
                  </a:schemeClr>
                </a:solidFill>
                <a:latin typeface="Times New Roman" panose="02020603050405020304" pitchFamily="18" charset="0"/>
                <a:cs typeface="Times New Roman" panose="02020603050405020304" pitchFamily="18" charset="0"/>
              </a:rPr>
              <a:t>in </a:t>
            </a:r>
            <a:r>
              <a:rPr sz="1600" b="1" spc="35" dirty="0">
                <a:solidFill>
                  <a:schemeClr val="tx2">
                    <a:lumMod val="75000"/>
                  </a:schemeClr>
                </a:solidFill>
                <a:latin typeface="Times New Roman" panose="02020603050405020304" pitchFamily="18" charset="0"/>
                <a:cs typeface="Times New Roman" panose="02020603050405020304" pitchFamily="18" charset="0"/>
              </a:rPr>
              <a:t>order </a:t>
            </a:r>
            <a:r>
              <a:rPr sz="1600" b="1" spc="30" dirty="0">
                <a:solidFill>
                  <a:schemeClr val="tx2">
                    <a:lumMod val="75000"/>
                  </a:schemeClr>
                </a:solidFill>
                <a:latin typeface="Times New Roman" panose="02020603050405020304" pitchFamily="18" charset="0"/>
                <a:cs typeface="Times New Roman" panose="02020603050405020304" pitchFamily="18" charset="0"/>
              </a:rPr>
              <a:t>to </a:t>
            </a:r>
            <a:r>
              <a:rPr sz="1600" b="1" spc="35" dirty="0">
                <a:solidFill>
                  <a:schemeClr val="tx2">
                    <a:lumMod val="75000"/>
                  </a:schemeClr>
                </a:solidFill>
                <a:latin typeface="Times New Roman" panose="02020603050405020304" pitchFamily="18" charset="0"/>
                <a:cs typeface="Times New Roman" panose="02020603050405020304" pitchFamily="18" charset="0"/>
              </a:rPr>
              <a:t>increase </a:t>
            </a:r>
            <a:r>
              <a:rPr sz="1600" b="1" spc="4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success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campaign.</a:t>
            </a: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lang="en-US" sz="1600" b="1" i="0" dirty="0">
                <a:solidFill>
                  <a:schemeClr val="tx2">
                    <a:lumMod val="75000"/>
                  </a:schemeClr>
                </a:solidFill>
                <a:effectLst/>
                <a:latin typeface="Times New Roman" panose="02020603050405020304" pitchFamily="18" charset="0"/>
                <a:cs typeface="Times New Roman" panose="02020603050405020304" pitchFamily="18" charset="0"/>
              </a:rPr>
              <a:t>Month of May have seen the highest number of clients contacted but have the least success rate. Highest success rate is observed for end month of the financial year as well as the calendar year. So we can say that our dataset have some kind of seasonality.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204" y="889253"/>
            <a:ext cx="3669665" cy="817880"/>
          </a:xfrm>
          <a:prstGeom prst="rect">
            <a:avLst/>
          </a:prstGeom>
        </p:spPr>
        <p:txBody>
          <a:bodyPr vert="horz" wrap="square" lIns="0" tIns="12700" rIns="0" bIns="0" rtlCol="0">
            <a:spAutoFit/>
          </a:bodyPr>
          <a:lstStyle/>
          <a:p>
            <a:pPr marL="12700">
              <a:lnSpc>
                <a:spcPct val="100000"/>
              </a:lnSpc>
              <a:spcBef>
                <a:spcPts val="100"/>
              </a:spcBef>
            </a:pPr>
            <a:r>
              <a:rPr sz="5200" spc="190" dirty="0"/>
              <a:t>Thank</a:t>
            </a:r>
            <a:r>
              <a:rPr sz="5200" spc="-145" dirty="0"/>
              <a:t> </a:t>
            </a:r>
            <a:r>
              <a:rPr sz="5200" spc="50" dirty="0"/>
              <a:t>You</a:t>
            </a:r>
            <a:endParaRPr sz="5200"/>
          </a:p>
        </p:txBody>
      </p:sp>
      <p:pic>
        <p:nvPicPr>
          <p:cNvPr id="3" name="object 3"/>
          <p:cNvPicPr/>
          <p:nvPr/>
        </p:nvPicPr>
        <p:blipFill>
          <a:blip r:embed="rId2" cstate="print"/>
          <a:stretch>
            <a:fillRect/>
          </a:stretch>
        </p:blipFill>
        <p:spPr>
          <a:xfrm>
            <a:off x="1917998" y="1806575"/>
            <a:ext cx="5404400" cy="30365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689985" cy="452120"/>
          </a:xfrm>
          <a:prstGeom prst="rect">
            <a:avLst/>
          </a:prstGeom>
        </p:spPr>
        <p:txBody>
          <a:bodyPr vert="horz" wrap="square" lIns="0" tIns="12700" rIns="0" bIns="0" rtlCol="0">
            <a:spAutoFit/>
          </a:bodyPr>
          <a:lstStyle/>
          <a:p>
            <a:pPr marL="12700">
              <a:lnSpc>
                <a:spcPct val="100000"/>
              </a:lnSpc>
              <a:spcBef>
                <a:spcPts val="100"/>
              </a:spcBef>
            </a:pPr>
            <a:r>
              <a:rPr lang="en-US" sz="2800" spc="110" dirty="0"/>
              <a:t>Business Problem</a:t>
            </a:r>
            <a:endParaRPr sz="2800" dirty="0"/>
          </a:p>
        </p:txBody>
      </p:sp>
      <p:sp>
        <p:nvSpPr>
          <p:cNvPr id="3" name="object 3"/>
          <p:cNvSpPr txBox="1"/>
          <p:nvPr/>
        </p:nvSpPr>
        <p:spPr>
          <a:xfrm>
            <a:off x="388424" y="1172413"/>
            <a:ext cx="5397500" cy="3086807"/>
          </a:xfrm>
          <a:prstGeom prst="rect">
            <a:avLst/>
          </a:prstGeom>
        </p:spPr>
        <p:txBody>
          <a:bodyPr vert="horz" wrap="square" lIns="0" tIns="12700" rIns="0" bIns="0" rtlCol="0">
            <a:spAutoFit/>
          </a:bodyPr>
          <a:lstStyle/>
          <a:p>
            <a:pPr marL="321945" marR="320675" indent="-309880">
              <a:lnSpc>
                <a:spcPct val="114999"/>
              </a:lnSpc>
              <a:spcBef>
                <a:spcPts val="100"/>
              </a:spcBef>
              <a:buSzPct val="112500"/>
              <a:buFont typeface="Arial"/>
              <a:buChar char="▪"/>
              <a:tabLst>
                <a:tab pos="321945" algn="l"/>
                <a:tab pos="322580" algn="l"/>
              </a:tabLst>
            </a:pPr>
            <a:r>
              <a:rPr sz="1600" b="1" spc="10" dirty="0">
                <a:solidFill>
                  <a:schemeClr val="tx2">
                    <a:lumMod val="75000"/>
                  </a:schemeClr>
                </a:solidFill>
                <a:latin typeface="Times New Roman" panose="02020603050405020304" pitchFamily="18" charset="0"/>
                <a:cs typeface="Times New Roman" panose="02020603050405020304" pitchFamily="18" charset="0"/>
              </a:rPr>
              <a:t>Aim</a:t>
            </a:r>
            <a:r>
              <a:rPr sz="1600" spc="1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Predicting</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effectiveness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bank </a:t>
            </a:r>
            <a:r>
              <a:rPr sz="1600" b="1" spc="-509"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campaigns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21945" marR="5080" indent="-309880">
              <a:lnSpc>
                <a:spcPct val="115500"/>
              </a:lnSpc>
              <a:buSzPct val="112500"/>
              <a:buFont typeface="Arial"/>
              <a:buChar char="▪"/>
              <a:tabLst>
                <a:tab pos="321945" algn="l"/>
                <a:tab pos="322580" algn="l"/>
              </a:tabLst>
            </a:pPr>
            <a:r>
              <a:rPr sz="1600" b="1" spc="60" dirty="0">
                <a:solidFill>
                  <a:schemeClr val="tx2">
                    <a:lumMod val="75000"/>
                  </a:schemeClr>
                </a:solidFill>
                <a:latin typeface="Times New Roman" panose="02020603050405020304" pitchFamily="18" charset="0"/>
                <a:cs typeface="Times New Roman" panose="02020603050405020304" pitchFamily="18" charset="0"/>
              </a:rPr>
              <a:t>Problem </a:t>
            </a:r>
            <a:r>
              <a:rPr sz="1600" b="1" spc="25" dirty="0">
                <a:solidFill>
                  <a:schemeClr val="tx2">
                    <a:lumMod val="75000"/>
                  </a:schemeClr>
                </a:solidFill>
                <a:latin typeface="Times New Roman" panose="02020603050405020304" pitchFamily="18" charset="0"/>
                <a:cs typeface="Times New Roman" panose="02020603050405020304" pitchFamily="18" charset="0"/>
              </a:rPr>
              <a:t>Statement: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25" dirty="0">
                <a:solidFill>
                  <a:schemeClr val="tx2">
                    <a:lumMod val="75000"/>
                  </a:schemeClr>
                </a:solidFill>
                <a:latin typeface="Times New Roman" panose="02020603050405020304" pitchFamily="18" charset="0"/>
                <a:cs typeface="Times New Roman" panose="02020603050405020304" pitchFamily="18" charset="0"/>
              </a:rPr>
              <a:t>data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15" dirty="0">
                <a:solidFill>
                  <a:schemeClr val="tx2">
                    <a:lumMod val="75000"/>
                  </a:schemeClr>
                </a:solidFill>
                <a:latin typeface="Times New Roman" panose="02020603050405020304" pitchFamily="18" charset="0"/>
                <a:cs typeface="Times New Roman" panose="02020603050405020304" pitchFamily="18" charset="0"/>
              </a:rPr>
              <a:t>related </a:t>
            </a:r>
            <a:r>
              <a:rPr sz="1600" spc="60" dirty="0">
                <a:solidFill>
                  <a:schemeClr val="tx2">
                    <a:lumMod val="75000"/>
                  </a:schemeClr>
                </a:solidFill>
                <a:latin typeface="Times New Roman" panose="02020603050405020304" pitchFamily="18" charset="0"/>
                <a:cs typeface="Times New Roman" panose="02020603050405020304" pitchFamily="18" charset="0"/>
              </a:rPr>
              <a:t>with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di</a:t>
            </a:r>
            <a:r>
              <a:rPr sz="160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ec</a:t>
            </a:r>
            <a:r>
              <a:rPr sz="1600" spc="30" dirty="0">
                <a:solidFill>
                  <a:schemeClr val="tx2">
                    <a:lumMod val="75000"/>
                  </a:schemeClr>
                </a:solidFill>
                <a:latin typeface="Times New Roman" panose="02020603050405020304" pitchFamily="18" charset="0"/>
                <a:cs typeface="Times New Roman" panose="02020603050405020304" pitchFamily="18" charset="0"/>
              </a:rPr>
              <a:t>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ma</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k</a:t>
            </a:r>
            <a:r>
              <a:rPr sz="1600" spc="35" dirty="0">
                <a:solidFill>
                  <a:schemeClr val="tx2">
                    <a:lumMod val="75000"/>
                  </a:schemeClr>
                </a:solidFill>
                <a:latin typeface="Times New Roman" panose="02020603050405020304" pitchFamily="18" charset="0"/>
                <a:cs typeface="Times New Roman" panose="02020603050405020304" pitchFamily="18" charset="0"/>
              </a:rPr>
              <a:t>etin</a:t>
            </a:r>
            <a:r>
              <a:rPr sz="1600" spc="105" dirty="0">
                <a:solidFill>
                  <a:schemeClr val="tx2">
                    <a:lumMod val="75000"/>
                  </a:schemeClr>
                </a:solidFill>
                <a:latin typeface="Times New Roman" panose="02020603050405020304" pitchFamily="18" charset="0"/>
                <a:cs typeface="Times New Roman" panose="02020603050405020304" pitchFamily="18" charset="0"/>
              </a:rPr>
              <a:t>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cam</a:t>
            </a:r>
            <a:r>
              <a:rPr sz="1600" spc="60" dirty="0">
                <a:solidFill>
                  <a:schemeClr val="tx2">
                    <a:lumMod val="75000"/>
                  </a:schemeClr>
                </a:solidFill>
                <a:latin typeface="Times New Roman" panose="02020603050405020304" pitchFamily="18" charset="0"/>
                <a:cs typeface="Times New Roman" panose="02020603050405020304" pitchFamily="18" charset="0"/>
              </a:rPr>
              <a:t>p</a:t>
            </a:r>
            <a:r>
              <a:rPr sz="1600" spc="30" dirty="0">
                <a:solidFill>
                  <a:schemeClr val="tx2">
                    <a:lumMod val="75000"/>
                  </a:schemeClr>
                </a:solidFill>
                <a:latin typeface="Times New Roman" panose="02020603050405020304" pitchFamily="18" charset="0"/>
                <a:cs typeface="Times New Roman" panose="02020603050405020304" pitchFamily="18" charset="0"/>
              </a:rPr>
              <a:t>aigns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70" dirty="0">
                <a:solidFill>
                  <a:schemeClr val="tx2">
                    <a:lumMod val="75000"/>
                  </a:schemeClr>
                </a:solidFill>
                <a:latin typeface="Times New Roman" panose="02020603050405020304" pitchFamily="18" charset="0"/>
                <a:cs typeface="Times New Roman" panose="02020603050405020304" pitchFamily="18" charset="0"/>
              </a:rPr>
              <a:t>P</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2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tuguese  </a:t>
            </a:r>
            <a:r>
              <a:rPr sz="1600" spc="50" dirty="0">
                <a:solidFill>
                  <a:schemeClr val="tx2">
                    <a:lumMod val="75000"/>
                  </a:schemeClr>
                </a:solidFill>
                <a:latin typeface="Times New Roman" panose="02020603050405020304" pitchFamily="18" charset="0"/>
                <a:cs typeface="Times New Roman" panose="02020603050405020304" pitchFamily="18" charset="0"/>
              </a:rPr>
              <a:t>banking </a:t>
            </a:r>
            <a:r>
              <a:rPr sz="1600" spc="10" dirty="0">
                <a:solidFill>
                  <a:schemeClr val="tx2">
                    <a:lumMod val="75000"/>
                  </a:schemeClr>
                </a:solidFill>
                <a:latin typeface="Times New Roman" panose="02020603050405020304" pitchFamily="18" charset="0"/>
                <a:cs typeface="Times New Roman" panose="02020603050405020304" pitchFamily="18" charset="0"/>
              </a:rPr>
              <a:t>institution.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marketing </a:t>
            </a:r>
            <a:r>
              <a:rPr sz="1600" spc="50" dirty="0">
                <a:solidFill>
                  <a:schemeClr val="tx2">
                    <a:lumMod val="75000"/>
                  </a:schemeClr>
                </a:solidFill>
                <a:latin typeface="Times New Roman" panose="02020603050405020304" pitchFamily="18" charset="0"/>
                <a:cs typeface="Times New Roman" panose="02020603050405020304" pitchFamily="18" charset="0"/>
              </a:rPr>
              <a:t>campaigns </a:t>
            </a:r>
            <a:r>
              <a:rPr sz="1600" spc="5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were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based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phone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calls.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Often,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one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contact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same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client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required,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order </a:t>
            </a:r>
            <a:r>
              <a:rPr sz="1600" spc="-54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10" dirty="0">
                <a:solidFill>
                  <a:schemeClr val="tx2">
                    <a:lumMod val="75000"/>
                  </a:schemeClr>
                </a:solidFill>
                <a:latin typeface="Times New Roman" panose="02020603050405020304" pitchFamily="18" charset="0"/>
                <a:cs typeface="Times New Roman" panose="02020603050405020304" pitchFamily="18" charset="0"/>
              </a:rPr>
              <a:t>access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50" dirty="0">
                <a:solidFill>
                  <a:schemeClr val="tx2">
                    <a:lumMod val="75000"/>
                  </a:schemeClr>
                </a:solidFill>
                <a:latin typeface="Times New Roman" panose="02020603050405020304" pitchFamily="18" charset="0"/>
                <a:cs typeface="Times New Roman" panose="02020603050405020304" pitchFamily="18" charset="0"/>
              </a:rPr>
              <a:t>product </a:t>
            </a:r>
            <a:r>
              <a:rPr sz="1600" dirty="0">
                <a:solidFill>
                  <a:schemeClr val="tx2">
                    <a:lumMod val="75000"/>
                  </a:schemeClr>
                </a:solidFill>
                <a:latin typeface="Times New Roman" panose="02020603050405020304" pitchFamily="18" charset="0"/>
                <a:cs typeface="Times New Roman" panose="02020603050405020304" pitchFamily="18" charset="0"/>
              </a:rPr>
              <a:t>(bank </a:t>
            </a:r>
            <a:r>
              <a:rPr sz="1600" spc="30" dirty="0">
                <a:solidFill>
                  <a:schemeClr val="tx2">
                    <a:lumMod val="75000"/>
                  </a:schemeClr>
                </a:solidFill>
                <a:latin typeface="Times New Roman" panose="02020603050405020304" pitchFamily="18" charset="0"/>
                <a:cs typeface="Times New Roman" panose="02020603050405020304" pitchFamily="18" charset="0"/>
              </a:rPr>
              <a:t>term </a:t>
            </a:r>
            <a:r>
              <a:rPr sz="1600" spc="10" dirty="0">
                <a:solidFill>
                  <a:schemeClr val="tx2">
                    <a:lumMod val="75000"/>
                  </a:schemeClr>
                </a:solidFill>
                <a:latin typeface="Times New Roman" panose="02020603050405020304" pitchFamily="18" charset="0"/>
                <a:cs typeface="Times New Roman" panose="02020603050405020304" pitchFamily="18" charset="0"/>
              </a:rPr>
              <a:t>deposit)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would be </a:t>
            </a:r>
            <a:r>
              <a:rPr sz="1600" spc="-95" dirty="0">
                <a:solidFill>
                  <a:schemeClr val="tx2">
                    <a:lumMod val="75000"/>
                  </a:schemeClr>
                </a:solidFill>
                <a:latin typeface="Times New Roman" panose="02020603050405020304" pitchFamily="18" charset="0"/>
                <a:cs typeface="Times New Roman" panose="02020603050405020304" pitchFamily="18" charset="0"/>
              </a:rPr>
              <a:t>('yes') </a:t>
            </a:r>
            <a:r>
              <a:rPr sz="1600" spc="5" dirty="0">
                <a:solidFill>
                  <a:schemeClr val="tx2">
                    <a:lumMod val="75000"/>
                  </a:schemeClr>
                </a:solidFill>
                <a:latin typeface="Times New Roman" panose="02020603050405020304" pitchFamily="18" charset="0"/>
                <a:cs typeface="Times New Roman" panose="02020603050405020304" pitchFamily="18" charset="0"/>
              </a:rPr>
              <a:t>or </a:t>
            </a:r>
            <a:r>
              <a:rPr sz="1600" spc="50" dirty="0">
                <a:solidFill>
                  <a:schemeClr val="tx2">
                    <a:lumMod val="75000"/>
                  </a:schemeClr>
                </a:solidFill>
                <a:latin typeface="Times New Roman" panose="02020603050405020304" pitchFamily="18" charset="0"/>
                <a:cs typeface="Times New Roman" panose="02020603050405020304" pitchFamily="18" charset="0"/>
              </a:rPr>
              <a:t>not </a:t>
            </a:r>
            <a:r>
              <a:rPr sz="1600" spc="-80" dirty="0">
                <a:solidFill>
                  <a:schemeClr val="tx2">
                    <a:lumMod val="75000"/>
                  </a:schemeClr>
                </a:solidFill>
                <a:latin typeface="Times New Roman" panose="02020603050405020304" pitchFamily="18" charset="0"/>
                <a:cs typeface="Times New Roman" panose="02020603050405020304" pitchFamily="18" charset="0"/>
              </a:rPr>
              <a:t>('no') </a:t>
            </a:r>
            <a:r>
              <a:rPr sz="1600" spc="10" dirty="0">
                <a:solidFill>
                  <a:schemeClr val="tx2">
                    <a:lumMod val="75000"/>
                  </a:schemeClr>
                </a:solidFill>
                <a:latin typeface="Times New Roman" panose="02020603050405020304" pitchFamily="18" charset="0"/>
                <a:cs typeface="Times New Roman" panose="02020603050405020304" pitchFamily="18" charset="0"/>
              </a:rPr>
              <a:t>subscribed.The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classiﬁcation </a:t>
            </a:r>
            <a:r>
              <a:rPr sz="1600" spc="35" dirty="0">
                <a:solidFill>
                  <a:schemeClr val="tx2">
                    <a:lumMod val="75000"/>
                  </a:schemeClr>
                </a:solidFill>
                <a:latin typeface="Times New Roman" panose="02020603050405020304" pitchFamily="18" charset="0"/>
                <a:cs typeface="Times New Roman" panose="02020603050405020304" pitchFamily="18" charset="0"/>
              </a:rPr>
              <a:t>goal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40" dirty="0">
                <a:solidFill>
                  <a:schemeClr val="tx2">
                    <a:lumMod val="75000"/>
                  </a:schemeClr>
                </a:solidFill>
                <a:latin typeface="Times New Roman" panose="02020603050405020304" pitchFamily="18" charset="0"/>
                <a:cs typeface="Times New Roman" panose="02020603050405020304" pitchFamily="18" charset="0"/>
              </a:rPr>
              <a:t>predict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client will </a:t>
            </a:r>
            <a:r>
              <a:rPr sz="1600" spc="4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subscribe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(variable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5943625" y="1477700"/>
            <a:ext cx="3200374" cy="25816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4"/>
            <a:ext cx="7844875" cy="1397819"/>
          </a:xfrm>
          <a:prstGeom prst="rect">
            <a:avLst/>
          </a:prstGeom>
        </p:spPr>
        <p:txBody>
          <a:bodyPr vert="horz" wrap="square" lIns="0" tIns="12700" rIns="0" bIns="0" rtlCol="0">
            <a:spAutoFit/>
          </a:bodyPr>
          <a:lstStyle/>
          <a:p>
            <a:pPr marL="12700">
              <a:lnSpc>
                <a:spcPct val="100000"/>
              </a:lnSpc>
              <a:spcBef>
                <a:spcPts val="100"/>
              </a:spcBef>
            </a:pPr>
            <a:r>
              <a:rPr sz="2800" spc="85" dirty="0">
                <a:latin typeface="Times New Roman" panose="02020603050405020304" pitchFamily="18" charset="0"/>
                <a:cs typeface="Times New Roman" panose="02020603050405020304" pitchFamily="18" charset="0"/>
              </a:rPr>
              <a:t>Data</a:t>
            </a:r>
            <a:r>
              <a:rPr sz="2800" spc="-100" dirty="0">
                <a:latin typeface="Times New Roman" panose="02020603050405020304" pitchFamily="18" charset="0"/>
                <a:cs typeface="Times New Roman" panose="02020603050405020304" pitchFamily="18" charset="0"/>
              </a:rPr>
              <a:t> </a:t>
            </a:r>
            <a:r>
              <a:rPr sz="2800" spc="114" dirty="0">
                <a:latin typeface="Times New Roman" panose="02020603050405020304" pitchFamily="18" charset="0"/>
                <a:cs typeface="Times New Roman" panose="02020603050405020304" pitchFamily="18" charset="0"/>
              </a:rPr>
              <a:t>Summary</a:t>
            </a:r>
            <a:br>
              <a:rPr lang="en-US" sz="1400" spc="114" dirty="0">
                <a:latin typeface="Times New Roman" panose="02020603050405020304" pitchFamily="18" charset="0"/>
                <a:cs typeface="Times New Roman" panose="02020603050405020304" pitchFamily="18" charset="0"/>
              </a:rPr>
            </a:br>
            <a:br>
              <a:rPr lang="en-US" sz="1400" spc="114" dirty="0">
                <a:latin typeface="Times New Roman" panose="02020603050405020304" pitchFamily="18" charset="0"/>
                <a:cs typeface="Times New Roman" panose="02020603050405020304" pitchFamily="18" charset="0"/>
              </a:rPr>
            </a:br>
            <a:r>
              <a:rPr lang="en-US" sz="1600" spc="114" dirty="0">
                <a:solidFill>
                  <a:schemeClr val="tx2">
                    <a:lumMod val="75000"/>
                  </a:schemeClr>
                </a:solidFill>
                <a:latin typeface="Times New Roman" panose="02020603050405020304" pitchFamily="18" charset="0"/>
                <a:cs typeface="Times New Roman" panose="02020603050405020304" pitchFamily="18" charset="0"/>
              </a:rPr>
              <a:t>We have one dataset. Bank dataset consists of 45211 observations and 17 features. There are no null values in the dataset. Below is the breakdown of the features: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3400" y="2080260"/>
            <a:ext cx="4564380" cy="3041858"/>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C</a:t>
            </a:r>
            <a:r>
              <a:rPr sz="1600" b="1" spc="-55" dirty="0">
                <a:solidFill>
                  <a:schemeClr val="tx2">
                    <a:lumMod val="75000"/>
                  </a:schemeClr>
                </a:solidFill>
                <a:latin typeface="Times New Roman" panose="02020603050405020304" pitchFamily="18" charset="0"/>
                <a:cs typeface="Times New Roman" panose="02020603050405020304" pitchFamily="18" charset="0"/>
              </a:rPr>
              <a:t>a</a:t>
            </a:r>
            <a:r>
              <a:rPr sz="1600" b="1" spc="-70" dirty="0">
                <a:solidFill>
                  <a:schemeClr val="tx2">
                    <a:lumMod val="75000"/>
                  </a:schemeClr>
                </a:solidFill>
                <a:latin typeface="Times New Roman" panose="02020603050405020304" pitchFamily="18" charset="0"/>
                <a:cs typeface="Times New Roman" panose="02020603050405020304" pitchFamily="18" charset="0"/>
              </a:rPr>
              <a:t>t</a:t>
            </a:r>
            <a:r>
              <a:rPr sz="1600" b="1" spc="-45" dirty="0">
                <a:solidFill>
                  <a:schemeClr val="tx2">
                    <a:lumMod val="75000"/>
                  </a:schemeClr>
                </a:solidFill>
                <a:latin typeface="Times New Roman" panose="02020603050405020304" pitchFamily="18" charset="0"/>
                <a:cs typeface="Times New Roman" panose="02020603050405020304" pitchFamily="18" charset="0"/>
              </a:rPr>
              <a:t>ego</a:t>
            </a:r>
            <a:r>
              <a:rPr sz="1600" b="1" spc="-40" dirty="0">
                <a:solidFill>
                  <a:schemeClr val="tx2">
                    <a:lumMod val="75000"/>
                  </a:schemeClr>
                </a:solidFill>
                <a:latin typeface="Times New Roman" panose="02020603050405020304" pitchFamily="18" charset="0"/>
                <a:cs typeface="Times New Roman" panose="02020603050405020304" pitchFamily="18" charset="0"/>
              </a:rPr>
              <a:t>rical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buFont typeface="Lucida Sans Unicode"/>
              <a:buChar char="▪"/>
              <a:tabLst>
                <a:tab pos="469265" algn="l"/>
                <a:tab pos="46990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Ma</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5" dirty="0">
                <a:solidFill>
                  <a:schemeClr val="tx2">
                    <a:lumMod val="75000"/>
                  </a:schemeClr>
                </a:solidFill>
                <a:latin typeface="Times New Roman" panose="02020603050405020304" pitchFamily="18" charset="0"/>
                <a:cs typeface="Times New Roman" panose="02020603050405020304" pitchFamily="18" charset="0"/>
              </a:rPr>
              <a:t>ital</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(Ma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ied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Sin</a:t>
            </a:r>
            <a:r>
              <a:rPr sz="1600" spc="40" dirty="0">
                <a:solidFill>
                  <a:schemeClr val="tx2">
                    <a:lumMod val="75000"/>
                  </a:schemeClr>
                </a:solidFill>
                <a:latin typeface="Times New Roman" panose="02020603050405020304" pitchFamily="18" charset="0"/>
                <a:cs typeface="Times New Roman" panose="02020603050405020304" pitchFamily="18" charset="0"/>
              </a:rPr>
              <a:t>gle</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Di</a:t>
            </a:r>
            <a:r>
              <a:rPr sz="1600" spc="-10" dirty="0">
                <a:solidFill>
                  <a:schemeClr val="tx2">
                    <a:lumMod val="75000"/>
                  </a:schemeClr>
                </a:solidFill>
                <a:latin typeface="Times New Roman" panose="02020603050405020304" pitchFamily="18" charset="0"/>
                <a:cs typeface="Times New Roman" panose="02020603050405020304" pitchFamily="18" charset="0"/>
              </a:rPr>
              <a:t>v</a:t>
            </a:r>
            <a:r>
              <a:rPr sz="1600" spc="5"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60" dirty="0">
                <a:solidFill>
                  <a:schemeClr val="tx2">
                    <a:lumMod val="75000"/>
                  </a:schemeClr>
                </a:solidFill>
                <a:latin typeface="Times New Roman" panose="02020603050405020304" pitchFamily="18" charset="0"/>
                <a:cs typeface="Times New Roman" panose="02020603050405020304" pitchFamily="18" charset="0"/>
              </a:rPr>
              <a:t>c</a:t>
            </a:r>
            <a:r>
              <a:rPr sz="1600" spc="-20" dirty="0">
                <a:solidFill>
                  <a:schemeClr val="tx2">
                    <a:lumMod val="75000"/>
                  </a:schemeClr>
                </a:solidFill>
                <a:latin typeface="Times New Roman" panose="02020603050405020304" pitchFamily="18" charset="0"/>
                <a:cs typeface="Times New Roman" panose="02020603050405020304" pitchFamily="18" charset="0"/>
              </a:rPr>
              <a:t>ed)</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10" dirty="0">
                <a:solidFill>
                  <a:schemeClr val="tx2">
                    <a:lumMod val="75000"/>
                  </a:schemeClr>
                </a:solidFill>
                <a:latin typeface="Times New Roman" panose="02020603050405020304" pitchFamily="18" charset="0"/>
                <a:cs typeface="Times New Roman" panose="02020603050405020304" pitchFamily="18" charset="0"/>
              </a:rPr>
              <a:t>Job-(Management,BlueCollar,retired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Contact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4"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(Telephone,Cellular,Unknown)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Education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P</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ima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18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Se</a:t>
            </a:r>
            <a:r>
              <a:rPr sz="1600" spc="-15" dirty="0">
                <a:solidFill>
                  <a:schemeClr val="tx2">
                    <a:lumMod val="75000"/>
                  </a:schemeClr>
                </a:solidFill>
                <a:latin typeface="Times New Roman" panose="02020603050405020304" pitchFamily="18" charset="0"/>
                <a:cs typeface="Times New Roman" panose="02020603050405020304" pitchFamily="18" charset="0"/>
              </a:rPr>
              <a:t>c</a:t>
            </a:r>
            <a:r>
              <a:rPr sz="1600" spc="50" dirty="0">
                <a:solidFill>
                  <a:schemeClr val="tx2">
                    <a:lumMod val="75000"/>
                  </a:schemeClr>
                </a:solidFill>
                <a:latin typeface="Times New Roman" panose="02020603050405020304" pitchFamily="18" charset="0"/>
                <a:cs typeface="Times New Roman" panose="02020603050405020304" pitchFamily="18" charset="0"/>
              </a:rPr>
              <a:t>on</a:t>
            </a:r>
            <a:r>
              <a:rPr sz="1600" spc="20" dirty="0">
                <a:solidFill>
                  <a:schemeClr val="tx2">
                    <a:lumMod val="75000"/>
                  </a:schemeClr>
                </a:solidFill>
                <a:latin typeface="Times New Roman" panose="02020603050405020304" pitchFamily="18" charset="0"/>
                <a:cs typeface="Times New Roman" panose="02020603050405020304" pitchFamily="18" charset="0"/>
              </a:rPr>
              <a:t>da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240" dirty="0">
                <a:solidFill>
                  <a:schemeClr val="tx2">
                    <a:lumMod val="75000"/>
                  </a:schemeClr>
                </a:solidFill>
                <a:latin typeface="Times New Roman" panose="02020603050405020304" pitchFamily="18" charset="0"/>
                <a:cs typeface="Times New Roman" panose="02020603050405020304" pitchFamily="18" charset="0"/>
              </a:rPr>
              <a:t>,</a:t>
            </a:r>
            <a:r>
              <a:rPr sz="1600" spc="-125"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10"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tia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5" dirty="0">
                <a:solidFill>
                  <a:schemeClr val="tx2">
                    <a:lumMod val="75000"/>
                  </a:schemeClr>
                </a:solidFill>
                <a:latin typeface="Times New Roman" panose="02020603050405020304" pitchFamily="18" charset="0"/>
                <a:cs typeface="Times New Roman" panose="02020603050405020304" pitchFamily="18" charset="0"/>
              </a:rPr>
              <a:t>Month-(Jan,Feb,Mar,Apr,May</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Poutcome</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(Success,Failure,Other,Unknown)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35" dirty="0">
                <a:solidFill>
                  <a:schemeClr val="tx2">
                    <a:lumMod val="75000"/>
                  </a:schemeClr>
                </a:solidFill>
                <a:latin typeface="Times New Roman" panose="02020603050405020304" pitchFamily="18" charset="0"/>
                <a:cs typeface="Times New Roman" panose="02020603050405020304" pitchFamily="18" charset="0"/>
              </a:rPr>
              <a:t>Housin</a:t>
            </a:r>
            <a:r>
              <a:rPr sz="1600" spc="90" dirty="0">
                <a:solidFill>
                  <a:schemeClr val="tx2">
                    <a:lumMod val="75000"/>
                  </a:schemeClr>
                </a:solidFill>
                <a:latin typeface="Times New Roman" panose="02020603050405020304" pitchFamily="18" charset="0"/>
                <a:cs typeface="Times New Roman" panose="02020603050405020304" pitchFamily="18" charset="0"/>
              </a:rPr>
              <a:t>g</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L</a:t>
            </a:r>
            <a:r>
              <a:rPr sz="1600" spc="25" dirty="0">
                <a:solidFill>
                  <a:schemeClr val="tx2">
                    <a:lumMod val="75000"/>
                  </a:schemeClr>
                </a:solidFill>
                <a:latin typeface="Times New Roman" panose="02020603050405020304" pitchFamily="18" charset="0"/>
                <a:cs typeface="Times New Roman" panose="02020603050405020304" pitchFamily="18" charset="0"/>
              </a:rPr>
              <a:t>o</a:t>
            </a:r>
            <a:r>
              <a:rPr sz="1600" spc="30" dirty="0">
                <a:solidFill>
                  <a:schemeClr val="tx2">
                    <a:lumMod val="75000"/>
                  </a:schemeClr>
                </a:solidFill>
                <a:latin typeface="Times New Roman" panose="02020603050405020304" pitchFamily="18" charset="0"/>
                <a:cs typeface="Times New Roman" panose="02020603050405020304" pitchFamily="18" charset="0"/>
              </a:rPr>
              <a:t>an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De</a:t>
            </a:r>
            <a:r>
              <a:rPr sz="1600" spc="5" dirty="0">
                <a:solidFill>
                  <a:schemeClr val="tx2">
                    <a:lumMod val="75000"/>
                  </a:schemeClr>
                </a:solidFill>
                <a:latin typeface="Times New Roman" panose="02020603050405020304" pitchFamily="18" charset="0"/>
                <a:cs typeface="Times New Roman" panose="02020603050405020304" pitchFamily="18" charset="0"/>
              </a:rPr>
              <a:t>f</a:t>
            </a:r>
            <a:r>
              <a:rPr sz="1600" spc="25" dirty="0">
                <a:solidFill>
                  <a:schemeClr val="tx2">
                    <a:lumMod val="75000"/>
                  </a:schemeClr>
                </a:solidFill>
                <a:latin typeface="Times New Roman" panose="02020603050405020304" pitchFamily="18" charset="0"/>
                <a:cs typeface="Times New Roman" panose="02020603050405020304" pitchFamily="18" charset="0"/>
              </a:rPr>
              <a:t>ault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216164" y="2114550"/>
            <a:ext cx="2746375" cy="2307683"/>
          </a:xfrm>
          <a:prstGeom prst="rect">
            <a:avLst/>
          </a:prstGeom>
        </p:spPr>
        <p:txBody>
          <a:bodyPr vert="horz" wrap="square" lIns="0" tIns="67945" rIns="0" bIns="0" rtlCol="0">
            <a:spAutoFit/>
          </a:bodyPr>
          <a:lstStyle/>
          <a:p>
            <a:pPr marL="348615" indent="-336550">
              <a:lnSpc>
                <a:spcPct val="100000"/>
              </a:lnSpc>
              <a:spcBef>
                <a:spcPts val="535"/>
              </a:spcBef>
              <a:buClr>
                <a:srgbClr val="F4FCFF"/>
              </a:buClr>
              <a:buSzPct val="77777"/>
              <a:buFont typeface="Arial MT"/>
              <a:buChar char="●"/>
              <a:tabLst>
                <a:tab pos="347980" algn="l"/>
                <a:tab pos="349250" algn="l"/>
              </a:tabLst>
            </a:pPr>
            <a:r>
              <a:rPr sz="1600" b="1" spc="-40" dirty="0">
                <a:solidFill>
                  <a:schemeClr val="tx2">
                    <a:lumMod val="75000"/>
                  </a:schemeClr>
                </a:solidFill>
                <a:latin typeface="Times New Roman" panose="02020603050405020304" pitchFamily="18" charset="0"/>
                <a:cs typeface="Times New Roman" panose="02020603050405020304" pitchFamily="18" charset="0"/>
              </a:rPr>
              <a:t>Nu</a:t>
            </a:r>
            <a:r>
              <a:rPr sz="1600" b="1" spc="-45" dirty="0">
                <a:solidFill>
                  <a:schemeClr val="tx2">
                    <a:lumMod val="75000"/>
                  </a:schemeClr>
                </a:solidFill>
                <a:latin typeface="Times New Roman" panose="02020603050405020304" pitchFamily="18" charset="0"/>
                <a:cs typeface="Times New Roman" panose="02020603050405020304" pitchFamily="18" charset="0"/>
              </a:rPr>
              <a:t>m</a:t>
            </a:r>
            <a:r>
              <a:rPr sz="1600" b="1" spc="-80" dirty="0">
                <a:solidFill>
                  <a:schemeClr val="tx2">
                    <a:lumMod val="75000"/>
                  </a:schemeClr>
                </a:solidFill>
                <a:latin typeface="Times New Roman" panose="02020603050405020304" pitchFamily="18" charset="0"/>
                <a:cs typeface="Times New Roman" panose="02020603050405020304" pitchFamily="18" charset="0"/>
              </a:rPr>
              <a:t>e</a:t>
            </a:r>
            <a:r>
              <a:rPr sz="1600" b="1" spc="-65" dirty="0">
                <a:solidFill>
                  <a:schemeClr val="tx2">
                    <a:lumMod val="75000"/>
                  </a:schemeClr>
                </a:solidFill>
                <a:latin typeface="Times New Roman" panose="02020603050405020304" pitchFamily="18" charset="0"/>
                <a:cs typeface="Times New Roman" panose="02020603050405020304" pitchFamily="18" charset="0"/>
              </a:rPr>
              <a:t>r</a:t>
            </a:r>
            <a:r>
              <a:rPr sz="1600" b="1" spc="-40" dirty="0">
                <a:solidFill>
                  <a:schemeClr val="tx2">
                    <a:lumMod val="75000"/>
                  </a:schemeClr>
                </a:solidFill>
                <a:latin typeface="Times New Roman" panose="02020603050405020304" pitchFamily="18" charset="0"/>
                <a:cs typeface="Times New Roman" panose="02020603050405020304" pitchFamily="18" charset="0"/>
              </a:rPr>
              <a:t>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340"/>
              </a:spcBef>
              <a:buFont typeface="Lucida Sans Unicode"/>
              <a:buChar char="▪"/>
              <a:tabLst>
                <a:tab pos="347980" algn="l"/>
                <a:tab pos="34925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Age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Balance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dirty="0">
                <a:solidFill>
                  <a:schemeClr val="tx2">
                    <a:lumMod val="75000"/>
                  </a:schemeClr>
                </a:solidFill>
                <a:latin typeface="Times New Roman" panose="02020603050405020304" pitchFamily="18" charset="0"/>
                <a:cs typeface="Times New Roman" panose="02020603050405020304" pitchFamily="18" charset="0"/>
              </a:rPr>
              <a:t>Day</a:t>
            </a: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Duration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45" dirty="0">
                <a:solidFill>
                  <a:schemeClr val="tx2">
                    <a:lumMod val="75000"/>
                  </a:schemeClr>
                </a:solidFill>
                <a:latin typeface="Times New Roman" panose="02020603050405020304" pitchFamily="18" charset="0"/>
                <a:cs typeface="Times New Roman" panose="02020603050405020304" pitchFamily="18" charset="0"/>
              </a:rPr>
              <a:t>Campaign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Pdays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Previous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3700"/>
            <a:ext cx="4808855" cy="452120"/>
          </a:xfrm>
          <a:prstGeom prst="rect">
            <a:avLst/>
          </a:prstGeom>
        </p:spPr>
        <p:txBody>
          <a:bodyPr vert="horz" wrap="square" lIns="0" tIns="12700" rIns="0" bIns="0" rtlCol="0">
            <a:spAutoFit/>
          </a:bodyPr>
          <a:lstStyle/>
          <a:p>
            <a:pPr marL="12700">
              <a:lnSpc>
                <a:spcPct val="100000"/>
              </a:lnSpc>
              <a:spcBef>
                <a:spcPts val="100"/>
              </a:spcBef>
            </a:pPr>
            <a:r>
              <a:rPr sz="2800" spc="55" dirty="0">
                <a:latin typeface="Times New Roman" panose="02020603050405020304" pitchFamily="18" charset="0"/>
                <a:cs typeface="Times New Roman" panose="02020603050405020304" pitchFamily="18" charset="0"/>
              </a:rPr>
              <a:t>Exploratory</a:t>
            </a:r>
            <a:r>
              <a:rPr sz="2800" spc="-60"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Data</a:t>
            </a:r>
            <a:r>
              <a:rPr sz="2800" spc="-6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Analysis</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80915" y="1420341"/>
            <a:ext cx="4724399" cy="3276599"/>
          </a:xfrm>
          <a:prstGeom prst="rect">
            <a:avLst/>
          </a:prstGeom>
        </p:spPr>
      </p:pic>
      <p:sp>
        <p:nvSpPr>
          <p:cNvPr id="4" name="object 4"/>
          <p:cNvSpPr txBox="1"/>
          <p:nvPr/>
        </p:nvSpPr>
        <p:spPr>
          <a:xfrm>
            <a:off x="5759502" y="1641871"/>
            <a:ext cx="2681605" cy="2221121"/>
          </a:xfrm>
          <a:prstGeom prst="rect">
            <a:avLst/>
          </a:prstGeom>
        </p:spPr>
        <p:txBody>
          <a:bodyPr vert="horz" wrap="square" lIns="0" tIns="12700" rIns="0" bIns="0" rtlCol="0">
            <a:spAutoFit/>
          </a:bodyPr>
          <a:lstStyle/>
          <a:p>
            <a:pPr marL="312420" marR="5080" indent="-299720">
              <a:lnSpc>
                <a:spcPct val="100000"/>
              </a:lnSpc>
              <a:spcBef>
                <a:spcPts val="100"/>
              </a:spcBef>
              <a:buFont typeface="Arial MT"/>
              <a:buChar char="•"/>
              <a:tabLst>
                <a:tab pos="311785" algn="l"/>
                <a:tab pos="31242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get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85" dirty="0">
                <a:solidFill>
                  <a:schemeClr val="tx2">
                    <a:lumMod val="75000"/>
                  </a:schemeClr>
                </a:solidFill>
                <a:latin typeface="Times New Roman" panose="02020603050405020304" pitchFamily="18" charset="0"/>
                <a:cs typeface="Times New Roman" panose="02020603050405020304" pitchFamily="18" charset="0"/>
              </a:rPr>
              <a:t>v</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y</a:t>
            </a:r>
            <a:r>
              <a:rPr sz="1600" spc="-8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tells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us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ou</a:t>
            </a:r>
            <a:r>
              <a:rPr sz="1600" spc="5" dirty="0">
                <a:solidFill>
                  <a:schemeClr val="tx2">
                    <a:lumMod val="75000"/>
                  </a:schemeClr>
                </a:solidFill>
                <a:latin typeface="Times New Roman" panose="02020603050405020304" pitchFamily="18" charset="0"/>
                <a:cs typeface="Times New Roman" panose="02020603050405020304" pitchFamily="18" charset="0"/>
              </a:rPr>
              <a:t>t</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85" dirty="0">
                <a:solidFill>
                  <a:schemeClr val="tx2">
                    <a:lumMod val="75000"/>
                  </a:schemeClr>
                </a:solidFill>
                <a:latin typeface="Times New Roman" panose="02020603050405020304" pitchFamily="18" charset="0"/>
                <a:cs typeface="Times New Roman" panose="02020603050405020304" pitchFamily="18" charset="0"/>
              </a:rPr>
              <a:t>om</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6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whether </a:t>
            </a:r>
            <a:r>
              <a:rPr sz="1600" spc="15" dirty="0">
                <a:solidFill>
                  <a:schemeClr val="tx2">
                    <a:lumMod val="75000"/>
                  </a:schemeClr>
                </a:solidFill>
                <a:latin typeface="Times New Roman" panose="02020603050405020304" pitchFamily="18" charset="0"/>
                <a:cs typeface="Times New Roman" panose="02020603050405020304" pitchFamily="18" charset="0"/>
              </a:rPr>
              <a:t>they </a:t>
            </a:r>
            <a:r>
              <a:rPr sz="1600" spc="55" dirty="0">
                <a:solidFill>
                  <a:schemeClr val="tx2">
                    <a:lumMod val="75000"/>
                  </a:schemeClr>
                </a:solidFill>
                <a:latin typeface="Times New Roman" panose="02020603050405020304" pitchFamily="18" charset="0"/>
                <a:cs typeface="Times New Roman" panose="02020603050405020304" pitchFamily="18" charset="0"/>
              </a:rPr>
              <a:t>went </a:t>
            </a:r>
            <a:r>
              <a:rPr sz="1600" spc="6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ah</a:t>
            </a:r>
            <a:r>
              <a:rPr sz="1600" dirty="0">
                <a:solidFill>
                  <a:schemeClr val="tx2">
                    <a:lumMod val="75000"/>
                  </a:schemeClr>
                </a:solidFill>
                <a:latin typeface="Times New Roman" panose="02020603050405020304" pitchFamily="18" charset="0"/>
                <a:cs typeface="Times New Roman" panose="02020603050405020304" pitchFamily="18" charset="0"/>
              </a:rPr>
              <a:t>e</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90" dirty="0">
                <a:solidFill>
                  <a:schemeClr val="tx2">
                    <a:lumMod val="75000"/>
                  </a:schemeClr>
                </a:solidFill>
                <a:latin typeface="Times New Roman" panose="02020603050405020304" pitchFamily="18" charset="0"/>
                <a:cs typeface="Times New Roman" panose="02020603050405020304" pitchFamily="18" charset="0"/>
              </a:rPr>
              <a:t>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f</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75" dirty="0">
                <a:solidFill>
                  <a:schemeClr val="tx2">
                    <a:lumMod val="75000"/>
                  </a:schemeClr>
                </a:solidFill>
                <a:latin typeface="Times New Roman" panose="02020603050405020304" pitchFamily="18" charset="0"/>
                <a:cs typeface="Times New Roman" panose="02020603050405020304" pitchFamily="18" charset="0"/>
              </a:rPr>
              <a:t>m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not.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MT"/>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12420" marR="104775" indent="-299720" algn="just">
              <a:lnSpc>
                <a:spcPct val="100000"/>
              </a:lnSpc>
              <a:buFont typeface="Arial MT"/>
              <a:buChar char="•"/>
              <a:tabLst>
                <a:tab pos="31242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Out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4</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20" dirty="0">
                <a:solidFill>
                  <a:schemeClr val="tx2">
                    <a:lumMod val="75000"/>
                  </a:schemeClr>
                </a:solidFill>
                <a:latin typeface="Times New Roman" panose="02020603050405020304" pitchFamily="18" charset="0"/>
                <a:cs typeface="Times New Roman" panose="02020603050405020304" pitchFamily="18" charset="0"/>
              </a:rPr>
              <a:t>211</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5" dirty="0">
                <a:solidFill>
                  <a:schemeClr val="tx2">
                    <a:lumMod val="75000"/>
                  </a:schemeClr>
                </a:solidFill>
                <a:latin typeface="Times New Roman" panose="02020603050405020304" pitchFamily="18" charset="0"/>
                <a:cs typeface="Times New Roman" panose="02020603050405020304" pitchFamily="18" charset="0"/>
              </a:rPr>
              <a:t>289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ibed</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26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30" dirty="0">
                <a:solidFill>
                  <a:schemeClr val="tx2">
                    <a:lumMod val="75000"/>
                  </a:schemeClr>
                </a:solidFill>
                <a:latin typeface="Times New Roman" panose="02020603050405020304" pitchFamily="18" charset="0"/>
                <a:cs typeface="Times New Roman" panose="02020603050405020304" pitchFamily="18" charset="0"/>
              </a:rPr>
              <a:t>o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638" y="89652"/>
            <a:ext cx="5559541" cy="443711"/>
          </a:xfrm>
          <a:prstGeom prst="rect">
            <a:avLst/>
          </a:prstGeom>
        </p:spPr>
        <p:txBody>
          <a:bodyPr vert="horz" wrap="square" lIns="0" tIns="12700" rIns="0" bIns="0" rtlCol="0">
            <a:spAutoFit/>
          </a:bodyPr>
          <a:lstStyle/>
          <a:p>
            <a:pPr marL="12700">
              <a:lnSpc>
                <a:spcPct val="100000"/>
              </a:lnSpc>
              <a:spcBef>
                <a:spcPts val="100"/>
              </a:spcBef>
            </a:pPr>
            <a:r>
              <a:rPr sz="2800" b="1" spc="65" dirty="0">
                <a:solidFill>
                  <a:srgbClr val="CC0000"/>
                </a:solidFill>
                <a:latin typeface="Tahoma"/>
                <a:cs typeface="Tahoma"/>
              </a:rPr>
              <a:t>EDA</a:t>
            </a:r>
            <a:r>
              <a:rPr lang="en-US" sz="2400" b="1" spc="65" dirty="0">
                <a:solidFill>
                  <a:srgbClr val="CC0000"/>
                </a:solidFill>
                <a:latin typeface="Tahoma"/>
                <a:cs typeface="Tahoma"/>
              </a:rPr>
              <a:t> For Categorical Features</a:t>
            </a:r>
            <a:endParaRPr sz="2400" dirty="0">
              <a:latin typeface="Tahoma"/>
              <a:cs typeface="Tahoma"/>
            </a:endParaRPr>
          </a:p>
        </p:txBody>
      </p:sp>
      <p:sp>
        <p:nvSpPr>
          <p:cNvPr id="3" name="object 3"/>
          <p:cNvSpPr txBox="1"/>
          <p:nvPr/>
        </p:nvSpPr>
        <p:spPr>
          <a:xfrm>
            <a:off x="116221" y="737711"/>
            <a:ext cx="8867140" cy="948978"/>
          </a:xfrm>
          <a:prstGeom prst="rect">
            <a:avLst/>
          </a:prstGeom>
        </p:spPr>
        <p:txBody>
          <a:bodyPr vert="horz" wrap="square" lIns="0" tIns="12700" rIns="0" bIns="0" rtlCol="0">
            <a:spAutoFit/>
          </a:bodyPr>
          <a:lstStyle/>
          <a:p>
            <a:pPr algn="l"/>
            <a:r>
              <a:rPr sz="1600" b="1" spc="75" dirty="0">
                <a:solidFill>
                  <a:schemeClr val="tx2">
                    <a:lumMod val="75000"/>
                  </a:schemeClr>
                </a:solidFill>
                <a:latin typeface="Times New Roman" panose="02020603050405020304" pitchFamily="18" charset="0"/>
                <a:cs typeface="Times New Roman" panose="02020603050405020304" pitchFamily="18" charset="0"/>
              </a:rPr>
              <a:t>Job</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types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variable</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 - </a:t>
            </a:r>
            <a:r>
              <a:rPr lang="en-US" sz="1600" spc="-25" dirty="0">
                <a:solidFill>
                  <a:schemeClr val="tx2">
                    <a:lumMod val="75000"/>
                  </a:schemeClr>
                </a:solidFill>
                <a:latin typeface="Times New Roman" panose="02020603050405020304" pitchFamily="18" charset="0"/>
                <a:cs typeface="Times New Roman" panose="02020603050405020304" pitchFamily="18" charset="0"/>
              </a:rPr>
              <a:t>W</a:t>
            </a:r>
            <a:r>
              <a:rPr lang="en-US" sz="1400" b="0" i="0" dirty="0">
                <a:solidFill>
                  <a:schemeClr val="tx2">
                    <a:lumMod val="75000"/>
                  </a:schemeClr>
                </a:solidFill>
                <a:effectLst/>
                <a:latin typeface="Times New Roman" panose="02020603050405020304" pitchFamily="18" charset="0"/>
                <a:cs typeface="Times New Roman" panose="02020603050405020304" pitchFamily="18" charset="0"/>
              </a:rPr>
              <a:t>e can say that Retired, Technician, Management, Admin and Blue collar Job person are most likely to opt for the product. Most of the people targeted in our dataset are Management, blue collar, technician, admin and services people. Retired people should be targeted more as they are most likely to opt for the product.</a:t>
            </a:r>
          </a:p>
          <a:p>
            <a:pPr marL="12700" marR="5080">
              <a:lnSpc>
                <a:spcPct val="100000"/>
              </a:lnSpc>
              <a:spcBef>
                <a:spcPts val="100"/>
              </a:spcBef>
            </a:pPr>
            <a:endParaRPr sz="1600" dirty="0">
              <a:latin typeface="Verdana"/>
              <a:cs typeface="Verdana"/>
            </a:endParaRPr>
          </a:p>
        </p:txBody>
      </p:sp>
      <p:pic>
        <p:nvPicPr>
          <p:cNvPr id="8" name="Picture 7">
            <a:extLst>
              <a:ext uri="{FF2B5EF4-FFF2-40B4-BE49-F238E27FC236}">
                <a16:creationId xmlns:a16="http://schemas.microsoft.com/office/drawing/2014/main" id="{855ED366-6A9E-4C61-9653-A89580747001}"/>
              </a:ext>
            </a:extLst>
          </p:cNvPr>
          <p:cNvPicPr>
            <a:picLocks noChangeAspect="1"/>
          </p:cNvPicPr>
          <p:nvPr/>
        </p:nvPicPr>
        <p:blipFill>
          <a:blip r:embed="rId2"/>
          <a:stretch>
            <a:fillRect/>
          </a:stretch>
        </p:blipFill>
        <p:spPr>
          <a:xfrm>
            <a:off x="160639" y="1885950"/>
            <a:ext cx="84582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44719"/>
            <a:ext cx="8521902" cy="764312"/>
          </a:xfrm>
          <a:prstGeom prst="rect">
            <a:avLst/>
          </a:prstGeom>
        </p:spPr>
        <p:txBody>
          <a:bodyPr vert="horz" wrap="square" lIns="0" tIns="12700" rIns="0" bIns="0" rtlCol="0">
            <a:spAutoFit/>
          </a:bodyPr>
          <a:lstStyle/>
          <a:p>
            <a:pPr marL="12700" marR="5080">
              <a:spcBef>
                <a:spcPts val="100"/>
              </a:spcBef>
            </a:pPr>
            <a:r>
              <a:rPr sz="1600" b="1" spc="80" dirty="0">
                <a:solidFill>
                  <a:schemeClr val="tx2">
                    <a:lumMod val="75000"/>
                  </a:schemeClr>
                </a:solidFill>
                <a:latin typeface="Times New Roman" panose="02020603050405020304" pitchFamily="18" charset="0"/>
                <a:cs typeface="Times New Roman" panose="02020603050405020304" pitchFamily="18" charset="0"/>
              </a:rPr>
              <a:t>How</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marital</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status</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person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effects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a:t>
            </a:r>
            <a:r>
              <a:rPr lang="en-US" sz="1600" b="1" spc="-50" dirty="0">
                <a:solidFill>
                  <a:schemeClr val="tx2">
                    <a:lumMod val="75000"/>
                  </a:schemeClr>
                </a:solidFill>
                <a:latin typeface="Times New Roman" panose="02020603050405020304" pitchFamily="18" charset="0"/>
                <a:cs typeface="Times New Roman" panose="02020603050405020304" pitchFamily="18" charset="0"/>
              </a:rPr>
              <a:t> </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Married people tend to take term deposit slightly more than the singles.</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FDB391-5654-499E-8A4B-7D280A9E5290}"/>
              </a:ext>
            </a:extLst>
          </p:cNvPr>
          <p:cNvPicPr>
            <a:picLocks noChangeAspect="1"/>
          </p:cNvPicPr>
          <p:nvPr/>
        </p:nvPicPr>
        <p:blipFill>
          <a:blip r:embed="rId2"/>
          <a:stretch>
            <a:fillRect/>
          </a:stretch>
        </p:blipFill>
        <p:spPr>
          <a:xfrm>
            <a:off x="0" y="1009031"/>
            <a:ext cx="4419600" cy="3774830"/>
          </a:xfrm>
          <a:prstGeom prst="rect">
            <a:avLst/>
          </a:prstGeom>
        </p:spPr>
      </p:pic>
      <p:pic>
        <p:nvPicPr>
          <p:cNvPr id="8" name="Picture 7">
            <a:extLst>
              <a:ext uri="{FF2B5EF4-FFF2-40B4-BE49-F238E27FC236}">
                <a16:creationId xmlns:a16="http://schemas.microsoft.com/office/drawing/2014/main" id="{778C7FC8-E136-4883-ABF1-1450208D90AC}"/>
              </a:ext>
            </a:extLst>
          </p:cNvPr>
          <p:cNvPicPr>
            <a:picLocks noChangeAspect="1"/>
          </p:cNvPicPr>
          <p:nvPr/>
        </p:nvPicPr>
        <p:blipFill>
          <a:blip r:embed="rId3"/>
          <a:stretch>
            <a:fillRect/>
          </a:stretch>
        </p:blipFill>
        <p:spPr>
          <a:xfrm>
            <a:off x="4419600" y="1113057"/>
            <a:ext cx="4705286" cy="35667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1775" y="76859"/>
            <a:ext cx="8319134" cy="1010533"/>
          </a:xfrm>
          <a:prstGeom prst="rect">
            <a:avLst/>
          </a:prstGeom>
        </p:spPr>
        <p:txBody>
          <a:bodyPr vert="horz" wrap="square" lIns="0" tIns="12700" rIns="0" bIns="0" rtlCol="0">
            <a:spAutoFit/>
          </a:bodyPr>
          <a:lstStyle/>
          <a:p>
            <a:pPr marL="12700" marR="5080">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housing</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People having housing loan are less likely to opt for term deposit plan as their major chunk of income is consumed by loan.</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75466F8-B5E1-4915-BB45-1529F7FA9FF8}"/>
              </a:ext>
            </a:extLst>
          </p:cNvPr>
          <p:cNvPicPr>
            <a:picLocks noChangeAspect="1"/>
          </p:cNvPicPr>
          <p:nvPr/>
        </p:nvPicPr>
        <p:blipFill>
          <a:blip r:embed="rId2"/>
          <a:stretch>
            <a:fillRect/>
          </a:stretch>
        </p:blipFill>
        <p:spPr>
          <a:xfrm>
            <a:off x="151775" y="1087392"/>
            <a:ext cx="4362451" cy="3770358"/>
          </a:xfrm>
          <a:prstGeom prst="rect">
            <a:avLst/>
          </a:prstGeom>
        </p:spPr>
      </p:pic>
      <p:pic>
        <p:nvPicPr>
          <p:cNvPr id="8" name="Picture 7">
            <a:extLst>
              <a:ext uri="{FF2B5EF4-FFF2-40B4-BE49-F238E27FC236}">
                <a16:creationId xmlns:a16="http://schemas.microsoft.com/office/drawing/2014/main" id="{B12948B8-8BD1-4A11-9C10-FE71B460E03D}"/>
              </a:ext>
            </a:extLst>
          </p:cNvPr>
          <p:cNvPicPr>
            <a:picLocks noChangeAspect="1"/>
          </p:cNvPicPr>
          <p:nvPr/>
        </p:nvPicPr>
        <p:blipFill>
          <a:blip r:embed="rId3"/>
          <a:stretch>
            <a:fillRect/>
          </a:stretch>
        </p:blipFill>
        <p:spPr>
          <a:xfrm>
            <a:off x="4629775" y="1296171"/>
            <a:ext cx="4362450"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5" y="189595"/>
            <a:ext cx="8369934" cy="513080"/>
          </a:xfrm>
          <a:prstGeom prst="rect">
            <a:avLst/>
          </a:prstGeom>
        </p:spPr>
        <p:txBody>
          <a:bodyPr vert="horz" wrap="square" lIns="0" tIns="12700" rIns="0" bIns="0" rtlCol="0">
            <a:spAutoFit/>
          </a:bodyPr>
          <a:lstStyle/>
          <a:p>
            <a:pPr marL="12700" marR="5080" algn="just">
              <a:lnSpc>
                <a:spcPct val="100000"/>
              </a:lnSpc>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personal</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no</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personal</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loans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opting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FEF581-46BF-47FB-8305-E1A944CF8C32}"/>
              </a:ext>
            </a:extLst>
          </p:cNvPr>
          <p:cNvPicPr>
            <a:picLocks noChangeAspect="1"/>
          </p:cNvPicPr>
          <p:nvPr/>
        </p:nvPicPr>
        <p:blipFill>
          <a:blip r:embed="rId2"/>
          <a:stretch>
            <a:fillRect/>
          </a:stretch>
        </p:blipFill>
        <p:spPr>
          <a:xfrm>
            <a:off x="0" y="1123950"/>
            <a:ext cx="4667250" cy="3733800"/>
          </a:xfrm>
          <a:prstGeom prst="rect">
            <a:avLst/>
          </a:prstGeom>
        </p:spPr>
      </p:pic>
      <p:pic>
        <p:nvPicPr>
          <p:cNvPr id="8" name="Picture 7">
            <a:extLst>
              <a:ext uri="{FF2B5EF4-FFF2-40B4-BE49-F238E27FC236}">
                <a16:creationId xmlns:a16="http://schemas.microsoft.com/office/drawing/2014/main" id="{0B321DFE-589C-4328-8639-77879829312B}"/>
              </a:ext>
            </a:extLst>
          </p:cNvPr>
          <p:cNvPicPr>
            <a:picLocks noChangeAspect="1"/>
          </p:cNvPicPr>
          <p:nvPr/>
        </p:nvPicPr>
        <p:blipFill>
          <a:blip r:embed="rId3"/>
          <a:stretch>
            <a:fillRect/>
          </a:stretch>
        </p:blipFill>
        <p:spPr>
          <a:xfrm>
            <a:off x="4419600" y="1276350"/>
            <a:ext cx="4464551"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TotalTime>
  <Words>1464</Words>
  <Application>Microsoft Office PowerPoint</Application>
  <PresentationFormat>On-screen Show (16:9)</PresentationFormat>
  <Paragraphs>164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MT</vt:lpstr>
      <vt:lpstr>Calibri</vt:lpstr>
      <vt:lpstr>Lucida Sans Unicode</vt:lpstr>
      <vt:lpstr>Tahoma</vt:lpstr>
      <vt:lpstr>Times New Roman</vt:lpstr>
      <vt:lpstr>Verdana</vt:lpstr>
      <vt:lpstr>Office Theme</vt:lpstr>
      <vt:lpstr>PowerPoint Presentation</vt:lpstr>
      <vt:lpstr>Content</vt:lpstr>
      <vt:lpstr>Business Problem</vt:lpstr>
      <vt:lpstr>Data Summary  We have one dataset. Bank dataset consists of 45211 observations and 17 features. There are no null values in the dataset. Below is the breakdown of the features: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Features </vt:lpstr>
      <vt:lpstr>PowerPoint Presentation</vt:lpstr>
      <vt:lpstr>PowerPoint Presentation</vt:lpstr>
      <vt:lpstr>Outlier Detection</vt:lpstr>
      <vt:lpstr>PowerPoint Presentation</vt:lpstr>
      <vt:lpstr>Feature Engineering</vt:lpstr>
      <vt:lpstr>Heatmap</vt:lpstr>
      <vt:lpstr>Sampling And Scaling</vt:lpstr>
      <vt:lpstr>Model implementation</vt:lpstr>
      <vt:lpstr>Model Evaluation</vt:lpstr>
      <vt:lpstr>Random Forest classiﬁer</vt:lpstr>
      <vt:lpstr>Feature Importance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Annayan Bose</cp:lastModifiedBy>
  <cp:revision>5</cp:revision>
  <dcterms:created xsi:type="dcterms:W3CDTF">2022-09-09T15:21:46Z</dcterms:created>
  <dcterms:modified xsi:type="dcterms:W3CDTF">2022-09-10T08:14:59Z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MSIP_Label_a0819fa7-4367-4500-ba88-dd630d977609_Enabled">
    <vt:lpwstr>true</vt:lpwstr>
  </property>
  <property fmtid="{D5CDD505-2E9C-101B-9397-08002B2CF9AE}" pid="4" name="MSIP_Label_a0819fa7-4367-4500-ba88-dd630d977609_SetDate">
    <vt:lpwstr>2022-09-09T15:26:48Z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4982b37f-2284-4567-bbbe-6c5bcff9c050</vt:lpwstr>
  </property>
  <property fmtid="{D5CDD505-2E9C-101B-9397-08002B2CF9AE}" pid="9" name="MSIP_Label_a0819fa7-4367-4500-ba88-dd630d977609_ContentBits">
    <vt:lpwstr>0</vt:lpwstr>
  </property>
</Properties>
</file>