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025" y="58801"/>
            <a:ext cx="89979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34F5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798" y="1318604"/>
            <a:ext cx="7658403" cy="109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344" y="1216355"/>
            <a:ext cx="8285310" cy="3319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34F5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948" rIns="0" bIns="0" rtlCol="0" vert="horz">
            <a:spAutoFit/>
          </a:bodyPr>
          <a:lstStyle/>
          <a:p>
            <a:pPr algn="ctr" marL="107314">
              <a:lnSpc>
                <a:spcPct val="100000"/>
              </a:lnSpc>
              <a:spcBef>
                <a:spcPts val="100"/>
              </a:spcBef>
            </a:pPr>
            <a:r>
              <a:rPr dirty="0" sz="4200" spc="260">
                <a:solidFill>
                  <a:srgbClr val="CC0000"/>
                </a:solidFill>
              </a:rPr>
              <a:t>C</a:t>
            </a:r>
            <a:r>
              <a:rPr dirty="0" sz="4200" spc="125">
                <a:solidFill>
                  <a:srgbClr val="CC0000"/>
                </a:solidFill>
              </a:rPr>
              <a:t>aps</a:t>
            </a:r>
            <a:r>
              <a:rPr dirty="0" sz="4200" spc="20">
                <a:solidFill>
                  <a:srgbClr val="CC0000"/>
                </a:solidFill>
              </a:rPr>
              <a:t>t</a:t>
            </a:r>
            <a:r>
              <a:rPr dirty="0" sz="4200" spc="180">
                <a:solidFill>
                  <a:srgbClr val="CC0000"/>
                </a:solidFill>
              </a:rPr>
              <a:t>o</a:t>
            </a:r>
            <a:r>
              <a:rPr dirty="0" sz="4200" spc="204">
                <a:solidFill>
                  <a:srgbClr val="CC0000"/>
                </a:solidFill>
              </a:rPr>
              <a:t>n</a:t>
            </a:r>
            <a:r>
              <a:rPr dirty="0" sz="4200" spc="155">
                <a:solidFill>
                  <a:srgbClr val="CC0000"/>
                </a:solidFill>
              </a:rPr>
              <a:t>e</a:t>
            </a:r>
            <a:r>
              <a:rPr dirty="0" sz="4200" spc="-45">
                <a:solidFill>
                  <a:srgbClr val="CC0000"/>
                </a:solidFill>
              </a:rPr>
              <a:t> </a:t>
            </a:r>
            <a:r>
              <a:rPr dirty="0" sz="4200" spc="270">
                <a:solidFill>
                  <a:srgbClr val="CC0000"/>
                </a:solidFill>
              </a:rPr>
              <a:t>P</a:t>
            </a:r>
            <a:r>
              <a:rPr dirty="0" sz="4200" spc="-50">
                <a:solidFill>
                  <a:srgbClr val="CC0000"/>
                </a:solidFill>
              </a:rPr>
              <a:t>r</a:t>
            </a:r>
            <a:r>
              <a:rPr dirty="0" sz="4200" spc="85">
                <a:solidFill>
                  <a:srgbClr val="CC0000"/>
                </a:solidFill>
              </a:rPr>
              <a:t>oje</a:t>
            </a:r>
            <a:r>
              <a:rPr dirty="0" sz="4200" spc="110">
                <a:solidFill>
                  <a:srgbClr val="CC0000"/>
                </a:solidFill>
              </a:rPr>
              <a:t>c</a:t>
            </a:r>
            <a:r>
              <a:rPr dirty="0" sz="4200" spc="80">
                <a:solidFill>
                  <a:srgbClr val="CC0000"/>
                </a:solidFill>
              </a:rPr>
              <a:t>t</a:t>
            </a:r>
            <a:r>
              <a:rPr dirty="0" sz="4200" spc="-45">
                <a:solidFill>
                  <a:srgbClr val="CC0000"/>
                </a:solidFill>
              </a:rPr>
              <a:t> </a:t>
            </a:r>
            <a:r>
              <a:rPr dirty="0" sz="4200" spc="-575">
                <a:solidFill>
                  <a:srgbClr val="CC0000"/>
                </a:solidFill>
              </a:rPr>
              <a:t>–</a:t>
            </a:r>
            <a:r>
              <a:rPr dirty="0" sz="4200" spc="-45">
                <a:solidFill>
                  <a:srgbClr val="CC0000"/>
                </a:solidFill>
              </a:rPr>
              <a:t> </a:t>
            </a:r>
            <a:r>
              <a:rPr dirty="0" sz="4200" spc="-190">
                <a:solidFill>
                  <a:srgbClr val="CC0000"/>
                </a:solidFill>
              </a:rPr>
              <a:t>3</a:t>
            </a:r>
            <a:endParaRPr sz="4200"/>
          </a:p>
          <a:p>
            <a:pPr algn="ctr" marL="8890">
              <a:lnSpc>
                <a:spcPct val="100000"/>
              </a:lnSpc>
              <a:spcBef>
                <a:spcPts val="55"/>
              </a:spcBef>
            </a:pPr>
            <a:r>
              <a:rPr dirty="0" sz="2800" spc="140"/>
              <a:t>Bank</a:t>
            </a:r>
            <a:r>
              <a:rPr dirty="0" sz="2800" spc="-35"/>
              <a:t> </a:t>
            </a:r>
            <a:r>
              <a:rPr dirty="0" sz="2800" spc="85"/>
              <a:t>Marketing</a:t>
            </a:r>
            <a:r>
              <a:rPr dirty="0" sz="2800" spc="-35"/>
              <a:t> </a:t>
            </a:r>
            <a:r>
              <a:rPr dirty="0" sz="2800" spc="75"/>
              <a:t>Effectiveness</a:t>
            </a:r>
            <a:r>
              <a:rPr dirty="0" sz="2800" spc="-35"/>
              <a:t> </a:t>
            </a:r>
            <a:r>
              <a:rPr dirty="0" sz="2800" spc="90"/>
              <a:t>Prediction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20652" y="2946236"/>
            <a:ext cx="2111375" cy="103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5890" marR="128270">
              <a:lnSpc>
                <a:spcPct val="100000"/>
              </a:lnSpc>
              <a:spcBef>
                <a:spcPts val="100"/>
              </a:spcBef>
            </a:pPr>
            <a:r>
              <a:rPr dirty="0" u="heavy" sz="1800" spc="35" b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Tahoma"/>
                <a:cs typeface="Tahoma"/>
              </a:rPr>
              <a:t>Team</a:t>
            </a:r>
            <a:r>
              <a:rPr dirty="0" u="heavy" sz="1800" spc="-90" b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75" b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Tahoma"/>
                <a:cs typeface="Tahoma"/>
              </a:rPr>
              <a:t>Members </a:t>
            </a:r>
            <a:r>
              <a:rPr dirty="0" sz="1800" spc="-5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Asim </a:t>
            </a:r>
            <a:r>
              <a:rPr dirty="0" sz="1600" spc="45" b="1">
                <a:solidFill>
                  <a:srgbClr val="134F5C"/>
                </a:solidFill>
                <a:latin typeface="Tahoma"/>
                <a:cs typeface="Tahoma"/>
              </a:rPr>
              <a:t>Siddiqui </a:t>
            </a: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35" b="1">
                <a:solidFill>
                  <a:srgbClr val="134F5C"/>
                </a:solidFill>
                <a:latin typeface="Tahoma"/>
                <a:cs typeface="Tahoma"/>
              </a:rPr>
              <a:t>Sagar</a:t>
            </a:r>
            <a:r>
              <a:rPr dirty="0" sz="1600" spc="-3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Rokad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134F5C"/>
                </a:solidFill>
                <a:latin typeface="Tahoma"/>
                <a:cs typeface="Tahoma"/>
              </a:rPr>
              <a:t>Suraj</a:t>
            </a:r>
            <a:r>
              <a:rPr dirty="0" sz="1600" spc="-5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Kumar</a:t>
            </a:r>
            <a:r>
              <a:rPr dirty="0" sz="1600" spc="-5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35" b="1">
                <a:solidFill>
                  <a:srgbClr val="134F5C"/>
                </a:solidFill>
                <a:latin typeface="Tahoma"/>
                <a:cs typeface="Tahoma"/>
              </a:rPr>
              <a:t>Mishra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58801"/>
            <a:ext cx="2680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EDA</a:t>
            </a:r>
            <a:r>
              <a:rPr dirty="0" sz="2400" spc="65" b="1">
                <a:solidFill>
                  <a:srgbClr val="CC0000"/>
                </a:solidFill>
                <a:latin typeface="Tahoma"/>
                <a:cs typeface="Tahoma"/>
              </a:rPr>
              <a:t>(continued)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525" y="835821"/>
            <a:ext cx="836993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Effect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personal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loan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on</a:t>
            </a:r>
            <a:r>
              <a:rPr dirty="0" sz="1600" spc="31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target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variable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134F5C"/>
                </a:solidFill>
                <a:latin typeface="Verdana"/>
                <a:cs typeface="Verdana"/>
              </a:rPr>
              <a:t>‘y’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(Subscribed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to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term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deposit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34F5C"/>
                </a:solidFill>
                <a:latin typeface="Verdana"/>
                <a:cs typeface="Verdana"/>
              </a:rPr>
              <a:t>yes/no)? </a:t>
            </a:r>
            <a:r>
              <a:rPr dirty="0" sz="1600" spc="-54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People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having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no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personal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loans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34F5C"/>
                </a:solidFill>
                <a:latin typeface="Verdana"/>
                <a:cs typeface="Verdana"/>
              </a:rPr>
              <a:t>are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opting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more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for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term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deposit.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75" y="1448025"/>
            <a:ext cx="8773725" cy="3505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58801"/>
            <a:ext cx="2680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EDA</a:t>
            </a:r>
            <a:r>
              <a:rPr dirty="0" sz="2400" spc="65" b="1">
                <a:solidFill>
                  <a:srgbClr val="CC0000"/>
                </a:solidFill>
                <a:latin typeface="Tahoma"/>
                <a:cs typeface="Tahoma"/>
              </a:rPr>
              <a:t>(continued)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33" y="1420725"/>
            <a:ext cx="9076266" cy="36375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723072"/>
            <a:ext cx="87471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Education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134F5C"/>
                </a:solidFill>
                <a:latin typeface="Verdana"/>
                <a:cs typeface="Verdana"/>
              </a:rPr>
              <a:t>v/s</a:t>
            </a:r>
            <a:r>
              <a:rPr dirty="0" sz="1600" spc="-10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target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variable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134F5C"/>
                </a:solidFill>
                <a:latin typeface="Verdana"/>
                <a:cs typeface="Verdana"/>
              </a:rPr>
              <a:t>‘y’.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People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with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tertiary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education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34F5C"/>
                </a:solidFill>
                <a:latin typeface="Verdana"/>
                <a:cs typeface="Verdana"/>
              </a:rPr>
              <a:t>are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70">
                <a:solidFill>
                  <a:srgbClr val="134F5C"/>
                </a:solidFill>
                <a:latin typeface="Verdana"/>
                <a:cs typeface="Verdana"/>
              </a:rPr>
              <a:t>good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prospect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134F5C"/>
                </a:solidFill>
                <a:latin typeface="Verdana"/>
                <a:cs typeface="Verdana"/>
              </a:rPr>
              <a:t>as </a:t>
            </a:r>
            <a:r>
              <a:rPr dirty="0" sz="1600" spc="-55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dirty="0" sz="1600" spc="1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55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600" spc="-35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30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dirty="0" sz="1600" spc="1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600" spc="-15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dirty="0" sz="1600" spc="65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lin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ed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600" spc="95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dirty="0" sz="1600" spc="-2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600" spc="-35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ds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2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130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deposi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600" spc="-22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58801"/>
            <a:ext cx="2680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EDA</a:t>
            </a:r>
            <a:r>
              <a:rPr dirty="0" sz="2400" spc="65" b="1">
                <a:solidFill>
                  <a:srgbClr val="CC0000"/>
                </a:solidFill>
                <a:latin typeface="Tahoma"/>
                <a:cs typeface="Tahoma"/>
              </a:rPr>
              <a:t>(continued)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33" y="1635399"/>
            <a:ext cx="9076266" cy="33189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750697"/>
            <a:ext cx="8551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Outcome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0">
                <a:solidFill>
                  <a:srgbClr val="134F5C"/>
                </a:solidFill>
                <a:latin typeface="Verdana"/>
                <a:cs typeface="Verdana"/>
              </a:rPr>
              <a:t>previous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marketing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campaign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shows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that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people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80">
                <a:solidFill>
                  <a:srgbClr val="134F5C"/>
                </a:solidFill>
                <a:latin typeface="Verdana"/>
                <a:cs typeface="Verdana"/>
              </a:rPr>
              <a:t>who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already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134F5C"/>
                </a:solidFill>
                <a:latin typeface="Verdana"/>
                <a:cs typeface="Verdana"/>
              </a:rPr>
              <a:t>had </a:t>
            </a:r>
            <a:r>
              <a:rPr dirty="0" sz="1600" spc="-55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success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with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bank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for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earlier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product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34F5C"/>
                </a:solidFill>
                <a:latin typeface="Verdana"/>
                <a:cs typeface="Verdana"/>
              </a:rPr>
              <a:t>are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more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prone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to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134F5C"/>
                </a:solidFill>
                <a:latin typeface="Verdana"/>
                <a:cs typeface="Verdana"/>
              </a:rPr>
              <a:t>opt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for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term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deposit.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58801"/>
            <a:ext cx="2680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EDA</a:t>
            </a:r>
            <a:r>
              <a:rPr dirty="0" sz="2400" spc="65" b="1">
                <a:solidFill>
                  <a:srgbClr val="CC0000"/>
                </a:solidFill>
                <a:latin typeface="Tahoma"/>
                <a:cs typeface="Tahoma"/>
              </a:rPr>
              <a:t>(continued)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3" y="1529800"/>
            <a:ext cx="9043516" cy="35847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325" y="674497"/>
            <a:ext cx="8670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400" marR="17780">
              <a:lnSpc>
                <a:spcPct val="100000"/>
              </a:lnSpc>
              <a:spcBef>
                <a:spcPts val="100"/>
              </a:spcBef>
            </a:pP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campaign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was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more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aggressive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during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0">
                <a:solidFill>
                  <a:srgbClr val="134F5C"/>
                </a:solidFill>
                <a:latin typeface="Verdana"/>
                <a:cs typeface="Verdana"/>
              </a:rPr>
              <a:t>2</a:t>
            </a:r>
            <a:r>
              <a:rPr dirty="0" baseline="31746" sz="1575" spc="15">
                <a:solidFill>
                  <a:srgbClr val="134F5C"/>
                </a:solidFill>
                <a:latin typeface="Verdana"/>
                <a:cs typeface="Verdana"/>
              </a:rPr>
              <a:t>nd</a:t>
            </a:r>
            <a:r>
              <a:rPr dirty="0" baseline="31746" sz="1575" spc="97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quarter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134F5C"/>
                </a:solidFill>
                <a:latin typeface="Verdana"/>
                <a:cs typeface="Verdana"/>
              </a:rPr>
              <a:t>year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especially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134F5C"/>
                </a:solidFill>
                <a:latin typeface="Verdana"/>
                <a:cs typeface="Verdana"/>
              </a:rPr>
              <a:t>May. </a:t>
            </a:r>
            <a:r>
              <a:rPr dirty="0" sz="1600" spc="-55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March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134F5C"/>
                </a:solidFill>
                <a:latin typeface="Verdana"/>
                <a:cs typeface="Verdana"/>
              </a:rPr>
              <a:t>is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best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70">
                <a:solidFill>
                  <a:srgbClr val="134F5C"/>
                </a:solidFill>
                <a:latin typeface="Verdana"/>
                <a:cs typeface="Verdana"/>
              </a:rPr>
              <a:t>month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134F5C"/>
                </a:solidFill>
                <a:latin typeface="Verdana"/>
                <a:cs typeface="Verdana"/>
              </a:rPr>
              <a:t>as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it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134F5C"/>
                </a:solidFill>
                <a:latin typeface="Verdana"/>
                <a:cs typeface="Verdana"/>
              </a:rPr>
              <a:t>is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only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70">
                <a:solidFill>
                  <a:srgbClr val="134F5C"/>
                </a:solidFill>
                <a:latin typeface="Verdana"/>
                <a:cs typeface="Verdana"/>
              </a:rPr>
              <a:t>month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having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higher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acceptance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rate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than </a:t>
            </a:r>
            <a:r>
              <a:rPr dirty="0" sz="1600" spc="-55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34F5C"/>
                </a:solidFill>
                <a:latin typeface="Verdana"/>
                <a:cs typeface="Verdana"/>
              </a:rPr>
              <a:t>rejection.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58801"/>
            <a:ext cx="2680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EDA</a:t>
            </a:r>
            <a:r>
              <a:rPr dirty="0" sz="2400" spc="65" b="1">
                <a:solidFill>
                  <a:srgbClr val="CC0000"/>
                </a:solidFill>
                <a:latin typeface="Tahoma"/>
                <a:cs typeface="Tahoma"/>
              </a:rPr>
              <a:t>(continued)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300" y="710622"/>
            <a:ext cx="59855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80">
                <a:solidFill>
                  <a:srgbClr val="134F5C"/>
                </a:solidFill>
                <a:latin typeface="Verdana"/>
                <a:cs typeface="Verdana"/>
              </a:rPr>
              <a:t>How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balance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134F5C"/>
                </a:solidFill>
                <a:latin typeface="Verdana"/>
                <a:cs typeface="Verdana"/>
              </a:rPr>
              <a:t>&amp;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age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relationship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effects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target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variable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‘y’?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46873"/>
            <a:ext cx="8991599" cy="35554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55576"/>
            <a:ext cx="7663180" cy="946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/>
              <a:t>EDA</a:t>
            </a:r>
            <a:r>
              <a:rPr dirty="0" sz="2400" spc="65"/>
              <a:t>(continued)</a:t>
            </a:r>
            <a:endParaRPr sz="2400"/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dirty="0" sz="1600" spc="20">
                <a:solidFill>
                  <a:srgbClr val="134F5C"/>
                </a:solidFill>
              </a:rPr>
              <a:t>Increasing </a:t>
            </a:r>
            <a:r>
              <a:rPr dirty="0" sz="1600" spc="40">
                <a:solidFill>
                  <a:srgbClr val="134F5C"/>
                </a:solidFill>
              </a:rPr>
              <a:t>in duration </a:t>
            </a:r>
            <a:r>
              <a:rPr dirty="0" sz="1600" spc="35">
                <a:solidFill>
                  <a:srgbClr val="134F5C"/>
                </a:solidFill>
              </a:rPr>
              <a:t>leads </a:t>
            </a:r>
            <a:r>
              <a:rPr dirty="0" sz="1600" spc="30">
                <a:solidFill>
                  <a:srgbClr val="134F5C"/>
                </a:solidFill>
              </a:rPr>
              <a:t>to </a:t>
            </a:r>
            <a:r>
              <a:rPr dirty="0" sz="1600" spc="60">
                <a:solidFill>
                  <a:srgbClr val="134F5C"/>
                </a:solidFill>
              </a:rPr>
              <a:t>more </a:t>
            </a:r>
            <a:r>
              <a:rPr dirty="0" sz="1600" spc="50">
                <a:solidFill>
                  <a:srgbClr val="134F5C"/>
                </a:solidFill>
              </a:rPr>
              <a:t>term deposit </a:t>
            </a:r>
            <a:r>
              <a:rPr dirty="0" sz="1600" spc="65">
                <a:solidFill>
                  <a:srgbClr val="134F5C"/>
                </a:solidFill>
              </a:rPr>
              <a:t>but </a:t>
            </a:r>
            <a:r>
              <a:rPr dirty="0" sz="1600" spc="25">
                <a:solidFill>
                  <a:srgbClr val="134F5C"/>
                </a:solidFill>
              </a:rPr>
              <a:t>as </a:t>
            </a:r>
            <a:r>
              <a:rPr dirty="0" sz="1600" spc="15">
                <a:solidFill>
                  <a:srgbClr val="134F5C"/>
                </a:solidFill>
              </a:rPr>
              <a:t>it </a:t>
            </a:r>
            <a:r>
              <a:rPr dirty="0" sz="1600" spc="10">
                <a:solidFill>
                  <a:srgbClr val="134F5C"/>
                </a:solidFill>
              </a:rPr>
              <a:t>is </a:t>
            </a:r>
            <a:r>
              <a:rPr dirty="0" sz="1600" spc="50">
                <a:solidFill>
                  <a:srgbClr val="134F5C"/>
                </a:solidFill>
              </a:rPr>
              <a:t>highly </a:t>
            </a:r>
            <a:r>
              <a:rPr dirty="0" sz="1600" spc="55">
                <a:solidFill>
                  <a:srgbClr val="134F5C"/>
                </a:solidFill>
              </a:rPr>
              <a:t> </a:t>
            </a:r>
            <a:r>
              <a:rPr dirty="0" sz="1600" spc="50">
                <a:solidFill>
                  <a:srgbClr val="134F5C"/>
                </a:solidFill>
              </a:rPr>
              <a:t>misleading</a:t>
            </a:r>
            <a:r>
              <a:rPr dirty="0" sz="1600" spc="-15">
                <a:solidFill>
                  <a:srgbClr val="134F5C"/>
                </a:solidFill>
              </a:rPr>
              <a:t> </a:t>
            </a:r>
            <a:r>
              <a:rPr dirty="0" sz="1600" spc="40">
                <a:solidFill>
                  <a:srgbClr val="134F5C"/>
                </a:solidFill>
              </a:rPr>
              <a:t>so</a:t>
            </a:r>
            <a:r>
              <a:rPr dirty="0" sz="1600" spc="-10">
                <a:solidFill>
                  <a:srgbClr val="134F5C"/>
                </a:solidFill>
              </a:rPr>
              <a:t> </a:t>
            </a:r>
            <a:r>
              <a:rPr dirty="0" sz="1600" spc="55">
                <a:solidFill>
                  <a:srgbClr val="134F5C"/>
                </a:solidFill>
              </a:rPr>
              <a:t>we</a:t>
            </a:r>
            <a:r>
              <a:rPr dirty="0" sz="1600" spc="-10">
                <a:solidFill>
                  <a:srgbClr val="134F5C"/>
                </a:solidFill>
              </a:rPr>
              <a:t> </a:t>
            </a:r>
            <a:r>
              <a:rPr dirty="0" sz="1600" spc="55">
                <a:solidFill>
                  <a:srgbClr val="134F5C"/>
                </a:solidFill>
              </a:rPr>
              <a:t>discarded</a:t>
            </a:r>
            <a:r>
              <a:rPr dirty="0" sz="1600" spc="-15">
                <a:solidFill>
                  <a:srgbClr val="134F5C"/>
                </a:solidFill>
              </a:rPr>
              <a:t> </a:t>
            </a:r>
            <a:r>
              <a:rPr dirty="0" sz="1600" spc="30">
                <a:solidFill>
                  <a:srgbClr val="134F5C"/>
                </a:solidFill>
              </a:rPr>
              <a:t>this</a:t>
            </a:r>
            <a:r>
              <a:rPr dirty="0" sz="1600" spc="-10">
                <a:solidFill>
                  <a:srgbClr val="134F5C"/>
                </a:solidFill>
              </a:rPr>
              <a:t> </a:t>
            </a:r>
            <a:r>
              <a:rPr dirty="0" sz="1600" spc="30">
                <a:solidFill>
                  <a:srgbClr val="134F5C"/>
                </a:solidFill>
              </a:rPr>
              <a:t>attribute</a:t>
            </a:r>
            <a:r>
              <a:rPr dirty="0" sz="1600" spc="-10">
                <a:solidFill>
                  <a:srgbClr val="134F5C"/>
                </a:solidFill>
              </a:rPr>
              <a:t> </a:t>
            </a:r>
            <a:r>
              <a:rPr dirty="0" sz="1600" spc="15">
                <a:solidFill>
                  <a:srgbClr val="134F5C"/>
                </a:solidFill>
              </a:rPr>
              <a:t>for</a:t>
            </a:r>
            <a:r>
              <a:rPr dirty="0" sz="1600" spc="-15">
                <a:solidFill>
                  <a:srgbClr val="134F5C"/>
                </a:solidFill>
              </a:rPr>
              <a:t> </a:t>
            </a:r>
            <a:r>
              <a:rPr dirty="0" sz="1600" spc="20">
                <a:solidFill>
                  <a:srgbClr val="134F5C"/>
                </a:solidFill>
              </a:rPr>
              <a:t>realistic</a:t>
            </a:r>
            <a:r>
              <a:rPr dirty="0" sz="1600" spc="-10">
                <a:solidFill>
                  <a:srgbClr val="134F5C"/>
                </a:solidFill>
              </a:rPr>
              <a:t> </a:t>
            </a:r>
            <a:r>
              <a:rPr dirty="0" sz="1600" spc="40">
                <a:solidFill>
                  <a:srgbClr val="134F5C"/>
                </a:solidFill>
              </a:rPr>
              <a:t>predictive</a:t>
            </a:r>
            <a:r>
              <a:rPr dirty="0" sz="1600" spc="-10">
                <a:solidFill>
                  <a:srgbClr val="134F5C"/>
                </a:solidFill>
              </a:rPr>
              <a:t> </a:t>
            </a:r>
            <a:r>
              <a:rPr dirty="0" sz="1600" spc="65">
                <a:solidFill>
                  <a:srgbClr val="134F5C"/>
                </a:solidFill>
              </a:rPr>
              <a:t>models</a:t>
            </a:r>
            <a:endParaRPr sz="1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50" y="1484150"/>
            <a:ext cx="8592075" cy="36593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868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5"/>
              <a:t>Data</a:t>
            </a:r>
            <a:r>
              <a:rPr dirty="0" sz="2800" spc="-90"/>
              <a:t> </a:t>
            </a:r>
            <a:r>
              <a:rPr dirty="0" sz="2800" spc="90"/>
              <a:t>Preprocessing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3549" y="1394332"/>
            <a:ext cx="8173084" cy="290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30" b="1">
                <a:solidFill>
                  <a:srgbClr val="134F5C"/>
                </a:solidFill>
                <a:latin typeface="Tahoma"/>
                <a:cs typeface="Tahoma"/>
              </a:rPr>
              <a:t>‘duration’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attribute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was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55" b="1">
                <a:solidFill>
                  <a:srgbClr val="134F5C"/>
                </a:solidFill>
                <a:latin typeface="Tahoma"/>
                <a:cs typeface="Tahoma"/>
              </a:rPr>
              <a:t>highly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50" b="1">
                <a:solidFill>
                  <a:srgbClr val="134F5C"/>
                </a:solidFill>
                <a:latin typeface="Tahoma"/>
                <a:cs typeface="Tahoma"/>
              </a:rPr>
              <a:t>affecting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5" b="1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5" b="1">
                <a:solidFill>
                  <a:srgbClr val="134F5C"/>
                </a:solidFill>
                <a:latin typeface="Tahoma"/>
                <a:cs typeface="Tahoma"/>
              </a:rPr>
              <a:t>output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5" b="1">
                <a:solidFill>
                  <a:srgbClr val="134F5C"/>
                </a:solidFill>
                <a:latin typeface="Tahoma"/>
                <a:cs typeface="Tahoma"/>
              </a:rPr>
              <a:t>target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-45" b="1">
                <a:solidFill>
                  <a:srgbClr val="134F5C"/>
                </a:solidFill>
                <a:latin typeface="Tahoma"/>
                <a:cs typeface="Tahoma"/>
              </a:rPr>
              <a:t>(e.g.,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34F5C"/>
                </a:solidFill>
                <a:latin typeface="Tahoma"/>
                <a:cs typeface="Tahoma"/>
              </a:rPr>
              <a:t>if </a:t>
            </a:r>
            <a:r>
              <a:rPr dirty="0" sz="1800" spc="-509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5" b="1">
                <a:solidFill>
                  <a:srgbClr val="134F5C"/>
                </a:solidFill>
                <a:latin typeface="Tahoma"/>
                <a:cs typeface="Tahoma"/>
              </a:rPr>
              <a:t>duration=0 </a:t>
            </a:r>
            <a:r>
              <a:rPr dirty="0" sz="1800" spc="70" b="1">
                <a:solidFill>
                  <a:srgbClr val="134F5C"/>
                </a:solidFill>
                <a:latin typeface="Tahoma"/>
                <a:cs typeface="Tahoma"/>
              </a:rPr>
              <a:t>then </a:t>
            </a:r>
            <a:r>
              <a:rPr dirty="0" sz="1800" spc="-85" b="1">
                <a:solidFill>
                  <a:srgbClr val="134F5C"/>
                </a:solidFill>
                <a:latin typeface="Tahoma"/>
                <a:cs typeface="Tahoma"/>
              </a:rPr>
              <a:t>y='no'). 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Yet, </a:t>
            </a:r>
            <a:r>
              <a:rPr dirty="0" sz="1800" spc="65" b="1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dirty="0" sz="1800" spc="50" b="1">
                <a:solidFill>
                  <a:srgbClr val="134F5C"/>
                </a:solidFill>
                <a:latin typeface="Tahoma"/>
                <a:cs typeface="Tahoma"/>
              </a:rPr>
              <a:t>duration </a:t>
            </a:r>
            <a:r>
              <a:rPr dirty="0" sz="1800" spc="10" b="1">
                <a:solidFill>
                  <a:srgbClr val="134F5C"/>
                </a:solidFill>
                <a:latin typeface="Tahoma"/>
                <a:cs typeface="Tahoma"/>
              </a:rPr>
              <a:t>is </a:t>
            </a:r>
            <a:r>
              <a:rPr dirty="0" sz="1800" spc="65" b="1">
                <a:solidFill>
                  <a:srgbClr val="134F5C"/>
                </a:solidFill>
                <a:latin typeface="Tahoma"/>
                <a:cs typeface="Tahoma"/>
              </a:rPr>
              <a:t>not </a:t>
            </a:r>
            <a:r>
              <a:rPr dirty="0" sz="1800" spc="80" b="1">
                <a:solidFill>
                  <a:srgbClr val="134F5C"/>
                </a:solidFill>
                <a:latin typeface="Tahoma"/>
                <a:cs typeface="Tahoma"/>
              </a:rPr>
              <a:t>known </a:t>
            </a:r>
            <a:r>
              <a:rPr dirty="0" sz="1800" spc="45" b="1">
                <a:solidFill>
                  <a:srgbClr val="134F5C"/>
                </a:solidFill>
                <a:latin typeface="Tahoma"/>
                <a:cs typeface="Tahoma"/>
              </a:rPr>
              <a:t>before </a:t>
            </a:r>
            <a:r>
              <a:rPr dirty="0" sz="1800" spc="30" b="1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 call</a:t>
            </a:r>
            <a:r>
              <a:rPr dirty="0" sz="1800" spc="-2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10" b="1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5" b="1">
                <a:solidFill>
                  <a:srgbClr val="134F5C"/>
                </a:solidFill>
                <a:latin typeface="Tahoma"/>
                <a:cs typeface="Tahoma"/>
              </a:rPr>
              <a:t>performed.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34F5C"/>
              </a:buClr>
              <a:buFont typeface="Arial"/>
              <a:buChar char="●"/>
            </a:pPr>
            <a:endParaRPr sz="22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155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So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70" b="1">
                <a:solidFill>
                  <a:srgbClr val="134F5C"/>
                </a:solidFill>
                <a:latin typeface="Tahoma"/>
                <a:cs typeface="Tahoma"/>
              </a:rPr>
              <a:t>dropping</a:t>
            </a:r>
            <a:r>
              <a:rPr dirty="0" sz="18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0" b="1">
                <a:solidFill>
                  <a:srgbClr val="134F5C"/>
                </a:solidFill>
                <a:latin typeface="Tahoma"/>
                <a:cs typeface="Tahoma"/>
              </a:rPr>
              <a:t>‘duration’</a:t>
            </a:r>
            <a:r>
              <a:rPr dirty="0" sz="18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85" b="1">
                <a:solidFill>
                  <a:srgbClr val="134F5C"/>
                </a:solidFill>
                <a:latin typeface="Tahoma"/>
                <a:cs typeface="Tahoma"/>
              </a:rPr>
              <a:t>column</a:t>
            </a:r>
            <a:r>
              <a:rPr dirty="0" sz="18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15" b="1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dirty="0" sz="18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20" b="1">
                <a:solidFill>
                  <a:srgbClr val="134F5C"/>
                </a:solidFill>
                <a:latin typeface="Tahoma"/>
                <a:cs typeface="Tahoma"/>
              </a:rPr>
              <a:t>realistic</a:t>
            </a:r>
            <a:r>
              <a:rPr dirty="0" sz="18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5" b="1">
                <a:solidFill>
                  <a:srgbClr val="134F5C"/>
                </a:solidFill>
                <a:latin typeface="Tahoma"/>
                <a:cs typeface="Tahoma"/>
              </a:rPr>
              <a:t>predictive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55" b="1">
                <a:solidFill>
                  <a:srgbClr val="134F5C"/>
                </a:solidFill>
                <a:latin typeface="Tahoma"/>
                <a:cs typeface="Tahoma"/>
              </a:rPr>
              <a:t>model.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34F5C"/>
              </a:buClr>
              <a:buFont typeface="Arial"/>
              <a:buChar char="●"/>
            </a:pPr>
            <a:endParaRPr sz="3200">
              <a:latin typeface="Tahoma"/>
              <a:cs typeface="Tahoma"/>
            </a:endParaRPr>
          </a:p>
          <a:p>
            <a:pPr marL="379095" marR="198120" indent="-367030">
              <a:lnSpc>
                <a:spcPct val="1149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5" b="1">
                <a:solidFill>
                  <a:srgbClr val="134F5C"/>
                </a:solidFill>
                <a:latin typeface="Tahoma"/>
                <a:cs typeface="Tahoma"/>
              </a:rPr>
              <a:t>Converting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5" b="1">
                <a:solidFill>
                  <a:srgbClr val="134F5C"/>
                </a:solidFill>
                <a:latin typeface="Tahoma"/>
                <a:cs typeface="Tahoma"/>
              </a:rPr>
              <a:t>categorical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values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into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0" b="1">
                <a:solidFill>
                  <a:srgbClr val="134F5C"/>
                </a:solidFill>
                <a:latin typeface="Tahoma"/>
                <a:cs typeface="Tahoma"/>
              </a:rPr>
              <a:t>numerical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values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5" b="1">
                <a:solidFill>
                  <a:srgbClr val="134F5C"/>
                </a:solidFill>
                <a:latin typeface="Tahoma"/>
                <a:cs typeface="Tahoma"/>
              </a:rPr>
              <a:t>using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0" b="1">
                <a:solidFill>
                  <a:srgbClr val="134F5C"/>
                </a:solidFill>
                <a:latin typeface="Tahoma"/>
                <a:cs typeface="Tahoma"/>
              </a:rPr>
              <a:t>label </a:t>
            </a:r>
            <a:r>
              <a:rPr dirty="0" sz="1800" spc="-509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0" b="1">
                <a:solidFill>
                  <a:srgbClr val="134F5C"/>
                </a:solidFill>
                <a:latin typeface="Tahoma"/>
                <a:cs typeface="Tahoma"/>
              </a:rPr>
              <a:t>encoding.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994" y="503825"/>
            <a:ext cx="18008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5"/>
              <a:t>Sampli</a:t>
            </a:r>
            <a:r>
              <a:rPr dirty="0" sz="2800" spc="110"/>
              <a:t>n</a:t>
            </a:r>
            <a:r>
              <a:rPr dirty="0" sz="2800" spc="195"/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321197"/>
            <a:ext cx="8009255" cy="2192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5" b="1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55" b="1">
                <a:solidFill>
                  <a:srgbClr val="134F5C"/>
                </a:solidFill>
                <a:latin typeface="Tahoma"/>
                <a:cs typeface="Tahoma"/>
              </a:rPr>
              <a:t>given</a:t>
            </a:r>
            <a:r>
              <a:rPr dirty="0" sz="18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5" b="1">
                <a:solidFill>
                  <a:srgbClr val="134F5C"/>
                </a:solidFill>
                <a:latin typeface="Tahoma"/>
                <a:cs typeface="Tahoma"/>
              </a:rPr>
              <a:t>dataset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was</a:t>
            </a:r>
            <a:r>
              <a:rPr dirty="0" sz="18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55" b="1">
                <a:solidFill>
                  <a:srgbClr val="134F5C"/>
                </a:solidFill>
                <a:latin typeface="Tahoma"/>
                <a:cs typeface="Tahoma"/>
              </a:rPr>
              <a:t>highly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5" b="1">
                <a:solidFill>
                  <a:srgbClr val="134F5C"/>
                </a:solidFill>
                <a:latin typeface="Tahoma"/>
                <a:cs typeface="Tahoma"/>
              </a:rPr>
              <a:t>imbalanced</a:t>
            </a:r>
            <a:r>
              <a:rPr dirty="0" sz="18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34F5C"/>
                </a:solidFill>
                <a:latin typeface="Tahoma"/>
                <a:cs typeface="Tahoma"/>
              </a:rPr>
              <a:t>,so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dirty="0" sz="18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55" b="1">
                <a:solidFill>
                  <a:srgbClr val="134F5C"/>
                </a:solidFill>
                <a:latin typeface="Tahoma"/>
                <a:cs typeface="Tahoma"/>
              </a:rPr>
              <a:t>balance</a:t>
            </a:r>
            <a:r>
              <a:rPr dirty="0" sz="18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this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0" b="1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dirty="0" sz="1800" spc="-509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70" b="1">
                <a:solidFill>
                  <a:srgbClr val="134F5C"/>
                </a:solidFill>
                <a:latin typeface="Tahoma"/>
                <a:cs typeface="Tahoma"/>
              </a:rPr>
              <a:t>used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5" b="1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5" b="1">
                <a:solidFill>
                  <a:srgbClr val="134F5C"/>
                </a:solidFill>
                <a:latin typeface="Tahoma"/>
                <a:cs typeface="Tahoma"/>
              </a:rPr>
              <a:t>technique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50" b="1">
                <a:solidFill>
                  <a:srgbClr val="134F5C"/>
                </a:solidFill>
                <a:latin typeface="Tahoma"/>
                <a:cs typeface="Tahoma"/>
              </a:rPr>
              <a:t>called</a:t>
            </a:r>
            <a:r>
              <a:rPr dirty="0" sz="1800" spc="-2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50" b="1">
                <a:solidFill>
                  <a:srgbClr val="134F5C"/>
                </a:solidFill>
                <a:latin typeface="Tahoma"/>
                <a:cs typeface="Tahoma"/>
              </a:rPr>
              <a:t>sampling.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34F5C"/>
              </a:buClr>
              <a:buFont typeface="Arial"/>
              <a:buChar char="●"/>
            </a:pPr>
            <a:endParaRPr sz="2050">
              <a:latin typeface="Tahoma"/>
              <a:cs typeface="Tahoma"/>
            </a:endParaRPr>
          </a:p>
          <a:p>
            <a:pPr marL="379095" marR="69215" indent="-367030">
              <a:lnSpc>
                <a:spcPct val="114999"/>
              </a:lnSpc>
              <a:spcBef>
                <a:spcPts val="5"/>
              </a:spcBef>
              <a:buClr>
                <a:srgbClr val="134F5C"/>
              </a:buClr>
              <a:buFont typeface="Arial"/>
              <a:buChar char="●"/>
              <a:tabLst>
                <a:tab pos="443865" algn="l"/>
                <a:tab pos="444500" algn="l"/>
              </a:tabLst>
            </a:pPr>
            <a:r>
              <a:rPr dirty="0"/>
              <a:t>	</a:t>
            </a:r>
            <a:r>
              <a:rPr dirty="0" sz="1800" spc="60" b="1">
                <a:solidFill>
                  <a:srgbClr val="134F5C"/>
                </a:solidFill>
                <a:latin typeface="Tahoma"/>
                <a:cs typeface="Tahoma"/>
              </a:rPr>
              <a:t>Oversampling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80" b="1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70" b="1">
                <a:solidFill>
                  <a:srgbClr val="134F5C"/>
                </a:solidFill>
                <a:latin typeface="Tahoma"/>
                <a:cs typeface="Tahoma"/>
              </a:rPr>
              <a:t>undersampling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0" b="1">
                <a:solidFill>
                  <a:srgbClr val="134F5C"/>
                </a:solidFill>
                <a:latin typeface="Tahoma"/>
                <a:cs typeface="Tahoma"/>
              </a:rPr>
              <a:t>classes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0" b="1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dirty="0" sz="18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70" b="1">
                <a:solidFill>
                  <a:srgbClr val="134F5C"/>
                </a:solidFill>
                <a:latin typeface="Tahoma"/>
                <a:cs typeface="Tahoma"/>
              </a:rPr>
              <a:t>ﬁx</a:t>
            </a:r>
            <a:r>
              <a:rPr dirty="0" sz="18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5" b="1">
                <a:solidFill>
                  <a:srgbClr val="134F5C"/>
                </a:solidFill>
                <a:latin typeface="Tahoma"/>
                <a:cs typeface="Tahoma"/>
              </a:rPr>
              <a:t>imbalanced </a:t>
            </a:r>
            <a:r>
              <a:rPr dirty="0" sz="1800" spc="-509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0" b="1">
                <a:solidFill>
                  <a:srgbClr val="134F5C"/>
                </a:solidFill>
                <a:latin typeface="Tahoma"/>
                <a:cs typeface="Tahoma"/>
              </a:rPr>
              <a:t>dataset.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34F5C"/>
              </a:buClr>
              <a:buFont typeface="Arial"/>
              <a:buChar char="●"/>
            </a:pPr>
            <a:endParaRPr sz="205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50" b="1">
                <a:solidFill>
                  <a:srgbClr val="134F5C"/>
                </a:solidFill>
                <a:latin typeface="Tahoma"/>
                <a:cs typeface="Tahoma"/>
              </a:rPr>
              <a:t>Standard</a:t>
            </a:r>
            <a:r>
              <a:rPr dirty="0" sz="1800" spc="-3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55" b="1">
                <a:solidFill>
                  <a:srgbClr val="134F5C"/>
                </a:solidFill>
                <a:latin typeface="Tahoma"/>
                <a:cs typeface="Tahoma"/>
              </a:rPr>
              <a:t>scaling</a:t>
            </a:r>
            <a:r>
              <a:rPr dirty="0" sz="1800" spc="-2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5" b="1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dirty="0" sz="1800" spc="-3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5" b="1">
                <a:solidFill>
                  <a:srgbClr val="134F5C"/>
                </a:solidFill>
                <a:latin typeface="Tahoma"/>
                <a:cs typeface="Tahoma"/>
              </a:rPr>
              <a:t>balanced</a:t>
            </a:r>
            <a:r>
              <a:rPr dirty="0" sz="1800" spc="-2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0" b="1">
                <a:solidFill>
                  <a:srgbClr val="134F5C"/>
                </a:solidFill>
                <a:latin typeface="Tahoma"/>
                <a:cs typeface="Tahoma"/>
              </a:rPr>
              <a:t>dataset.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2926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0"/>
              <a:t>Model</a:t>
            </a:r>
            <a:r>
              <a:rPr dirty="0" sz="2800" spc="-55"/>
              <a:t> </a:t>
            </a:r>
            <a:r>
              <a:rPr dirty="0" sz="2800" spc="100"/>
              <a:t>implementation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225" y="1507363"/>
            <a:ext cx="523557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 b="1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dirty="0" sz="1800" spc="-3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25" b="1">
                <a:solidFill>
                  <a:srgbClr val="134F5C"/>
                </a:solidFill>
                <a:latin typeface="Tahoma"/>
                <a:cs typeface="Tahoma"/>
              </a:rPr>
              <a:t>raw</a:t>
            </a:r>
            <a:r>
              <a:rPr dirty="0" sz="1800" spc="-3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50" b="1">
                <a:solidFill>
                  <a:srgbClr val="134F5C"/>
                </a:solidFill>
                <a:latin typeface="Tahoma"/>
                <a:cs typeface="Tahoma"/>
              </a:rPr>
              <a:t>data</a:t>
            </a:r>
            <a:r>
              <a:rPr dirty="0" sz="1800" spc="-3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-30" b="1">
                <a:solidFill>
                  <a:srgbClr val="134F5C"/>
                </a:solidFill>
                <a:latin typeface="Tahoma"/>
                <a:cs typeface="Tahoma"/>
              </a:rPr>
              <a:t>set:-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50" b="1">
                <a:solidFill>
                  <a:srgbClr val="134F5C"/>
                </a:solidFill>
                <a:latin typeface="Tahoma"/>
                <a:cs typeface="Tahoma"/>
              </a:rPr>
              <a:t>Logistic</a:t>
            </a:r>
            <a:r>
              <a:rPr dirty="0" sz="1800" spc="-3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0" b="1">
                <a:solidFill>
                  <a:srgbClr val="134F5C"/>
                </a:solidFill>
                <a:latin typeface="Tahoma"/>
                <a:cs typeface="Tahoma"/>
              </a:rPr>
              <a:t>regression,</a:t>
            </a:r>
            <a:r>
              <a:rPr dirty="0" sz="1800" spc="-3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60" b="1">
                <a:solidFill>
                  <a:srgbClr val="134F5C"/>
                </a:solidFill>
                <a:latin typeface="Tahoma"/>
                <a:cs typeface="Tahoma"/>
              </a:rPr>
              <a:t>Decision</a:t>
            </a:r>
            <a:r>
              <a:rPr dirty="0" sz="1800" spc="-3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20" b="1">
                <a:solidFill>
                  <a:srgbClr val="134F5C"/>
                </a:solidFill>
                <a:latin typeface="Tahoma"/>
                <a:cs typeface="Tahoma"/>
              </a:rPr>
              <a:t>Tree</a:t>
            </a:r>
            <a:r>
              <a:rPr dirty="0" sz="1800" spc="-3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30" b="1">
                <a:solidFill>
                  <a:srgbClr val="134F5C"/>
                </a:solidFill>
                <a:latin typeface="Tahoma"/>
                <a:cs typeface="Tahoma"/>
              </a:rPr>
              <a:t>classiﬁer.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112" y="3427602"/>
            <a:ext cx="34442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834" indent="-40068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57834" algn="l"/>
                <a:tab pos="458470" algn="l"/>
              </a:tabLst>
            </a:pPr>
            <a:r>
              <a:rPr dirty="0" sz="1800" spc="50" b="1">
                <a:solidFill>
                  <a:srgbClr val="134F5C"/>
                </a:solidFill>
                <a:latin typeface="Tahoma"/>
                <a:cs typeface="Tahoma"/>
              </a:rPr>
              <a:t>Logistic</a:t>
            </a:r>
            <a:r>
              <a:rPr dirty="0" sz="1800" spc="-4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0" b="1">
                <a:solidFill>
                  <a:srgbClr val="134F5C"/>
                </a:solidFill>
                <a:latin typeface="Tahoma"/>
                <a:cs typeface="Tahoma"/>
              </a:rPr>
              <a:t>regression</a:t>
            </a:r>
            <a:endParaRPr sz="1800">
              <a:latin typeface="Tahoma"/>
              <a:cs typeface="Tahoma"/>
            </a:endParaRPr>
          </a:p>
          <a:p>
            <a:pPr marL="457834" indent="-445770">
              <a:lnSpc>
                <a:spcPct val="100000"/>
              </a:lnSpc>
              <a:buAutoNum type="arabicParenR"/>
              <a:tabLst>
                <a:tab pos="457834" algn="l"/>
                <a:tab pos="458470" algn="l"/>
              </a:tabLst>
            </a:pPr>
            <a:r>
              <a:rPr dirty="0" sz="1800" spc="80" b="1">
                <a:solidFill>
                  <a:srgbClr val="134F5C"/>
                </a:solidFill>
                <a:latin typeface="Tahoma"/>
                <a:cs typeface="Tahoma"/>
              </a:rPr>
              <a:t>Random</a:t>
            </a:r>
            <a:r>
              <a:rPr dirty="0" sz="1800" spc="-5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0" b="1">
                <a:solidFill>
                  <a:srgbClr val="134F5C"/>
                </a:solidFill>
                <a:latin typeface="Tahoma"/>
                <a:cs typeface="Tahoma"/>
              </a:rPr>
              <a:t>Forest</a:t>
            </a:r>
            <a:r>
              <a:rPr dirty="0" sz="1800" spc="-5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5" b="1">
                <a:solidFill>
                  <a:srgbClr val="134F5C"/>
                </a:solidFill>
                <a:latin typeface="Tahoma"/>
                <a:cs typeface="Tahoma"/>
              </a:rPr>
              <a:t>classiﬁer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6919" y="3427602"/>
            <a:ext cx="35204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4035" indent="-49466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534035" algn="l"/>
                <a:tab pos="534670" algn="l"/>
              </a:tabLst>
            </a:pPr>
            <a:r>
              <a:rPr dirty="0" sz="1800" spc="80" b="1">
                <a:solidFill>
                  <a:srgbClr val="134F5C"/>
                </a:solidFill>
                <a:latin typeface="Tahoma"/>
                <a:cs typeface="Tahoma"/>
              </a:rPr>
              <a:t>Random</a:t>
            </a:r>
            <a:r>
              <a:rPr dirty="0" sz="1800" spc="-5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0" b="1">
                <a:solidFill>
                  <a:srgbClr val="134F5C"/>
                </a:solidFill>
                <a:latin typeface="Tahoma"/>
                <a:cs typeface="Tahoma"/>
              </a:rPr>
              <a:t>Forest</a:t>
            </a:r>
            <a:r>
              <a:rPr dirty="0" sz="1800" spc="-5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5" b="1">
                <a:solidFill>
                  <a:srgbClr val="134F5C"/>
                </a:solidFill>
                <a:latin typeface="Tahoma"/>
                <a:cs typeface="Tahoma"/>
              </a:rPr>
              <a:t>classiﬁer</a:t>
            </a:r>
            <a:endParaRPr sz="1800">
              <a:latin typeface="Tahoma"/>
              <a:cs typeface="Tahoma"/>
            </a:endParaRPr>
          </a:p>
          <a:p>
            <a:pPr marL="552450" indent="-540385">
              <a:lnSpc>
                <a:spcPct val="100000"/>
              </a:lnSpc>
              <a:buAutoNum type="arabicParenR"/>
              <a:tabLst>
                <a:tab pos="552450" algn="l"/>
                <a:tab pos="553085" algn="l"/>
              </a:tabLst>
            </a:pPr>
            <a:r>
              <a:rPr dirty="0" sz="1800" spc="70" b="1">
                <a:solidFill>
                  <a:srgbClr val="134F5C"/>
                </a:solidFill>
                <a:latin typeface="Tahoma"/>
                <a:cs typeface="Tahoma"/>
              </a:rPr>
              <a:t>KNN</a:t>
            </a:r>
            <a:endParaRPr sz="1800">
              <a:latin typeface="Tahoma"/>
              <a:cs typeface="Tahoma"/>
            </a:endParaRPr>
          </a:p>
          <a:p>
            <a:pPr marL="553085" indent="-541020">
              <a:lnSpc>
                <a:spcPct val="100000"/>
              </a:lnSpc>
              <a:buAutoNum type="arabicParenR"/>
              <a:tabLst>
                <a:tab pos="553085" algn="l"/>
                <a:tab pos="553720" algn="l"/>
              </a:tabLst>
            </a:pPr>
            <a:r>
              <a:rPr dirty="0" sz="1800" spc="55" b="1">
                <a:solidFill>
                  <a:srgbClr val="134F5C"/>
                </a:solidFill>
                <a:latin typeface="Tahoma"/>
                <a:cs typeface="Tahoma"/>
              </a:rPr>
              <a:t>XGBoost</a:t>
            </a:r>
            <a:r>
              <a:rPr dirty="0" sz="1800" spc="-5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45" b="1">
                <a:solidFill>
                  <a:srgbClr val="134F5C"/>
                </a:solidFill>
                <a:latin typeface="Tahoma"/>
                <a:cs typeface="Tahoma"/>
              </a:rPr>
              <a:t>classiﬁer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159" y="2710181"/>
            <a:ext cx="1882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b="1">
                <a:solidFill>
                  <a:srgbClr val="134F5C"/>
                </a:solidFill>
                <a:latin typeface="Tahoma"/>
                <a:cs typeface="Tahoma"/>
              </a:rPr>
              <a:t>U</a:t>
            </a:r>
            <a:r>
              <a:rPr dirty="0" sz="1800" spc="85" b="1">
                <a:solidFill>
                  <a:srgbClr val="134F5C"/>
                </a:solidFill>
                <a:latin typeface="Tahoma"/>
                <a:cs typeface="Tahoma"/>
              </a:rPr>
              <a:t>n</a:t>
            </a:r>
            <a:r>
              <a:rPr dirty="0" sz="1800" spc="60" b="1">
                <a:solidFill>
                  <a:srgbClr val="134F5C"/>
                </a:solidFill>
                <a:latin typeface="Tahoma"/>
                <a:cs typeface="Tahoma"/>
              </a:rPr>
              <a:t>de</a:t>
            </a:r>
            <a:r>
              <a:rPr dirty="0" sz="1800" spc="40" b="1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dirty="0" sz="1800" spc="60" b="1">
                <a:solidFill>
                  <a:srgbClr val="134F5C"/>
                </a:solidFill>
                <a:latin typeface="Tahoma"/>
                <a:cs typeface="Tahoma"/>
              </a:rPr>
              <a:t>sampli</a:t>
            </a:r>
            <a:r>
              <a:rPr dirty="0" sz="1800" spc="75" b="1">
                <a:solidFill>
                  <a:srgbClr val="134F5C"/>
                </a:solidFill>
                <a:latin typeface="Tahoma"/>
                <a:cs typeface="Tahoma"/>
              </a:rPr>
              <a:t>n</a:t>
            </a:r>
            <a:r>
              <a:rPr dirty="0" sz="1800" spc="125" b="1">
                <a:solidFill>
                  <a:srgbClr val="134F5C"/>
                </a:solidFill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7724" y="2680830"/>
            <a:ext cx="17106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 b="1">
                <a:solidFill>
                  <a:srgbClr val="134F5C"/>
                </a:solidFill>
                <a:latin typeface="Tahoma"/>
                <a:cs typeface="Tahoma"/>
              </a:rPr>
              <a:t>Oversampling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" y="46625"/>
            <a:ext cx="32505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0"/>
              <a:t>Model</a:t>
            </a:r>
            <a:r>
              <a:rPr dirty="0" sz="2800" spc="-90"/>
              <a:t> </a:t>
            </a:r>
            <a:r>
              <a:rPr dirty="0" sz="2800" spc="65"/>
              <a:t>Evaluation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7112" y="640087"/>
          <a:ext cx="8914765" cy="4430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210"/>
                <a:gridCol w="1548764"/>
                <a:gridCol w="1536700"/>
                <a:gridCol w="1403985"/>
                <a:gridCol w="2474594"/>
              </a:tblGrid>
              <a:tr h="77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7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Model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9359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1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Test </a:t>
                      </a:r>
                      <a:r>
                        <a:rPr dirty="0" sz="1800" spc="-51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80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UC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340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1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Test </a:t>
                      </a:r>
                      <a:r>
                        <a:rPr dirty="0" sz="1800" spc="1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800" spc="-1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80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cu</a:t>
                      </a:r>
                      <a:r>
                        <a:rPr dirty="0" sz="1800" spc="-1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800" spc="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800" spc="-1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80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2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F1-score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5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Precision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22924">
                <a:tc>
                  <a:txBody>
                    <a:bodyPr/>
                    <a:lstStyle/>
                    <a:p>
                      <a:pPr marL="85725" marR="1035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4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Logistic </a:t>
                      </a:r>
                      <a:r>
                        <a:rPr dirty="0" sz="1500" spc="4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00" spc="3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Regression </a:t>
                      </a:r>
                      <a:r>
                        <a:rPr dirty="0" sz="1500" spc="4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00" spc="2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(Under</a:t>
                      </a:r>
                      <a:r>
                        <a:rPr dirty="0" sz="1500" spc="-10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00" spc="3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sampling)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1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2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1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0.94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0049">
                <a:tc>
                  <a:txBody>
                    <a:bodyPr/>
                    <a:lstStyle/>
                    <a:p>
                      <a:pPr marL="85725" marR="1035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6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Random </a:t>
                      </a:r>
                      <a:r>
                        <a:rPr dirty="0" sz="1500" spc="3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Forest </a:t>
                      </a:r>
                      <a:r>
                        <a:rPr dirty="0" sz="1500" spc="4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00" spc="2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(Under</a:t>
                      </a:r>
                      <a:r>
                        <a:rPr dirty="0" sz="1500" spc="-10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00" spc="3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sampling)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3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0.95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1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3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0.92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0049">
                <a:tc>
                  <a:txBody>
                    <a:bodyPr/>
                    <a:lstStyle/>
                    <a:p>
                      <a:pPr marL="85725" marR="2457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6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Random </a:t>
                      </a:r>
                      <a:r>
                        <a:rPr dirty="0" sz="1500" spc="3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Forest </a:t>
                      </a:r>
                      <a:r>
                        <a:rPr dirty="0" sz="1500" spc="-42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0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(Over</a:t>
                      </a:r>
                      <a:r>
                        <a:rPr dirty="0" sz="1500" spc="-8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00" spc="3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sampling)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3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0.93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1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11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2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0049">
                <a:tc>
                  <a:txBody>
                    <a:bodyPr/>
                    <a:lstStyle/>
                    <a:p>
                      <a:pPr marL="85725" marR="7956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5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KNN</a:t>
                      </a:r>
                      <a:r>
                        <a:rPr dirty="0" sz="1500" spc="-8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0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(Over </a:t>
                      </a:r>
                      <a:r>
                        <a:rPr dirty="0" sz="1500" spc="-43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00" spc="3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sampling)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2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2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0.69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2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0.78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0049">
                <a:tc>
                  <a:txBody>
                    <a:bodyPr/>
                    <a:lstStyle/>
                    <a:p>
                      <a:pPr marL="85725" marR="387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4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XGBoost</a:t>
                      </a:r>
                      <a:r>
                        <a:rPr dirty="0" sz="1500" spc="-8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0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(Over </a:t>
                      </a:r>
                      <a:r>
                        <a:rPr dirty="0" sz="1500" spc="-43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00" spc="3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sampling)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12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0.91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35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0.77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20" b="1">
                          <a:solidFill>
                            <a:srgbClr val="134F5C"/>
                          </a:solidFill>
                          <a:latin typeface="Tahoma"/>
                          <a:cs typeface="Tahoma"/>
                        </a:rPr>
                        <a:t>0.82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967" y="1565862"/>
            <a:ext cx="3383279" cy="2101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SzPct val="105263"/>
              <a:buChar char="●"/>
              <a:tabLst>
                <a:tab pos="394335" algn="l"/>
                <a:tab pos="394970" algn="l"/>
              </a:tabLst>
            </a:pP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Problem</a:t>
            </a:r>
            <a:r>
              <a:rPr dirty="0" sz="1900" spc="-5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Statement</a:t>
            </a:r>
            <a:endParaRPr sz="19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20"/>
              </a:spcBef>
              <a:buSzPct val="105263"/>
              <a:buChar char="●"/>
              <a:tabLst>
                <a:tab pos="394335" algn="l"/>
                <a:tab pos="394970" algn="l"/>
              </a:tabLst>
            </a:pP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dirty="0" sz="1900" spc="-5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Summary</a:t>
            </a:r>
            <a:endParaRPr sz="1900">
              <a:latin typeface="Arial"/>
              <a:cs typeface="Arial"/>
            </a:endParaRPr>
          </a:p>
          <a:p>
            <a:pPr marL="394335" indent="-374650">
              <a:lnSpc>
                <a:spcPct val="100000"/>
              </a:lnSpc>
              <a:spcBef>
                <a:spcPts val="25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Exploratory</a:t>
            </a:r>
            <a:r>
              <a:rPr dirty="0" sz="1900" spc="-5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dirty="0" sz="1900" spc="-11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Analysis</a:t>
            </a:r>
            <a:endParaRPr sz="1900">
              <a:latin typeface="Arial"/>
              <a:cs typeface="Arial"/>
            </a:endParaRPr>
          </a:p>
          <a:p>
            <a:pPr marL="394335" indent="-374650">
              <a:lnSpc>
                <a:spcPct val="100000"/>
              </a:lnSpc>
              <a:buChar char="●"/>
              <a:tabLst>
                <a:tab pos="394335" algn="l"/>
                <a:tab pos="394970" algn="l"/>
              </a:tabLst>
            </a:pP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dirty="0" sz="1900" spc="-5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Preprocessing</a:t>
            </a:r>
            <a:endParaRPr sz="19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95"/>
              </a:spcBef>
              <a:buSzPct val="105263"/>
              <a:buChar char="●"/>
              <a:tabLst>
                <a:tab pos="394335" algn="l"/>
                <a:tab pos="394970" algn="l"/>
              </a:tabLst>
            </a:pP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Sampling</a:t>
            </a:r>
            <a:endParaRPr sz="19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20"/>
              </a:spcBef>
              <a:buSzPct val="105263"/>
              <a:buChar char="●"/>
              <a:tabLst>
                <a:tab pos="394335" algn="l"/>
                <a:tab pos="394970" algn="l"/>
              </a:tabLst>
            </a:pPr>
            <a:r>
              <a:rPr dirty="0" sz="1900" b="1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dirty="0" sz="1900" spc="-5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Implementation</a:t>
            </a:r>
            <a:endParaRPr sz="1900">
              <a:latin typeface="Arial"/>
              <a:cs typeface="Arial"/>
            </a:endParaRPr>
          </a:p>
          <a:p>
            <a:pPr marL="394335" indent="-374650">
              <a:lnSpc>
                <a:spcPct val="100000"/>
              </a:lnSpc>
              <a:spcBef>
                <a:spcPts val="25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Conclusion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312201"/>
            <a:ext cx="15316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25"/>
              <a:t>C</a:t>
            </a:r>
            <a:r>
              <a:rPr dirty="0" sz="2800" spc="110"/>
              <a:t>on</a:t>
            </a:r>
            <a:r>
              <a:rPr dirty="0" sz="2800" spc="25"/>
              <a:t>t</a:t>
            </a:r>
            <a:r>
              <a:rPr dirty="0" sz="2800" spc="100"/>
              <a:t>ent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7200" y="898649"/>
            <a:ext cx="3690749" cy="36907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8574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25"/>
              <a:t>Random</a:t>
            </a:r>
            <a:r>
              <a:rPr dirty="0" sz="2800" spc="-30"/>
              <a:t> </a:t>
            </a:r>
            <a:r>
              <a:rPr dirty="0" sz="2800" spc="65"/>
              <a:t>Forest</a:t>
            </a:r>
            <a:r>
              <a:rPr dirty="0" sz="2800" spc="-25"/>
              <a:t> </a:t>
            </a:r>
            <a:r>
              <a:rPr dirty="0" sz="2800" spc="70"/>
              <a:t>classiﬁer</a:t>
            </a:r>
            <a:r>
              <a:rPr dirty="0" sz="2800" spc="-25"/>
              <a:t> </a:t>
            </a:r>
            <a:r>
              <a:rPr dirty="0" sz="2800" spc="55"/>
              <a:t>(undersampling)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4815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We</a:t>
            </a:r>
            <a:r>
              <a:rPr dirty="0" spc="-20"/>
              <a:t> </a:t>
            </a:r>
            <a:r>
              <a:rPr dirty="0" spc="55"/>
              <a:t>selected</a:t>
            </a:r>
            <a:r>
              <a:rPr dirty="0" spc="-20"/>
              <a:t> </a:t>
            </a:r>
            <a:r>
              <a:rPr dirty="0" spc="80"/>
              <a:t>Random</a:t>
            </a:r>
            <a:r>
              <a:rPr dirty="0" spc="-20"/>
              <a:t> </a:t>
            </a:r>
            <a:r>
              <a:rPr dirty="0" spc="40"/>
              <a:t>Forest</a:t>
            </a:r>
            <a:r>
              <a:rPr dirty="0" spc="-20"/>
              <a:t> </a:t>
            </a:r>
            <a:r>
              <a:rPr dirty="0" spc="45"/>
              <a:t>Classiﬁer</a:t>
            </a:r>
            <a:r>
              <a:rPr dirty="0" spc="-20"/>
              <a:t> </a:t>
            </a:r>
            <a:r>
              <a:rPr dirty="0" spc="30"/>
              <a:t>as</a:t>
            </a:r>
            <a:r>
              <a:rPr dirty="0" spc="-20"/>
              <a:t> </a:t>
            </a:r>
            <a:r>
              <a:rPr dirty="0" spc="65"/>
              <a:t>the</a:t>
            </a:r>
            <a:r>
              <a:rPr dirty="0" spc="-15"/>
              <a:t> </a:t>
            </a:r>
            <a:r>
              <a:rPr dirty="0" spc="55"/>
              <a:t>best</a:t>
            </a:r>
            <a:r>
              <a:rPr dirty="0" spc="-20"/>
              <a:t> </a:t>
            </a:r>
            <a:r>
              <a:rPr dirty="0" spc="55"/>
              <a:t>model.</a:t>
            </a:r>
          </a:p>
          <a:p>
            <a:pPr marL="412115">
              <a:lnSpc>
                <a:spcPct val="100000"/>
              </a:lnSpc>
              <a:spcBef>
                <a:spcPts val="30"/>
              </a:spcBef>
            </a:pPr>
            <a:endParaRPr sz="2300"/>
          </a:p>
          <a:p>
            <a:pPr marL="424815">
              <a:lnSpc>
                <a:spcPct val="100000"/>
              </a:lnSpc>
            </a:pPr>
            <a:r>
              <a:rPr dirty="0" spc="35"/>
              <a:t>Having-</a:t>
            </a:r>
          </a:p>
          <a:p>
            <a:pPr marL="424815" marR="5775325">
              <a:lnSpc>
                <a:spcPct val="114999"/>
              </a:lnSpc>
              <a:tabLst>
                <a:tab pos="1705610" algn="l"/>
                <a:tab pos="1865630" algn="l"/>
                <a:tab pos="1985645" algn="l"/>
              </a:tabLst>
            </a:pPr>
            <a:r>
              <a:rPr dirty="0" spc="114"/>
              <a:t>A</a:t>
            </a:r>
            <a:r>
              <a:rPr dirty="0" spc="100"/>
              <a:t>UC</a:t>
            </a:r>
            <a:r>
              <a:rPr dirty="0" spc="-20"/>
              <a:t> </a:t>
            </a:r>
            <a:r>
              <a:rPr dirty="0" spc="70"/>
              <a:t>s</a:t>
            </a:r>
            <a:r>
              <a:rPr dirty="0" spc="55"/>
              <a:t>c</a:t>
            </a:r>
            <a:r>
              <a:rPr dirty="0" spc="35"/>
              <a:t>o</a:t>
            </a:r>
            <a:r>
              <a:rPr dirty="0" spc="5"/>
              <a:t>r</a:t>
            </a:r>
            <a:r>
              <a:rPr dirty="0" spc="65"/>
              <a:t>e</a:t>
            </a:r>
            <a:r>
              <a:rPr dirty="0" spc="-20"/>
              <a:t> </a:t>
            </a:r>
            <a:r>
              <a:rPr dirty="0" spc="-395"/>
              <a:t>=</a:t>
            </a:r>
            <a:r>
              <a:rPr dirty="0"/>
              <a:t>		</a:t>
            </a:r>
            <a:r>
              <a:rPr dirty="0" spc="50"/>
              <a:t>0</a:t>
            </a:r>
            <a:r>
              <a:rPr dirty="0"/>
              <a:t>.94  </a:t>
            </a:r>
            <a:r>
              <a:rPr dirty="0" spc="-160"/>
              <a:t>F1</a:t>
            </a:r>
            <a:r>
              <a:rPr dirty="0" spc="-15"/>
              <a:t> </a:t>
            </a:r>
            <a:r>
              <a:rPr dirty="0" spc="45"/>
              <a:t>score</a:t>
            </a:r>
            <a:r>
              <a:rPr dirty="0" spc="-15"/>
              <a:t> </a:t>
            </a:r>
            <a:r>
              <a:rPr dirty="0" spc="-395"/>
              <a:t>=	</a:t>
            </a:r>
            <a:r>
              <a:rPr dirty="0" spc="10"/>
              <a:t>0.88 </a:t>
            </a:r>
            <a:r>
              <a:rPr dirty="0" spc="15"/>
              <a:t> </a:t>
            </a:r>
            <a:r>
              <a:rPr dirty="0" spc="70"/>
              <a:t>Accuracy</a:t>
            </a:r>
            <a:r>
              <a:rPr dirty="0" spc="-10"/>
              <a:t> </a:t>
            </a:r>
            <a:r>
              <a:rPr dirty="0" spc="-395"/>
              <a:t>=	</a:t>
            </a:r>
            <a:r>
              <a:rPr dirty="0" spc="10"/>
              <a:t>0.88</a:t>
            </a:r>
          </a:p>
          <a:p>
            <a:pPr marL="424815">
              <a:lnSpc>
                <a:spcPct val="100000"/>
              </a:lnSpc>
              <a:spcBef>
                <a:spcPts val="325"/>
              </a:spcBef>
              <a:tabLst>
                <a:tab pos="1863725" algn="l"/>
              </a:tabLst>
            </a:pPr>
            <a:r>
              <a:rPr dirty="0" spc="50"/>
              <a:t>Precision</a:t>
            </a:r>
            <a:r>
              <a:rPr dirty="0" spc="-20"/>
              <a:t> </a:t>
            </a:r>
            <a:r>
              <a:rPr dirty="0" spc="-395"/>
              <a:t>=	</a:t>
            </a:r>
            <a:r>
              <a:rPr dirty="0" spc="-35"/>
              <a:t>0.92</a:t>
            </a:r>
          </a:p>
          <a:p>
            <a:pPr marL="412115">
              <a:lnSpc>
                <a:spcPct val="100000"/>
              </a:lnSpc>
              <a:spcBef>
                <a:spcPts val="15"/>
              </a:spcBef>
            </a:pPr>
            <a:endParaRPr sz="1850"/>
          </a:p>
          <a:p>
            <a:pPr marL="424815" marR="5080">
              <a:lnSpc>
                <a:spcPct val="114999"/>
              </a:lnSpc>
              <a:spcBef>
                <a:spcPts val="5"/>
              </a:spcBef>
            </a:pPr>
            <a:r>
              <a:rPr dirty="0" sz="1600" spc="40"/>
              <a:t>Here</a:t>
            </a:r>
            <a:r>
              <a:rPr dirty="0" sz="1600" spc="-20"/>
              <a:t> </a:t>
            </a:r>
            <a:r>
              <a:rPr dirty="0" sz="1600" spc="45"/>
              <a:t>Precision</a:t>
            </a:r>
            <a:r>
              <a:rPr dirty="0" sz="1600" spc="-20"/>
              <a:t> </a:t>
            </a:r>
            <a:r>
              <a:rPr dirty="0" sz="1600" spc="10"/>
              <a:t>is</a:t>
            </a:r>
            <a:r>
              <a:rPr dirty="0" sz="1600" spc="-15"/>
              <a:t> </a:t>
            </a:r>
            <a:r>
              <a:rPr dirty="0" sz="1600" spc="55"/>
              <a:t>important</a:t>
            </a:r>
            <a:r>
              <a:rPr dirty="0" sz="1600" spc="-20"/>
              <a:t> </a:t>
            </a:r>
            <a:r>
              <a:rPr dirty="0" sz="1600" spc="25"/>
              <a:t>as</a:t>
            </a:r>
            <a:r>
              <a:rPr dirty="0" sz="1600" spc="-15"/>
              <a:t> </a:t>
            </a:r>
            <a:r>
              <a:rPr dirty="0" sz="1600" spc="60"/>
              <a:t>more</a:t>
            </a:r>
            <a:r>
              <a:rPr dirty="0" sz="1600" spc="-20"/>
              <a:t> </a:t>
            </a:r>
            <a:r>
              <a:rPr dirty="0" sz="1600" spc="75"/>
              <a:t>number</a:t>
            </a:r>
            <a:r>
              <a:rPr dirty="0" sz="1600" spc="-20"/>
              <a:t> </a:t>
            </a:r>
            <a:r>
              <a:rPr dirty="0" sz="1600" spc="30"/>
              <a:t>of</a:t>
            </a:r>
            <a:r>
              <a:rPr dirty="0" sz="1600" spc="-15"/>
              <a:t> </a:t>
            </a:r>
            <a:r>
              <a:rPr dirty="0" sz="1600" spc="20"/>
              <a:t>false</a:t>
            </a:r>
            <a:r>
              <a:rPr dirty="0" sz="1600" spc="-20"/>
              <a:t> </a:t>
            </a:r>
            <a:r>
              <a:rPr dirty="0" sz="1600" spc="30"/>
              <a:t>positive</a:t>
            </a:r>
            <a:r>
              <a:rPr dirty="0" sz="1600" spc="-15"/>
              <a:t> </a:t>
            </a:r>
            <a:r>
              <a:rPr dirty="0" sz="1600" spc="10"/>
              <a:t>(type</a:t>
            </a:r>
            <a:r>
              <a:rPr dirty="0" sz="1600" spc="-20"/>
              <a:t> </a:t>
            </a:r>
            <a:r>
              <a:rPr dirty="0" sz="1600" spc="-395"/>
              <a:t>1</a:t>
            </a:r>
            <a:r>
              <a:rPr dirty="0" sz="1600" spc="-380"/>
              <a:t> </a:t>
            </a:r>
            <a:r>
              <a:rPr dirty="0" sz="1600" spc="-15"/>
              <a:t>error) </a:t>
            </a:r>
            <a:r>
              <a:rPr dirty="0" sz="1600" spc="-455"/>
              <a:t> </a:t>
            </a:r>
            <a:r>
              <a:rPr dirty="0" sz="1600" spc="70"/>
              <a:t>can</a:t>
            </a:r>
            <a:r>
              <a:rPr dirty="0" sz="1600" spc="-20"/>
              <a:t> </a:t>
            </a:r>
            <a:r>
              <a:rPr dirty="0" sz="1600" spc="40"/>
              <a:t>lead</a:t>
            </a:r>
            <a:r>
              <a:rPr dirty="0" sz="1600" spc="-15"/>
              <a:t> </a:t>
            </a:r>
            <a:r>
              <a:rPr dirty="0" sz="1600" spc="30"/>
              <a:t>to</a:t>
            </a:r>
            <a:r>
              <a:rPr dirty="0" sz="1600" spc="-15"/>
              <a:t> </a:t>
            </a:r>
            <a:r>
              <a:rPr dirty="0" sz="1600" spc="50"/>
              <a:t>poor</a:t>
            </a:r>
            <a:r>
              <a:rPr dirty="0" sz="1600" spc="-15"/>
              <a:t> </a:t>
            </a:r>
            <a:r>
              <a:rPr dirty="0" sz="1600" spc="55"/>
              <a:t>marketing</a:t>
            </a:r>
            <a:r>
              <a:rPr dirty="0" sz="1600" spc="-15"/>
              <a:t> </a:t>
            </a:r>
            <a:r>
              <a:rPr dirty="0" sz="1600" spc="70"/>
              <a:t>campaign</a:t>
            </a:r>
            <a:r>
              <a:rPr dirty="0" sz="1600" spc="-15"/>
              <a:t> </a:t>
            </a:r>
            <a:r>
              <a:rPr dirty="0" sz="1600" spc="60"/>
              <a:t>because</a:t>
            </a:r>
            <a:r>
              <a:rPr dirty="0" sz="1600" spc="-15"/>
              <a:t> </a:t>
            </a:r>
            <a:r>
              <a:rPr dirty="0" sz="1600"/>
              <a:t>if</a:t>
            </a:r>
            <a:r>
              <a:rPr dirty="0" sz="1600" spc="-15"/>
              <a:t> </a:t>
            </a:r>
            <a:r>
              <a:rPr dirty="0" sz="1600" spc="25"/>
              <a:t>a</a:t>
            </a:r>
            <a:r>
              <a:rPr dirty="0" sz="1600" spc="-15"/>
              <a:t> </a:t>
            </a:r>
            <a:r>
              <a:rPr dirty="0" sz="1600" spc="55"/>
              <a:t>prospect</a:t>
            </a:r>
            <a:r>
              <a:rPr dirty="0" sz="1600" spc="-15"/>
              <a:t> </a:t>
            </a:r>
            <a:r>
              <a:rPr dirty="0" sz="1600" spc="10"/>
              <a:t>is</a:t>
            </a:r>
            <a:r>
              <a:rPr dirty="0" sz="1600" spc="-20"/>
              <a:t> </a:t>
            </a:r>
            <a:r>
              <a:rPr dirty="0" sz="1600" spc="40"/>
              <a:t>labelled</a:t>
            </a:r>
            <a:r>
              <a:rPr dirty="0" sz="1600" spc="-15"/>
              <a:t> </a:t>
            </a:r>
            <a:r>
              <a:rPr dirty="0" sz="1600" spc="25"/>
              <a:t>as </a:t>
            </a:r>
            <a:r>
              <a:rPr dirty="0" sz="1600" spc="30"/>
              <a:t> </a:t>
            </a:r>
            <a:r>
              <a:rPr dirty="0" sz="1600" spc="20"/>
              <a:t>false</a:t>
            </a:r>
            <a:r>
              <a:rPr dirty="0" sz="1600" spc="-25"/>
              <a:t> </a:t>
            </a:r>
            <a:r>
              <a:rPr dirty="0" sz="1600" spc="30"/>
              <a:t>positive</a:t>
            </a:r>
            <a:r>
              <a:rPr dirty="0" sz="1600" spc="-20"/>
              <a:t> </a:t>
            </a:r>
            <a:r>
              <a:rPr dirty="0" sz="1600" spc="55"/>
              <a:t>we</a:t>
            </a:r>
            <a:r>
              <a:rPr dirty="0" sz="1600" spc="-20"/>
              <a:t> </a:t>
            </a:r>
            <a:r>
              <a:rPr dirty="0" sz="1600" spc="20"/>
              <a:t>are</a:t>
            </a:r>
            <a:r>
              <a:rPr dirty="0" sz="1600" spc="-20"/>
              <a:t> </a:t>
            </a:r>
            <a:r>
              <a:rPr dirty="0" sz="1600" spc="55"/>
              <a:t>completely</a:t>
            </a:r>
            <a:r>
              <a:rPr dirty="0" sz="1600" spc="-20"/>
              <a:t> </a:t>
            </a:r>
            <a:r>
              <a:rPr dirty="0" sz="1600" spc="45"/>
              <a:t>losing</a:t>
            </a:r>
            <a:r>
              <a:rPr dirty="0" sz="1600" spc="-20"/>
              <a:t> </a:t>
            </a:r>
            <a:r>
              <a:rPr dirty="0" sz="1600" spc="-5"/>
              <a:t>him/her.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414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70"/>
              <a:t>Feature</a:t>
            </a:r>
            <a:r>
              <a:rPr dirty="0" sz="2800" spc="-110"/>
              <a:t> </a:t>
            </a:r>
            <a:r>
              <a:rPr dirty="0" sz="2800" spc="65"/>
              <a:t>Importance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3025" y="6591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￼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900" y="1326725"/>
            <a:ext cx="7010399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23525"/>
            <a:ext cx="209486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25"/>
              <a:t>C</a:t>
            </a:r>
            <a:r>
              <a:rPr dirty="0" sz="2800" spc="120"/>
              <a:t>o</a:t>
            </a:r>
            <a:r>
              <a:rPr dirty="0" sz="2800" spc="135"/>
              <a:t>n</a:t>
            </a:r>
            <a:r>
              <a:rPr dirty="0" sz="2800" spc="160"/>
              <a:t>c</a:t>
            </a:r>
            <a:r>
              <a:rPr dirty="0" sz="2800" spc="70"/>
              <a:t>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2871" y="925422"/>
            <a:ext cx="8121650" cy="4015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Random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35" b="1">
                <a:solidFill>
                  <a:srgbClr val="134F5C"/>
                </a:solidFill>
                <a:latin typeface="Tahoma"/>
                <a:cs typeface="Tahoma"/>
              </a:rPr>
              <a:t>Forest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XGBoost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40" b="1">
                <a:solidFill>
                  <a:srgbClr val="134F5C"/>
                </a:solidFill>
                <a:latin typeface="Tahoma"/>
                <a:cs typeface="Tahoma"/>
              </a:rPr>
              <a:t>have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60" b="1">
                <a:solidFill>
                  <a:srgbClr val="134F5C"/>
                </a:solidFill>
                <a:latin typeface="Tahoma"/>
                <a:cs typeface="Tahoma"/>
              </a:rPr>
              <a:t>shown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40" b="1">
                <a:solidFill>
                  <a:srgbClr val="134F5C"/>
                </a:solidFill>
                <a:latin typeface="Tahoma"/>
                <a:cs typeface="Tahoma"/>
              </a:rPr>
              <a:t>performance.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34F5C"/>
              </a:buClr>
              <a:buFont typeface="Arial"/>
              <a:buChar char="●"/>
            </a:pPr>
            <a:endParaRPr sz="2450">
              <a:latin typeface="Tahoma"/>
              <a:cs typeface="Tahoma"/>
            </a:endParaRPr>
          </a:p>
          <a:p>
            <a:pPr marL="363855" marR="5080" indent="-351790">
              <a:lnSpc>
                <a:spcPct val="114999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40" b="1">
                <a:solidFill>
                  <a:srgbClr val="134F5C"/>
                </a:solidFill>
                <a:latin typeface="Tahoma"/>
                <a:cs typeface="Tahoma"/>
              </a:rPr>
              <a:t>customer's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65" b="1">
                <a:solidFill>
                  <a:srgbClr val="134F5C"/>
                </a:solidFill>
                <a:latin typeface="Tahoma"/>
                <a:cs typeface="Tahoma"/>
              </a:rPr>
              <a:t>account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balance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45" b="1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25" b="1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80" b="1">
                <a:solidFill>
                  <a:srgbClr val="134F5C"/>
                </a:solidFill>
                <a:latin typeface="Tahoma"/>
                <a:cs typeface="Tahoma"/>
              </a:rPr>
              <a:t>huge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inﬂuence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campaign's </a:t>
            </a:r>
            <a:r>
              <a:rPr dirty="0" sz="1600" spc="-45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outcome. </a:t>
            </a:r>
            <a:r>
              <a:rPr dirty="0" sz="1600" spc="30" b="1">
                <a:solidFill>
                  <a:srgbClr val="134F5C"/>
                </a:solidFill>
                <a:latin typeface="Tahoma"/>
                <a:cs typeface="Tahoma"/>
              </a:rPr>
              <a:t>So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can </a:t>
            </a:r>
            <a:r>
              <a:rPr dirty="0" sz="1600" spc="45" b="1">
                <a:solidFill>
                  <a:srgbClr val="134F5C"/>
                </a:solidFill>
                <a:latin typeface="Tahoma"/>
                <a:cs typeface="Tahoma"/>
              </a:rPr>
              <a:t>address </a:t>
            </a: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those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customers </a:t>
            </a: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having </a:t>
            </a:r>
            <a:r>
              <a:rPr dirty="0" sz="1600" spc="80" b="1">
                <a:solidFill>
                  <a:srgbClr val="134F5C"/>
                </a:solidFill>
                <a:latin typeface="Tahoma"/>
                <a:cs typeface="Tahoma"/>
              </a:rPr>
              <a:t>good </a:t>
            </a:r>
            <a:r>
              <a:rPr dirty="0" sz="1600" spc="65" b="1">
                <a:solidFill>
                  <a:srgbClr val="134F5C"/>
                </a:solidFill>
                <a:latin typeface="Tahoma"/>
                <a:cs typeface="Tahoma"/>
              </a:rPr>
              <a:t>account </a:t>
            </a: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balance</a:t>
            </a:r>
            <a:r>
              <a:rPr dirty="0" sz="1600" spc="-2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-85" b="1">
                <a:solidFill>
                  <a:srgbClr val="134F5C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34F5C"/>
              </a:buClr>
              <a:buFont typeface="Arial"/>
              <a:buChar char="●"/>
            </a:pPr>
            <a:endParaRPr sz="205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40" b="1">
                <a:solidFill>
                  <a:srgbClr val="134F5C"/>
                </a:solidFill>
                <a:latin typeface="Tahoma"/>
                <a:cs typeface="Tahoma"/>
              </a:rPr>
              <a:t>customer's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65" b="1">
                <a:solidFill>
                  <a:srgbClr val="134F5C"/>
                </a:solidFill>
                <a:latin typeface="Tahoma"/>
                <a:cs typeface="Tahoma"/>
              </a:rPr>
              <a:t>age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35" b="1">
                <a:solidFill>
                  <a:srgbClr val="134F5C"/>
                </a:solidFill>
                <a:latin typeface="Tahoma"/>
                <a:cs typeface="Tahoma"/>
              </a:rPr>
              <a:t>affects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campaign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outcome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25" b="1">
                <a:solidFill>
                  <a:srgbClr val="134F5C"/>
                </a:solidFill>
                <a:latin typeface="Tahoma"/>
                <a:cs typeface="Tahoma"/>
              </a:rPr>
              <a:t>as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" b="1">
                <a:solidFill>
                  <a:srgbClr val="134F5C"/>
                </a:solidFill>
                <a:latin typeface="Tahoma"/>
                <a:cs typeface="Tahoma"/>
              </a:rPr>
              <a:t>well.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34F5C"/>
              </a:buClr>
              <a:buFont typeface="Arial"/>
              <a:buChar char="●"/>
            </a:pPr>
            <a:endParaRPr sz="1800">
              <a:latin typeface="Tahoma"/>
              <a:cs typeface="Tahoma"/>
            </a:endParaRPr>
          </a:p>
          <a:p>
            <a:pPr marL="363855" marR="577215" indent="-351790">
              <a:lnSpc>
                <a:spcPct val="114999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Number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30" b="1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contacts</a:t>
            </a:r>
            <a:r>
              <a:rPr dirty="0" sz="16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45" b="1">
                <a:solidFill>
                  <a:srgbClr val="134F5C"/>
                </a:solidFill>
                <a:latin typeface="Tahoma"/>
                <a:cs typeface="Tahoma"/>
              </a:rPr>
              <a:t>with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customer</a:t>
            </a:r>
            <a:r>
              <a:rPr dirty="0" sz="16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60" b="1">
                <a:solidFill>
                  <a:srgbClr val="134F5C"/>
                </a:solidFill>
                <a:latin typeface="Tahoma"/>
                <a:cs typeface="Tahoma"/>
              </a:rPr>
              <a:t>during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campaign</a:t>
            </a:r>
            <a:r>
              <a:rPr dirty="0" sz="16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10" b="1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25" b="1">
                <a:solidFill>
                  <a:srgbClr val="134F5C"/>
                </a:solidFill>
                <a:latin typeface="Tahoma"/>
                <a:cs typeface="Tahoma"/>
              </a:rPr>
              <a:t>also </a:t>
            </a:r>
            <a:r>
              <a:rPr dirty="0" sz="1600" spc="-45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25" b="1">
                <a:solidFill>
                  <a:srgbClr val="134F5C"/>
                </a:solidFill>
                <a:latin typeface="Tahoma"/>
                <a:cs typeface="Tahoma"/>
              </a:rPr>
              <a:t>crucial.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34F5C"/>
              </a:buClr>
              <a:buFont typeface="Arial"/>
              <a:buChar char="●"/>
            </a:pPr>
            <a:endParaRPr sz="1800">
              <a:latin typeface="Tahoma"/>
              <a:cs typeface="Tahoma"/>
            </a:endParaRPr>
          </a:p>
          <a:p>
            <a:pPr marL="363855" marR="142240" indent="-351790">
              <a:lnSpc>
                <a:spcPct val="114999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75" b="1">
                <a:solidFill>
                  <a:srgbClr val="134F5C"/>
                </a:solidFill>
                <a:latin typeface="Tahoma"/>
                <a:cs typeface="Tahoma"/>
              </a:rPr>
              <a:t>Outcome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30" b="1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35" b="1">
                <a:solidFill>
                  <a:srgbClr val="134F5C"/>
                </a:solidFill>
                <a:latin typeface="Tahoma"/>
                <a:cs typeface="Tahoma"/>
              </a:rPr>
              <a:t>previous</a:t>
            </a:r>
            <a:r>
              <a:rPr dirty="0" sz="16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marketing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campaign</a:t>
            </a:r>
            <a:r>
              <a:rPr dirty="0" sz="16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25" b="1">
                <a:solidFill>
                  <a:srgbClr val="134F5C"/>
                </a:solidFill>
                <a:latin typeface="Tahoma"/>
                <a:cs typeface="Tahoma"/>
              </a:rPr>
              <a:t>also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30" b="1">
                <a:solidFill>
                  <a:srgbClr val="134F5C"/>
                </a:solidFill>
                <a:latin typeface="Tahoma"/>
                <a:cs typeface="Tahoma"/>
              </a:rPr>
              <a:t>plays</a:t>
            </a:r>
            <a:r>
              <a:rPr dirty="0" sz="16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an</a:t>
            </a:r>
            <a:r>
              <a:rPr dirty="0" sz="1600" spc="-1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important</a:t>
            </a:r>
            <a:r>
              <a:rPr dirty="0" sz="1600" spc="-1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134F5C"/>
                </a:solidFill>
                <a:latin typeface="Tahoma"/>
                <a:cs typeface="Tahoma"/>
              </a:rPr>
              <a:t>role. </a:t>
            </a:r>
            <a:r>
              <a:rPr dirty="0" sz="1600" spc="-45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30" b="1">
                <a:solidFill>
                  <a:srgbClr val="134F5C"/>
                </a:solidFill>
                <a:latin typeface="Tahoma"/>
                <a:cs typeface="Tahoma"/>
              </a:rPr>
              <a:t>So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can </a:t>
            </a:r>
            <a:r>
              <a:rPr dirty="0" sz="1600" spc="50" b="1">
                <a:solidFill>
                  <a:srgbClr val="134F5C"/>
                </a:solidFill>
                <a:latin typeface="Tahoma"/>
                <a:cs typeface="Tahoma"/>
              </a:rPr>
              <a:t>focus </a:t>
            </a:r>
            <a:r>
              <a:rPr dirty="0" sz="1600" spc="70" b="1">
                <a:solidFill>
                  <a:srgbClr val="134F5C"/>
                </a:solidFill>
                <a:latin typeface="Tahoma"/>
                <a:cs typeface="Tahoma"/>
              </a:rPr>
              <a:t>on </a:t>
            </a:r>
            <a:r>
              <a:rPr dirty="0" sz="1600" spc="35" b="1">
                <a:solidFill>
                  <a:srgbClr val="134F5C"/>
                </a:solidFill>
                <a:latin typeface="Tahoma"/>
                <a:cs typeface="Tahoma"/>
              </a:rPr>
              <a:t>previous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customers </a:t>
            </a:r>
            <a:r>
              <a:rPr dirty="0" sz="1600" spc="60" b="1">
                <a:solidFill>
                  <a:srgbClr val="134F5C"/>
                </a:solidFill>
                <a:latin typeface="Tahoma"/>
                <a:cs typeface="Tahoma"/>
              </a:rPr>
              <a:t>more </a:t>
            </a:r>
            <a:r>
              <a:rPr dirty="0" sz="1600" spc="40" b="1">
                <a:solidFill>
                  <a:srgbClr val="134F5C"/>
                </a:solidFill>
                <a:latin typeface="Tahoma"/>
                <a:cs typeface="Tahoma"/>
              </a:rPr>
              <a:t>in </a:t>
            </a:r>
            <a:r>
              <a:rPr dirty="0" sz="1600" spc="35" b="1">
                <a:solidFill>
                  <a:srgbClr val="134F5C"/>
                </a:solidFill>
                <a:latin typeface="Tahoma"/>
                <a:cs typeface="Tahoma"/>
              </a:rPr>
              <a:t>order </a:t>
            </a:r>
            <a:r>
              <a:rPr dirty="0" sz="1600" spc="30" b="1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dirty="0" sz="1600" spc="35" b="1">
                <a:solidFill>
                  <a:srgbClr val="134F5C"/>
                </a:solidFill>
                <a:latin typeface="Tahoma"/>
                <a:cs typeface="Tahoma"/>
              </a:rPr>
              <a:t>increase </a:t>
            </a:r>
            <a:r>
              <a:rPr dirty="0" sz="1600" spc="4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success</a:t>
            </a:r>
            <a:r>
              <a:rPr dirty="0" sz="1600" spc="-25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30" b="1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dirty="0" sz="1600" spc="-20" b="1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600" spc="55" b="1">
                <a:solidFill>
                  <a:srgbClr val="134F5C"/>
                </a:solidFill>
                <a:latin typeface="Tahoma"/>
                <a:cs typeface="Tahoma"/>
              </a:rPr>
              <a:t>campaign.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204" y="889253"/>
            <a:ext cx="36696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90"/>
              <a:t>Thank</a:t>
            </a:r>
            <a:r>
              <a:rPr dirty="0" sz="5200" spc="-145"/>
              <a:t> </a:t>
            </a:r>
            <a:r>
              <a:rPr dirty="0" sz="5200" spc="50"/>
              <a:t>You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998" y="1806575"/>
            <a:ext cx="5404400" cy="3036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899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0"/>
              <a:t>Problem</a:t>
            </a:r>
            <a:r>
              <a:rPr dirty="0" sz="2800" spc="-70"/>
              <a:t> </a:t>
            </a:r>
            <a:r>
              <a:rPr dirty="0" sz="2800" spc="85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8424" y="1172413"/>
            <a:ext cx="5397500" cy="3539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945" marR="320675" indent="-309880">
              <a:lnSpc>
                <a:spcPct val="114999"/>
              </a:lnSpc>
              <a:spcBef>
                <a:spcPts val="100"/>
              </a:spcBef>
              <a:buSzPct val="112500"/>
              <a:buFont typeface="Arial"/>
              <a:buChar char="▪"/>
              <a:tabLst>
                <a:tab pos="321945" algn="l"/>
                <a:tab pos="322580" algn="l"/>
              </a:tabLst>
            </a:pPr>
            <a:r>
              <a:rPr dirty="0" sz="1600" spc="10" b="1">
                <a:solidFill>
                  <a:srgbClr val="134F5C"/>
                </a:solidFill>
                <a:latin typeface="Tahoma"/>
                <a:cs typeface="Tahoma"/>
              </a:rPr>
              <a:t>Aim</a:t>
            </a:r>
            <a:r>
              <a:rPr dirty="0" sz="1800" spc="10">
                <a:solidFill>
                  <a:srgbClr val="134F5C"/>
                </a:solidFill>
                <a:latin typeface="Tahoma"/>
                <a:cs typeface="Tahoma"/>
              </a:rPr>
              <a:t>:-</a:t>
            </a:r>
            <a:r>
              <a:rPr dirty="0" sz="1800" spc="-11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Predicting</a:t>
            </a:r>
            <a:r>
              <a:rPr dirty="0" sz="1900" spc="-2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dirty="0" sz="1900" spc="-2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effectiveness</a:t>
            </a:r>
            <a:r>
              <a:rPr dirty="0" sz="1900" spc="-2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dirty="0" sz="1900" spc="-2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bank </a:t>
            </a:r>
            <a:r>
              <a:rPr dirty="0" sz="1900" spc="-509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marketing</a:t>
            </a:r>
            <a:r>
              <a:rPr dirty="0" sz="1900" spc="-1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134F5C"/>
                </a:solidFill>
                <a:latin typeface="Arial"/>
                <a:cs typeface="Arial"/>
              </a:rPr>
              <a:t>campaigns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34F5C"/>
              </a:buClr>
              <a:buFont typeface="Arial"/>
              <a:buChar char="▪"/>
            </a:pPr>
            <a:endParaRPr sz="2100">
              <a:latin typeface="Arial"/>
              <a:cs typeface="Arial"/>
            </a:endParaRPr>
          </a:p>
          <a:p>
            <a:pPr marL="321945" marR="5080" indent="-309880">
              <a:lnSpc>
                <a:spcPct val="115500"/>
              </a:lnSpc>
              <a:buSzPct val="112500"/>
              <a:buFont typeface="Arial"/>
              <a:buChar char="▪"/>
              <a:tabLst>
                <a:tab pos="321945" algn="l"/>
                <a:tab pos="322580" algn="l"/>
              </a:tabLst>
            </a:pPr>
            <a:r>
              <a:rPr dirty="0" sz="1600" spc="60" b="1">
                <a:solidFill>
                  <a:srgbClr val="134F5C"/>
                </a:solidFill>
                <a:latin typeface="Tahoma"/>
                <a:cs typeface="Tahoma"/>
              </a:rPr>
              <a:t>Problem </a:t>
            </a:r>
            <a:r>
              <a:rPr dirty="0" sz="1600" spc="25" b="1">
                <a:solidFill>
                  <a:srgbClr val="134F5C"/>
                </a:solidFill>
                <a:latin typeface="Tahoma"/>
                <a:cs typeface="Tahoma"/>
              </a:rPr>
              <a:t>Statement: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The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data </a:t>
            </a:r>
            <a:r>
              <a:rPr dirty="0" sz="1600" spc="-15">
                <a:solidFill>
                  <a:srgbClr val="134F5C"/>
                </a:solidFill>
                <a:latin typeface="Verdana"/>
                <a:cs typeface="Verdana"/>
              </a:rPr>
              <a:t>is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related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with </a:t>
            </a:r>
            <a:r>
              <a:rPr dirty="0" sz="1600" spc="6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di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5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55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ma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k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etin</a:t>
            </a:r>
            <a:r>
              <a:rPr dirty="0" sz="1600" spc="105">
                <a:solidFill>
                  <a:srgbClr val="134F5C"/>
                </a:solidFill>
                <a:latin typeface="Verdana"/>
                <a:cs typeface="Verdana"/>
              </a:rPr>
              <a:t>g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75">
                <a:solidFill>
                  <a:srgbClr val="134F5C"/>
                </a:solidFill>
                <a:latin typeface="Verdana"/>
                <a:cs typeface="Verdana"/>
              </a:rPr>
              <a:t>cam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p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aigns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70">
                <a:solidFill>
                  <a:srgbClr val="134F5C"/>
                </a:solidFill>
                <a:latin typeface="Verdana"/>
                <a:cs typeface="Verdana"/>
              </a:rPr>
              <a:t>P</a:t>
            </a:r>
            <a:r>
              <a:rPr dirty="0" sz="1600" spc="1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tuguese 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banking </a:t>
            </a:r>
            <a:r>
              <a:rPr dirty="0" sz="1600" spc="10">
                <a:solidFill>
                  <a:srgbClr val="134F5C"/>
                </a:solidFill>
                <a:latin typeface="Verdana"/>
                <a:cs typeface="Verdana"/>
              </a:rPr>
              <a:t>institution.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The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marketing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campaigns </a:t>
            </a:r>
            <a:r>
              <a:rPr dirty="0" sz="1600" spc="5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were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based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on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phone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134F5C"/>
                </a:solidFill>
                <a:latin typeface="Verdana"/>
                <a:cs typeface="Verdana"/>
              </a:rPr>
              <a:t>calls.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Often,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more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than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one </a:t>
            </a:r>
            <a:r>
              <a:rPr dirty="0" sz="1600" spc="-55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contact</a:t>
            </a:r>
            <a:r>
              <a:rPr dirty="0" sz="1600" spc="-14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to</a:t>
            </a:r>
            <a:r>
              <a:rPr dirty="0" sz="1600" spc="-14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dirty="0" sz="1600" spc="-14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same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client</a:t>
            </a:r>
            <a:r>
              <a:rPr dirty="0" sz="1600" spc="-14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was</a:t>
            </a:r>
            <a:r>
              <a:rPr dirty="0" sz="1600" spc="-14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required,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dirty="0" sz="1600" spc="-14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order </a:t>
            </a:r>
            <a:r>
              <a:rPr dirty="0" sz="1600" spc="-54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to </a:t>
            </a:r>
            <a:r>
              <a:rPr dirty="0" sz="1600" spc="10">
                <a:solidFill>
                  <a:srgbClr val="134F5C"/>
                </a:solidFill>
                <a:latin typeface="Verdana"/>
                <a:cs typeface="Verdana"/>
              </a:rPr>
              <a:t>access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if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the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product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(bank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term </a:t>
            </a:r>
            <a:r>
              <a:rPr dirty="0" sz="1600" spc="10">
                <a:solidFill>
                  <a:srgbClr val="134F5C"/>
                </a:solidFill>
                <a:latin typeface="Verdana"/>
                <a:cs typeface="Verdana"/>
              </a:rPr>
              <a:t>deposit)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would be </a:t>
            </a:r>
            <a:r>
              <a:rPr dirty="0" sz="1600" spc="-95">
                <a:solidFill>
                  <a:srgbClr val="134F5C"/>
                </a:solidFill>
                <a:latin typeface="Verdana"/>
                <a:cs typeface="Verdana"/>
              </a:rPr>
              <a:t>('yes') 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or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not </a:t>
            </a:r>
            <a:r>
              <a:rPr dirty="0" sz="1600" spc="-80">
                <a:solidFill>
                  <a:srgbClr val="134F5C"/>
                </a:solidFill>
                <a:latin typeface="Verdana"/>
                <a:cs typeface="Verdana"/>
              </a:rPr>
              <a:t>('no') </a:t>
            </a:r>
            <a:r>
              <a:rPr dirty="0" sz="1600" spc="10">
                <a:solidFill>
                  <a:srgbClr val="134F5C"/>
                </a:solidFill>
                <a:latin typeface="Verdana"/>
                <a:cs typeface="Verdana"/>
              </a:rPr>
              <a:t>subscribed.The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classiﬁcation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goal </a:t>
            </a:r>
            <a:r>
              <a:rPr dirty="0" sz="1600" spc="-15">
                <a:solidFill>
                  <a:srgbClr val="134F5C"/>
                </a:solidFill>
                <a:latin typeface="Verdana"/>
                <a:cs typeface="Verdana"/>
              </a:rPr>
              <a:t>is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to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predict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if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the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client will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subscribe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term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deposit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34F5C"/>
                </a:solidFill>
                <a:latin typeface="Verdana"/>
                <a:cs typeface="Verdana"/>
              </a:rPr>
              <a:t>(variable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134F5C"/>
                </a:solidFill>
                <a:latin typeface="Verdana"/>
                <a:cs typeface="Verdana"/>
              </a:rPr>
              <a:t>‘y’).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25" y="1477700"/>
            <a:ext cx="3200374" cy="25816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8213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5"/>
              <a:t>Data</a:t>
            </a:r>
            <a:r>
              <a:rPr dirty="0" sz="2800" spc="-100"/>
              <a:t> </a:t>
            </a:r>
            <a:r>
              <a:rPr dirty="0" sz="2800" spc="114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3" y="1216355"/>
            <a:ext cx="4564380" cy="2729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800" spc="-55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800" spc="-45" b="1">
                <a:solidFill>
                  <a:srgbClr val="134F5C"/>
                </a:solidFill>
                <a:latin typeface="Verdana"/>
                <a:cs typeface="Verdana"/>
              </a:rPr>
              <a:t>ego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ical</a:t>
            </a:r>
            <a:r>
              <a:rPr dirty="0" sz="1800" spc="-9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atu</a:t>
            </a: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Verdana"/>
              <a:cs typeface="Verdana"/>
            </a:endParaRPr>
          </a:p>
          <a:p>
            <a:pPr marL="469900" indent="-292100">
              <a:lnSpc>
                <a:spcPct val="100000"/>
              </a:lnSpc>
              <a:buFont typeface="Lucida Sans Unicode"/>
              <a:buChar char="▪"/>
              <a:tabLst>
                <a:tab pos="469265" algn="l"/>
                <a:tab pos="469900" algn="l"/>
              </a:tabLst>
            </a:pPr>
            <a:r>
              <a:rPr dirty="0" sz="1400" spc="50">
                <a:solidFill>
                  <a:srgbClr val="134F5C"/>
                </a:solidFill>
                <a:latin typeface="Verdana"/>
                <a:cs typeface="Verdana"/>
              </a:rPr>
              <a:t>Ma</a:t>
            </a:r>
            <a:r>
              <a:rPr dirty="0" sz="1400" spc="15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400" spc="5">
                <a:solidFill>
                  <a:srgbClr val="134F5C"/>
                </a:solidFill>
                <a:latin typeface="Verdana"/>
                <a:cs typeface="Verdana"/>
              </a:rPr>
              <a:t>ital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134F5C"/>
                </a:solidFill>
                <a:latin typeface="Verdana"/>
                <a:cs typeface="Verdana"/>
              </a:rPr>
              <a:t>-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34F5C"/>
                </a:solidFill>
                <a:latin typeface="Verdana"/>
                <a:cs typeface="Verdana"/>
              </a:rPr>
              <a:t>(Ma</a:t>
            </a:r>
            <a:r>
              <a:rPr dirty="0" sz="1400" spc="-2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400" spc="-35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400" spc="35">
                <a:solidFill>
                  <a:srgbClr val="134F5C"/>
                </a:solidFill>
                <a:latin typeface="Verdana"/>
                <a:cs typeface="Verdana"/>
              </a:rPr>
              <a:t>ied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195">
                <a:solidFill>
                  <a:srgbClr val="134F5C"/>
                </a:solidFill>
                <a:latin typeface="Verdana"/>
                <a:cs typeface="Verdana"/>
              </a:rPr>
              <a:t>,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Verdana"/>
                <a:cs typeface="Verdana"/>
              </a:rPr>
              <a:t>Sin</a:t>
            </a:r>
            <a:r>
              <a:rPr dirty="0" sz="1400" spc="40">
                <a:solidFill>
                  <a:srgbClr val="134F5C"/>
                </a:solidFill>
                <a:latin typeface="Verdana"/>
                <a:cs typeface="Verdana"/>
              </a:rPr>
              <a:t>gle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195">
                <a:solidFill>
                  <a:srgbClr val="134F5C"/>
                </a:solidFill>
                <a:latin typeface="Verdana"/>
                <a:cs typeface="Verdana"/>
              </a:rPr>
              <a:t>,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134F5C"/>
                </a:solidFill>
                <a:latin typeface="Verdana"/>
                <a:cs typeface="Verdana"/>
              </a:rPr>
              <a:t>Di</a:t>
            </a:r>
            <a:r>
              <a:rPr dirty="0" sz="1400" spc="-10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dirty="0" sz="1400" spc="5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400" spc="-15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400" spc="6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400" spc="-20">
                <a:solidFill>
                  <a:srgbClr val="134F5C"/>
                </a:solidFill>
                <a:latin typeface="Verdana"/>
                <a:cs typeface="Verdana"/>
              </a:rPr>
              <a:t>ed)</a:t>
            </a:r>
            <a:endParaRPr sz="1400">
              <a:latin typeface="Verdana"/>
              <a:cs typeface="Verdana"/>
            </a:endParaRPr>
          </a:p>
          <a:p>
            <a:pPr marL="469900" indent="-292100">
              <a:lnSpc>
                <a:spcPct val="100000"/>
              </a:lnSpc>
              <a:spcBef>
                <a:spcPts val="250"/>
              </a:spcBef>
              <a:buFont typeface="Lucida Sans Unicode"/>
              <a:buChar char="▪"/>
              <a:tabLst>
                <a:tab pos="469265" algn="l"/>
                <a:tab pos="469900" algn="l"/>
              </a:tabLst>
            </a:pPr>
            <a:r>
              <a:rPr dirty="0" sz="1400" spc="10">
                <a:solidFill>
                  <a:srgbClr val="134F5C"/>
                </a:solidFill>
                <a:latin typeface="Verdana"/>
                <a:cs typeface="Verdana"/>
              </a:rPr>
              <a:t>Job-(Management,BlueCollar,retired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134F5C"/>
                </a:solidFill>
                <a:latin typeface="Verdana"/>
                <a:cs typeface="Verdana"/>
              </a:rPr>
              <a:t>etc)</a:t>
            </a:r>
            <a:endParaRPr sz="1400">
              <a:latin typeface="Verdana"/>
              <a:cs typeface="Verdana"/>
            </a:endParaRPr>
          </a:p>
          <a:p>
            <a:pPr marL="469900" indent="-292100">
              <a:lnSpc>
                <a:spcPct val="100000"/>
              </a:lnSpc>
              <a:spcBef>
                <a:spcPts val="254"/>
              </a:spcBef>
              <a:buFont typeface="Lucida Sans Unicode"/>
              <a:buChar char="▪"/>
              <a:tabLst>
                <a:tab pos="469265" algn="l"/>
                <a:tab pos="469900" algn="l"/>
              </a:tabLst>
            </a:pPr>
            <a:r>
              <a:rPr dirty="0" sz="1400" spc="30">
                <a:solidFill>
                  <a:srgbClr val="134F5C"/>
                </a:solidFill>
                <a:latin typeface="Verdana"/>
                <a:cs typeface="Verdana"/>
              </a:rPr>
              <a:t>Contact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134F5C"/>
                </a:solidFill>
                <a:latin typeface="Verdana"/>
                <a:cs typeface="Verdana"/>
              </a:rPr>
              <a:t>-</a:t>
            </a:r>
            <a:r>
              <a:rPr dirty="0" sz="1400" spc="-114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Verdana"/>
                <a:cs typeface="Verdana"/>
              </a:rPr>
              <a:t>(Telephone,Cellular,Unknown)</a:t>
            </a:r>
            <a:endParaRPr sz="1400">
              <a:latin typeface="Verdana"/>
              <a:cs typeface="Verdana"/>
            </a:endParaRPr>
          </a:p>
          <a:p>
            <a:pPr marL="469900" indent="-292100">
              <a:lnSpc>
                <a:spcPct val="100000"/>
              </a:lnSpc>
              <a:spcBef>
                <a:spcPts val="250"/>
              </a:spcBef>
              <a:buFont typeface="Lucida Sans Unicode"/>
              <a:buChar char="▪"/>
              <a:tabLst>
                <a:tab pos="469265" algn="l"/>
                <a:tab pos="469900" algn="l"/>
              </a:tabLst>
            </a:pPr>
            <a:r>
              <a:rPr dirty="0" sz="1400" spc="4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400" spc="40">
                <a:solidFill>
                  <a:srgbClr val="134F5C"/>
                </a:solidFill>
                <a:latin typeface="Verdana"/>
                <a:cs typeface="Verdana"/>
              </a:rPr>
              <a:t>ducation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34F5C"/>
                </a:solidFill>
                <a:latin typeface="Verdana"/>
                <a:cs typeface="Verdana"/>
              </a:rPr>
              <a:t>(</a:t>
            </a:r>
            <a:r>
              <a:rPr dirty="0" sz="1400" spc="-30">
                <a:solidFill>
                  <a:srgbClr val="134F5C"/>
                </a:solidFill>
                <a:latin typeface="Verdana"/>
                <a:cs typeface="Verdana"/>
              </a:rPr>
              <a:t>P</a:t>
            </a:r>
            <a:r>
              <a:rPr dirty="0" sz="1400" spc="-35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400" spc="25">
                <a:solidFill>
                  <a:srgbClr val="134F5C"/>
                </a:solidFill>
                <a:latin typeface="Verdana"/>
                <a:cs typeface="Verdana"/>
              </a:rPr>
              <a:t>ima</a:t>
            </a:r>
            <a:r>
              <a:rPr dirty="0" sz="1400" spc="3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400" spc="-95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400" spc="-185">
                <a:solidFill>
                  <a:srgbClr val="134F5C"/>
                </a:solidFill>
                <a:latin typeface="Verdana"/>
                <a:cs typeface="Verdana"/>
              </a:rPr>
              <a:t>,</a:t>
            </a:r>
            <a:r>
              <a:rPr dirty="0" sz="1400">
                <a:solidFill>
                  <a:srgbClr val="134F5C"/>
                </a:solidFill>
                <a:latin typeface="Verdana"/>
                <a:cs typeface="Verdana"/>
              </a:rPr>
              <a:t>Se</a:t>
            </a:r>
            <a:r>
              <a:rPr dirty="0" sz="1400" spc="-15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400" spc="50">
                <a:solidFill>
                  <a:srgbClr val="134F5C"/>
                </a:solidFill>
                <a:latin typeface="Verdana"/>
                <a:cs typeface="Verdana"/>
              </a:rPr>
              <a:t>on</a:t>
            </a:r>
            <a:r>
              <a:rPr dirty="0" sz="1400" spc="20">
                <a:solidFill>
                  <a:srgbClr val="134F5C"/>
                </a:solidFill>
                <a:latin typeface="Verdana"/>
                <a:cs typeface="Verdana"/>
              </a:rPr>
              <a:t>da</a:t>
            </a:r>
            <a:r>
              <a:rPr dirty="0" sz="1400" spc="3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400" spc="-95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400" spc="-240">
                <a:solidFill>
                  <a:srgbClr val="134F5C"/>
                </a:solidFill>
                <a:latin typeface="Verdana"/>
                <a:cs typeface="Verdana"/>
              </a:rPr>
              <a:t>,</a:t>
            </a:r>
            <a:r>
              <a:rPr dirty="0" sz="1400" spc="-125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400" spc="-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400" spc="1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400">
                <a:solidFill>
                  <a:srgbClr val="134F5C"/>
                </a:solidFill>
                <a:latin typeface="Verdana"/>
                <a:cs typeface="Verdana"/>
              </a:rPr>
              <a:t>tia</a:t>
            </a:r>
            <a:r>
              <a:rPr dirty="0" sz="1400" spc="2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400" spc="-105">
                <a:solidFill>
                  <a:srgbClr val="134F5C"/>
                </a:solidFill>
                <a:latin typeface="Verdana"/>
                <a:cs typeface="Verdana"/>
              </a:rPr>
              <a:t>y)</a:t>
            </a:r>
            <a:endParaRPr sz="1400">
              <a:latin typeface="Verdana"/>
              <a:cs typeface="Verdana"/>
            </a:endParaRPr>
          </a:p>
          <a:p>
            <a:pPr marL="469900" indent="-292100">
              <a:lnSpc>
                <a:spcPct val="100000"/>
              </a:lnSpc>
              <a:spcBef>
                <a:spcPts val="254"/>
              </a:spcBef>
              <a:buFont typeface="Lucida Sans Unicode"/>
              <a:buChar char="▪"/>
              <a:tabLst>
                <a:tab pos="469265" algn="l"/>
                <a:tab pos="469900" algn="l"/>
              </a:tabLst>
            </a:pPr>
            <a:r>
              <a:rPr dirty="0" sz="1400" spc="-5">
                <a:solidFill>
                  <a:srgbClr val="134F5C"/>
                </a:solidFill>
                <a:latin typeface="Verdana"/>
                <a:cs typeface="Verdana"/>
              </a:rPr>
              <a:t>Month-(Jan,Feb,Mar,Apr,May</a:t>
            </a:r>
            <a:r>
              <a:rPr dirty="0" sz="1400" spc="-11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134F5C"/>
                </a:solidFill>
                <a:latin typeface="Verdana"/>
                <a:cs typeface="Verdana"/>
              </a:rPr>
              <a:t>etc)</a:t>
            </a:r>
            <a:endParaRPr sz="1400">
              <a:latin typeface="Verdana"/>
              <a:cs typeface="Verdana"/>
            </a:endParaRPr>
          </a:p>
          <a:p>
            <a:pPr marL="469900" indent="-292100">
              <a:lnSpc>
                <a:spcPct val="100000"/>
              </a:lnSpc>
              <a:spcBef>
                <a:spcPts val="250"/>
              </a:spcBef>
              <a:buFont typeface="Lucida Sans Unicode"/>
              <a:buChar char="▪"/>
              <a:tabLst>
                <a:tab pos="469265" algn="l"/>
                <a:tab pos="469900" algn="l"/>
              </a:tabLst>
            </a:pPr>
            <a:r>
              <a:rPr dirty="0" sz="1400" spc="60">
                <a:solidFill>
                  <a:srgbClr val="134F5C"/>
                </a:solidFill>
                <a:latin typeface="Verdana"/>
                <a:cs typeface="Verdana"/>
              </a:rPr>
              <a:t>Poutcome</a:t>
            </a:r>
            <a:r>
              <a:rPr dirty="0" sz="1400" spc="-11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134F5C"/>
                </a:solidFill>
                <a:latin typeface="Verdana"/>
                <a:cs typeface="Verdana"/>
              </a:rPr>
              <a:t>-</a:t>
            </a:r>
            <a:r>
              <a:rPr dirty="0" sz="1400" spc="-11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34F5C"/>
                </a:solidFill>
                <a:latin typeface="Verdana"/>
                <a:cs typeface="Verdana"/>
              </a:rPr>
              <a:t>(Success,Failure,Other,Unknown)</a:t>
            </a:r>
            <a:endParaRPr sz="1400">
              <a:latin typeface="Verdana"/>
              <a:cs typeface="Verdana"/>
            </a:endParaRPr>
          </a:p>
          <a:p>
            <a:pPr marL="469900" indent="-292100">
              <a:lnSpc>
                <a:spcPct val="100000"/>
              </a:lnSpc>
              <a:spcBef>
                <a:spcPts val="250"/>
              </a:spcBef>
              <a:buFont typeface="Lucida Sans Unicode"/>
              <a:buChar char="▪"/>
              <a:tabLst>
                <a:tab pos="469265" algn="l"/>
                <a:tab pos="469900" algn="l"/>
              </a:tabLst>
            </a:pPr>
            <a:r>
              <a:rPr dirty="0" sz="1400" spc="35">
                <a:solidFill>
                  <a:srgbClr val="134F5C"/>
                </a:solidFill>
                <a:latin typeface="Verdana"/>
                <a:cs typeface="Verdana"/>
              </a:rPr>
              <a:t>Housin</a:t>
            </a:r>
            <a:r>
              <a:rPr dirty="0" sz="1400" spc="90">
                <a:solidFill>
                  <a:srgbClr val="134F5C"/>
                </a:solidFill>
                <a:latin typeface="Verdana"/>
                <a:cs typeface="Verdana"/>
              </a:rPr>
              <a:t>g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134F5C"/>
                </a:solidFill>
                <a:latin typeface="Verdana"/>
                <a:cs typeface="Verdana"/>
              </a:rPr>
              <a:t>-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134F5C"/>
                </a:solidFill>
                <a:latin typeface="Verdana"/>
                <a:cs typeface="Verdana"/>
              </a:rPr>
              <a:t>(</a:t>
            </a:r>
            <a:r>
              <a:rPr dirty="0" sz="1400" spc="-155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400" spc="-35">
                <a:solidFill>
                  <a:srgbClr val="134F5C"/>
                </a:solidFill>
                <a:latin typeface="Verdana"/>
                <a:cs typeface="Verdana"/>
              </a:rPr>
              <a:t>es/No)</a:t>
            </a:r>
            <a:endParaRPr sz="1400">
              <a:latin typeface="Verdana"/>
              <a:cs typeface="Verdana"/>
            </a:endParaRPr>
          </a:p>
          <a:p>
            <a:pPr marL="469900" indent="-292100">
              <a:lnSpc>
                <a:spcPct val="100000"/>
              </a:lnSpc>
              <a:spcBef>
                <a:spcPts val="254"/>
              </a:spcBef>
              <a:buFont typeface="Lucida Sans Unicode"/>
              <a:buChar char="▪"/>
              <a:tabLst>
                <a:tab pos="469265" algn="l"/>
                <a:tab pos="469900" algn="l"/>
              </a:tabLst>
            </a:pPr>
            <a:r>
              <a:rPr dirty="0" sz="1400" spc="40">
                <a:solidFill>
                  <a:srgbClr val="134F5C"/>
                </a:solidFill>
                <a:latin typeface="Verdana"/>
                <a:cs typeface="Verdana"/>
              </a:rPr>
              <a:t>L</a:t>
            </a:r>
            <a:r>
              <a:rPr dirty="0" sz="1400" spc="25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dirty="0" sz="1400" spc="30">
                <a:solidFill>
                  <a:srgbClr val="134F5C"/>
                </a:solidFill>
                <a:latin typeface="Verdana"/>
                <a:cs typeface="Verdana"/>
              </a:rPr>
              <a:t>an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134F5C"/>
                </a:solidFill>
                <a:latin typeface="Verdana"/>
                <a:cs typeface="Verdana"/>
              </a:rPr>
              <a:t>-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134F5C"/>
                </a:solidFill>
                <a:latin typeface="Verdana"/>
                <a:cs typeface="Verdana"/>
              </a:rPr>
              <a:t>(</a:t>
            </a:r>
            <a:r>
              <a:rPr dirty="0" sz="1400" spc="-155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400" spc="-35">
                <a:solidFill>
                  <a:srgbClr val="134F5C"/>
                </a:solidFill>
                <a:latin typeface="Verdana"/>
                <a:cs typeface="Verdana"/>
              </a:rPr>
              <a:t>es/No)</a:t>
            </a:r>
            <a:endParaRPr sz="1400">
              <a:latin typeface="Verdana"/>
              <a:cs typeface="Verdana"/>
            </a:endParaRPr>
          </a:p>
          <a:p>
            <a:pPr marL="469900" indent="-292100">
              <a:lnSpc>
                <a:spcPct val="100000"/>
              </a:lnSpc>
              <a:spcBef>
                <a:spcPts val="250"/>
              </a:spcBef>
              <a:buFont typeface="Lucida Sans Unicode"/>
              <a:buChar char="▪"/>
              <a:tabLst>
                <a:tab pos="469265" algn="l"/>
                <a:tab pos="469900" algn="l"/>
              </a:tabLst>
            </a:pPr>
            <a:r>
              <a:rPr dirty="0" sz="1400" spc="40">
                <a:solidFill>
                  <a:srgbClr val="134F5C"/>
                </a:solidFill>
                <a:latin typeface="Verdana"/>
                <a:cs typeface="Verdana"/>
              </a:rPr>
              <a:t>De</a:t>
            </a:r>
            <a:r>
              <a:rPr dirty="0" sz="1400" spc="5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dirty="0" sz="1400" spc="25">
                <a:solidFill>
                  <a:srgbClr val="134F5C"/>
                </a:solidFill>
                <a:latin typeface="Verdana"/>
                <a:cs typeface="Verdana"/>
              </a:rPr>
              <a:t>au</a:t>
            </a:r>
            <a:r>
              <a:rPr dirty="0" sz="1400" spc="25">
                <a:solidFill>
                  <a:srgbClr val="134F5C"/>
                </a:solidFill>
                <a:latin typeface="Verdana"/>
                <a:cs typeface="Verdana"/>
              </a:rPr>
              <a:t>l</a:t>
            </a:r>
            <a:r>
              <a:rPr dirty="0" sz="1400" spc="25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134F5C"/>
                </a:solidFill>
                <a:latin typeface="Verdana"/>
                <a:cs typeface="Verdana"/>
              </a:rPr>
              <a:t>-</a:t>
            </a:r>
            <a:r>
              <a:rPr dirty="0" sz="1400" spc="-12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134F5C"/>
                </a:solidFill>
                <a:latin typeface="Verdana"/>
                <a:cs typeface="Verdana"/>
              </a:rPr>
              <a:t>(</a:t>
            </a:r>
            <a:r>
              <a:rPr dirty="0" sz="1400" spc="-155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400" spc="-35">
                <a:solidFill>
                  <a:srgbClr val="134F5C"/>
                </a:solidFill>
                <a:latin typeface="Verdana"/>
                <a:cs typeface="Verdana"/>
              </a:rPr>
              <a:t>es/No)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6063" y="1237038"/>
            <a:ext cx="2746375" cy="20840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535"/>
              </a:spcBef>
              <a:buClr>
                <a:srgbClr val="F4FCFF"/>
              </a:buClr>
              <a:buSzPct val="77777"/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Nu</a:t>
            </a:r>
            <a:r>
              <a:rPr dirty="0" sz="1800" spc="-45" b="1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dirty="0" sz="1800" spc="-80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ical</a:t>
            </a:r>
            <a:r>
              <a:rPr dirty="0" sz="1800" spc="-9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dirty="0" sz="1800" spc="-70" b="1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800" spc="-60" b="1">
                <a:solidFill>
                  <a:srgbClr val="134F5C"/>
                </a:solidFill>
                <a:latin typeface="Verdana"/>
                <a:cs typeface="Verdana"/>
              </a:rPr>
              <a:t>atu</a:t>
            </a: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800" spc="-65" b="1">
                <a:solidFill>
                  <a:srgbClr val="134F5C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  <a:p>
            <a:pPr marL="348615" indent="-292735">
              <a:lnSpc>
                <a:spcPct val="100000"/>
              </a:lnSpc>
              <a:spcBef>
                <a:spcPts val="340"/>
              </a:spcBef>
              <a:buFont typeface="Lucida Sans Unicode"/>
              <a:buChar char="▪"/>
              <a:tabLst>
                <a:tab pos="347980" algn="l"/>
                <a:tab pos="349250" algn="l"/>
              </a:tabLst>
            </a:pPr>
            <a:r>
              <a:rPr dirty="0" sz="1400" spc="55">
                <a:solidFill>
                  <a:srgbClr val="134F5C"/>
                </a:solidFill>
                <a:latin typeface="Verdana"/>
                <a:cs typeface="Verdana"/>
              </a:rPr>
              <a:t>Age</a:t>
            </a:r>
            <a:endParaRPr sz="1400">
              <a:latin typeface="Verdana"/>
              <a:cs typeface="Verdana"/>
            </a:endParaRPr>
          </a:p>
          <a:p>
            <a:pPr marL="348615" indent="-292735">
              <a:lnSpc>
                <a:spcPct val="100000"/>
              </a:lnSpc>
              <a:spcBef>
                <a:spcPts val="254"/>
              </a:spcBef>
              <a:buFont typeface="Lucida Sans Unicode"/>
              <a:buChar char="▪"/>
              <a:tabLst>
                <a:tab pos="347980" algn="l"/>
                <a:tab pos="349250" algn="l"/>
              </a:tabLst>
            </a:pPr>
            <a:r>
              <a:rPr dirty="0" sz="1400" spc="30">
                <a:solidFill>
                  <a:srgbClr val="134F5C"/>
                </a:solidFill>
                <a:latin typeface="Verdana"/>
                <a:cs typeface="Verdana"/>
              </a:rPr>
              <a:t>Balance</a:t>
            </a:r>
            <a:endParaRPr sz="1400">
              <a:latin typeface="Verdana"/>
              <a:cs typeface="Verdana"/>
            </a:endParaRPr>
          </a:p>
          <a:p>
            <a:pPr marL="348615" indent="-292735">
              <a:lnSpc>
                <a:spcPct val="100000"/>
              </a:lnSpc>
              <a:spcBef>
                <a:spcPts val="250"/>
              </a:spcBef>
              <a:buFont typeface="Lucida Sans Unicode"/>
              <a:buChar char="▪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134F5C"/>
                </a:solidFill>
                <a:latin typeface="Verdana"/>
                <a:cs typeface="Verdana"/>
              </a:rPr>
              <a:t>Day</a:t>
            </a:r>
            <a:endParaRPr sz="1400">
              <a:latin typeface="Verdana"/>
              <a:cs typeface="Verdana"/>
            </a:endParaRPr>
          </a:p>
          <a:p>
            <a:pPr marL="348615" indent="-292735">
              <a:lnSpc>
                <a:spcPct val="100000"/>
              </a:lnSpc>
              <a:spcBef>
                <a:spcPts val="250"/>
              </a:spcBef>
              <a:buFont typeface="Lucida Sans Unicode"/>
              <a:buChar char="▪"/>
              <a:tabLst>
                <a:tab pos="347980" algn="l"/>
                <a:tab pos="349250" algn="l"/>
              </a:tabLst>
            </a:pPr>
            <a:r>
              <a:rPr dirty="0" sz="1400" spc="25">
                <a:solidFill>
                  <a:srgbClr val="134F5C"/>
                </a:solidFill>
                <a:latin typeface="Verdana"/>
                <a:cs typeface="Verdana"/>
              </a:rPr>
              <a:t>Duration</a:t>
            </a:r>
            <a:endParaRPr sz="1400">
              <a:latin typeface="Verdana"/>
              <a:cs typeface="Verdana"/>
            </a:endParaRPr>
          </a:p>
          <a:p>
            <a:pPr marL="348615" indent="-292735">
              <a:lnSpc>
                <a:spcPct val="100000"/>
              </a:lnSpc>
              <a:spcBef>
                <a:spcPts val="254"/>
              </a:spcBef>
              <a:buFont typeface="Lucida Sans Unicode"/>
              <a:buChar char="▪"/>
              <a:tabLst>
                <a:tab pos="347980" algn="l"/>
                <a:tab pos="349250" algn="l"/>
              </a:tabLst>
            </a:pPr>
            <a:r>
              <a:rPr dirty="0" sz="1400" spc="45">
                <a:solidFill>
                  <a:srgbClr val="134F5C"/>
                </a:solidFill>
                <a:latin typeface="Verdana"/>
                <a:cs typeface="Verdana"/>
              </a:rPr>
              <a:t>Campaign</a:t>
            </a:r>
            <a:endParaRPr sz="1400">
              <a:latin typeface="Verdana"/>
              <a:cs typeface="Verdana"/>
            </a:endParaRPr>
          </a:p>
          <a:p>
            <a:pPr marL="348615" indent="-292735">
              <a:lnSpc>
                <a:spcPct val="100000"/>
              </a:lnSpc>
              <a:spcBef>
                <a:spcPts val="250"/>
              </a:spcBef>
              <a:buFont typeface="Lucida Sans Unicode"/>
              <a:buChar char="▪"/>
              <a:tabLst>
                <a:tab pos="347980" algn="l"/>
                <a:tab pos="349250" algn="l"/>
              </a:tabLst>
            </a:pPr>
            <a:r>
              <a:rPr dirty="0" sz="1400" spc="25">
                <a:solidFill>
                  <a:srgbClr val="134F5C"/>
                </a:solidFill>
                <a:latin typeface="Verdana"/>
                <a:cs typeface="Verdana"/>
              </a:rPr>
              <a:t>Pdays</a:t>
            </a:r>
            <a:endParaRPr sz="1400">
              <a:latin typeface="Verdana"/>
              <a:cs typeface="Verdana"/>
            </a:endParaRPr>
          </a:p>
          <a:p>
            <a:pPr marL="348615" indent="-292735">
              <a:lnSpc>
                <a:spcPct val="100000"/>
              </a:lnSpc>
              <a:spcBef>
                <a:spcPts val="254"/>
              </a:spcBef>
              <a:buFont typeface="Lucida Sans Unicode"/>
              <a:buChar char="▪"/>
              <a:tabLst>
                <a:tab pos="347980" algn="l"/>
                <a:tab pos="349250" algn="l"/>
              </a:tabLst>
            </a:pPr>
            <a:r>
              <a:rPr dirty="0" sz="1400" spc="15">
                <a:solidFill>
                  <a:srgbClr val="134F5C"/>
                </a:solidFill>
                <a:latin typeface="Verdana"/>
                <a:cs typeface="Verdana"/>
              </a:rPr>
              <a:t>Previous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23700"/>
            <a:ext cx="48088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5"/>
              <a:t>Exploratory</a:t>
            </a:r>
            <a:r>
              <a:rPr dirty="0" sz="2800" spc="-60"/>
              <a:t> </a:t>
            </a:r>
            <a:r>
              <a:rPr dirty="0" sz="2800" spc="85"/>
              <a:t>Data</a:t>
            </a:r>
            <a:r>
              <a:rPr dirty="0" sz="2800" spc="-60"/>
              <a:t> </a:t>
            </a:r>
            <a:r>
              <a:rPr dirty="0" sz="2800" spc="65"/>
              <a:t>Analysis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330875"/>
            <a:ext cx="4724399" cy="3276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59502" y="1641871"/>
            <a:ext cx="268160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2420" marR="5080" indent="-299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1785" algn="l"/>
                <a:tab pos="312420" algn="l"/>
              </a:tabLst>
            </a:pP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ta</a:t>
            </a:r>
            <a:r>
              <a:rPr dirty="0" sz="1600" spc="-2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55">
                <a:solidFill>
                  <a:srgbClr val="134F5C"/>
                </a:solidFill>
                <a:latin typeface="Verdana"/>
                <a:cs typeface="Verdana"/>
              </a:rPr>
              <a:t>get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dirty="0" sz="1600" spc="-2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600" spc="-3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iable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134F5C"/>
                </a:solidFill>
                <a:latin typeface="Verdana"/>
                <a:cs typeface="Verdana"/>
              </a:rPr>
              <a:t>‘</a:t>
            </a:r>
            <a:r>
              <a:rPr dirty="0" sz="1600" spc="-30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dirty="0" sz="1600" spc="-85">
                <a:solidFill>
                  <a:srgbClr val="134F5C"/>
                </a:solidFill>
                <a:latin typeface="Verdana"/>
                <a:cs typeface="Verdana"/>
              </a:rPr>
              <a:t>’ 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ells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us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134F5C"/>
                </a:solidFill>
                <a:latin typeface="Verdana"/>
                <a:cs typeface="Verdana"/>
              </a:rPr>
              <a:t>ou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600" spc="65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600" spc="85">
                <a:solidFill>
                  <a:srgbClr val="134F5C"/>
                </a:solidFill>
                <a:latin typeface="Verdana"/>
                <a:cs typeface="Verdana"/>
              </a:rPr>
              <a:t>om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of 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dirty="0" sz="1600" spc="16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campaign </a:t>
            </a:r>
            <a:r>
              <a:rPr dirty="0" sz="1600" spc="6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whether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they </a:t>
            </a:r>
            <a:r>
              <a:rPr dirty="0" sz="1600" spc="55">
                <a:solidFill>
                  <a:srgbClr val="134F5C"/>
                </a:solidFill>
                <a:latin typeface="Verdana"/>
                <a:cs typeface="Verdana"/>
              </a:rPr>
              <a:t>went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ah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600" spc="90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or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2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75">
                <a:solidFill>
                  <a:srgbClr val="134F5C"/>
                </a:solidFill>
                <a:latin typeface="Verdana"/>
                <a:cs typeface="Verdana"/>
              </a:rPr>
              <a:t>m 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deposit</a:t>
            </a:r>
            <a:r>
              <a:rPr dirty="0" sz="1600" spc="-14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or</a:t>
            </a:r>
            <a:r>
              <a:rPr dirty="0" sz="1600" spc="-14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134F5C"/>
                </a:solidFill>
                <a:latin typeface="Verdana"/>
                <a:cs typeface="Verdana"/>
              </a:rPr>
              <a:t>not.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34F5C"/>
              </a:buClr>
              <a:buFont typeface="Arial MT"/>
              <a:buChar char="•"/>
            </a:pPr>
            <a:endParaRPr sz="1550">
              <a:latin typeface="Verdana"/>
              <a:cs typeface="Verdana"/>
            </a:endParaRPr>
          </a:p>
          <a:p>
            <a:pPr algn="just" marL="312420" marR="104775" indent="-299720">
              <a:lnSpc>
                <a:spcPct val="100000"/>
              </a:lnSpc>
              <a:buFont typeface="Arial MT"/>
              <a:buChar char="•"/>
              <a:tabLst>
                <a:tab pos="312420" algn="l"/>
              </a:tabLst>
            </a:pP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Out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4</a:t>
            </a:r>
            <a:r>
              <a:rPr dirty="0" sz="1600" spc="-110">
                <a:solidFill>
                  <a:srgbClr val="134F5C"/>
                </a:solidFill>
                <a:latin typeface="Verdana"/>
                <a:cs typeface="Verdana"/>
              </a:rPr>
              <a:t>5</a:t>
            </a:r>
            <a:r>
              <a:rPr dirty="0" sz="1600" spc="-320">
                <a:solidFill>
                  <a:srgbClr val="134F5C"/>
                </a:solidFill>
                <a:latin typeface="Verdana"/>
                <a:cs typeface="Verdana"/>
              </a:rPr>
              <a:t>211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only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134F5C"/>
                </a:solidFill>
                <a:latin typeface="Verdana"/>
                <a:cs typeface="Verdana"/>
              </a:rPr>
              <a:t>5</a:t>
            </a:r>
            <a:r>
              <a:rPr dirty="0" sz="1600" spc="-35">
                <a:solidFill>
                  <a:srgbClr val="134F5C"/>
                </a:solidFill>
                <a:latin typeface="Verdana"/>
                <a:cs typeface="Verdana"/>
              </a:rPr>
              <a:t>289 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people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subsc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55">
                <a:solidFill>
                  <a:srgbClr val="134F5C"/>
                </a:solidFill>
                <a:latin typeface="Verdana"/>
                <a:cs typeface="Verdana"/>
              </a:rPr>
              <a:t>ibed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26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o 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th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dirty="0" sz="1600" spc="-2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130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deposi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dirty="0" sz="1600" spc="-22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58801"/>
            <a:ext cx="2680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EDA</a:t>
            </a:r>
            <a:r>
              <a:rPr dirty="0" sz="2400" spc="65" b="1">
                <a:solidFill>
                  <a:srgbClr val="CC0000"/>
                </a:solidFill>
                <a:latin typeface="Tahoma"/>
                <a:cs typeface="Tahoma"/>
              </a:rPr>
              <a:t>(continued)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51798"/>
            <a:ext cx="5973448" cy="37301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350" y="786272"/>
            <a:ext cx="82848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65">
                <a:solidFill>
                  <a:srgbClr val="134F5C"/>
                </a:solidFill>
                <a:latin typeface="Verdana"/>
                <a:cs typeface="Verdana"/>
              </a:rPr>
              <a:t>Age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distribution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34F5C"/>
                </a:solidFill>
                <a:latin typeface="Verdana"/>
                <a:cs typeface="Verdana"/>
              </a:rPr>
              <a:t>dataset.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This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shows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that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campaign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134F5C"/>
                </a:solidFill>
                <a:latin typeface="Verdana"/>
                <a:cs typeface="Verdana"/>
              </a:rPr>
              <a:t>is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more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centered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to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134F5C"/>
                </a:solidFill>
                <a:latin typeface="Verdana"/>
                <a:cs typeface="Verdana"/>
              </a:rPr>
              <a:t>30-50 </a:t>
            </a:r>
            <a:r>
              <a:rPr dirty="0" sz="1600" spc="-55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age</a:t>
            </a:r>
            <a:r>
              <a:rPr dirty="0" sz="1600" spc="-14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group.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800" y="58801"/>
            <a:ext cx="2680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EDA</a:t>
            </a:r>
            <a:r>
              <a:rPr dirty="0" sz="2400" spc="65" b="1">
                <a:solidFill>
                  <a:srgbClr val="CC0000"/>
                </a:solidFill>
                <a:latin typeface="Tahoma"/>
                <a:cs typeface="Tahoma"/>
              </a:rPr>
              <a:t>(continued)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49" y="637584"/>
            <a:ext cx="88671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75">
                <a:solidFill>
                  <a:srgbClr val="134F5C"/>
                </a:solidFill>
                <a:latin typeface="Verdana"/>
                <a:cs typeface="Verdana"/>
              </a:rPr>
              <a:t>Job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0">
                <a:solidFill>
                  <a:srgbClr val="134F5C"/>
                </a:solidFill>
                <a:latin typeface="Verdana"/>
                <a:cs typeface="Verdana"/>
              </a:rPr>
              <a:t>types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134F5C"/>
                </a:solidFill>
                <a:latin typeface="Verdana"/>
                <a:cs typeface="Verdana"/>
              </a:rPr>
              <a:t>v/s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target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34F5C"/>
                </a:solidFill>
                <a:latin typeface="Verdana"/>
                <a:cs typeface="Verdana"/>
              </a:rPr>
              <a:t>variable.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People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with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management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jobs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have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134F5C"/>
                </a:solidFill>
                <a:latin typeface="Verdana"/>
                <a:cs typeface="Verdana"/>
              </a:rPr>
              <a:t>most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number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of </a:t>
            </a:r>
            <a:r>
              <a:rPr dirty="0" sz="1600" spc="-54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term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deposit </a:t>
            </a:r>
            <a:r>
              <a:rPr dirty="0" sz="1600" spc="55">
                <a:solidFill>
                  <a:srgbClr val="134F5C"/>
                </a:solidFill>
                <a:latin typeface="Verdana"/>
                <a:cs typeface="Verdana"/>
              </a:rPr>
              <a:t>and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blue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collar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people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rejected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the </a:t>
            </a:r>
            <a:r>
              <a:rPr dirty="0" sz="1600" spc="-10">
                <a:solidFill>
                  <a:srgbClr val="134F5C"/>
                </a:solidFill>
                <a:latin typeface="Verdana"/>
                <a:cs typeface="Verdana"/>
              </a:rPr>
              <a:t>most.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Students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have </a:t>
            </a:r>
            <a:r>
              <a:rPr dirty="0" sz="1600" spc="-215">
                <a:solidFill>
                  <a:srgbClr val="134F5C"/>
                </a:solidFill>
                <a:latin typeface="Verdana"/>
                <a:cs typeface="Verdana"/>
              </a:rPr>
              <a:t>&gt;28%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success </a:t>
            </a:r>
            <a:r>
              <a:rPr dirty="0" sz="1600" spc="-55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34F5C"/>
                </a:solidFill>
                <a:latin typeface="Verdana"/>
                <a:cs typeface="Verdana"/>
              </a:rPr>
              <a:t>rate.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302" y="1496100"/>
            <a:ext cx="8765059" cy="35577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25" y="58801"/>
            <a:ext cx="2680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EDA</a:t>
            </a:r>
            <a:r>
              <a:rPr dirty="0" sz="2400" spc="65" b="1">
                <a:solidFill>
                  <a:srgbClr val="CC0000"/>
                </a:solidFill>
                <a:latin typeface="Tahoma"/>
                <a:cs typeface="Tahoma"/>
              </a:rPr>
              <a:t>(continued)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75" y="720971"/>
            <a:ext cx="86848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80">
                <a:solidFill>
                  <a:srgbClr val="134F5C"/>
                </a:solidFill>
                <a:latin typeface="Verdana"/>
                <a:cs typeface="Verdana"/>
              </a:rPr>
              <a:t>How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marital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0">
                <a:solidFill>
                  <a:srgbClr val="134F5C"/>
                </a:solidFill>
                <a:latin typeface="Verdana"/>
                <a:cs typeface="Verdana"/>
              </a:rPr>
              <a:t>status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person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effects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target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variable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134F5C"/>
                </a:solidFill>
                <a:latin typeface="Verdana"/>
                <a:cs typeface="Verdana"/>
              </a:rPr>
              <a:t>‘y’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(Subscribed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to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term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deposit </a:t>
            </a:r>
            <a:r>
              <a:rPr dirty="0" sz="1600" spc="-54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34F5C"/>
                </a:solidFill>
                <a:latin typeface="Verdana"/>
                <a:cs typeface="Verdana"/>
              </a:rPr>
              <a:t>yes/no)?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38" y="1333175"/>
            <a:ext cx="9003309" cy="35656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0" y="58801"/>
            <a:ext cx="2680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 b="1">
                <a:solidFill>
                  <a:srgbClr val="CC0000"/>
                </a:solidFill>
                <a:latin typeface="Tahoma"/>
                <a:cs typeface="Tahoma"/>
              </a:rPr>
              <a:t>EDA</a:t>
            </a:r>
            <a:r>
              <a:rPr dirty="0" sz="2400" spc="65" b="1">
                <a:solidFill>
                  <a:srgbClr val="CC0000"/>
                </a:solidFill>
                <a:latin typeface="Tahoma"/>
                <a:cs typeface="Tahoma"/>
              </a:rPr>
              <a:t>(continued)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75" y="1601799"/>
            <a:ext cx="8773725" cy="32083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761996"/>
            <a:ext cx="831913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Effect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of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housing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loan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on</a:t>
            </a:r>
            <a:r>
              <a:rPr dirty="0" sz="1600" spc="31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target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34F5C"/>
                </a:solidFill>
                <a:latin typeface="Verdana"/>
                <a:cs typeface="Verdana"/>
              </a:rPr>
              <a:t>variable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134F5C"/>
                </a:solidFill>
                <a:latin typeface="Verdana"/>
                <a:cs typeface="Verdana"/>
              </a:rPr>
              <a:t>‘y’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134F5C"/>
                </a:solidFill>
                <a:latin typeface="Verdana"/>
                <a:cs typeface="Verdana"/>
              </a:rPr>
              <a:t>(Subscribed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to</a:t>
            </a:r>
            <a:r>
              <a:rPr dirty="0" sz="1600" spc="-12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term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134F5C"/>
                </a:solidFill>
                <a:latin typeface="Verdana"/>
                <a:cs typeface="Verdana"/>
              </a:rPr>
              <a:t>deposit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34F5C"/>
                </a:solidFill>
                <a:latin typeface="Verdana"/>
                <a:cs typeface="Verdana"/>
              </a:rPr>
              <a:t>yes/no)? </a:t>
            </a:r>
            <a:r>
              <a:rPr dirty="0" sz="1600" spc="-54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People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134F5C"/>
                </a:solidFill>
                <a:latin typeface="Verdana"/>
                <a:cs typeface="Verdana"/>
              </a:rPr>
              <a:t>having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134F5C"/>
                </a:solidFill>
                <a:latin typeface="Verdana"/>
                <a:cs typeface="Verdana"/>
              </a:rPr>
              <a:t>no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134F5C"/>
                </a:solidFill>
                <a:latin typeface="Verdana"/>
                <a:cs typeface="Verdana"/>
              </a:rPr>
              <a:t>housing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134F5C"/>
                </a:solidFill>
                <a:latin typeface="Verdana"/>
                <a:cs typeface="Verdana"/>
              </a:rPr>
              <a:t>loans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34F5C"/>
                </a:solidFill>
                <a:latin typeface="Verdana"/>
                <a:cs typeface="Verdana"/>
              </a:rPr>
              <a:t>are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134F5C"/>
                </a:solidFill>
                <a:latin typeface="Verdana"/>
                <a:cs typeface="Verdana"/>
              </a:rPr>
              <a:t>tend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134F5C"/>
                </a:solidFill>
                <a:latin typeface="Verdana"/>
                <a:cs typeface="Verdana"/>
              </a:rPr>
              <a:t>to</a:t>
            </a:r>
            <a:r>
              <a:rPr dirty="0" sz="1600" spc="-135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134F5C"/>
                </a:solidFill>
                <a:latin typeface="Verdana"/>
                <a:cs typeface="Verdana"/>
              </a:rPr>
              <a:t>subscribe</a:t>
            </a:r>
            <a:r>
              <a:rPr dirty="0" sz="1600" spc="-13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134F5C"/>
                </a:solidFill>
                <a:latin typeface="Verdana"/>
                <a:cs typeface="Verdana"/>
              </a:rPr>
              <a:t>more.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2022-09-09T15:21:46Z</dcterms:created>
  <dcterms:modified xsi:type="dcterms:W3CDTF">2022-09-09T15:21:46Z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