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3" r:id="rId6"/>
    <p:sldId id="264" r:id="rId7"/>
    <p:sldId id="265" r:id="rId8"/>
    <p:sldId id="266" r:id="rId9"/>
    <p:sldId id="261" r:id="rId10"/>
    <p:sldId id="260"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33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C99A32-ECA2-4A78-B5CE-8C8DBBB6E638}" type="datetimeFigureOut">
              <a:rPr lang="en-US" smtClean="0"/>
              <a:t>6/7/2024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BE2A33-2893-4C93-ABED-B73C6EE705D9}" type="slidenum">
              <a:rPr lang="en-US" smtClean="0"/>
              <a:t>‹#›</a:t>
            </a:fld>
            <a:endParaRPr lang="en-US"/>
          </a:p>
        </p:txBody>
      </p:sp>
    </p:spTree>
    <p:extLst>
      <p:ext uri="{BB962C8B-B14F-4D97-AF65-F5344CB8AC3E}">
        <p14:creationId xmlns:p14="http://schemas.microsoft.com/office/powerpoint/2010/main" val="165399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BE2A33-2893-4C93-ABED-B73C6EE705D9}" type="slidenum">
              <a:rPr lang="en-US" smtClean="0"/>
              <a:t>5</a:t>
            </a:fld>
            <a:endParaRPr lang="en-US"/>
          </a:p>
        </p:txBody>
      </p:sp>
    </p:spTree>
    <p:extLst>
      <p:ext uri="{BB962C8B-B14F-4D97-AF65-F5344CB8AC3E}">
        <p14:creationId xmlns:p14="http://schemas.microsoft.com/office/powerpoint/2010/main" val="183785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48A586-CF3F-4CCA-9B11-3E61BA8B4E3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8A586-CF3F-4CCA-9B11-3E61BA8B4E3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8A586-CF3F-4CCA-9B11-3E61BA8B4E3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8A586-CF3F-4CCA-9B11-3E61BA8B4E3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48A586-CF3F-4CCA-9B11-3E61BA8B4E3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48A586-CF3F-4CCA-9B11-3E61BA8B4E34}"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48A586-CF3F-4CCA-9B11-3E61BA8B4E34}"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48A586-CF3F-4CCA-9B11-3E61BA8B4E34}"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8A586-CF3F-4CCA-9B11-3E61BA8B4E34}"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EAE51-310D-43D4-A8DC-1FDD536D62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48A586-CF3F-4CCA-9B11-3E61BA8B4E34}"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EAE51-310D-43D4-A8DC-1FDD536D627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D48A586-CF3F-4CCA-9B11-3E61BA8B4E34}" type="datetimeFigureOut">
              <a:rPr lang="en-US" smtClean="0"/>
              <a:t>6/7/2024</a:t>
            </a:fld>
            <a:endParaRPr lang="en-US"/>
          </a:p>
        </p:txBody>
      </p:sp>
      <p:sp>
        <p:nvSpPr>
          <p:cNvPr id="9" name="Slide Number Placeholder 8"/>
          <p:cNvSpPr>
            <a:spLocks noGrp="1"/>
          </p:cNvSpPr>
          <p:nvPr>
            <p:ph type="sldNum" sz="quarter" idx="11"/>
          </p:nvPr>
        </p:nvSpPr>
        <p:spPr/>
        <p:txBody>
          <a:bodyPr/>
          <a:lstStyle/>
          <a:p>
            <a:fld id="{9ADEAE51-310D-43D4-A8DC-1FDD536D627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ADEAE51-310D-43D4-A8DC-1FDD536D627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D48A586-CF3F-4CCA-9B11-3E61BA8B4E34}" type="datetimeFigureOut">
              <a:rPr lang="en-US" smtClean="0"/>
              <a:t>6/7/2024</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1124744"/>
            <a:ext cx="6461760" cy="4752528"/>
          </a:xfrm>
        </p:spPr>
        <p:txBody>
          <a:bodyPr>
            <a:normAutofit/>
          </a:bodyPr>
          <a:lstStyle/>
          <a:p>
            <a:pPr algn="ctr"/>
            <a:r>
              <a:rPr lang="en-US" sz="6000" dirty="0" smtClean="0">
                <a:solidFill>
                  <a:schemeClr val="tx1">
                    <a:lumMod val="90000"/>
                    <a:lumOff val="10000"/>
                  </a:schemeClr>
                </a:solidFill>
              </a:rPr>
              <a:t>BRAIN STROKE MODEL PREDICTION</a:t>
            </a:r>
          </a:p>
          <a:p>
            <a:pPr algn="ctr"/>
            <a:r>
              <a:rPr lang="en-US" sz="2800" dirty="0" smtClean="0">
                <a:solidFill>
                  <a:schemeClr val="tx1">
                    <a:lumMod val="90000"/>
                    <a:lumOff val="10000"/>
                  </a:schemeClr>
                </a:solidFill>
              </a:rPr>
              <a:t>Author: Annbellah Mbungu</a:t>
            </a:r>
          </a:p>
        </p:txBody>
      </p:sp>
    </p:spTree>
    <p:extLst>
      <p:ext uri="{BB962C8B-B14F-4D97-AF65-F5344CB8AC3E}">
        <p14:creationId xmlns:p14="http://schemas.microsoft.com/office/powerpoint/2010/main" val="350612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pPr marL="777240" lvl="2" indent="0" algn="ctr">
              <a:buNone/>
            </a:pPr>
            <a:r>
              <a:rPr lang="en-US" sz="4000" dirty="0" smtClean="0"/>
              <a:t>WINNING MODEL</a:t>
            </a:r>
          </a:p>
          <a:p>
            <a:pPr marL="114300" indent="0">
              <a:buNone/>
            </a:pPr>
            <a:r>
              <a:rPr lang="en-US" dirty="0"/>
              <a:t>Considering both the recall on the training and test sets, the KNN with GridSearchCV and Random Forest (without GridSearchCV) models are the top contenders:</a:t>
            </a:r>
          </a:p>
          <a:p>
            <a:pPr marL="114300" indent="0">
              <a:buNone/>
            </a:pPr>
            <a:r>
              <a:rPr lang="en-US" dirty="0"/>
              <a:t/>
            </a:r>
            <a:br>
              <a:rPr lang="en-US" dirty="0"/>
            </a:br>
            <a:r>
              <a:rPr lang="en-US" dirty="0"/>
              <a:t>- KNN with GridSearchCV: 85% recall on training, 84% recall on test.</a:t>
            </a:r>
          </a:p>
          <a:p>
            <a:pPr marL="114300" indent="0">
              <a:buNone/>
            </a:pPr>
            <a:r>
              <a:rPr lang="en-US" dirty="0"/>
              <a:t>- Random Forest: 90% recall on training, 84% recall on test.</a:t>
            </a:r>
          </a:p>
          <a:p>
            <a:pPr marL="114300" indent="0">
              <a:buNone/>
            </a:pPr>
            <a:r>
              <a:rPr lang="en-US" dirty="0"/>
              <a:t/>
            </a:r>
            <a:br>
              <a:rPr lang="en-US" dirty="0"/>
            </a:br>
            <a:r>
              <a:rPr lang="en-US" dirty="0"/>
              <a:t>Both models perform equally well on the test set. However, the KNN with GridSearchCV has a smaller gap between training and test recall, suggesting it might generalize slightly better without as much </a:t>
            </a:r>
            <a:r>
              <a:rPr lang="en-US" dirty="0" smtClean="0"/>
              <a:t>over fitting </a:t>
            </a:r>
            <a:r>
              <a:rPr lang="en-US" dirty="0"/>
              <a:t>compared to the Random Forest.</a:t>
            </a:r>
          </a:p>
          <a:p>
            <a:pPr marL="777240" lvl="2" indent="0">
              <a:buNone/>
            </a:pPr>
            <a:endParaRPr lang="en-US" sz="3200" dirty="0" smtClean="0"/>
          </a:p>
          <a:p>
            <a:pPr marL="114300" indent="0">
              <a:buNone/>
            </a:pPr>
            <a:endParaRPr lang="en-US" dirty="0"/>
          </a:p>
        </p:txBody>
      </p:sp>
    </p:spTree>
    <p:extLst>
      <p:ext uri="{BB962C8B-B14F-4D97-AF65-F5344CB8AC3E}">
        <p14:creationId xmlns:p14="http://schemas.microsoft.com/office/powerpoint/2010/main" val="216468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normAutofit/>
          </a:bodyPr>
          <a:lstStyle/>
          <a:p>
            <a:pPr marL="114300" indent="0" algn="ctr">
              <a:buNone/>
            </a:pPr>
            <a:r>
              <a:rPr lang="en-US" sz="4000" dirty="0" smtClean="0"/>
              <a:t>RECOMMENDATIONS</a:t>
            </a:r>
          </a:p>
          <a:p>
            <a:pPr marL="114300" indent="0">
              <a:buNone/>
            </a:pPr>
            <a:r>
              <a:rPr lang="en-US" sz="2000" dirty="0"/>
              <a:t>- Deploy the KNN with GridSearchCV model due to its balanced and high recall scores.</a:t>
            </a:r>
          </a:p>
          <a:p>
            <a:pPr marL="114300" indent="0">
              <a:buNone/>
            </a:pPr>
            <a:r>
              <a:rPr lang="en-US" sz="2000" dirty="0"/>
              <a:t>- Continuously monitor and update the model with new data to maintain performance.</a:t>
            </a:r>
          </a:p>
          <a:p>
            <a:pPr marL="114300" indent="0">
              <a:buNone/>
            </a:pPr>
            <a:r>
              <a:rPr lang="en-US" sz="2000" dirty="0"/>
              <a:t>- Analyze feature importance and collect additional data to enhance model accuracy.</a:t>
            </a:r>
          </a:p>
          <a:p>
            <a:pPr marL="114300" indent="0">
              <a:buNone/>
            </a:pPr>
            <a:r>
              <a:rPr lang="en-US" sz="2000" dirty="0"/>
              <a:t>- Use resampling techniques and cost-sensitive learning to handle imbalanced data.</a:t>
            </a:r>
          </a:p>
          <a:p>
            <a:pPr marL="114300" indent="0">
              <a:buNone/>
            </a:pPr>
            <a:r>
              <a:rPr lang="en-US" sz="2000" dirty="0"/>
              <a:t>- Develop a user-friendly interface and provide training for healthcare providers.</a:t>
            </a:r>
          </a:p>
          <a:p>
            <a:pPr marL="114300" indent="0">
              <a:buNone/>
            </a:pPr>
            <a:r>
              <a:rPr lang="en-US" sz="2000" dirty="0"/>
              <a:t>- Regularly evaluate the model for biases and ensure data privacy and security.</a:t>
            </a:r>
          </a:p>
          <a:p>
            <a:pPr marL="114300" indent="0">
              <a:buNone/>
            </a:pPr>
            <a:endParaRPr lang="en-US" sz="2000" dirty="0"/>
          </a:p>
        </p:txBody>
      </p:sp>
    </p:spTree>
    <p:extLst>
      <p:ext uri="{BB962C8B-B14F-4D97-AF65-F5344CB8AC3E}">
        <p14:creationId xmlns:p14="http://schemas.microsoft.com/office/powerpoint/2010/main" val="35710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7620000" cy="5780112"/>
          </a:xfrm>
        </p:spPr>
        <p:txBody>
          <a:bodyPr/>
          <a:lstStyle/>
          <a:p>
            <a:pPr marL="114300" indent="0" algn="ctr">
              <a:buNone/>
            </a:pPr>
            <a:r>
              <a:rPr lang="en-US" sz="4000" dirty="0" smtClean="0"/>
              <a:t>CONTENTS </a:t>
            </a:r>
          </a:p>
          <a:p>
            <a:pPr>
              <a:buFont typeface="Wingdings" charset="2"/>
              <a:buChar char="q"/>
            </a:pPr>
            <a:r>
              <a:rPr lang="en-US" b="1" dirty="0"/>
              <a:t> Overview</a:t>
            </a:r>
          </a:p>
          <a:p>
            <a:pPr lvl="2">
              <a:buFont typeface="Wingdings" charset="2"/>
              <a:buChar char="q"/>
            </a:pPr>
            <a:r>
              <a:rPr lang="en-US" dirty="0"/>
              <a:t> Business </a:t>
            </a:r>
            <a:r>
              <a:rPr lang="en-US" dirty="0" smtClean="0"/>
              <a:t>Objective</a:t>
            </a:r>
          </a:p>
          <a:p>
            <a:pPr>
              <a:buFont typeface="Wingdings" charset="2"/>
              <a:buChar char="q"/>
            </a:pPr>
            <a:r>
              <a:rPr lang="en-US" b="1" dirty="0" smtClean="0"/>
              <a:t> Data Understanding</a:t>
            </a:r>
          </a:p>
          <a:p>
            <a:pPr lvl="2">
              <a:buFont typeface="Wingdings" charset="2"/>
              <a:buChar char="q"/>
            </a:pPr>
            <a:r>
              <a:rPr lang="en-US" dirty="0" smtClean="0"/>
              <a:t> Stakeholder</a:t>
            </a:r>
          </a:p>
          <a:p>
            <a:pPr lvl="2">
              <a:buFont typeface="Wingdings" charset="2"/>
              <a:buChar char="q"/>
            </a:pPr>
            <a:r>
              <a:rPr lang="en-US" dirty="0" smtClean="0"/>
              <a:t>The data</a:t>
            </a:r>
            <a:endParaRPr lang="en-US" dirty="0"/>
          </a:p>
          <a:p>
            <a:pPr>
              <a:buFont typeface="Wingdings" charset="2"/>
              <a:buChar char="q"/>
            </a:pPr>
            <a:r>
              <a:rPr lang="en-US" dirty="0"/>
              <a:t> </a:t>
            </a:r>
            <a:r>
              <a:rPr lang="en-US" b="1" dirty="0" smtClean="0"/>
              <a:t>Feature Importance</a:t>
            </a:r>
            <a:endParaRPr lang="en-US" b="1" dirty="0"/>
          </a:p>
          <a:p>
            <a:pPr lvl="2">
              <a:buFont typeface="Wingdings" charset="2"/>
              <a:buChar char="q"/>
            </a:pPr>
            <a:r>
              <a:rPr lang="en-US" dirty="0"/>
              <a:t>Age</a:t>
            </a:r>
          </a:p>
          <a:p>
            <a:pPr lvl="2">
              <a:buFont typeface="Wingdings" charset="2"/>
              <a:buChar char="q"/>
            </a:pPr>
            <a:r>
              <a:rPr lang="en-US" dirty="0"/>
              <a:t>Avg_glucose_levels</a:t>
            </a:r>
          </a:p>
          <a:p>
            <a:pPr lvl="2">
              <a:buFont typeface="Wingdings" charset="2"/>
              <a:buChar char="q"/>
            </a:pPr>
            <a:r>
              <a:rPr lang="en-US" dirty="0"/>
              <a:t>Bmi</a:t>
            </a:r>
          </a:p>
          <a:p>
            <a:pPr>
              <a:buFont typeface="Wingdings" charset="2"/>
              <a:buChar char="q"/>
            </a:pPr>
            <a:r>
              <a:rPr lang="en-US" b="1" dirty="0"/>
              <a:t> Modeling</a:t>
            </a:r>
          </a:p>
          <a:p>
            <a:pPr lvl="2">
              <a:buFont typeface="Wingdings" charset="2"/>
              <a:buChar char="q"/>
            </a:pPr>
            <a:r>
              <a:rPr lang="en-US" dirty="0"/>
              <a:t> Winning Model</a:t>
            </a:r>
          </a:p>
          <a:p>
            <a:pPr lvl="2">
              <a:buFont typeface="Wingdings" charset="2"/>
              <a:buChar char="q"/>
            </a:pPr>
            <a:r>
              <a:rPr lang="en-US" dirty="0"/>
              <a:t>Evaluation Metric</a:t>
            </a:r>
          </a:p>
          <a:p>
            <a:pPr>
              <a:buFont typeface="Wingdings" charset="2"/>
              <a:buChar char="q"/>
            </a:pPr>
            <a:r>
              <a:rPr lang="en-US" b="1" dirty="0" smtClean="0"/>
              <a:t>Recommendations</a:t>
            </a:r>
          </a:p>
          <a:p>
            <a:pPr lvl="2">
              <a:buFont typeface="Wingdings" charset="2"/>
              <a:buChar char="q"/>
            </a:pPr>
            <a:endParaRPr lang="en-US" dirty="0"/>
          </a:p>
          <a:p>
            <a:pPr marL="114300" indent="0">
              <a:buNone/>
            </a:pPr>
            <a:endParaRPr lang="en-US" sz="3200" dirty="0"/>
          </a:p>
        </p:txBody>
      </p:sp>
    </p:spTree>
    <p:extLst>
      <p:ext uri="{BB962C8B-B14F-4D97-AF65-F5344CB8AC3E}">
        <p14:creationId xmlns:p14="http://schemas.microsoft.com/office/powerpoint/2010/main" val="30259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7620000" cy="5492080"/>
          </a:xfrm>
        </p:spPr>
        <p:txBody>
          <a:bodyPr/>
          <a:lstStyle/>
          <a:p>
            <a:pPr marL="114300" indent="0" algn="ctr">
              <a:buNone/>
            </a:pPr>
            <a:r>
              <a:rPr lang="en-US" sz="4000" dirty="0" smtClean="0"/>
              <a:t>BUSINESS PROBLEM</a:t>
            </a:r>
          </a:p>
          <a:p>
            <a:pPr>
              <a:buFont typeface="Wingdings" charset="2"/>
              <a:buChar char="q"/>
            </a:pPr>
            <a:endParaRPr lang="en-US" b="1" dirty="0"/>
          </a:p>
          <a:p>
            <a:pPr marL="114300" indent="0">
              <a:buNone/>
            </a:pPr>
            <a:r>
              <a:rPr lang="en-US" dirty="0" smtClean="0"/>
              <a:t>The </a:t>
            </a:r>
            <a:r>
              <a:rPr lang="en-US" dirty="0"/>
              <a:t>primary goal of this project is to develop a predictive model that can accurately identify individuals at high risk of having a stroke based on various health and demographic factors. By leveraging this model, healthcare providers can proactively manage and mitigate stroke risks, ultimately improving patient outcomes and reducing healthcare costs associated with stroke-related treatments and complications</a:t>
            </a:r>
            <a:r>
              <a:rPr lang="en-US" dirty="0" smtClean="0"/>
              <a:t>.</a:t>
            </a:r>
            <a:endParaRPr lang="en-US" dirty="0"/>
          </a:p>
        </p:txBody>
      </p:sp>
    </p:spTree>
    <p:extLst>
      <p:ext uri="{BB962C8B-B14F-4D97-AF65-F5344CB8AC3E}">
        <p14:creationId xmlns:p14="http://schemas.microsoft.com/office/powerpoint/2010/main" val="158596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normAutofit fontScale="92500" lnSpcReduction="10000"/>
          </a:bodyPr>
          <a:lstStyle/>
          <a:p>
            <a:pPr marL="114300" indent="0" algn="ctr" fontAlgn="base">
              <a:buNone/>
            </a:pPr>
            <a:r>
              <a:rPr lang="en-US" sz="4300" dirty="0" smtClean="0"/>
              <a:t>DATA UNDERSTANDING</a:t>
            </a:r>
          </a:p>
          <a:p>
            <a:pPr marL="114300" indent="0" fontAlgn="base">
              <a:buNone/>
            </a:pPr>
            <a:r>
              <a:rPr lang="en-US" sz="2000" dirty="0" smtClean="0"/>
              <a:t>Stakeholder: Healthcare Providers</a:t>
            </a:r>
          </a:p>
          <a:p>
            <a:pPr marL="114300" indent="0" fontAlgn="base">
              <a:buNone/>
            </a:pPr>
            <a:r>
              <a:rPr lang="en-US" sz="2000" dirty="0" smtClean="0"/>
              <a:t>The Data </a:t>
            </a:r>
          </a:p>
          <a:p>
            <a:pPr marL="114300" indent="0" fontAlgn="base">
              <a:buNone/>
            </a:pPr>
            <a:r>
              <a:rPr lang="en-US" sz="1800" dirty="0"/>
              <a:t>The title of this dataset is called "Brain Stroke dataset" from kaggle.com</a:t>
            </a:r>
          </a:p>
          <a:p>
            <a:pPr marL="114300" indent="0" fontAlgn="base">
              <a:buNone/>
            </a:pPr>
            <a:r>
              <a:rPr lang="en-US" sz="2000" dirty="0" smtClean="0"/>
              <a:t>1</a:t>
            </a:r>
            <a:r>
              <a:rPr lang="en-US" sz="2000" dirty="0"/>
              <a:t>) gender: "Male", "Female" or "Other"</a:t>
            </a:r>
          </a:p>
          <a:p>
            <a:pPr marL="114300" indent="0" fontAlgn="base">
              <a:buNone/>
            </a:pPr>
            <a:r>
              <a:rPr lang="en-US" sz="2000" dirty="0"/>
              <a:t>2) age: age of the patient</a:t>
            </a:r>
          </a:p>
          <a:p>
            <a:pPr marL="114300" indent="0" fontAlgn="base">
              <a:buNone/>
            </a:pPr>
            <a:r>
              <a:rPr lang="en-US" sz="2000" dirty="0"/>
              <a:t>3) hypertension: 0 if the patient doesn't have hypertension, 1 if the patient has hypertension</a:t>
            </a:r>
          </a:p>
          <a:p>
            <a:pPr marL="114300" indent="0" fontAlgn="base">
              <a:buNone/>
            </a:pPr>
            <a:r>
              <a:rPr lang="en-US" sz="2000" dirty="0"/>
              <a:t>4) heart disease: 0 if the patient doesn't have any heart diseases, 1 if the patient has a heart disease 5) Ever-married: "No" or "Yes"</a:t>
            </a:r>
          </a:p>
          <a:p>
            <a:pPr marL="114300" indent="0" fontAlgn="base">
              <a:buNone/>
            </a:pPr>
            <a:r>
              <a:rPr lang="en-US" sz="2000" dirty="0"/>
              <a:t>6) work type: "children", "</a:t>
            </a:r>
            <a:r>
              <a:rPr lang="en-US" sz="2000" dirty="0" err="1"/>
              <a:t>Govtjov</a:t>
            </a:r>
            <a:r>
              <a:rPr lang="en-US" sz="2000" dirty="0"/>
              <a:t>", "Never worked", "Private" or "Self-employed"</a:t>
            </a:r>
          </a:p>
          <a:p>
            <a:pPr marL="114300" indent="0" fontAlgn="base">
              <a:buNone/>
            </a:pPr>
            <a:r>
              <a:rPr lang="en-US" sz="2000" dirty="0"/>
              <a:t>7) </a:t>
            </a:r>
            <a:r>
              <a:rPr lang="en-US" sz="2000" dirty="0" err="1"/>
              <a:t>Residencetype</a:t>
            </a:r>
            <a:r>
              <a:rPr lang="en-US" sz="2000" dirty="0"/>
              <a:t>: "Rural" or "Urban"</a:t>
            </a:r>
          </a:p>
          <a:p>
            <a:pPr marL="114300" indent="0" fontAlgn="base">
              <a:buNone/>
            </a:pPr>
            <a:r>
              <a:rPr lang="en-US" sz="2000" dirty="0"/>
              <a:t>8) </a:t>
            </a:r>
            <a:r>
              <a:rPr lang="en-US" sz="2000" dirty="0" err="1"/>
              <a:t>avg</a:t>
            </a:r>
            <a:r>
              <a:rPr lang="en-US" sz="2000" dirty="0"/>
              <a:t> glucose level: average glucose level in blood</a:t>
            </a:r>
          </a:p>
          <a:p>
            <a:pPr marL="114300" indent="0" fontAlgn="base">
              <a:buNone/>
            </a:pPr>
            <a:r>
              <a:rPr lang="en-US" sz="2000" dirty="0"/>
              <a:t>9) BMI: body mass index</a:t>
            </a:r>
          </a:p>
          <a:p>
            <a:pPr marL="114300" indent="0" fontAlgn="base">
              <a:buNone/>
            </a:pPr>
            <a:r>
              <a:rPr lang="en-US" sz="2000" dirty="0"/>
              <a:t>10) </a:t>
            </a:r>
            <a:r>
              <a:rPr lang="en-US" sz="2000" dirty="0" err="1"/>
              <a:t>smoking_status</a:t>
            </a:r>
            <a:r>
              <a:rPr lang="en-US" sz="2000" dirty="0"/>
              <a:t>: "formerly smoked", "never smoked", "smokes" or "Unknown"*</a:t>
            </a:r>
          </a:p>
          <a:p>
            <a:pPr marL="114300" indent="0" fontAlgn="base">
              <a:buNone/>
            </a:pPr>
            <a:r>
              <a:rPr lang="en-US" sz="2000" dirty="0"/>
              <a:t>11) stroke: 1 if the patient had a stroke or 0 if not</a:t>
            </a:r>
          </a:p>
          <a:p>
            <a:pPr marL="114300" indent="0">
              <a:buNone/>
            </a:pPr>
            <a:endParaRPr lang="en-US" dirty="0"/>
          </a:p>
        </p:txBody>
      </p:sp>
    </p:spTree>
    <p:extLst>
      <p:ext uri="{BB962C8B-B14F-4D97-AF65-F5344CB8AC3E}">
        <p14:creationId xmlns:p14="http://schemas.microsoft.com/office/powerpoint/2010/main" val="335674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7620000" cy="6284168"/>
          </a:xfrm>
        </p:spPr>
        <p:txBody>
          <a:bodyPr/>
          <a:lstStyle/>
          <a:p>
            <a:pPr marL="114300" indent="0" algn="ctr">
              <a:buNone/>
            </a:pPr>
            <a:r>
              <a:rPr lang="en-US" sz="4000" dirty="0" smtClean="0"/>
              <a:t>FEATURE IMPORTANCE </a:t>
            </a:r>
          </a:p>
          <a:p>
            <a:pPr marL="114300" indent="0">
              <a:buNone/>
            </a:pPr>
            <a:r>
              <a:rPr lang="en-US" sz="2000" dirty="0" smtClean="0"/>
              <a:t>Weighted Features</a:t>
            </a:r>
          </a:p>
          <a:p>
            <a:pPr marL="571500" indent="-457200">
              <a:buAutoNum type="arabicPeriod"/>
            </a:pPr>
            <a:r>
              <a:rPr lang="en-US" sz="2000" dirty="0" smtClean="0"/>
              <a:t>Age</a:t>
            </a:r>
          </a:p>
          <a:p>
            <a:pPr marL="571500" indent="-457200">
              <a:buAutoNum type="arabicPeriod"/>
            </a:pPr>
            <a:r>
              <a:rPr lang="en-US" sz="2000" dirty="0" smtClean="0"/>
              <a:t>BMI</a:t>
            </a:r>
          </a:p>
          <a:p>
            <a:pPr marL="571500" indent="-457200">
              <a:buAutoNum type="arabicPeriod"/>
            </a:pPr>
            <a:r>
              <a:rPr lang="en-US" sz="2000" dirty="0" smtClean="0"/>
              <a:t>Avg_glucose_level</a:t>
            </a:r>
            <a:endParaRPr 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908720"/>
            <a:ext cx="4793675" cy="4544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15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normAutofit/>
          </a:bodyPr>
          <a:lstStyle/>
          <a:p>
            <a:pPr marL="114300" indent="0" algn="ctr">
              <a:buNone/>
            </a:pPr>
            <a:r>
              <a:rPr lang="en-US" sz="4000" dirty="0" smtClean="0"/>
              <a:t>AGE</a:t>
            </a:r>
          </a:p>
          <a:p>
            <a:r>
              <a:rPr lang="en-US" sz="1800" dirty="0" smtClean="0"/>
              <a:t>People between age 60-80 are the most likely to have a stroke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72816"/>
            <a:ext cx="5184576"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160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normAutofit/>
          </a:bodyPr>
          <a:lstStyle/>
          <a:p>
            <a:pPr marL="114300" indent="0" algn="ctr">
              <a:buNone/>
            </a:pPr>
            <a:r>
              <a:rPr lang="en-US" sz="4000" dirty="0" smtClean="0"/>
              <a:t>BMI</a:t>
            </a:r>
          </a:p>
          <a:p>
            <a:pPr marL="114300" indent="0">
              <a:buNone/>
            </a:pPr>
            <a:r>
              <a:rPr lang="en-US" sz="2000" dirty="0" smtClean="0"/>
              <a:t>People with BMIs between 26-32 are most likely to have a stroke.</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060848"/>
            <a:ext cx="47625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25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
            <a:ext cx="7620000" cy="5897880"/>
          </a:xfrm>
        </p:spPr>
        <p:txBody>
          <a:bodyPr>
            <a:normAutofit/>
          </a:bodyPr>
          <a:lstStyle/>
          <a:p>
            <a:pPr marL="114300" indent="0" algn="ctr">
              <a:buNone/>
            </a:pPr>
            <a:r>
              <a:rPr lang="en-US" sz="4000" dirty="0" smtClean="0"/>
              <a:t>AVG_GLUCOSE_LEVELS</a:t>
            </a:r>
          </a:p>
          <a:p>
            <a:pPr marL="114300" indent="0">
              <a:buNone/>
            </a:pPr>
            <a:r>
              <a:rPr lang="en-US" sz="2000" dirty="0" smtClean="0"/>
              <a:t>Most people with glucose levels between 60 – 100 are most likely to have a stroke.</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88840"/>
            <a:ext cx="47625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33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normAutofit fontScale="85000" lnSpcReduction="20000"/>
          </a:bodyPr>
          <a:lstStyle/>
          <a:p>
            <a:pPr marL="114300" indent="0" algn="ctr">
              <a:buNone/>
            </a:pPr>
            <a:r>
              <a:rPr lang="en-US" sz="4700" dirty="0" smtClean="0"/>
              <a:t>THE MODELS</a:t>
            </a:r>
          </a:p>
          <a:p>
            <a:pPr marL="114300" indent="0">
              <a:buNone/>
            </a:pPr>
            <a:r>
              <a:rPr lang="en-US" sz="2000" b="1" dirty="0"/>
              <a:t>Logistic Regression</a:t>
            </a:r>
            <a:endParaRPr lang="en-US" sz="2000" dirty="0"/>
          </a:p>
          <a:p>
            <a:pPr marL="114300" indent="0">
              <a:buNone/>
            </a:pPr>
            <a:r>
              <a:rPr lang="en-US" sz="2000" dirty="0" smtClean="0"/>
              <a:t>Recall </a:t>
            </a:r>
            <a:r>
              <a:rPr lang="en-US" sz="2000" dirty="0"/>
              <a:t>Score (Train): 80%</a:t>
            </a:r>
          </a:p>
          <a:p>
            <a:pPr marL="114300" indent="0">
              <a:buNone/>
            </a:pPr>
            <a:r>
              <a:rPr lang="en-US" sz="2000" dirty="0" smtClean="0"/>
              <a:t>Recall </a:t>
            </a:r>
            <a:r>
              <a:rPr lang="en-US" sz="2000" dirty="0"/>
              <a:t>Score (Test): 82%</a:t>
            </a:r>
          </a:p>
          <a:p>
            <a:pPr marL="114300" indent="0">
              <a:buNone/>
            </a:pPr>
            <a:r>
              <a:rPr lang="en-US" sz="2000" b="1" dirty="0" smtClean="0"/>
              <a:t>Decision </a:t>
            </a:r>
            <a:r>
              <a:rPr lang="en-US" sz="2000" b="1" dirty="0"/>
              <a:t>Tree</a:t>
            </a:r>
            <a:endParaRPr lang="en-US" sz="2000" dirty="0"/>
          </a:p>
          <a:p>
            <a:pPr marL="114300" indent="0">
              <a:buNone/>
            </a:pPr>
            <a:r>
              <a:rPr lang="en-US" sz="2000" dirty="0" smtClean="0"/>
              <a:t>Recall </a:t>
            </a:r>
            <a:r>
              <a:rPr lang="en-US" sz="2000" dirty="0"/>
              <a:t>Score (Train): 81%</a:t>
            </a:r>
          </a:p>
          <a:p>
            <a:pPr marL="114300" indent="0">
              <a:buNone/>
            </a:pPr>
            <a:r>
              <a:rPr lang="en-US" sz="2000" dirty="0" smtClean="0"/>
              <a:t>Recall </a:t>
            </a:r>
            <a:r>
              <a:rPr lang="en-US" sz="2000" dirty="0"/>
              <a:t>Score (Test):74%</a:t>
            </a:r>
          </a:p>
          <a:p>
            <a:pPr marL="114300" indent="0">
              <a:buNone/>
            </a:pPr>
            <a:r>
              <a:rPr lang="en-US" sz="2000" b="1" dirty="0" smtClean="0"/>
              <a:t>KNN</a:t>
            </a:r>
            <a:endParaRPr lang="en-US" sz="2000" dirty="0"/>
          </a:p>
          <a:p>
            <a:pPr marL="114300" indent="0">
              <a:buNone/>
            </a:pPr>
            <a:r>
              <a:rPr lang="en-US" sz="2000" dirty="0" smtClean="0"/>
              <a:t>Recall </a:t>
            </a:r>
            <a:r>
              <a:rPr lang="en-US" sz="2000" dirty="0"/>
              <a:t>Score (Train):87%</a:t>
            </a:r>
          </a:p>
          <a:p>
            <a:pPr marL="114300" indent="0">
              <a:buNone/>
            </a:pPr>
            <a:r>
              <a:rPr lang="en-US" sz="2000" dirty="0" smtClean="0"/>
              <a:t>Recall </a:t>
            </a:r>
            <a:r>
              <a:rPr lang="en-US" sz="2000" dirty="0"/>
              <a:t>Score (Test):78%</a:t>
            </a:r>
          </a:p>
          <a:p>
            <a:pPr marL="114300" indent="0">
              <a:buNone/>
            </a:pPr>
            <a:r>
              <a:rPr lang="en-US" sz="2000" b="1" dirty="0" smtClean="0"/>
              <a:t>KNN </a:t>
            </a:r>
            <a:r>
              <a:rPr lang="en-US" sz="2000" b="1" dirty="0"/>
              <a:t>With GridSearchCV</a:t>
            </a:r>
            <a:endParaRPr lang="en-US" sz="2000" dirty="0"/>
          </a:p>
          <a:p>
            <a:pPr marL="114300" indent="0">
              <a:buNone/>
            </a:pPr>
            <a:r>
              <a:rPr lang="en-US" sz="2000" dirty="0" smtClean="0"/>
              <a:t>Recall </a:t>
            </a:r>
            <a:r>
              <a:rPr lang="en-US" sz="2000" dirty="0"/>
              <a:t>Score (Train):85%</a:t>
            </a:r>
          </a:p>
          <a:p>
            <a:pPr marL="114300" indent="0">
              <a:buNone/>
            </a:pPr>
            <a:r>
              <a:rPr lang="en-US" sz="2000" dirty="0"/>
              <a:t> </a:t>
            </a:r>
            <a:r>
              <a:rPr lang="en-US" sz="2000" dirty="0" smtClean="0"/>
              <a:t>Recall </a:t>
            </a:r>
            <a:r>
              <a:rPr lang="en-US" sz="2000" dirty="0"/>
              <a:t>Score (Test):84%</a:t>
            </a:r>
          </a:p>
          <a:p>
            <a:pPr marL="114300" indent="0">
              <a:buNone/>
            </a:pPr>
            <a:r>
              <a:rPr lang="en-US" sz="2000" b="1" dirty="0" smtClean="0"/>
              <a:t>Random </a:t>
            </a:r>
            <a:r>
              <a:rPr lang="en-US" sz="2000" b="1" dirty="0"/>
              <a:t>Forest</a:t>
            </a:r>
            <a:endParaRPr lang="en-US" sz="2000" dirty="0"/>
          </a:p>
          <a:p>
            <a:pPr marL="114300" indent="0">
              <a:buNone/>
            </a:pPr>
            <a:r>
              <a:rPr lang="en-US" sz="2000" dirty="0" smtClean="0"/>
              <a:t>Recall </a:t>
            </a:r>
            <a:r>
              <a:rPr lang="en-US" sz="2000" dirty="0"/>
              <a:t>Score (Train):90</a:t>
            </a:r>
            <a:r>
              <a:rPr lang="en-US" sz="2000" dirty="0" smtClean="0"/>
              <a:t>%</a:t>
            </a:r>
          </a:p>
          <a:p>
            <a:pPr marL="114300" indent="0">
              <a:buNone/>
            </a:pPr>
            <a:r>
              <a:rPr lang="en-US" sz="2000" dirty="0"/>
              <a:t>Recall Score (Test):84%</a:t>
            </a:r>
          </a:p>
          <a:p>
            <a:pPr marL="114300" indent="0">
              <a:buNone/>
            </a:pPr>
            <a:r>
              <a:rPr lang="en-US" sz="2000" b="1" dirty="0" smtClean="0"/>
              <a:t>Random </a:t>
            </a:r>
            <a:r>
              <a:rPr lang="en-US" sz="2000" b="1" dirty="0"/>
              <a:t>Forest with GridSearchCV:</a:t>
            </a:r>
            <a:endParaRPr lang="en-US" sz="2000" dirty="0"/>
          </a:p>
          <a:p>
            <a:pPr marL="114300" indent="0">
              <a:buNone/>
            </a:pPr>
            <a:r>
              <a:rPr lang="en-US" sz="2000" dirty="0" smtClean="0"/>
              <a:t>Recall </a:t>
            </a:r>
            <a:r>
              <a:rPr lang="en-US" sz="2000" dirty="0"/>
              <a:t>Score (Train):90%</a:t>
            </a:r>
          </a:p>
          <a:p>
            <a:pPr marL="114300" indent="0">
              <a:buNone/>
            </a:pPr>
            <a:r>
              <a:rPr lang="en-US" sz="2000" dirty="0" smtClean="0"/>
              <a:t>Recall </a:t>
            </a:r>
            <a:r>
              <a:rPr lang="en-US" sz="2000" dirty="0"/>
              <a:t>Score (Test):82%</a:t>
            </a:r>
          </a:p>
          <a:p>
            <a:r>
              <a:rPr lang="en-US" sz="2000" dirty="0"/>
              <a:t/>
            </a:r>
            <a:br>
              <a:rPr lang="en-US" sz="2000" dirty="0"/>
            </a:br>
            <a:endParaRPr lang="en-US" sz="2000" dirty="0"/>
          </a:p>
          <a:p>
            <a:endParaRPr lang="en-US" sz="2000" dirty="0"/>
          </a:p>
          <a:p>
            <a:pPr marL="114300" indent="0">
              <a:buNone/>
            </a:pPr>
            <a:endParaRPr lang="en-US" sz="2000" dirty="0"/>
          </a:p>
        </p:txBody>
      </p:sp>
    </p:spTree>
    <p:extLst>
      <p:ext uri="{BB962C8B-B14F-4D97-AF65-F5344CB8AC3E}">
        <p14:creationId xmlns:p14="http://schemas.microsoft.com/office/powerpoint/2010/main" val="643071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TotalTime>
  <Words>547</Words>
  <Application>Microsoft Office PowerPoint</Application>
  <PresentationFormat>On-screen Show (4:3)</PresentationFormat>
  <Paragraphs>77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NDUTA</dc:creator>
  <cp:lastModifiedBy>NDUTA</cp:lastModifiedBy>
  <cp:revision>6</cp:revision>
  <dcterms:created xsi:type="dcterms:W3CDTF">2024-06-07T12:24:02Z</dcterms:created>
  <dcterms:modified xsi:type="dcterms:W3CDTF">2024-06-07T13:02:25Z</dcterms:modified>
</cp:coreProperties>
</file>