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E4AC-A9CC-684E-BB33-B052404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D9097-BF84-2944-9323-324B516A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51D5-66B9-314E-8AAF-2D977667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3EB9-664C-5A4D-8754-7FA23D29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9622-44CE-594F-92D1-ABF6687F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782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7907-56FE-E741-B926-C2C3879B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1711-4A96-094E-8C0D-B16A5951B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4FD6-7A90-DE40-97DA-EC52AF9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C0D3-F24C-CB4C-9E59-07151FD4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6501-69CE-AA4D-8D7A-B3DEF187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51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1CD6A-5EFE-DC48-A384-E5239634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4E94-6D28-714F-8C99-73BA97FC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4B93-2007-2141-BBC5-CF3CFEB6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F62A-388C-EE46-A702-AA57C7C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3B6F-AAA5-E348-88C7-8A5CAA6F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957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9079-B4DE-1C4D-9703-A95F1F4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A891-BF5D-7F46-AD1B-6F0ADF83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2D9C-67CC-284D-9A11-2371B1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1BAC4-8D1B-E346-AFCA-1F09BEC1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1A33-E982-0640-B146-D799EAB7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60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0B97-04FB-7340-A8E9-C2829B7C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A6AF-69AA-A74A-84B0-A503AC6E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2860-8A49-3B43-ABBD-5522CC72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3320-E240-AF40-8DA0-84BC7B7D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CCC3-6C6F-E549-9822-FEA81B2B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335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9FC6-6FE0-9B4C-A9A6-78C5BA0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9A09-7C9D-0340-9171-B567F9D8C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044CD-C087-3740-A829-F2451BA4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33B9-3F8A-E947-91BB-845A40EA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BF06-A027-6E42-AEBE-29D6041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4397-94B4-D347-8388-ABA023DE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030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534B-DF25-944A-B0A4-98B74768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C807-DCA9-9243-BB1D-16B6A944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7DB93-F7CB-D648-A8A3-347F5491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2881B-AD35-FE45-AB87-6ACD8C4B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15C17-DDA4-0F40-9167-8F9908172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EE52F-E818-5740-86CA-390E7234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4C49B-6F60-4C45-A43B-6EC10D5D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11B5-D587-E345-838E-E71A0222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443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772F-3BD1-474B-B5E9-E534B20B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7A27B-AACE-FF47-AB65-3D42DA03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2739A-C5BF-B844-97D7-C8B5B02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88764-56BB-1F44-9688-7F45F5A6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31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35313-C437-E641-B10B-A9B18AE7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40B1E-48FB-F54A-BF91-79682E92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B5BF-89A6-4145-9F36-F8B838D2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90BA-072E-B54F-B3A5-92836F8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88E7-BD0A-4042-8CEB-46D538E2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23473-6304-594C-82D4-68530276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2793-AF02-A241-A780-44B588A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37237-F375-7F48-A47B-9B8B4960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52FF-BE74-7645-8158-FD47F3EC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017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D9C-64FF-9D4E-BF54-E61130D8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A2B10-431C-BB42-BE21-9460990B3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D47B7-5901-3F4C-AD82-23D5956D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0632B-B391-B54F-8FA3-41C303A3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060C-934E-1646-8FCB-BBF5804C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9AD4-DA65-074C-83E7-9347FF9B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11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E8A9D-449E-BF4E-A995-B51B7DEA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7E31-764F-784A-A8AF-CB186679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A0AC-D3AA-2641-A1B3-80A3E01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AD1E-9997-654D-8ED5-D6372C1F387E}" type="datetimeFigureOut">
              <a:rPr lang="en-NL" smtClean="0"/>
              <a:t>07/12/2021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06ED2-770A-3446-9437-EC5B8C18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901B-EDAB-B84D-9A33-08194589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CDF5-CB87-7648-99FF-9956E41FE9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963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A01E-0D67-0D49-BBFB-D1E4B704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Jacopo Urbani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DBA-6FD9-1D48-90ED-434C09D3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114" cy="4351338"/>
          </a:xfrm>
        </p:spPr>
        <p:txBody>
          <a:bodyPr/>
          <a:lstStyle/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b="1" i="1" dirty="0"/>
              <a:t>Who: </a:t>
            </a:r>
            <a:r>
              <a:rPr lang="en-NL" dirty="0"/>
              <a:t>Group in AI data-intensive systems in Amsterdam</a:t>
            </a:r>
          </a:p>
          <a:p>
            <a:pPr marL="0" indent="0">
              <a:buNone/>
            </a:pPr>
            <a:br>
              <a:rPr lang="en-US" b="1" i="1" dirty="0"/>
            </a:br>
            <a:r>
              <a:rPr lang="en-US" b="1" i="1" dirty="0"/>
              <a:t>Goal:</a:t>
            </a:r>
            <a:r>
              <a:rPr lang="en-US" dirty="0"/>
              <a:t> discover and retrieve knowledge by integrating</a:t>
            </a:r>
            <a:br>
              <a:rPr lang="en-US" dirty="0"/>
            </a:br>
            <a:r>
              <a:rPr lang="en-US" dirty="0"/>
              <a:t>symbolic and numerical inference techniques that are learned from the data (neuro-symbolic AI)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NL" b="1" i="1" dirty="0"/>
          </a:p>
        </p:txBody>
      </p:sp>
      <p:pic>
        <p:nvPicPr>
          <p:cNvPr id="1026" name="Picture 2" descr="me">
            <a:extLst>
              <a:ext uri="{FF2B5EF4-FFF2-40B4-BE49-F238E27FC236}">
                <a16:creationId xmlns:a16="http://schemas.microsoft.com/office/drawing/2014/main" id="{1E1136AD-CD3B-E14B-879E-A880C948D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23" y="191196"/>
            <a:ext cx="2157591" cy="29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ije Universiteit Amsterdam">
            <a:extLst>
              <a:ext uri="{FF2B5EF4-FFF2-40B4-BE49-F238E27FC236}">
                <a16:creationId xmlns:a16="http://schemas.microsoft.com/office/drawing/2014/main" id="{98E02EA9-BE8B-E346-BA1B-E4ECAAF5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15" y="5775129"/>
            <a:ext cx="3083103" cy="7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E3C6C-DEC3-2C40-8E42-8918281BE6A8}"/>
              </a:ext>
            </a:extLst>
          </p:cNvPr>
          <p:cNvSpPr txBox="1"/>
          <p:nvPr/>
        </p:nvSpPr>
        <p:spPr>
          <a:xfrm>
            <a:off x="7017970" y="4149814"/>
            <a:ext cx="147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b="1" i="1" dirty="0"/>
              <a:t>Funding: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3BB28-29E2-C14A-813D-550B02A128E3}"/>
              </a:ext>
            </a:extLst>
          </p:cNvPr>
          <p:cNvSpPr txBox="1"/>
          <p:nvPr/>
        </p:nvSpPr>
        <p:spPr>
          <a:xfrm>
            <a:off x="869475" y="4810266"/>
            <a:ext cx="653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b="1" i="1" dirty="0"/>
              <a:t>Team: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Unmesh Joshi (PhD student)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dirty="0"/>
              <a:t>Benno Kruit (PhD student)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2800" i="1" dirty="0"/>
              <a:t>You? (PhD opening in security and AI)</a:t>
            </a:r>
            <a:r>
              <a:rPr lang="en-NL" sz="2800" b="1" i="1" dirty="0"/>
              <a:t> </a:t>
            </a:r>
          </a:p>
        </p:txBody>
      </p:sp>
      <p:pic>
        <p:nvPicPr>
          <p:cNvPr id="1030" name="Picture 6" descr="New Open Competition across NWO Domain Science - Grant Support UvA-HvA -  University of Amsterdam">
            <a:extLst>
              <a:ext uri="{FF2B5EF4-FFF2-40B4-BE49-F238E27FC236}">
                <a16:creationId xmlns:a16="http://schemas.microsoft.com/office/drawing/2014/main" id="{6AF3FE6A-CCFA-DB49-9A4F-DE33A70B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76" y="4717122"/>
            <a:ext cx="1480869" cy="6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hoo Research (@YahooResearch) / Twitter">
            <a:extLst>
              <a:ext uri="{FF2B5EF4-FFF2-40B4-BE49-F238E27FC236}">
                <a16:creationId xmlns:a16="http://schemas.microsoft.com/office/drawing/2014/main" id="{9E30E5F0-5EE3-0D49-A2E1-1B639D3E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314" y="4909235"/>
            <a:ext cx="1134224" cy="113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4544A18-C1B6-ED41-8740-1E31EBB0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59" y="4404632"/>
            <a:ext cx="2488310" cy="63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92E68-250D-0A42-93CB-B59ADA6C7526}"/>
              </a:ext>
            </a:extLst>
          </p:cNvPr>
          <p:cNvSpPr txBox="1"/>
          <p:nvPr/>
        </p:nvSpPr>
        <p:spPr>
          <a:xfrm>
            <a:off x="6512011" y="358976"/>
            <a:ext cx="4169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Monaco" pitchFamily="2" charset="77"/>
              </a:rPr>
              <a:t>T</a:t>
            </a:r>
            <a:r>
              <a:rPr lang="en-NL" sz="1400" dirty="0">
                <a:latin typeface="Monaco" pitchFamily="2" charset="77"/>
              </a:rPr>
              <a:t>itle:	Assistant Professor</a:t>
            </a:r>
            <a:br>
              <a:rPr lang="en-NL" sz="1400" dirty="0">
                <a:latin typeface="Monaco" pitchFamily="2" charset="77"/>
              </a:rPr>
            </a:br>
            <a:r>
              <a:rPr lang="en-GB" sz="1400" dirty="0">
                <a:latin typeface="Monaco" pitchFamily="2" charset="77"/>
              </a:rPr>
              <a:t>e-</a:t>
            </a:r>
            <a:r>
              <a:rPr lang="en-NL" sz="1400" dirty="0">
                <a:latin typeface="Monaco" pitchFamily="2" charset="77"/>
              </a:rPr>
              <a:t>mail: 	jacopo@cs.vu.nl</a:t>
            </a:r>
          </a:p>
          <a:p>
            <a:r>
              <a:rPr lang="en-GB" sz="1400" dirty="0">
                <a:latin typeface="Monaco" pitchFamily="2" charset="77"/>
              </a:rPr>
              <a:t>W</a:t>
            </a:r>
            <a:r>
              <a:rPr lang="en-NL" sz="1400" dirty="0">
                <a:latin typeface="Monaco" pitchFamily="2" charset="77"/>
              </a:rPr>
              <a:t>ebsite:	jacopourbani.it</a:t>
            </a:r>
          </a:p>
          <a:p>
            <a:endParaRPr lang="en-NL" sz="1400" dirty="0">
              <a:latin typeface="Monaco" pitchFamily="2" charset="77"/>
            </a:endParaRPr>
          </a:p>
          <a:p>
            <a:endParaRPr lang="en-NL" sz="1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118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6D88C43-6194-FD43-8ABD-1E7029A3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40" y="3175748"/>
            <a:ext cx="2120557" cy="212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1A108-2E10-CB45-92D8-63710D2D3D4D}"/>
              </a:ext>
            </a:extLst>
          </p:cNvPr>
          <p:cNvSpPr txBox="1"/>
          <p:nvPr/>
        </p:nvSpPr>
        <p:spPr>
          <a:xfrm>
            <a:off x="195647" y="411010"/>
            <a:ext cx="7193692" cy="1261884"/>
          </a:xfrm>
          <a:prstGeom prst="rect">
            <a:avLst/>
          </a:prstGeom>
          <a:noFill/>
          <a:ln w="69850" cap="rnd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NL" sz="2800" b="1" dirty="0"/>
              <a:t>Trident: </a:t>
            </a:r>
            <a:r>
              <a:rPr lang="en-NL" sz="2800" dirty="0"/>
              <a:t>Graph database for storing very large graphs </a:t>
            </a:r>
            <a:r>
              <a:rPr lang="en-NL" sz="2800" i="1" dirty="0"/>
              <a:t>(TheWebConf’20) – see talk later</a:t>
            </a:r>
          </a:p>
          <a:p>
            <a:r>
              <a:rPr lang="en-NL" sz="2000" dirty="0">
                <a:latin typeface="Monaco" pitchFamily="2" charset="77"/>
              </a:rPr>
              <a:t>https://www.github.com/karmaresearch/trident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3F0A3-87A2-5740-B042-0EFE8ABDFC6D}"/>
              </a:ext>
            </a:extLst>
          </p:cNvPr>
          <p:cNvSpPr txBox="1"/>
          <p:nvPr/>
        </p:nvSpPr>
        <p:spPr>
          <a:xfrm>
            <a:off x="195647" y="2043561"/>
            <a:ext cx="7193692" cy="1261884"/>
          </a:xfrm>
          <a:prstGeom prst="rect">
            <a:avLst/>
          </a:prstGeom>
          <a:noFill/>
          <a:ln w="6985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2800" b="1" dirty="0"/>
              <a:t>VLog: </a:t>
            </a:r>
            <a:r>
              <a:rPr lang="en-NL" sz="2800" dirty="0"/>
              <a:t>The fastest rule-based reasoner (Datalog, TGDs, EGDs) </a:t>
            </a:r>
            <a:r>
              <a:rPr lang="en-NL" sz="2800" i="1" dirty="0"/>
              <a:t>(AAAI’16, IJCAR’19, ISWC’20)</a:t>
            </a:r>
            <a:r>
              <a:rPr lang="en-NL" sz="2800" b="1" dirty="0"/>
              <a:t> </a:t>
            </a:r>
            <a:r>
              <a:rPr lang="en-NL" sz="2000" dirty="0">
                <a:latin typeface="Monaco" pitchFamily="2" charset="77"/>
              </a:rPr>
              <a:t>https://www.github.com/karmaresearch/vlog</a:t>
            </a:r>
            <a:endParaRPr lang="en-NL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34EDB-09B2-164A-990D-701524A9A5C5}"/>
              </a:ext>
            </a:extLst>
          </p:cNvPr>
          <p:cNvSpPr txBox="1"/>
          <p:nvPr/>
        </p:nvSpPr>
        <p:spPr>
          <a:xfrm>
            <a:off x="195646" y="3669933"/>
            <a:ext cx="7193693" cy="1261884"/>
          </a:xfrm>
          <a:prstGeom prst="rect">
            <a:avLst/>
          </a:prstGeom>
          <a:noFill/>
          <a:ln w="6985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2800" b="1" dirty="0"/>
              <a:t>GLog: </a:t>
            </a:r>
            <a:r>
              <a:rPr lang="en-NL" sz="2800" dirty="0"/>
              <a:t>New reasoner to materialize Knowledge Bases with Trigger Graphs (VLDB’21) </a:t>
            </a:r>
            <a:r>
              <a:rPr lang="en-NL" sz="2000" dirty="0">
                <a:latin typeface="Monaco" pitchFamily="2" charset="77"/>
              </a:rPr>
              <a:t>https://www.github.com/karmaresearch/glog</a:t>
            </a:r>
            <a:endParaRPr lang="en-NL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B7C6E-FB15-4247-9F95-C7BDE8225B26}"/>
              </a:ext>
            </a:extLst>
          </p:cNvPr>
          <p:cNvSpPr txBox="1"/>
          <p:nvPr/>
        </p:nvSpPr>
        <p:spPr>
          <a:xfrm>
            <a:off x="195646" y="5296305"/>
            <a:ext cx="7193693" cy="1261884"/>
          </a:xfrm>
          <a:prstGeom prst="rect">
            <a:avLst/>
          </a:prstGeom>
          <a:noFill/>
          <a:ln w="69850" cap="rnd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NL" sz="2800" b="1" dirty="0"/>
              <a:t>TAKCO: </a:t>
            </a:r>
            <a:r>
              <a:rPr lang="en-NL" sz="2800" dirty="0"/>
              <a:t>Web Tables Integration (ISWC’20, CIKM’21, TheWebConf’21) </a:t>
            </a:r>
            <a:r>
              <a:rPr lang="en-NL" sz="2000" dirty="0">
                <a:latin typeface="Monaco" pitchFamily="2" charset="77"/>
              </a:rPr>
              <a:t>https://www.github.com/karmaresearch/takco</a:t>
            </a:r>
            <a:endParaRPr lang="en-NL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1AF45-88B6-BF43-9342-0B3BF753AE70}"/>
              </a:ext>
            </a:extLst>
          </p:cNvPr>
          <p:cNvSpPr txBox="1"/>
          <p:nvPr/>
        </p:nvSpPr>
        <p:spPr>
          <a:xfrm>
            <a:off x="9096424" y="657231"/>
            <a:ext cx="1997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400" b="1" dirty="0">
                <a:latin typeface="+mj-lt"/>
              </a:rPr>
              <a:t>Projects</a:t>
            </a:r>
          </a:p>
        </p:txBody>
      </p:sp>
      <p:pic>
        <p:nvPicPr>
          <p:cNvPr id="2050" name="Picture 2" descr="Technische Universität Dresden — TU Dresden">
            <a:extLst>
              <a:ext uri="{FF2B5EF4-FFF2-40B4-BE49-F238E27FC236}">
                <a16:creationId xmlns:a16="http://schemas.microsoft.com/office/drawing/2014/main" id="{248A2844-4B66-644C-AAE0-2DB4A985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77" y="2289782"/>
            <a:ext cx="1884949" cy="7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p Ribbon 10">
            <a:extLst>
              <a:ext uri="{FF2B5EF4-FFF2-40B4-BE49-F238E27FC236}">
                <a16:creationId xmlns:a16="http://schemas.microsoft.com/office/drawing/2014/main" id="{4583FEBB-2B5A-F74A-91C5-6E4271521997}"/>
              </a:ext>
            </a:extLst>
          </p:cNvPr>
          <p:cNvSpPr/>
          <p:nvPr/>
        </p:nvSpPr>
        <p:spPr>
          <a:xfrm>
            <a:off x="9234091" y="2043561"/>
            <a:ext cx="2965621" cy="1044146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Best resource paper award  ISWC 21</a:t>
            </a:r>
          </a:p>
        </p:txBody>
      </p:sp>
      <p:pic>
        <p:nvPicPr>
          <p:cNvPr id="2054" name="Picture 6" descr="French Institute for Research in Computer Science and Automation - Wikipedia">
            <a:extLst>
              <a:ext uri="{FF2B5EF4-FFF2-40B4-BE49-F238E27FC236}">
                <a16:creationId xmlns:a16="http://schemas.microsoft.com/office/drawing/2014/main" id="{1161F09A-56A4-544B-8386-FFCB1875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683" y="3479137"/>
            <a:ext cx="1732435" cy="75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niversiteit van Bologna - Wikipedia">
            <a:extLst>
              <a:ext uri="{FF2B5EF4-FFF2-40B4-BE49-F238E27FC236}">
                <a16:creationId xmlns:a16="http://schemas.microsoft.com/office/drawing/2014/main" id="{7145F123-1505-9047-867C-EDB46B00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999" y="4153342"/>
            <a:ext cx="848443" cy="8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cknowledgement | scilens.project.cwi.nl">
            <a:extLst>
              <a:ext uri="{FF2B5EF4-FFF2-40B4-BE49-F238E27FC236}">
                <a16:creationId xmlns:a16="http://schemas.microsoft.com/office/drawing/2014/main" id="{7CABDE81-BC99-A44E-A50A-9D665205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748" y="5343279"/>
            <a:ext cx="1937694" cy="104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00DB47-71B1-ED4E-9CB6-5C8BA532B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709" y="5371333"/>
            <a:ext cx="1006826" cy="10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Office Theme</vt:lpstr>
      <vt:lpstr>Jacopo Urbani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Jacopo Urbani</dc:title>
  <dc:creator>Jacopo Urbani</dc:creator>
  <cp:lastModifiedBy>Jacopo Urbani</cp:lastModifiedBy>
  <cp:revision>114</cp:revision>
  <dcterms:created xsi:type="dcterms:W3CDTF">2021-12-06T20:19:59Z</dcterms:created>
  <dcterms:modified xsi:type="dcterms:W3CDTF">2021-12-07T13:30:16Z</dcterms:modified>
</cp:coreProperties>
</file>