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8" r:id="rId6"/>
    <p:sldId id="265" r:id="rId7"/>
    <p:sldId id="266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E556-BCB3-4E37-88A2-CB26FFB0B0A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694D2-AE9E-4545-A906-F55331D15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06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6227C-3116-4FA4-83D8-543FFAE01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E37FFE-D6C2-4186-8C2B-09A9136A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1CFF0-6951-4D60-A99A-9FF76509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864-8F06-4C6F-ABB8-474D7F11E270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ECF1F-4573-4210-933A-826E5B4E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78ADB-EE37-4CAC-81E2-8326BE33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5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28DEE-8F7A-4147-8C6F-D7730405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2903C9-87F7-4D7D-BE66-B331B6256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C6E4F-9909-4C0B-893F-C7DC2D12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63B8-B1C3-48BE-A8B0-99AEC303E3C5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F3621-F6F4-4786-80CA-7B562962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11C89-9713-45FF-9FDD-A14B191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BACCB9-CD7F-4A22-80AF-D2652DF6B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28B748-FD6F-436E-ACF4-FD0FEA09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05EBA-57EC-412E-90DF-8EA6A74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3F2-B0B3-4BD7-B6DE-185BBDD8043C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F05E8-2945-478B-B0D1-93BDB64E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D145-5B56-46D9-8E98-F82C64BD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0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336D0-268B-4A18-8B5B-1CD073D1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2E462-7230-453F-A841-57618851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BF6EA-1E0D-41AC-AC6D-974054B9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2F33-5E59-4D26-8305-839B7714FAEF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86499-C561-4546-914E-3A2C919F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669B3-22C5-43BB-B92A-1A528EF3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7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4008A-C20D-4846-A19B-6D463F58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AE7AC-CF3F-4EA8-B231-82AFCAE7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DD1D6-61CC-414A-B6B1-6C3E779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AB71-FC31-4623-9109-A3F23AB37B99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0B219-7EBD-4F55-A2ED-60EA29C6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120BF-713F-46F5-A451-12C991A6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4ED16-75C1-4DB3-9470-40D18DCE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67992-6452-4323-BCB1-1BB3E9363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37A9B4-0779-4904-A4A5-90A3ECC9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CBC7AA-F48C-44A9-94BB-5BDFC64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A087-0DBB-4D71-B6DC-B3690A65443C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AB67BC-4672-480D-BBCA-DC37C824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26C6DD-4D74-4772-B146-5A1F7B24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3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95E66-6DD7-45C3-BBDD-0BFC2802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D93EED-58E9-43D1-AD62-FBF9070F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00005F-BA70-494A-B04E-C71FEB2D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3337CA-A72C-4564-8F4F-E91D6A897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A81CCA-5BDF-4AB0-B5F9-294ADA49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D5CFDD-00DA-4197-943D-0729813B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A03-34F2-4F00-A2A9-763D91C8D21A}" type="datetime1">
              <a:rPr lang="de-DE" smtClean="0"/>
              <a:t>05.11.2019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7CF22A-85A0-4CE1-BB00-F3BE78F4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4F9C82-9587-49BA-BC06-4BD07D5B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FBACB-CEE6-4F88-A6E7-58E42BC5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CD6ADE-EC89-470E-8441-77E8B182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CA86-95F7-4D80-8C2D-8F5BC5EA7D15}" type="datetime1">
              <a:rPr lang="de-DE" smtClean="0"/>
              <a:t>05.11.2019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2991C-7660-4EC2-9BD7-9F67FB81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3F649C-5231-4525-9935-5009EE5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9849D-DF5B-45A0-A926-8A4C7BB3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4B12-E58D-4453-93BB-9F0A9F476966}" type="datetime1">
              <a:rPr lang="de-DE" smtClean="0"/>
              <a:t>05.11.2019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AFC5C3-6F76-4C74-9DB4-32F84BB7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37F44-EBF9-4874-A966-141543EE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4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A5879-D11B-4DF1-9B70-47D6B6A9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C5B9D-1E9E-42D4-A310-C4CB6349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67E0D9-43F4-4E4A-BEFE-02454B84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518FE-A108-48CD-A1F4-65F009CD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C9D7-C7A3-4CFC-82E7-A6A8D1E9FEDE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936637-7595-4B88-B0A4-96EDDE45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C2ED46-2BCD-4F84-97CF-10F148C6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1FAFA-B585-497A-9E92-B4C90960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B417FC-D33B-4C4C-BB44-CB8A6E3E3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DB902-9F79-4ECB-A9C9-8435063E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C0BE61-7055-4F4B-B126-0DC4E759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0241-FB1D-4104-B612-0FA3C0F2BA89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7A221-6914-4282-B7DA-68AB815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5800E3-433C-4312-9129-A8A3A896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62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268B2F-2369-4C63-A16A-D523752C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5A6D21-C9ED-409A-AC03-CC47F793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9822E-5229-4C00-A460-54A215432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B31D-1AD5-4D50-8FC8-7912D86B1CC4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7E8AF-51F7-4416-B2E4-B83C0265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6150F-7022-4F5F-AFEA-8901A283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7046-1948-4C50-9698-1B895E16D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5FC47-9C33-43AA-B30B-BC974AED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5490"/>
            <a:ext cx="9144000" cy="1655762"/>
          </a:xfrm>
        </p:spPr>
        <p:txBody>
          <a:bodyPr>
            <a:normAutofit/>
          </a:bodyPr>
          <a:lstStyle/>
          <a:p>
            <a:r>
              <a:rPr lang="de-DE" sz="4000" b="1" dirty="0"/>
              <a:t>SEG_TOOL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28D839-1DE5-48B5-9531-9E3484DD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1252"/>
            <a:ext cx="9144000" cy="2196548"/>
          </a:xfrm>
        </p:spPr>
        <p:txBody>
          <a:bodyPr>
            <a:normAutofit/>
          </a:bodyPr>
          <a:lstStyle/>
          <a:p>
            <a:r>
              <a:rPr lang="de-DE" sz="2800" b="1" dirty="0"/>
              <a:t>Ein automatisiertes Segmentationsverfahren zur Verarbeitung gesprochener Sprache auf Phonebene durch die Analyse von Formanten</a:t>
            </a:r>
            <a:endParaRPr lang="de-DE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88E20E-18FF-48E3-B1CB-0D34035141EC}"/>
              </a:ext>
            </a:extLst>
          </p:cNvPr>
          <p:cNvSpPr txBox="1"/>
          <p:nvPr/>
        </p:nvSpPr>
        <p:spPr>
          <a:xfrm>
            <a:off x="583096" y="450574"/>
            <a:ext cx="110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DH und Informatik der Geisteswissenschaften						Anne Gerlach	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ED6D30-0F6F-48B6-A357-077D379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5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11A67-D7BF-435F-8A0E-97D08222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pic>
        <p:nvPicPr>
          <p:cNvPr id="5" name="Inhaltsplatzhalter 4" descr="Ein Bild, das Screenshot, Computer enthält.&#10;&#10;Automatisch generierte Beschreibung">
            <a:extLst>
              <a:ext uri="{FF2B5EF4-FFF2-40B4-BE49-F238E27FC236}">
                <a16:creationId xmlns:a16="http://schemas.microsoft.com/office/drawing/2014/main" id="{BC4B04D4-102D-4258-9D10-AB0C361C4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0" y="2981740"/>
            <a:ext cx="11724284" cy="314601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1794CB-6F51-4CA4-ABB6-E2DBDE9D3DB6}"/>
              </a:ext>
            </a:extLst>
          </p:cNvPr>
          <p:cNvSpPr txBox="1"/>
          <p:nvPr/>
        </p:nvSpPr>
        <p:spPr>
          <a:xfrm>
            <a:off x="549964" y="1524000"/>
            <a:ext cx="110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Segmentation/Transkription auf Phonebene aufwendig und komplex</a:t>
            </a:r>
          </a:p>
          <a:p>
            <a:r>
              <a:rPr lang="de-DE" dirty="0"/>
              <a:t>-&gt; Tools wie bspw. BAS-Webservice funktionieren gut für Transkriptionen auf Wortebene </a:t>
            </a:r>
          </a:p>
          <a:p>
            <a:r>
              <a:rPr lang="de-DE" dirty="0"/>
              <a:t>-&gt; Manuelle Segmentation vs. BAS-Segmentation = 72% Übereinstimmung</a:t>
            </a:r>
          </a:p>
          <a:p>
            <a:r>
              <a:rPr lang="de-DE" dirty="0"/>
              <a:t>-&gt; Grundsätzliche Idee: Analyse der </a:t>
            </a:r>
            <a:r>
              <a:rPr lang="de-DE" dirty="0" err="1"/>
              <a:t>Formantenstruktur</a:t>
            </a:r>
            <a:r>
              <a:rPr lang="de-DE" dirty="0"/>
              <a:t> einer Audiodatei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D8C0B7-0371-47DE-84AC-B5DD86AD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38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B4159-F6E2-4E1F-BDF7-D176DC7A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Grundlage: Formanten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34DE3-F818-44CC-AEF3-A611C5ED9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0499"/>
            <a:ext cx="5632938" cy="3221501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Definition: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 Luft wird aus der Lunge durch die Luftröhre gedrückt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 Stimmlippen werden angeregt und erzeugen Grundschwingung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Daraus entstehende Luftsäule wird im Bereich von Stimmlippen bis Lippen wieder zu Schwingungen angeregt und modelliert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Eigenschwingungen die verstärkt werden und die Grundschwingung wird teilweise gedämpft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Das sind die sogenannten Lautstärkemaxima der Eigenschwingungen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Das sind Formanten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49D441-1838-4C91-8A66-A1B00EDC4A3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82" y="657041"/>
            <a:ext cx="4454218" cy="55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DAB4C38-B9EF-4A32-8674-919A4E7B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70" y="3944397"/>
            <a:ext cx="2314898" cy="20862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425314-AB58-4F67-AD6E-378932B6AFDB}"/>
              </a:ext>
            </a:extLst>
          </p:cNvPr>
          <p:cNvSpPr txBox="1"/>
          <p:nvPr/>
        </p:nvSpPr>
        <p:spPr>
          <a:xfrm>
            <a:off x="1007165" y="6200958"/>
            <a:ext cx="563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(vgl. Becker 2012: 46) &amp; (vgl. </a:t>
            </a:r>
            <a:r>
              <a:rPr lang="de-DE" sz="1200" dirty="0" err="1"/>
              <a:t>Machelett</a:t>
            </a:r>
            <a:r>
              <a:rPr lang="de-DE" sz="1200" dirty="0"/>
              <a:t> 1996)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8E2326-E4E8-4DC2-9732-993D3E25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8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466F3-E07F-4C68-9C16-D469DA96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75ABD-EB75-4D7A-BDBF-95681686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Meistens folgen Laute verschiedener Lautklassen aufeinander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Deshalb wird ein Wechsel an </a:t>
            </a:r>
            <a:r>
              <a:rPr lang="de-DE" sz="2000" dirty="0" err="1"/>
              <a:t>Formantenmustern</a:t>
            </a:r>
            <a:r>
              <a:rPr lang="de-DE" sz="2000" dirty="0"/>
              <a:t> von Laut zu Laut erwartet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Analyse der Differenzwerte zwischen Formaten über Frames sollte diese Wechsel somit widerspiegeln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Sollten Werte konstant bleiben, handelt es sich wahrscheinlich um einen Laut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b="1" dirty="0"/>
              <a:t>Wenn Differenzen der Werte signifikant unterschiedlich sind, wird vom Beginn eines neuen Lautes ausgegangen und dieser als Segmentgrenze festgelegt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ZIEL: Generierung von Segmentgrenzen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72707-B76B-4774-AFAF-91FC972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2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2791D-78AB-4D2B-AC68-CD10ABE5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B39A7F-A6C7-41F5-B828-6DC97EB9A4C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1" b="13809"/>
          <a:stretch/>
        </p:blipFill>
        <p:spPr bwMode="auto">
          <a:xfrm>
            <a:off x="422031" y="2363372"/>
            <a:ext cx="10931769" cy="26368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B29579-F492-4A91-9A78-A31989D7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8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E3AC9-DD49-4CD6-9B14-751BE64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de-DE" dirty="0"/>
              <a:t>Analyse: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528CBB9-C5CE-43E2-BDE0-DFB085D0E5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96" y="2328113"/>
            <a:ext cx="9049807" cy="22017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9B8F0D-C608-46B1-84F3-193F27A6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70DE5A-E59F-4686-AC00-604C04214371}"/>
              </a:ext>
            </a:extLst>
          </p:cNvPr>
          <p:cNvSpPr txBox="1"/>
          <p:nvPr/>
        </p:nvSpPr>
        <p:spPr>
          <a:xfrm>
            <a:off x="4651513" y="5009322"/>
            <a:ext cx="621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vorläufige Trennstellen		endgültige Trennstellen</a:t>
            </a:r>
          </a:p>
        </p:txBody>
      </p:sp>
    </p:spTree>
    <p:extLst>
      <p:ext uri="{BB962C8B-B14F-4D97-AF65-F5344CB8AC3E}">
        <p14:creationId xmlns:p14="http://schemas.microsoft.com/office/powerpoint/2010/main" val="240463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BE39-DE78-42FD-9A8A-441DC20B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Bedingungen und Streuung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2EED749-64D5-4068-8DB2-4A836AD0B6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83" y="3725934"/>
            <a:ext cx="7273764" cy="276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82EA4B7-A89C-4727-A08B-D4381388CB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" b="6152"/>
          <a:stretch/>
        </p:blipFill>
        <p:spPr bwMode="auto">
          <a:xfrm>
            <a:off x="5812546" y="1501588"/>
            <a:ext cx="4596130" cy="15741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70E6EB-81D7-4A65-80EE-6D845AD0755A}"/>
              </a:ext>
            </a:extLst>
          </p:cNvPr>
          <p:cNvSpPr txBox="1"/>
          <p:nvPr/>
        </p:nvSpPr>
        <p:spPr>
          <a:xfrm>
            <a:off x="520505" y="1690688"/>
            <a:ext cx="434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Bedingungen formuliert</a:t>
            </a:r>
          </a:p>
          <a:p>
            <a:r>
              <a:rPr lang="de-DE" dirty="0"/>
              <a:t>2. Konstanten festgelegt</a:t>
            </a:r>
          </a:p>
          <a:p>
            <a:r>
              <a:rPr lang="de-DE" dirty="0"/>
              <a:t>3. Variable </a:t>
            </a:r>
            <a:r>
              <a:rPr lang="de-DE" dirty="0" err="1"/>
              <a:t>grenz_treffer</a:t>
            </a:r>
            <a:r>
              <a:rPr lang="de-DE" dirty="0"/>
              <a:t>: wie viele Bedingungen müssen erfüllt sein?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AFFBAE0-0A8B-4AB4-8969-D08F1750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38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7694A-6E9F-4D17-83D0-FFD47B10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ECB6E91-6281-4CF0-88C7-9ACAC397B8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8" y="2152353"/>
            <a:ext cx="10367890" cy="40949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EDB1D20-A359-4F79-9373-1AC9F07B2BBC}"/>
              </a:ext>
            </a:extLst>
          </p:cNvPr>
          <p:cNvSpPr txBox="1"/>
          <p:nvPr/>
        </p:nvSpPr>
        <p:spPr>
          <a:xfrm>
            <a:off x="912055" y="1506022"/>
            <a:ext cx="103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52% SEG Treffer (48% BAS)</a:t>
            </a:r>
          </a:p>
          <a:p>
            <a:r>
              <a:rPr lang="de-DE" dirty="0"/>
              <a:t>-&gt; Framegrenze (+2)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97F119-C651-4E8F-96DF-445F90A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4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D4049-A18B-4D9D-8FAA-0C6BDF69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+ Projektausbau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F5E28-ADD2-4201-89D0-51B43A4C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Ergebnis für den ersten Anlauf relativ gut</a:t>
            </a:r>
          </a:p>
          <a:p>
            <a:r>
              <a:rPr lang="de-DE" dirty="0"/>
              <a:t>Framegrenzen ausweiten?</a:t>
            </a:r>
          </a:p>
          <a:p>
            <a:r>
              <a:rPr lang="de-DE" dirty="0"/>
              <a:t>BAS Transkripte als Vergleichsinstanz ändern?</a:t>
            </a:r>
          </a:p>
          <a:p>
            <a:r>
              <a:rPr lang="de-DE" dirty="0"/>
              <a:t>Weitere Analyseansätze möglich: Bedingungen, Konstanten und Kennwerte können erweitert, verfeinert oder rausgenommen werden</a:t>
            </a:r>
          </a:p>
          <a:p>
            <a:r>
              <a:rPr lang="de-DE" dirty="0"/>
              <a:t>(bspw. Streuungsfaktor gegebenenfalls zu eng)</a:t>
            </a:r>
          </a:p>
          <a:p>
            <a:endParaRPr lang="de-DE" dirty="0"/>
          </a:p>
          <a:p>
            <a:r>
              <a:rPr lang="de-DE" dirty="0"/>
              <a:t>Herangehensweise über Charakteristika der Lautklassen?</a:t>
            </a:r>
          </a:p>
          <a:p>
            <a:r>
              <a:rPr lang="de-DE"/>
              <a:t>Schritt </a:t>
            </a:r>
            <a:r>
              <a:rPr lang="de-DE" dirty="0"/>
              <a:t>der Umwandlung der Audio in Formantenanalse.txt über </a:t>
            </a:r>
            <a:r>
              <a:rPr lang="de-DE" dirty="0" err="1"/>
              <a:t>Praat</a:t>
            </a:r>
            <a:r>
              <a:rPr lang="de-DE" dirty="0"/>
              <a:t> umgehen durch Integration von PRAAT Services in das Tool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ACF691-6771-4D51-9790-02A3321D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7046-1948-4C50-9698-1B895E16D9D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3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Breitbild</PresentationFormat>
  <Paragraphs>61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SEG_TOOL </vt:lpstr>
      <vt:lpstr>Idee</vt:lpstr>
      <vt:lpstr>Grundlage: Formanten</vt:lpstr>
      <vt:lpstr>Hypothese</vt:lpstr>
      <vt:lpstr>Umsetzung</vt:lpstr>
      <vt:lpstr>Analyse:</vt:lpstr>
      <vt:lpstr>Bedingungen und Streuung</vt:lpstr>
      <vt:lpstr>Auswertung</vt:lpstr>
      <vt:lpstr>Fazit + Projektausbau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SEG_TOOL Ein automatisiertes Segmentationsverfahren zur Verarbeitung gesprochener Sprache auf Phonebene durch die Analyse von Formanten</dc:title>
  <dc:creator>Anne Gerlach</dc:creator>
  <cp:lastModifiedBy>Anne Gerlach</cp:lastModifiedBy>
  <cp:revision>21</cp:revision>
  <dcterms:created xsi:type="dcterms:W3CDTF">2019-10-23T08:18:09Z</dcterms:created>
  <dcterms:modified xsi:type="dcterms:W3CDTF">2019-11-05T10:04:42Z</dcterms:modified>
</cp:coreProperties>
</file>