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3487" autoAdjust="0"/>
  </p:normalViewPr>
  <p:slideViewPr>
    <p:cSldViewPr snapToGrid="0">
      <p:cViewPr varScale="1">
        <p:scale>
          <a:sx n="54" d="100"/>
          <a:sy n="54" d="100"/>
        </p:scale>
        <p:origin x="5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1/12/2021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‹N°›</a:t>
            </a:fld>
            <a:endParaRPr lang="en-US"/>
          </a:p>
        </p:txBody>
      </p:sp>
    </p:spTree>
    <p:extLst>
      <p:ext uri="{BB962C8B-B14F-4D97-AF65-F5344CB8AC3E}">
        <p14:creationId xmlns:p14="http://schemas.microsoft.com/office/powerpoint/2010/main" val="329960949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1/12/2021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‹N°›</a:t>
            </a:fld>
            <a:endParaRPr lang="en-US"/>
          </a:p>
        </p:txBody>
      </p:sp>
    </p:spTree>
    <p:extLst>
      <p:ext uri="{BB962C8B-B14F-4D97-AF65-F5344CB8AC3E}">
        <p14:creationId xmlns:p14="http://schemas.microsoft.com/office/powerpoint/2010/main" val="1491498825"/>
      </p:ext>
    </p:extLst>
  </p:cSld>
  <p:clrMap bg1="lt1" tx1="dk1" bg2="lt2" tx2="dk2" accent1="accent1" accent2="accent2" accent3="accent3" accent4="accent4" accent5="accent5" accent6="accent6" hlink="hlink" folHlink="folHlink"/>
  <p:sldLayoutIdLst>
    <p:sldLayoutId id="2147483752" r:id="rId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657160-37B9-410A-A489-F6A480EC7360}"/>
              </a:ext>
            </a:extLst>
          </p:cNvPr>
          <p:cNvSpPr>
            <a:spLocks noGrp="1"/>
          </p:cNvSpPr>
          <p:nvPr>
            <p:ph type="ctrTitle"/>
          </p:nvPr>
        </p:nvSpPr>
        <p:spPr>
          <a:xfrm>
            <a:off x="4305869" y="1994264"/>
            <a:ext cx="6935872" cy="3922755"/>
          </a:xfrm>
        </p:spPr>
        <p:txBody>
          <a:bodyPr>
            <a:normAutofit/>
          </a:bodyPr>
          <a:lstStyle/>
          <a:p>
            <a:pPr algn="r"/>
            <a:r>
              <a:rPr lang="fr-FR" dirty="0" err="1"/>
              <a:t>Bankruptcy</a:t>
            </a:r>
            <a:r>
              <a:rPr lang="fr-FR" dirty="0"/>
              <a:t> </a:t>
            </a:r>
            <a:r>
              <a:rPr lang="fr-FR" dirty="0" err="1"/>
              <a:t>Prediction</a:t>
            </a:r>
            <a:endParaRPr lang="fr-FR" dirty="0"/>
          </a:p>
        </p:txBody>
      </p:sp>
      <p:sp>
        <p:nvSpPr>
          <p:cNvPr id="3" name="Sous-titre 2">
            <a:extLst>
              <a:ext uri="{FF2B5EF4-FFF2-40B4-BE49-F238E27FC236}">
                <a16:creationId xmlns:a16="http://schemas.microsoft.com/office/drawing/2014/main" id="{60966D76-744D-4EF0-BA92-5669BC4D9098}"/>
              </a:ext>
            </a:extLst>
          </p:cNvPr>
          <p:cNvSpPr>
            <a:spLocks noGrp="1"/>
          </p:cNvSpPr>
          <p:nvPr>
            <p:ph type="subTitle" idx="1"/>
          </p:nvPr>
        </p:nvSpPr>
        <p:spPr>
          <a:xfrm>
            <a:off x="5083790" y="1050878"/>
            <a:ext cx="6157951" cy="943386"/>
          </a:xfrm>
        </p:spPr>
        <p:txBody>
          <a:bodyPr>
            <a:normAutofit/>
          </a:bodyPr>
          <a:lstStyle/>
          <a:p>
            <a:pPr algn="r"/>
            <a:r>
              <a:rPr lang="fr-FR" dirty="0"/>
              <a:t>Python for Data </a:t>
            </a:r>
            <a:r>
              <a:rPr lang="fr-FR" dirty="0" err="1"/>
              <a:t>Analysis</a:t>
            </a:r>
            <a:r>
              <a:rPr lang="fr-FR" dirty="0"/>
              <a:t> Project</a:t>
            </a:r>
          </a:p>
          <a:p>
            <a:pPr algn="r"/>
            <a:r>
              <a:rPr lang="fr-FR" dirty="0"/>
              <a:t>Anne Tran</a:t>
            </a:r>
          </a:p>
        </p:txBody>
      </p:sp>
      <p:pic>
        <p:nvPicPr>
          <p:cNvPr id="4" name="Picture 3">
            <a:extLst>
              <a:ext uri="{FF2B5EF4-FFF2-40B4-BE49-F238E27FC236}">
                <a16:creationId xmlns:a16="http://schemas.microsoft.com/office/drawing/2014/main" id="{26FCB2DC-0DEB-42DD-BDF9-1432228325B2}"/>
              </a:ext>
            </a:extLst>
          </p:cNvPr>
          <p:cNvPicPr>
            <a:picLocks noChangeAspect="1"/>
          </p:cNvPicPr>
          <p:nvPr/>
        </p:nvPicPr>
        <p:blipFill rotWithShape="1">
          <a:blip r:embed="rId2"/>
          <a:srcRect l="23204" r="29966" b="-1"/>
          <a:stretch/>
        </p:blipFill>
        <p:spPr>
          <a:xfrm>
            <a:off x="-2573" y="3907"/>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pic>
        <p:nvPicPr>
          <p:cNvPr id="1026" name="Picture 2" descr="Presse - Ecole d'Ingénieurs Paris-La Défense ESILV">
            <a:extLst>
              <a:ext uri="{FF2B5EF4-FFF2-40B4-BE49-F238E27FC236}">
                <a16:creationId xmlns:a16="http://schemas.microsoft.com/office/drawing/2014/main" id="{C64EA1DE-073C-4853-8254-64A84B52C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95" y="545316"/>
            <a:ext cx="1954510" cy="195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80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51DF66-7290-48D2-847F-76C470BFF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3FEC10-513A-4206-9D94-8820D00FE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2E5CB6-174F-4EF3-942E-29AFD868D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7228" y="-11954"/>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FA501E-DBD8-48DD-A132-6758DE0F49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88758"/>
            <a:ext cx="3572065" cy="37815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827BB077-6286-4918-919D-AB81EC2C26FA}"/>
              </a:ext>
            </a:extLst>
          </p:cNvPr>
          <p:cNvPicPr>
            <a:picLocks noChangeAspect="1"/>
          </p:cNvPicPr>
          <p:nvPr/>
        </p:nvPicPr>
        <p:blipFill>
          <a:blip r:embed="rId2"/>
          <a:stretch>
            <a:fillRect/>
          </a:stretch>
        </p:blipFill>
        <p:spPr>
          <a:xfrm>
            <a:off x="936453" y="1194546"/>
            <a:ext cx="4288741" cy="2589429"/>
          </a:xfrm>
          <a:prstGeom prst="rect">
            <a:avLst/>
          </a:prstGeom>
        </p:spPr>
      </p:pic>
      <p:pic>
        <p:nvPicPr>
          <p:cNvPr id="6" name="Image 5">
            <a:extLst>
              <a:ext uri="{FF2B5EF4-FFF2-40B4-BE49-F238E27FC236}">
                <a16:creationId xmlns:a16="http://schemas.microsoft.com/office/drawing/2014/main" id="{35F3137A-718C-45B3-B075-D59873F56E72}"/>
              </a:ext>
            </a:extLst>
          </p:cNvPr>
          <p:cNvPicPr>
            <a:picLocks noChangeAspect="1"/>
          </p:cNvPicPr>
          <p:nvPr/>
        </p:nvPicPr>
        <p:blipFill>
          <a:blip r:embed="rId3"/>
          <a:stretch>
            <a:fillRect/>
          </a:stretch>
        </p:blipFill>
        <p:spPr>
          <a:xfrm>
            <a:off x="7045654" y="1242638"/>
            <a:ext cx="4418981" cy="2589429"/>
          </a:xfrm>
          <a:prstGeom prst="rect">
            <a:avLst/>
          </a:prstGeom>
        </p:spPr>
      </p:pic>
      <p:pic>
        <p:nvPicPr>
          <p:cNvPr id="7" name="Image 6">
            <a:extLst>
              <a:ext uri="{FF2B5EF4-FFF2-40B4-BE49-F238E27FC236}">
                <a16:creationId xmlns:a16="http://schemas.microsoft.com/office/drawing/2014/main" id="{8300C8DF-319B-449C-9103-6C7FC222CBE5}"/>
              </a:ext>
            </a:extLst>
          </p:cNvPr>
          <p:cNvPicPr>
            <a:picLocks noChangeAspect="1"/>
          </p:cNvPicPr>
          <p:nvPr/>
        </p:nvPicPr>
        <p:blipFill>
          <a:blip r:embed="rId4"/>
          <a:stretch>
            <a:fillRect/>
          </a:stretch>
        </p:blipFill>
        <p:spPr>
          <a:xfrm>
            <a:off x="3889318" y="4079522"/>
            <a:ext cx="4849751" cy="2769512"/>
          </a:xfrm>
          <a:prstGeom prst="rect">
            <a:avLst/>
          </a:prstGeom>
        </p:spPr>
      </p:pic>
      <p:sp>
        <p:nvSpPr>
          <p:cNvPr id="9" name="ZoneTexte 8">
            <a:extLst>
              <a:ext uri="{FF2B5EF4-FFF2-40B4-BE49-F238E27FC236}">
                <a16:creationId xmlns:a16="http://schemas.microsoft.com/office/drawing/2014/main" id="{3DE42543-46F1-4B2D-A193-8667E58DBB2B}"/>
              </a:ext>
            </a:extLst>
          </p:cNvPr>
          <p:cNvSpPr txBox="1"/>
          <p:nvPr/>
        </p:nvSpPr>
        <p:spPr>
          <a:xfrm>
            <a:off x="3572065" y="152910"/>
            <a:ext cx="7287065" cy="861774"/>
          </a:xfrm>
          <a:prstGeom prst="rect">
            <a:avLst/>
          </a:prstGeom>
          <a:noFill/>
        </p:spPr>
        <p:txBody>
          <a:bodyPr wrap="square" rtlCol="0">
            <a:spAutoFit/>
          </a:bodyPr>
          <a:lstStyle/>
          <a:p>
            <a:r>
              <a:rPr lang="fr-FR" sz="5000" dirty="0" err="1"/>
              <a:t>Evaluating</a:t>
            </a:r>
            <a:r>
              <a:rPr lang="fr-FR" sz="5000" dirty="0"/>
              <a:t> </a:t>
            </a:r>
            <a:r>
              <a:rPr lang="fr-FR" sz="5000" dirty="0" err="1"/>
              <a:t>our</a:t>
            </a:r>
            <a:r>
              <a:rPr lang="fr-FR" sz="5000" dirty="0"/>
              <a:t> </a:t>
            </a:r>
            <a:r>
              <a:rPr lang="fr-FR" sz="5000" dirty="0" err="1"/>
              <a:t>models</a:t>
            </a:r>
            <a:endParaRPr lang="fr-FR" sz="5000" dirty="0"/>
          </a:p>
        </p:txBody>
      </p:sp>
    </p:spTree>
    <p:extLst>
      <p:ext uri="{BB962C8B-B14F-4D97-AF65-F5344CB8AC3E}">
        <p14:creationId xmlns:p14="http://schemas.microsoft.com/office/powerpoint/2010/main" val="215681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760950A-6EFA-49E6-B661-ACA0A0DCEB3F}"/>
              </a:ext>
            </a:extLst>
          </p:cNvPr>
          <p:cNvSpPr txBox="1"/>
          <p:nvPr/>
        </p:nvSpPr>
        <p:spPr>
          <a:xfrm>
            <a:off x="1207477" y="1673011"/>
            <a:ext cx="9777046" cy="3939540"/>
          </a:xfrm>
          <a:prstGeom prst="rect">
            <a:avLst/>
          </a:prstGeom>
          <a:noFill/>
        </p:spPr>
        <p:txBody>
          <a:bodyPr wrap="square" rtlCol="0">
            <a:spAutoFit/>
          </a:bodyPr>
          <a:lstStyle/>
          <a:p>
            <a:r>
              <a:rPr lang="en-US" sz="2500" dirty="0"/>
              <a:t>Gradient Boosting </a:t>
            </a:r>
            <a:r>
              <a:rPr lang="en-US" sz="2500"/>
              <a:t>model has </a:t>
            </a:r>
            <a:r>
              <a:rPr lang="en-US" sz="2500" dirty="0"/>
              <a:t>the highest accuracy and precision scores and the 2nd best recall rate behind the Logistic Regression model. Gradient Boosting model is therefore the best model for predicting bankruptcy among those we have tested. Logistic Regression and Decision Tree come as close second. Naïve Bayes performed the worst among all the models we tested.</a:t>
            </a:r>
          </a:p>
          <a:p>
            <a:endParaRPr lang="en-US" sz="2500" dirty="0"/>
          </a:p>
          <a:p>
            <a:endParaRPr lang="en-US" sz="2500" dirty="0"/>
          </a:p>
          <a:p>
            <a:r>
              <a:rPr lang="en-US" sz="2500" dirty="0"/>
              <a:t>We could also try looking at which variables are the most correlated to bankruptcy and recommend them to banks. More imputation techniques such as K-</a:t>
            </a:r>
            <a:r>
              <a:rPr lang="en-US" sz="2500" dirty="0" err="1"/>
              <a:t>nn</a:t>
            </a:r>
            <a:r>
              <a:rPr lang="en-US" sz="2500" dirty="0"/>
              <a:t> could have been used and could have improved the model accuracy further.</a:t>
            </a:r>
            <a:endParaRPr lang="fr-FR" sz="2500" dirty="0"/>
          </a:p>
        </p:txBody>
      </p:sp>
      <p:sp>
        <p:nvSpPr>
          <p:cNvPr id="7" name="ZoneTexte 6">
            <a:extLst>
              <a:ext uri="{FF2B5EF4-FFF2-40B4-BE49-F238E27FC236}">
                <a16:creationId xmlns:a16="http://schemas.microsoft.com/office/drawing/2014/main" id="{9E8FCB4F-935E-4838-8093-37A736D63B61}"/>
              </a:ext>
            </a:extLst>
          </p:cNvPr>
          <p:cNvSpPr txBox="1"/>
          <p:nvPr/>
        </p:nvSpPr>
        <p:spPr>
          <a:xfrm>
            <a:off x="8848579" y="393895"/>
            <a:ext cx="3981156" cy="861774"/>
          </a:xfrm>
          <a:prstGeom prst="rect">
            <a:avLst/>
          </a:prstGeom>
          <a:noFill/>
        </p:spPr>
        <p:txBody>
          <a:bodyPr wrap="square" rtlCol="0">
            <a:spAutoFit/>
          </a:bodyPr>
          <a:lstStyle/>
          <a:p>
            <a:r>
              <a:rPr lang="fr-FR" sz="5000" dirty="0"/>
              <a:t>Conclusion</a:t>
            </a:r>
          </a:p>
        </p:txBody>
      </p:sp>
    </p:spTree>
    <p:extLst>
      <p:ext uri="{BB962C8B-B14F-4D97-AF65-F5344CB8AC3E}">
        <p14:creationId xmlns:p14="http://schemas.microsoft.com/office/powerpoint/2010/main" val="216441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C27844DA-E4F0-4DAA-9D76-1F96F997AC42}"/>
              </a:ext>
            </a:extLst>
          </p:cNvPr>
          <p:cNvPicPr>
            <a:picLocks noChangeAspect="1"/>
          </p:cNvPicPr>
          <p:nvPr/>
        </p:nvPicPr>
        <p:blipFill rotWithShape="1">
          <a:blip r:embed="rId2"/>
          <a:srcRect l="13897" r="24813"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sp>
        <p:nvSpPr>
          <p:cNvPr id="7" name="ZoneTexte 6">
            <a:extLst>
              <a:ext uri="{FF2B5EF4-FFF2-40B4-BE49-F238E27FC236}">
                <a16:creationId xmlns:a16="http://schemas.microsoft.com/office/drawing/2014/main" id="{2EC65540-4D84-4FD6-A430-B0CFF852F37A}"/>
              </a:ext>
            </a:extLst>
          </p:cNvPr>
          <p:cNvSpPr txBox="1"/>
          <p:nvPr/>
        </p:nvSpPr>
        <p:spPr>
          <a:xfrm>
            <a:off x="437152" y="497102"/>
            <a:ext cx="5736930" cy="5863144"/>
          </a:xfrm>
          <a:prstGeom prst="rect">
            <a:avLst/>
          </a:prstGeom>
          <a:noFill/>
        </p:spPr>
        <p:txBody>
          <a:bodyPr wrap="square" rtlCol="0">
            <a:spAutoFit/>
          </a:bodyPr>
          <a:lstStyle/>
          <a:p>
            <a:r>
              <a:rPr lang="en-US" sz="2500" dirty="0"/>
              <a:t>Bankruptcy prediction is the art of predicting bankruptcy and various measures of financial distress of public firms. It is a vast area of finance and accounting research. The importance of the area is due in part to the relevance for creditors and investors in evaluating the likelihood that a firm may go bankrupt. </a:t>
            </a:r>
          </a:p>
          <a:p>
            <a:endParaRPr lang="en-US" sz="2500" dirty="0"/>
          </a:p>
          <a:p>
            <a:r>
              <a:rPr lang="en-US" sz="2500" dirty="0"/>
              <a:t>It plays a great role in economic decision making. </a:t>
            </a:r>
            <a:r>
              <a:rPr lang="fr-FR" sz="2500" dirty="0" err="1"/>
              <a:t>Bankruptcy</a:t>
            </a:r>
            <a:r>
              <a:rPr lang="fr-FR" sz="2500" dirty="0"/>
              <a:t> </a:t>
            </a:r>
            <a:r>
              <a:rPr lang="fr-FR" sz="2500" dirty="0" err="1"/>
              <a:t>prediction</a:t>
            </a:r>
            <a:r>
              <a:rPr lang="fr-FR" sz="2500" dirty="0"/>
              <a:t> can help </a:t>
            </a:r>
            <a:r>
              <a:rPr lang="fr-FR" sz="2500" dirty="0" err="1"/>
              <a:t>companies</a:t>
            </a:r>
            <a:r>
              <a:rPr lang="fr-FR" sz="2500" dirty="0"/>
              <a:t> </a:t>
            </a:r>
            <a:r>
              <a:rPr lang="fr-FR" sz="2500" dirty="0" err="1"/>
              <a:t>understand</a:t>
            </a:r>
            <a:r>
              <a:rPr lang="fr-FR" sz="2500" dirty="0"/>
              <a:t> </a:t>
            </a:r>
            <a:r>
              <a:rPr lang="fr-FR" sz="2500" dirty="0" err="1"/>
              <a:t>their</a:t>
            </a:r>
            <a:r>
              <a:rPr lang="fr-FR" sz="2500" dirty="0"/>
              <a:t> situation </a:t>
            </a:r>
            <a:r>
              <a:rPr lang="fr-FR" sz="2500" dirty="0" err="1"/>
              <a:t>better</a:t>
            </a:r>
            <a:r>
              <a:rPr lang="fr-FR" sz="2500" dirty="0"/>
              <a:t> and help </a:t>
            </a:r>
            <a:r>
              <a:rPr lang="fr-FR" sz="2500" dirty="0" err="1"/>
              <a:t>them</a:t>
            </a:r>
            <a:r>
              <a:rPr lang="fr-FR" sz="2500" dirty="0"/>
              <a:t> figure out how long </a:t>
            </a:r>
            <a:r>
              <a:rPr lang="fr-FR" sz="2500" dirty="0" err="1"/>
              <a:t>then</a:t>
            </a:r>
            <a:r>
              <a:rPr lang="fr-FR" sz="2500" dirty="0"/>
              <a:t> can last in the </a:t>
            </a:r>
            <a:r>
              <a:rPr lang="fr-FR" sz="2500" dirty="0" err="1"/>
              <a:t>present</a:t>
            </a:r>
            <a:r>
              <a:rPr lang="fr-FR" sz="2500" dirty="0"/>
              <a:t> scenario. </a:t>
            </a:r>
            <a:r>
              <a:rPr lang="fr-FR" sz="2500" dirty="0" err="1"/>
              <a:t>They</a:t>
            </a:r>
            <a:r>
              <a:rPr lang="fr-FR" sz="2500" dirty="0"/>
              <a:t> can use the reports to </a:t>
            </a:r>
            <a:r>
              <a:rPr lang="fr-FR" sz="2500" dirty="0" err="1"/>
              <a:t>attract</a:t>
            </a:r>
            <a:r>
              <a:rPr lang="fr-FR" sz="2500" dirty="0"/>
              <a:t> </a:t>
            </a:r>
            <a:r>
              <a:rPr lang="fr-FR" sz="2500" dirty="0" err="1"/>
              <a:t>investors</a:t>
            </a:r>
            <a:r>
              <a:rPr lang="fr-FR" sz="2500" dirty="0"/>
              <a:t> and </a:t>
            </a:r>
            <a:r>
              <a:rPr lang="fr-FR" sz="2500" dirty="0" err="1"/>
              <a:t>get</a:t>
            </a:r>
            <a:r>
              <a:rPr lang="fr-FR" sz="2500" dirty="0"/>
              <a:t> </a:t>
            </a:r>
            <a:r>
              <a:rPr lang="fr-FR" sz="2500" dirty="0" err="1"/>
              <a:t>loans</a:t>
            </a:r>
            <a:r>
              <a:rPr lang="en-US" sz="2500" dirty="0"/>
              <a:t>.</a:t>
            </a:r>
          </a:p>
        </p:txBody>
      </p:sp>
      <p:sp>
        <p:nvSpPr>
          <p:cNvPr id="9" name="ZoneTexte 8">
            <a:extLst>
              <a:ext uri="{FF2B5EF4-FFF2-40B4-BE49-F238E27FC236}">
                <a16:creationId xmlns:a16="http://schemas.microsoft.com/office/drawing/2014/main" id="{F650F930-860A-49FE-B902-1030606E3D60}"/>
              </a:ext>
            </a:extLst>
          </p:cNvPr>
          <p:cNvSpPr txBox="1"/>
          <p:nvPr/>
        </p:nvSpPr>
        <p:spPr>
          <a:xfrm>
            <a:off x="8470383" y="971550"/>
            <a:ext cx="2800350" cy="1631216"/>
          </a:xfrm>
          <a:prstGeom prst="rect">
            <a:avLst/>
          </a:prstGeom>
          <a:noFill/>
        </p:spPr>
        <p:txBody>
          <a:bodyPr wrap="square" rtlCol="0">
            <a:spAutoFit/>
          </a:bodyPr>
          <a:lstStyle/>
          <a:p>
            <a:r>
              <a:rPr lang="fr-FR" sz="5000" dirty="0"/>
              <a:t>CONTEXT OF STUDY</a:t>
            </a:r>
          </a:p>
        </p:txBody>
      </p:sp>
    </p:spTree>
    <p:extLst>
      <p:ext uri="{BB962C8B-B14F-4D97-AF65-F5344CB8AC3E}">
        <p14:creationId xmlns:p14="http://schemas.microsoft.com/office/powerpoint/2010/main" val="272716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A2220B-66A4-41D3-B8FA-D49DB8AE0DC4}"/>
              </a:ext>
            </a:extLst>
          </p:cNvPr>
          <p:cNvPicPr>
            <a:picLocks noChangeAspect="1"/>
          </p:cNvPicPr>
          <p:nvPr/>
        </p:nvPicPr>
        <p:blipFill rotWithShape="1">
          <a:blip r:embed="rId2"/>
          <a:srcRect l="27376" r="38292" b="2"/>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sp>
        <p:nvSpPr>
          <p:cNvPr id="5" name="ZoneTexte 4">
            <a:extLst>
              <a:ext uri="{FF2B5EF4-FFF2-40B4-BE49-F238E27FC236}">
                <a16:creationId xmlns:a16="http://schemas.microsoft.com/office/drawing/2014/main" id="{9C2F7C6F-FD8A-4D39-8328-A85A033B225D}"/>
              </a:ext>
            </a:extLst>
          </p:cNvPr>
          <p:cNvSpPr txBox="1"/>
          <p:nvPr/>
        </p:nvSpPr>
        <p:spPr>
          <a:xfrm>
            <a:off x="892750" y="1600540"/>
            <a:ext cx="7532834" cy="4693593"/>
          </a:xfrm>
          <a:prstGeom prst="rect">
            <a:avLst/>
          </a:prstGeom>
          <a:noFill/>
        </p:spPr>
        <p:txBody>
          <a:bodyPr wrap="square" rtlCol="0">
            <a:spAutoFit/>
          </a:bodyPr>
          <a:lstStyle/>
          <a:p>
            <a:r>
              <a:rPr lang="fr-FR" sz="2300" dirty="0"/>
              <a:t>The Polish </a:t>
            </a:r>
            <a:r>
              <a:rPr lang="fr-FR" sz="2300" dirty="0" err="1"/>
              <a:t>companies</a:t>
            </a:r>
            <a:r>
              <a:rPr lang="fr-FR" sz="2300" dirty="0"/>
              <a:t> </a:t>
            </a:r>
            <a:r>
              <a:rPr lang="fr-FR" sz="2300" dirty="0" err="1"/>
              <a:t>dataset</a:t>
            </a:r>
            <a:r>
              <a:rPr lang="fr-FR" sz="2300" dirty="0"/>
              <a:t> </a:t>
            </a:r>
            <a:r>
              <a:rPr lang="fr-FR" sz="2300" dirty="0" err="1"/>
              <a:t>we</a:t>
            </a:r>
            <a:r>
              <a:rPr lang="fr-FR" sz="2300" dirty="0"/>
              <a:t> are </a:t>
            </a:r>
            <a:r>
              <a:rPr lang="fr-FR" sz="2300" dirty="0" err="1"/>
              <a:t>using</a:t>
            </a:r>
            <a:r>
              <a:rPr lang="fr-FR" sz="2300" dirty="0"/>
              <a:t> in </a:t>
            </a:r>
            <a:r>
              <a:rPr lang="fr-FR" sz="2300" dirty="0" err="1"/>
              <a:t>this</a:t>
            </a:r>
            <a:r>
              <a:rPr lang="fr-FR" sz="2300" dirty="0"/>
              <a:t> </a:t>
            </a:r>
            <a:r>
              <a:rPr lang="fr-FR" sz="2300" dirty="0" err="1"/>
              <a:t>project</a:t>
            </a:r>
            <a:r>
              <a:rPr lang="fr-FR" sz="2300" dirty="0"/>
              <a:t> </a:t>
            </a:r>
            <a:r>
              <a:rPr lang="fr-FR" sz="2300" dirty="0" err="1"/>
              <a:t>is</a:t>
            </a:r>
            <a:r>
              <a:rPr lang="fr-FR" sz="2300" dirty="0"/>
              <a:t> </a:t>
            </a:r>
            <a:r>
              <a:rPr lang="fr-FR" sz="2300" dirty="0" err="1"/>
              <a:t>from</a:t>
            </a:r>
            <a:r>
              <a:rPr lang="fr-FR" sz="2300" dirty="0"/>
              <a:t> the UCI </a:t>
            </a:r>
            <a:r>
              <a:rPr lang="fr-FR" sz="2300" dirty="0" err="1"/>
              <a:t>website</a:t>
            </a:r>
            <a:r>
              <a:rPr lang="fr-FR" sz="2300" dirty="0"/>
              <a:t>.</a:t>
            </a:r>
          </a:p>
          <a:p>
            <a:endParaRPr lang="en-US" sz="2300" dirty="0"/>
          </a:p>
          <a:p>
            <a:r>
              <a:rPr lang="en-US" sz="2300" dirty="0"/>
              <a:t>This project’s aim is to find the best model to predict which companies will go bankrupt based on the 64 financial attributes of the dataset. This is a classification problem.</a:t>
            </a:r>
          </a:p>
          <a:p>
            <a:endParaRPr lang="en-US" sz="2300" dirty="0"/>
          </a:p>
          <a:p>
            <a:r>
              <a:rPr lang="fr-FR" sz="2300" dirty="0"/>
              <a:t>The 5 </a:t>
            </a:r>
            <a:r>
              <a:rPr lang="fr-FR" sz="2300" dirty="0" err="1"/>
              <a:t>arff</a:t>
            </a:r>
            <a:r>
              <a:rPr lang="fr-FR" sz="2300" dirty="0"/>
              <a:t> files </a:t>
            </a:r>
            <a:r>
              <a:rPr lang="fr-FR" sz="2300" dirty="0" err="1"/>
              <a:t>given</a:t>
            </a:r>
            <a:r>
              <a:rPr lang="fr-FR" sz="2300" dirty="0"/>
              <a:t> </a:t>
            </a:r>
            <a:r>
              <a:rPr lang="fr-FR" sz="2300" dirty="0" err="1"/>
              <a:t>included</a:t>
            </a:r>
            <a:r>
              <a:rPr lang="fr-FR" sz="2300" dirty="0"/>
              <a:t> 10,503 </a:t>
            </a:r>
            <a:r>
              <a:rPr lang="fr-FR" sz="2300" dirty="0" err="1"/>
              <a:t>examples</a:t>
            </a:r>
            <a:r>
              <a:rPr lang="fr-FR" sz="2300" dirty="0"/>
              <a:t>. </a:t>
            </a:r>
            <a:r>
              <a:rPr lang="en-US" sz="2300" dirty="0"/>
              <a:t>The data was collected from Emerging Markets Information Service, which is a database containing information on emerging markets around the world. The bankrupt companies were analyzed in the period 2000-2012, while the still operating companies were evaluated from 2007 to 2013. Each file corresponds to a year of observations.</a:t>
            </a:r>
            <a:endParaRPr lang="fr-FR" sz="2300" dirty="0"/>
          </a:p>
        </p:txBody>
      </p:sp>
      <p:sp>
        <p:nvSpPr>
          <p:cNvPr id="6" name="ZoneTexte 5">
            <a:extLst>
              <a:ext uri="{FF2B5EF4-FFF2-40B4-BE49-F238E27FC236}">
                <a16:creationId xmlns:a16="http://schemas.microsoft.com/office/drawing/2014/main" id="{319FFF4A-858F-44CA-8573-9505B2E25F9F}"/>
              </a:ext>
            </a:extLst>
          </p:cNvPr>
          <p:cNvSpPr txBox="1"/>
          <p:nvPr/>
        </p:nvSpPr>
        <p:spPr>
          <a:xfrm>
            <a:off x="892750" y="456833"/>
            <a:ext cx="5715000" cy="861774"/>
          </a:xfrm>
          <a:prstGeom prst="rect">
            <a:avLst/>
          </a:prstGeom>
          <a:noFill/>
        </p:spPr>
        <p:txBody>
          <a:bodyPr wrap="square" rtlCol="0">
            <a:spAutoFit/>
          </a:bodyPr>
          <a:lstStyle/>
          <a:p>
            <a:r>
              <a:rPr lang="fr-FR" sz="5000" dirty="0"/>
              <a:t>About the </a:t>
            </a:r>
            <a:r>
              <a:rPr lang="fr-FR" sz="5000" dirty="0" err="1"/>
              <a:t>dataset</a:t>
            </a:r>
            <a:endParaRPr lang="fr-FR" sz="5000" dirty="0"/>
          </a:p>
        </p:txBody>
      </p:sp>
      <p:pic>
        <p:nvPicPr>
          <p:cNvPr id="10" name="Picture 3">
            <a:extLst>
              <a:ext uri="{FF2B5EF4-FFF2-40B4-BE49-F238E27FC236}">
                <a16:creationId xmlns:a16="http://schemas.microsoft.com/office/drawing/2014/main" id="{C3063314-2684-4819-A063-D6ED09613099}"/>
              </a:ext>
            </a:extLst>
          </p:cNvPr>
          <p:cNvPicPr>
            <a:picLocks noChangeAspect="1"/>
          </p:cNvPicPr>
          <p:nvPr/>
        </p:nvPicPr>
        <p:blipFill rotWithShape="1">
          <a:blip r:embed="rId2"/>
          <a:srcRect l="27376" r="38292" b="2"/>
          <a:stretch/>
        </p:blipFill>
        <p:spPr>
          <a:xfrm>
            <a:off x="8722021"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spTree>
    <p:extLst>
      <p:ext uri="{BB962C8B-B14F-4D97-AF65-F5344CB8AC3E}">
        <p14:creationId xmlns:p14="http://schemas.microsoft.com/office/powerpoint/2010/main" val="332133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C154543-68A4-40A2-8FC7-4010AD2DBCAF}"/>
              </a:ext>
            </a:extLst>
          </p:cNvPr>
          <p:cNvSpPr txBox="1"/>
          <p:nvPr/>
        </p:nvSpPr>
        <p:spPr>
          <a:xfrm>
            <a:off x="6959223" y="420133"/>
            <a:ext cx="5562600" cy="861774"/>
          </a:xfrm>
          <a:prstGeom prst="rect">
            <a:avLst/>
          </a:prstGeom>
          <a:noFill/>
        </p:spPr>
        <p:txBody>
          <a:bodyPr wrap="square" rtlCol="0">
            <a:spAutoFit/>
          </a:bodyPr>
          <a:lstStyle/>
          <a:p>
            <a:r>
              <a:rPr lang="fr-FR" sz="5000" dirty="0"/>
              <a:t>Data exploration</a:t>
            </a:r>
          </a:p>
        </p:txBody>
      </p:sp>
      <p:sp>
        <p:nvSpPr>
          <p:cNvPr id="8" name="ZoneTexte 7">
            <a:extLst>
              <a:ext uri="{FF2B5EF4-FFF2-40B4-BE49-F238E27FC236}">
                <a16:creationId xmlns:a16="http://schemas.microsoft.com/office/drawing/2014/main" id="{E0C20F56-8487-4581-BFC1-AB3186ADE9EB}"/>
              </a:ext>
            </a:extLst>
          </p:cNvPr>
          <p:cNvSpPr txBox="1"/>
          <p:nvPr/>
        </p:nvSpPr>
        <p:spPr>
          <a:xfrm>
            <a:off x="317937" y="884055"/>
            <a:ext cx="6578223" cy="2015936"/>
          </a:xfrm>
          <a:prstGeom prst="rect">
            <a:avLst/>
          </a:prstGeom>
          <a:noFill/>
        </p:spPr>
        <p:txBody>
          <a:bodyPr wrap="square" rtlCol="0">
            <a:spAutoFit/>
          </a:bodyPr>
          <a:lstStyle/>
          <a:p>
            <a:r>
              <a:rPr lang="fr-FR" sz="2500" dirty="0"/>
              <a:t>The source of the </a:t>
            </a:r>
            <a:r>
              <a:rPr lang="fr-FR" sz="2500" dirty="0" err="1"/>
              <a:t>dataset</a:t>
            </a:r>
            <a:r>
              <a:rPr lang="fr-FR" sz="2500" dirty="0"/>
              <a:t> </a:t>
            </a:r>
            <a:r>
              <a:rPr lang="en-US" sz="2500" dirty="0"/>
              <a:t>stated that there were many missing values.</a:t>
            </a:r>
          </a:p>
          <a:p>
            <a:endParaRPr lang="en-US" sz="2500" dirty="0"/>
          </a:p>
          <a:p>
            <a:r>
              <a:rPr lang="en-US" sz="2500" dirty="0"/>
              <a:t>In this first part of the project, we focused on how to deal with the missing data.</a:t>
            </a:r>
            <a:endParaRPr lang="fr-FR" sz="2500" dirty="0"/>
          </a:p>
        </p:txBody>
      </p:sp>
      <p:pic>
        <p:nvPicPr>
          <p:cNvPr id="10" name="Image 9">
            <a:extLst>
              <a:ext uri="{FF2B5EF4-FFF2-40B4-BE49-F238E27FC236}">
                <a16:creationId xmlns:a16="http://schemas.microsoft.com/office/drawing/2014/main" id="{EB98C26E-C2D8-4CAA-BAA7-26F354D8795A}"/>
              </a:ext>
            </a:extLst>
          </p:cNvPr>
          <p:cNvPicPr>
            <a:picLocks noChangeAspect="1"/>
          </p:cNvPicPr>
          <p:nvPr/>
        </p:nvPicPr>
        <p:blipFill>
          <a:blip r:embed="rId2"/>
          <a:stretch>
            <a:fillRect/>
          </a:stretch>
        </p:blipFill>
        <p:spPr>
          <a:xfrm>
            <a:off x="367810" y="3093641"/>
            <a:ext cx="7029450" cy="1952625"/>
          </a:xfrm>
          <a:prstGeom prst="rect">
            <a:avLst/>
          </a:prstGeom>
        </p:spPr>
      </p:pic>
      <p:sp>
        <p:nvSpPr>
          <p:cNvPr id="12" name="ZoneTexte 11">
            <a:extLst>
              <a:ext uri="{FF2B5EF4-FFF2-40B4-BE49-F238E27FC236}">
                <a16:creationId xmlns:a16="http://schemas.microsoft.com/office/drawing/2014/main" id="{1C9D5418-1F62-443E-AD57-EA357E2873AC}"/>
              </a:ext>
            </a:extLst>
          </p:cNvPr>
          <p:cNvSpPr txBox="1"/>
          <p:nvPr/>
        </p:nvSpPr>
        <p:spPr>
          <a:xfrm>
            <a:off x="1943814" y="5072698"/>
            <a:ext cx="4013690" cy="369332"/>
          </a:xfrm>
          <a:prstGeom prst="rect">
            <a:avLst/>
          </a:prstGeom>
          <a:noFill/>
        </p:spPr>
        <p:txBody>
          <a:bodyPr wrap="square" rtlCol="0">
            <a:spAutoFit/>
          </a:bodyPr>
          <a:lstStyle/>
          <a:p>
            <a:r>
              <a:rPr lang="fr-FR" dirty="0"/>
              <a:t>The </a:t>
            </a:r>
            <a:r>
              <a:rPr lang="fr-FR" dirty="0" err="1"/>
              <a:t>sparsity</a:t>
            </a:r>
            <a:r>
              <a:rPr lang="fr-FR" dirty="0"/>
              <a:t> matrix for the year1 </a:t>
            </a:r>
            <a:r>
              <a:rPr lang="fr-FR" dirty="0" err="1"/>
              <a:t>dataset</a:t>
            </a:r>
            <a:r>
              <a:rPr lang="fr-FR" dirty="0"/>
              <a:t> </a:t>
            </a:r>
          </a:p>
        </p:txBody>
      </p:sp>
      <p:pic>
        <p:nvPicPr>
          <p:cNvPr id="14" name="Image 13">
            <a:extLst>
              <a:ext uri="{FF2B5EF4-FFF2-40B4-BE49-F238E27FC236}">
                <a16:creationId xmlns:a16="http://schemas.microsoft.com/office/drawing/2014/main" id="{38306FA6-1B05-4A80-AA43-3E1EE4B1480B}"/>
              </a:ext>
            </a:extLst>
          </p:cNvPr>
          <p:cNvPicPr>
            <a:picLocks noChangeAspect="1"/>
          </p:cNvPicPr>
          <p:nvPr/>
        </p:nvPicPr>
        <p:blipFill>
          <a:blip r:embed="rId3"/>
          <a:stretch>
            <a:fillRect/>
          </a:stretch>
        </p:blipFill>
        <p:spPr>
          <a:xfrm>
            <a:off x="7699769" y="1758638"/>
            <a:ext cx="4010025" cy="3981450"/>
          </a:xfrm>
          <a:prstGeom prst="rect">
            <a:avLst/>
          </a:prstGeom>
        </p:spPr>
      </p:pic>
      <p:sp>
        <p:nvSpPr>
          <p:cNvPr id="16" name="ZoneTexte 15">
            <a:extLst>
              <a:ext uri="{FF2B5EF4-FFF2-40B4-BE49-F238E27FC236}">
                <a16:creationId xmlns:a16="http://schemas.microsoft.com/office/drawing/2014/main" id="{F7D9BE38-1E33-48EE-96E8-8D1D97F05D4A}"/>
              </a:ext>
            </a:extLst>
          </p:cNvPr>
          <p:cNvSpPr txBox="1"/>
          <p:nvPr/>
        </p:nvSpPr>
        <p:spPr>
          <a:xfrm>
            <a:off x="8695057" y="5846183"/>
            <a:ext cx="4235971" cy="369332"/>
          </a:xfrm>
          <a:prstGeom prst="rect">
            <a:avLst/>
          </a:prstGeom>
          <a:noFill/>
        </p:spPr>
        <p:txBody>
          <a:bodyPr wrap="square" rtlCol="0">
            <a:spAutoFit/>
          </a:bodyPr>
          <a:lstStyle/>
          <a:p>
            <a:r>
              <a:rPr lang="fr-FR" dirty="0" err="1"/>
              <a:t>Heatmap</a:t>
            </a:r>
            <a:r>
              <a:rPr lang="fr-FR" dirty="0"/>
              <a:t> for year1</a:t>
            </a:r>
          </a:p>
        </p:txBody>
      </p:sp>
    </p:spTree>
    <p:extLst>
      <p:ext uri="{BB962C8B-B14F-4D97-AF65-F5344CB8AC3E}">
        <p14:creationId xmlns:p14="http://schemas.microsoft.com/office/powerpoint/2010/main" val="144508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0EF33-1339-4917-912F-7C82D6541F65}"/>
              </a:ext>
            </a:extLst>
          </p:cNvPr>
          <p:cNvPicPr>
            <a:picLocks noChangeAspect="1"/>
          </p:cNvPicPr>
          <p:nvPr/>
        </p:nvPicPr>
        <p:blipFill rotWithShape="1">
          <a:blip r:embed="rId2"/>
          <a:srcRect l="76" r="10989" b="-1"/>
          <a:stretch/>
        </p:blipFill>
        <p:spPr>
          <a:xfrm>
            <a:off x="-42510" y="10"/>
            <a:ext cx="9137156" cy="6857989"/>
          </a:xfrm>
          <a:prstGeom prst="rect">
            <a:avLst/>
          </a:prstGeom>
        </p:spPr>
      </p:pic>
      <p:sp>
        <p:nvSpPr>
          <p:cNvPr id="5" name="ZoneTexte 4">
            <a:extLst>
              <a:ext uri="{FF2B5EF4-FFF2-40B4-BE49-F238E27FC236}">
                <a16:creationId xmlns:a16="http://schemas.microsoft.com/office/drawing/2014/main" id="{97B987AA-3CA5-4CB1-ADDF-9B6CC642A52F}"/>
              </a:ext>
            </a:extLst>
          </p:cNvPr>
          <p:cNvSpPr txBox="1"/>
          <p:nvPr/>
        </p:nvSpPr>
        <p:spPr>
          <a:xfrm>
            <a:off x="247587" y="125506"/>
            <a:ext cx="4475699" cy="7956024"/>
          </a:xfrm>
          <a:prstGeom prst="rect">
            <a:avLst/>
          </a:prstGeom>
          <a:noFill/>
        </p:spPr>
        <p:txBody>
          <a:bodyPr wrap="square" rtlCol="0">
            <a:spAutoFit/>
          </a:bodyPr>
          <a:lstStyle/>
          <a:p>
            <a:r>
              <a:rPr lang="en-US" sz="2500" dirty="0"/>
              <a:t>The sparsity matrix for all 5 years showed that a lot of data is missing from column X37. Overall, all attributes of the dataset have some missing data, we shouldn't delete all the rows with missing values, as it can cause severe data loss for our dataset. The dataset is quite imbalanced and sparse.</a:t>
            </a:r>
          </a:p>
          <a:p>
            <a:endParaRPr lang="en-US" sz="2500" dirty="0"/>
          </a:p>
          <a:p>
            <a:r>
              <a:rPr lang="en-US" sz="2500" dirty="0"/>
              <a:t>The heatmap shows that no features are distinguishably correlated to another in all </a:t>
            </a:r>
            <a:r>
              <a:rPr lang="en-US" sz="2500" dirty="0" err="1"/>
              <a:t>dataframes</a:t>
            </a:r>
            <a:r>
              <a:rPr lang="en-US" sz="2500" dirty="0"/>
              <a:t> therefore we can't remove any features. We need to fill in the gaps to deal with the missing data. We used Mean imputation to do </a:t>
            </a:r>
            <a:r>
              <a:rPr lang="en-US" sz="2500" dirty="0" err="1"/>
              <a:t>do</a:t>
            </a:r>
            <a:r>
              <a:rPr lang="en-US" sz="2500" dirty="0"/>
              <a:t>.</a:t>
            </a:r>
          </a:p>
          <a:p>
            <a:endParaRPr lang="en-US" sz="2500" dirty="0"/>
          </a:p>
          <a:p>
            <a:endParaRPr lang="en-US" sz="2500" dirty="0"/>
          </a:p>
          <a:p>
            <a:endParaRPr lang="en-US" dirty="0"/>
          </a:p>
          <a:p>
            <a:endParaRPr lang="fr-FR" dirty="0"/>
          </a:p>
        </p:txBody>
      </p:sp>
      <p:sp>
        <p:nvSpPr>
          <p:cNvPr id="6" name="ZoneTexte 5">
            <a:extLst>
              <a:ext uri="{FF2B5EF4-FFF2-40B4-BE49-F238E27FC236}">
                <a16:creationId xmlns:a16="http://schemas.microsoft.com/office/drawing/2014/main" id="{BCB1B20D-B29D-4FBC-8740-D38E04F86F90}"/>
              </a:ext>
            </a:extLst>
          </p:cNvPr>
          <p:cNvSpPr txBox="1"/>
          <p:nvPr/>
        </p:nvSpPr>
        <p:spPr>
          <a:xfrm>
            <a:off x="4985563" y="271700"/>
            <a:ext cx="6958850" cy="3831818"/>
          </a:xfrm>
          <a:prstGeom prst="rect">
            <a:avLst/>
          </a:prstGeom>
          <a:noFill/>
        </p:spPr>
        <p:txBody>
          <a:bodyPr wrap="square" rtlCol="0">
            <a:spAutoFit/>
          </a:bodyPr>
          <a:lstStyle/>
          <a:p>
            <a:r>
              <a:rPr lang="fr-FR" sz="2500" dirty="0" err="1"/>
              <a:t>Taking</a:t>
            </a:r>
            <a:r>
              <a:rPr lang="fr-FR" sz="2500" dirty="0"/>
              <a:t> a look at </a:t>
            </a:r>
            <a:r>
              <a:rPr lang="fr-FR" sz="2500" dirty="0" err="1"/>
              <a:t>our</a:t>
            </a:r>
            <a:r>
              <a:rPr lang="fr-FR" sz="2500" dirty="0"/>
              <a:t> class label Y, </a:t>
            </a:r>
            <a:r>
              <a:rPr lang="fr-FR" sz="2500" dirty="0" err="1"/>
              <a:t>we</a:t>
            </a:r>
            <a:r>
              <a:rPr lang="fr-FR" sz="2500" dirty="0"/>
              <a:t> </a:t>
            </a:r>
            <a:r>
              <a:rPr lang="fr-FR" sz="2500" dirty="0" err="1"/>
              <a:t>saw</a:t>
            </a:r>
            <a:r>
              <a:rPr lang="fr-FR" sz="2500" dirty="0"/>
              <a:t> </a:t>
            </a:r>
            <a:r>
              <a:rPr lang="fr-FR" sz="2500" dirty="0" err="1"/>
              <a:t>that</a:t>
            </a:r>
            <a:r>
              <a:rPr lang="fr-FR" sz="2500" dirty="0"/>
              <a:t> the </a:t>
            </a:r>
            <a:r>
              <a:rPr lang="fr-FR" sz="2500" dirty="0" err="1"/>
              <a:t>dataset</a:t>
            </a:r>
            <a:r>
              <a:rPr lang="fr-FR" sz="2500" dirty="0"/>
              <a:t> </a:t>
            </a:r>
            <a:r>
              <a:rPr lang="fr-FR" sz="2500" dirty="0" err="1"/>
              <a:t>is</a:t>
            </a:r>
            <a:r>
              <a:rPr lang="fr-FR" sz="2500" dirty="0"/>
              <a:t> </a:t>
            </a:r>
            <a:r>
              <a:rPr lang="fr-FR" sz="2500" dirty="0" err="1"/>
              <a:t>very</a:t>
            </a:r>
            <a:r>
              <a:rPr lang="fr-FR" sz="2500" dirty="0"/>
              <a:t> </a:t>
            </a:r>
            <a:r>
              <a:rPr lang="fr-FR" sz="2500" dirty="0" err="1"/>
              <a:t>imbalanced</a:t>
            </a:r>
            <a:r>
              <a:rPr lang="fr-FR" sz="2500" dirty="0"/>
              <a:t>. </a:t>
            </a:r>
            <a:r>
              <a:rPr lang="en-US" sz="2500" dirty="0"/>
              <a:t>There is a large amount of data/observations for one class and much fewer observations for one or more other classes. If we leave the dataset as it is, we won't be able train our models well.</a:t>
            </a:r>
          </a:p>
          <a:p>
            <a:endParaRPr lang="en-US" sz="2500" dirty="0"/>
          </a:p>
          <a:p>
            <a:r>
              <a:rPr lang="en-US" sz="2500" dirty="0"/>
              <a:t>We used SMOTE (Synthetic Minority Over Sampling Technique) function from the </a:t>
            </a:r>
            <a:r>
              <a:rPr lang="en-US" sz="2500" dirty="0" err="1"/>
              <a:t>imblearn</a:t>
            </a:r>
            <a:r>
              <a:rPr lang="en-US" sz="2500" dirty="0"/>
              <a:t> library to balance out the dataset and oversample the minority class.</a:t>
            </a:r>
          </a:p>
          <a:p>
            <a:endParaRPr lang="fr-FR" dirty="0"/>
          </a:p>
        </p:txBody>
      </p:sp>
      <p:pic>
        <p:nvPicPr>
          <p:cNvPr id="7" name="Image 6">
            <a:extLst>
              <a:ext uri="{FF2B5EF4-FFF2-40B4-BE49-F238E27FC236}">
                <a16:creationId xmlns:a16="http://schemas.microsoft.com/office/drawing/2014/main" id="{A9330956-C41E-4CDB-B80B-60A841A9480F}"/>
              </a:ext>
            </a:extLst>
          </p:cNvPr>
          <p:cNvPicPr>
            <a:picLocks noChangeAspect="1"/>
          </p:cNvPicPr>
          <p:nvPr/>
        </p:nvPicPr>
        <p:blipFill>
          <a:blip r:embed="rId3"/>
          <a:stretch>
            <a:fillRect/>
          </a:stretch>
        </p:blipFill>
        <p:spPr>
          <a:xfrm>
            <a:off x="6453890" y="3911058"/>
            <a:ext cx="4065640" cy="2531808"/>
          </a:xfrm>
          <a:prstGeom prst="rect">
            <a:avLst/>
          </a:prstGeom>
        </p:spPr>
      </p:pic>
    </p:spTree>
    <p:extLst>
      <p:ext uri="{BB962C8B-B14F-4D97-AF65-F5344CB8AC3E}">
        <p14:creationId xmlns:p14="http://schemas.microsoft.com/office/powerpoint/2010/main" val="168696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43F406-8795-4F5C-B80B-9420384F7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03D0D8D8-ECB3-483E-B6C3-EC94C1607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3844" y="0"/>
            <a:ext cx="9968156" cy="686158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131490 w 6042283"/>
              <a:gd name="connsiteY0" fmla="*/ 0 h 6881904"/>
              <a:gd name="connsiteX1" fmla="*/ 6042283 w 6042283"/>
              <a:gd name="connsiteY1" fmla="*/ 0 h 6881904"/>
              <a:gd name="connsiteX2" fmla="*/ 6042283 w 6042283"/>
              <a:gd name="connsiteY2" fmla="*/ 6857998 h 6881904"/>
              <a:gd name="connsiteX3" fmla="*/ 0 w 6042283"/>
              <a:gd name="connsiteY3" fmla="*/ 6881904 h 6881904"/>
              <a:gd name="connsiteX4" fmla="*/ 1131490 w 6042283"/>
              <a:gd name="connsiteY4" fmla="*/ 0 h 6881904"/>
              <a:gd name="connsiteX0" fmla="*/ 1095204 w 6005997"/>
              <a:gd name="connsiteY0" fmla="*/ 0 h 6871744"/>
              <a:gd name="connsiteX1" fmla="*/ 6005997 w 6005997"/>
              <a:gd name="connsiteY1" fmla="*/ 0 h 6871744"/>
              <a:gd name="connsiteX2" fmla="*/ 6005997 w 6005997"/>
              <a:gd name="connsiteY2" fmla="*/ 6857998 h 6871744"/>
              <a:gd name="connsiteX3" fmla="*/ 0 w 6005997"/>
              <a:gd name="connsiteY3" fmla="*/ 6871744 h 6871744"/>
              <a:gd name="connsiteX4" fmla="*/ 1095204 w 6005997"/>
              <a:gd name="connsiteY4" fmla="*/ 0 h 6871744"/>
              <a:gd name="connsiteX0" fmla="*/ 1064966 w 5975759"/>
              <a:gd name="connsiteY0" fmla="*/ 0 h 6871744"/>
              <a:gd name="connsiteX1" fmla="*/ 5975759 w 5975759"/>
              <a:gd name="connsiteY1" fmla="*/ 0 h 6871744"/>
              <a:gd name="connsiteX2" fmla="*/ 5975759 w 5975759"/>
              <a:gd name="connsiteY2" fmla="*/ 6857998 h 6871744"/>
              <a:gd name="connsiteX3" fmla="*/ 0 w 5975759"/>
              <a:gd name="connsiteY3" fmla="*/ 6871744 h 6871744"/>
              <a:gd name="connsiteX4" fmla="*/ 1064966 w 5975759"/>
              <a:gd name="connsiteY4" fmla="*/ 0 h 6871744"/>
              <a:gd name="connsiteX0" fmla="*/ 1022633 w 5933426"/>
              <a:gd name="connsiteY0" fmla="*/ 0 h 6861584"/>
              <a:gd name="connsiteX1" fmla="*/ 5933426 w 5933426"/>
              <a:gd name="connsiteY1" fmla="*/ 0 h 6861584"/>
              <a:gd name="connsiteX2" fmla="*/ 5933426 w 5933426"/>
              <a:gd name="connsiteY2" fmla="*/ 6857998 h 6861584"/>
              <a:gd name="connsiteX3" fmla="*/ 0 w 5933426"/>
              <a:gd name="connsiteY3" fmla="*/ 6861584 h 6861584"/>
              <a:gd name="connsiteX4" fmla="*/ 1022633 w 5933426"/>
              <a:gd name="connsiteY4" fmla="*/ 0 h 6861584"/>
              <a:gd name="connsiteX0" fmla="*/ 968205 w 5933426"/>
              <a:gd name="connsiteY0" fmla="*/ 10160 h 6861584"/>
              <a:gd name="connsiteX1" fmla="*/ 5933426 w 5933426"/>
              <a:gd name="connsiteY1" fmla="*/ 0 h 6861584"/>
              <a:gd name="connsiteX2" fmla="*/ 5933426 w 5933426"/>
              <a:gd name="connsiteY2" fmla="*/ 6857998 h 6861584"/>
              <a:gd name="connsiteX3" fmla="*/ 0 w 5933426"/>
              <a:gd name="connsiteY3" fmla="*/ 6861584 h 6861584"/>
              <a:gd name="connsiteX4" fmla="*/ 968205 w 5933426"/>
              <a:gd name="connsiteY4" fmla="*/ 10160 h 6861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3426" h="6861584">
                <a:moveTo>
                  <a:pt x="968205" y="10160"/>
                </a:moveTo>
                <a:lnTo>
                  <a:pt x="5933426" y="0"/>
                </a:lnTo>
                <a:lnTo>
                  <a:pt x="5933426" y="6857998"/>
                </a:lnTo>
                <a:lnTo>
                  <a:pt x="0" y="6861584"/>
                </a:lnTo>
                <a:lnTo>
                  <a:pt x="968205" y="1016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B4D5499F-1BF0-4316-9D97-3D3D6935F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815294" cy="250712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4032A0-D1D1-49B7-A623-A69E3A7AD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4350871"/>
            <a:ext cx="3036047" cy="25310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25A706-CD7C-4740-9A93-97881DA595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040281" y="5964518"/>
            <a:ext cx="5151719" cy="9173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067209-AFF7-4884-854B-235E78AC3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54023" y="1386541"/>
            <a:ext cx="2049931" cy="549536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B952AFA-8284-49FB-B3E3-FA6A8BE29F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99482" y="0"/>
            <a:ext cx="1392518" cy="468555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1B29190-39D9-4EA4-9102-2A8D85D784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CB861B63-F2FA-465F-ABEE-8E66F2E2FEF6}"/>
              </a:ext>
            </a:extLst>
          </p:cNvPr>
          <p:cNvSpPr txBox="1"/>
          <p:nvPr/>
        </p:nvSpPr>
        <p:spPr>
          <a:xfrm>
            <a:off x="645459" y="470932"/>
            <a:ext cx="7566212" cy="861774"/>
          </a:xfrm>
          <a:prstGeom prst="rect">
            <a:avLst/>
          </a:prstGeom>
          <a:noFill/>
        </p:spPr>
        <p:txBody>
          <a:bodyPr wrap="square" rtlCol="0">
            <a:spAutoFit/>
          </a:bodyPr>
          <a:lstStyle/>
          <a:p>
            <a:r>
              <a:rPr lang="fr-FR" sz="5000" dirty="0"/>
              <a:t>Data modeling</a:t>
            </a:r>
          </a:p>
        </p:txBody>
      </p:sp>
      <p:sp>
        <p:nvSpPr>
          <p:cNvPr id="5" name="ZoneTexte 4">
            <a:extLst>
              <a:ext uri="{FF2B5EF4-FFF2-40B4-BE49-F238E27FC236}">
                <a16:creationId xmlns:a16="http://schemas.microsoft.com/office/drawing/2014/main" id="{204B687E-E9F2-46FA-BC62-CBB5CF71A145}"/>
              </a:ext>
            </a:extLst>
          </p:cNvPr>
          <p:cNvSpPr txBox="1"/>
          <p:nvPr/>
        </p:nvSpPr>
        <p:spPr>
          <a:xfrm>
            <a:off x="817560" y="2204028"/>
            <a:ext cx="4823012" cy="3554819"/>
          </a:xfrm>
          <a:prstGeom prst="rect">
            <a:avLst/>
          </a:prstGeom>
          <a:noFill/>
        </p:spPr>
        <p:txBody>
          <a:bodyPr wrap="square" rtlCol="0">
            <a:spAutoFit/>
          </a:bodyPr>
          <a:lstStyle/>
          <a:p>
            <a:r>
              <a:rPr lang="en-US" sz="2500" dirty="0"/>
              <a:t>Models we tried to predict bankruptcy :</a:t>
            </a:r>
          </a:p>
          <a:p>
            <a:r>
              <a:rPr lang="en-US" sz="2500" dirty="0"/>
              <a:t> </a:t>
            </a:r>
          </a:p>
          <a:p>
            <a:pPr marL="285750" indent="-285750">
              <a:buFont typeface="Arial" panose="020B0604020202020204" pitchFamily="34" charset="0"/>
              <a:buChar char="•"/>
            </a:pPr>
            <a:r>
              <a:rPr lang="en-US" sz="2500" dirty="0"/>
              <a:t>Naive Bayes</a:t>
            </a:r>
          </a:p>
          <a:p>
            <a:pPr marL="285750" indent="-285750">
              <a:buFont typeface="Arial" panose="020B0604020202020204" pitchFamily="34" charset="0"/>
              <a:buChar char="•"/>
            </a:pPr>
            <a:r>
              <a:rPr lang="en-US" sz="2500" dirty="0"/>
              <a:t>Logistic Regression</a:t>
            </a:r>
          </a:p>
          <a:p>
            <a:pPr marL="285750" indent="-285750">
              <a:buFont typeface="Arial" panose="020B0604020202020204" pitchFamily="34" charset="0"/>
              <a:buChar char="•"/>
            </a:pPr>
            <a:r>
              <a:rPr lang="en-US" sz="2500" dirty="0"/>
              <a:t>Gradient Boosting Tree</a:t>
            </a:r>
          </a:p>
          <a:p>
            <a:pPr marL="285750" indent="-285750">
              <a:buFont typeface="Arial" panose="020B0604020202020204" pitchFamily="34" charset="0"/>
              <a:buChar char="•"/>
            </a:pPr>
            <a:r>
              <a:rPr lang="en-US" sz="2500" dirty="0"/>
              <a:t>Decision Tree Classifier </a:t>
            </a:r>
          </a:p>
          <a:p>
            <a:pPr marL="285750" indent="-285750">
              <a:buFont typeface="Arial" panose="020B0604020202020204" pitchFamily="34" charset="0"/>
              <a:buChar char="•"/>
            </a:pPr>
            <a:r>
              <a:rPr lang="en-US" sz="2500" dirty="0"/>
              <a:t>Random Forest</a:t>
            </a:r>
          </a:p>
          <a:p>
            <a:pPr marL="285750" indent="-285750">
              <a:buFont typeface="Arial" panose="020B0604020202020204" pitchFamily="34" charset="0"/>
              <a:buChar char="•"/>
            </a:pPr>
            <a:endParaRPr lang="en-US" sz="2500" dirty="0"/>
          </a:p>
          <a:p>
            <a:endParaRPr lang="fr-FR" sz="2500" dirty="0"/>
          </a:p>
        </p:txBody>
      </p:sp>
      <p:sp>
        <p:nvSpPr>
          <p:cNvPr id="6" name="ZoneTexte 5">
            <a:extLst>
              <a:ext uri="{FF2B5EF4-FFF2-40B4-BE49-F238E27FC236}">
                <a16:creationId xmlns:a16="http://schemas.microsoft.com/office/drawing/2014/main" id="{3C8EC1AE-E1F4-4C56-89B7-AD6D7671A830}"/>
              </a:ext>
            </a:extLst>
          </p:cNvPr>
          <p:cNvSpPr txBox="1"/>
          <p:nvPr/>
        </p:nvSpPr>
        <p:spPr>
          <a:xfrm>
            <a:off x="6504780" y="2342777"/>
            <a:ext cx="4823012" cy="2400657"/>
          </a:xfrm>
          <a:prstGeom prst="rect">
            <a:avLst/>
          </a:prstGeom>
          <a:noFill/>
        </p:spPr>
        <p:txBody>
          <a:bodyPr wrap="square" rtlCol="0">
            <a:spAutoFit/>
          </a:bodyPr>
          <a:lstStyle/>
          <a:p>
            <a:r>
              <a:rPr lang="fr-FR" sz="2500" dirty="0" err="1"/>
              <a:t>We</a:t>
            </a:r>
            <a:r>
              <a:rPr lang="fr-FR" sz="2500" dirty="0"/>
              <a:t> </a:t>
            </a:r>
            <a:r>
              <a:rPr lang="fr-FR" sz="2500" dirty="0" err="1"/>
              <a:t>used</a:t>
            </a:r>
            <a:r>
              <a:rPr lang="fr-FR" sz="2500" dirty="0"/>
              <a:t> the </a:t>
            </a:r>
            <a:r>
              <a:rPr lang="fr-FR" sz="2500" dirty="0" err="1"/>
              <a:t>following</a:t>
            </a:r>
            <a:r>
              <a:rPr lang="fr-FR" sz="2500" dirty="0"/>
              <a:t> to </a:t>
            </a:r>
            <a:r>
              <a:rPr lang="fr-FR" sz="2500" dirty="0" err="1"/>
              <a:t>evaluate</a:t>
            </a:r>
            <a:r>
              <a:rPr lang="fr-FR" sz="2500" dirty="0"/>
              <a:t> the performances of </a:t>
            </a:r>
            <a:r>
              <a:rPr lang="fr-FR" sz="2500" dirty="0" err="1"/>
              <a:t>each</a:t>
            </a:r>
            <a:r>
              <a:rPr lang="fr-FR" sz="2500" dirty="0"/>
              <a:t> model :</a:t>
            </a:r>
          </a:p>
          <a:p>
            <a:endParaRPr lang="fr-FR" sz="2500" dirty="0"/>
          </a:p>
          <a:p>
            <a:pPr marL="285750" indent="-285750">
              <a:buFont typeface="Arial" panose="020B0604020202020204" pitchFamily="34" charset="0"/>
              <a:buChar char="•"/>
            </a:pPr>
            <a:r>
              <a:rPr lang="fr-FR" sz="2500" dirty="0" err="1"/>
              <a:t>Accuracy</a:t>
            </a:r>
            <a:r>
              <a:rPr lang="fr-FR" sz="2500" dirty="0"/>
              <a:t> score</a:t>
            </a:r>
          </a:p>
          <a:p>
            <a:pPr marL="285750" indent="-285750">
              <a:buFont typeface="Arial" panose="020B0604020202020204" pitchFamily="34" charset="0"/>
              <a:buChar char="•"/>
            </a:pPr>
            <a:r>
              <a:rPr lang="fr-FR" sz="2500" dirty="0" err="1"/>
              <a:t>Recall</a:t>
            </a:r>
            <a:r>
              <a:rPr lang="fr-FR" sz="2500" dirty="0"/>
              <a:t> Score</a:t>
            </a:r>
          </a:p>
          <a:p>
            <a:pPr marL="285750" indent="-285750">
              <a:buFont typeface="Arial" panose="020B0604020202020204" pitchFamily="34" charset="0"/>
              <a:buChar char="•"/>
            </a:pPr>
            <a:r>
              <a:rPr lang="fr-FR" sz="2500" dirty="0" err="1"/>
              <a:t>Precision</a:t>
            </a:r>
            <a:r>
              <a:rPr lang="fr-FR" sz="2500" dirty="0"/>
              <a:t> Score</a:t>
            </a:r>
          </a:p>
        </p:txBody>
      </p:sp>
    </p:spTree>
    <p:extLst>
      <p:ext uri="{BB962C8B-B14F-4D97-AF65-F5344CB8AC3E}">
        <p14:creationId xmlns:p14="http://schemas.microsoft.com/office/powerpoint/2010/main" val="253105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AA282C-D6AD-4614-A9F7-E9D8CDB6B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01F38BF-0DBB-4C54-8117-56670D3AAEC9}"/>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5349CB8-0027-49D3-B09C-B3097EB0E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49100"/>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4A330F7-C135-4887-BEB7-715897211F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4849100"/>
            <a:ext cx="3309581"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4BC022-2321-4FF2-BB92-B4B3F486CF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64221" y="4849100"/>
            <a:ext cx="3327780" cy="5281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E8991A-3FA3-406E-92A6-7021C64B8B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0990" y="4849100"/>
            <a:ext cx="2648592"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4486EB5-0FC0-4694-8A6B-5084CCDFFA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95230" y="5834655"/>
            <a:ext cx="4296771" cy="102334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2A2150-2605-46B8-9C26-A96C0BB01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283588" y="4849100"/>
            <a:ext cx="1460311" cy="20089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A1CCB57-0D36-400A-83B4-56E9AEE3EF56}"/>
              </a:ext>
            </a:extLst>
          </p:cNvPr>
          <p:cNvSpPr txBox="1"/>
          <p:nvPr/>
        </p:nvSpPr>
        <p:spPr>
          <a:xfrm>
            <a:off x="3227294" y="256296"/>
            <a:ext cx="5737411" cy="861774"/>
          </a:xfrm>
          <a:prstGeom prst="rect">
            <a:avLst/>
          </a:prstGeom>
          <a:noFill/>
        </p:spPr>
        <p:txBody>
          <a:bodyPr wrap="square" rtlCol="0">
            <a:spAutoFit/>
          </a:bodyPr>
          <a:lstStyle/>
          <a:p>
            <a:r>
              <a:rPr lang="fr-FR" sz="5000" dirty="0" err="1"/>
              <a:t>Decision</a:t>
            </a:r>
            <a:r>
              <a:rPr lang="fr-FR" sz="5000" dirty="0"/>
              <a:t> </a:t>
            </a:r>
            <a:r>
              <a:rPr lang="fr-FR" sz="5000" dirty="0" err="1"/>
              <a:t>Tree</a:t>
            </a:r>
            <a:r>
              <a:rPr lang="fr-FR" sz="5000" dirty="0"/>
              <a:t> Classifier</a:t>
            </a:r>
          </a:p>
        </p:txBody>
      </p:sp>
      <p:pic>
        <p:nvPicPr>
          <p:cNvPr id="6" name="Image 5">
            <a:extLst>
              <a:ext uri="{FF2B5EF4-FFF2-40B4-BE49-F238E27FC236}">
                <a16:creationId xmlns:a16="http://schemas.microsoft.com/office/drawing/2014/main" id="{7F2BA7EA-5179-40AA-926F-21CC6340C2FF}"/>
              </a:ext>
            </a:extLst>
          </p:cNvPr>
          <p:cNvPicPr>
            <a:picLocks noChangeAspect="1"/>
          </p:cNvPicPr>
          <p:nvPr/>
        </p:nvPicPr>
        <p:blipFill>
          <a:blip r:embed="rId3"/>
          <a:stretch>
            <a:fillRect/>
          </a:stretch>
        </p:blipFill>
        <p:spPr>
          <a:xfrm>
            <a:off x="354129" y="1198579"/>
            <a:ext cx="3607457" cy="2169740"/>
          </a:xfrm>
          <a:prstGeom prst="rect">
            <a:avLst/>
          </a:prstGeom>
        </p:spPr>
      </p:pic>
      <p:pic>
        <p:nvPicPr>
          <p:cNvPr id="7" name="Image 6">
            <a:extLst>
              <a:ext uri="{FF2B5EF4-FFF2-40B4-BE49-F238E27FC236}">
                <a16:creationId xmlns:a16="http://schemas.microsoft.com/office/drawing/2014/main" id="{D02F22FB-3F33-490B-8D8D-4BFF5E10E6C8}"/>
              </a:ext>
            </a:extLst>
          </p:cNvPr>
          <p:cNvPicPr>
            <a:picLocks noChangeAspect="1"/>
          </p:cNvPicPr>
          <p:nvPr/>
        </p:nvPicPr>
        <p:blipFill>
          <a:blip r:embed="rId4"/>
          <a:stretch>
            <a:fillRect/>
          </a:stretch>
        </p:blipFill>
        <p:spPr>
          <a:xfrm>
            <a:off x="4312185" y="1198579"/>
            <a:ext cx="3607457" cy="2171783"/>
          </a:xfrm>
          <a:prstGeom prst="rect">
            <a:avLst/>
          </a:prstGeom>
        </p:spPr>
      </p:pic>
      <p:pic>
        <p:nvPicPr>
          <p:cNvPr id="8" name="Image 7">
            <a:extLst>
              <a:ext uri="{FF2B5EF4-FFF2-40B4-BE49-F238E27FC236}">
                <a16:creationId xmlns:a16="http://schemas.microsoft.com/office/drawing/2014/main" id="{B00BCB6B-98AA-43E7-95E0-44C55977DF4E}"/>
              </a:ext>
            </a:extLst>
          </p:cNvPr>
          <p:cNvPicPr>
            <a:picLocks noChangeAspect="1"/>
          </p:cNvPicPr>
          <p:nvPr/>
        </p:nvPicPr>
        <p:blipFill>
          <a:blip r:embed="rId5"/>
          <a:stretch>
            <a:fillRect/>
          </a:stretch>
        </p:blipFill>
        <p:spPr>
          <a:xfrm>
            <a:off x="8233152" y="1217571"/>
            <a:ext cx="3617402" cy="2150748"/>
          </a:xfrm>
          <a:prstGeom prst="rect">
            <a:avLst/>
          </a:prstGeom>
        </p:spPr>
      </p:pic>
      <p:pic>
        <p:nvPicPr>
          <p:cNvPr id="10" name="Image 9">
            <a:extLst>
              <a:ext uri="{FF2B5EF4-FFF2-40B4-BE49-F238E27FC236}">
                <a16:creationId xmlns:a16="http://schemas.microsoft.com/office/drawing/2014/main" id="{CC7DAFF6-36C9-4A64-9912-D6A9FD0FD751}"/>
              </a:ext>
            </a:extLst>
          </p:cNvPr>
          <p:cNvPicPr>
            <a:picLocks noChangeAspect="1"/>
          </p:cNvPicPr>
          <p:nvPr/>
        </p:nvPicPr>
        <p:blipFill>
          <a:blip r:embed="rId6"/>
          <a:stretch>
            <a:fillRect/>
          </a:stretch>
        </p:blipFill>
        <p:spPr>
          <a:xfrm>
            <a:off x="1519110" y="4103688"/>
            <a:ext cx="4083296" cy="2498016"/>
          </a:xfrm>
          <a:prstGeom prst="rect">
            <a:avLst/>
          </a:prstGeom>
        </p:spPr>
      </p:pic>
      <p:pic>
        <p:nvPicPr>
          <p:cNvPr id="12" name="Image 11">
            <a:extLst>
              <a:ext uri="{FF2B5EF4-FFF2-40B4-BE49-F238E27FC236}">
                <a16:creationId xmlns:a16="http://schemas.microsoft.com/office/drawing/2014/main" id="{C366A60F-6B85-425D-BF34-BDF57028FEDE}"/>
              </a:ext>
            </a:extLst>
          </p:cNvPr>
          <p:cNvPicPr>
            <a:picLocks noChangeAspect="1"/>
          </p:cNvPicPr>
          <p:nvPr/>
        </p:nvPicPr>
        <p:blipFill>
          <a:blip r:embed="rId7"/>
          <a:stretch>
            <a:fillRect/>
          </a:stretch>
        </p:blipFill>
        <p:spPr>
          <a:xfrm>
            <a:off x="6779139" y="4103688"/>
            <a:ext cx="4170164" cy="2511644"/>
          </a:xfrm>
          <a:prstGeom prst="rect">
            <a:avLst/>
          </a:prstGeom>
        </p:spPr>
      </p:pic>
    </p:spTree>
    <p:extLst>
      <p:ext uri="{BB962C8B-B14F-4D97-AF65-F5344CB8AC3E}">
        <p14:creationId xmlns:p14="http://schemas.microsoft.com/office/powerpoint/2010/main" val="253031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51DF66-7290-48D2-847F-76C470BFF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3FEC10-513A-4206-9D94-8820D00FE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2E5CB6-174F-4EF3-942E-29AFD868D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7228" y="-11954"/>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FA501E-DBD8-48DD-A132-6758DE0F49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88758"/>
            <a:ext cx="3572065" cy="37815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BE22ACEA-31C2-4575-941C-5FD8537B1C60}"/>
              </a:ext>
            </a:extLst>
          </p:cNvPr>
          <p:cNvSpPr txBox="1"/>
          <p:nvPr/>
        </p:nvSpPr>
        <p:spPr>
          <a:xfrm>
            <a:off x="1688122" y="998806"/>
            <a:ext cx="9298745" cy="861774"/>
          </a:xfrm>
          <a:prstGeom prst="rect">
            <a:avLst/>
          </a:prstGeom>
          <a:noFill/>
        </p:spPr>
        <p:txBody>
          <a:bodyPr wrap="square" rtlCol="0">
            <a:spAutoFit/>
          </a:bodyPr>
          <a:lstStyle/>
          <a:p>
            <a:r>
              <a:rPr lang="fr-FR" sz="2500" dirty="0" err="1"/>
              <a:t>We</a:t>
            </a:r>
            <a:r>
              <a:rPr lang="fr-FR" sz="2500" dirty="0"/>
              <a:t> </a:t>
            </a:r>
            <a:r>
              <a:rPr lang="fr-FR" sz="2500" dirty="0" err="1"/>
              <a:t>used</a:t>
            </a:r>
            <a:r>
              <a:rPr lang="fr-FR" sz="2500" dirty="0"/>
              <a:t> a cross validation </a:t>
            </a:r>
            <a:r>
              <a:rPr lang="fr-FR" sz="2500" dirty="0" err="1"/>
              <a:t>method</a:t>
            </a:r>
            <a:r>
              <a:rPr lang="fr-FR" sz="2500" dirty="0"/>
              <a:t> to </a:t>
            </a:r>
            <a:r>
              <a:rPr lang="fr-FR" sz="2500" dirty="0" err="1"/>
              <a:t>find</a:t>
            </a:r>
            <a:r>
              <a:rPr lang="fr-FR" sz="2500" dirty="0"/>
              <a:t> the best </a:t>
            </a:r>
            <a:r>
              <a:rPr lang="fr-FR" sz="2500" dirty="0" err="1"/>
              <a:t>depth</a:t>
            </a:r>
            <a:r>
              <a:rPr lang="fr-FR" sz="2500" dirty="0"/>
              <a:t> for </a:t>
            </a:r>
            <a:r>
              <a:rPr lang="fr-FR" sz="2500" dirty="0" err="1"/>
              <a:t>our</a:t>
            </a:r>
            <a:r>
              <a:rPr lang="fr-FR" sz="2500" dirty="0"/>
              <a:t> </a:t>
            </a:r>
            <a:r>
              <a:rPr lang="fr-FR" sz="2500" dirty="0" err="1"/>
              <a:t>Decision</a:t>
            </a:r>
            <a:r>
              <a:rPr lang="fr-FR" sz="2500" dirty="0"/>
              <a:t> </a:t>
            </a:r>
            <a:r>
              <a:rPr lang="fr-FR" sz="2500" dirty="0" err="1"/>
              <a:t>Tree</a:t>
            </a:r>
            <a:r>
              <a:rPr lang="fr-FR" sz="2500" dirty="0"/>
              <a:t> classifier and </a:t>
            </a:r>
            <a:r>
              <a:rPr lang="fr-FR" sz="2500" dirty="0" err="1"/>
              <a:t>we</a:t>
            </a:r>
            <a:r>
              <a:rPr lang="fr-FR" sz="2500" dirty="0"/>
              <a:t> </a:t>
            </a:r>
            <a:r>
              <a:rPr lang="fr-FR" sz="2500" dirty="0" err="1"/>
              <a:t>obtained</a:t>
            </a:r>
            <a:r>
              <a:rPr lang="fr-FR" sz="2500" dirty="0"/>
              <a:t> the </a:t>
            </a:r>
            <a:r>
              <a:rPr lang="fr-FR" sz="2500" dirty="0" err="1"/>
              <a:t>highest</a:t>
            </a:r>
            <a:r>
              <a:rPr lang="fr-FR" sz="2500" dirty="0"/>
              <a:t> </a:t>
            </a:r>
            <a:r>
              <a:rPr lang="fr-FR" sz="2500" dirty="0" err="1"/>
              <a:t>accuracy</a:t>
            </a:r>
            <a:r>
              <a:rPr lang="fr-FR" sz="2500" dirty="0"/>
              <a:t> score for </a:t>
            </a:r>
            <a:r>
              <a:rPr lang="fr-FR" sz="2500" dirty="0" err="1"/>
              <a:t>depth</a:t>
            </a:r>
            <a:r>
              <a:rPr lang="fr-FR" sz="2500" dirty="0"/>
              <a:t> n=5 </a:t>
            </a:r>
            <a:r>
              <a:rPr lang="fr-FR" sz="2500" dirty="0" err="1"/>
              <a:t>overall</a:t>
            </a:r>
            <a:r>
              <a:rPr lang="fr-FR" sz="2500" dirty="0"/>
              <a:t>.  </a:t>
            </a:r>
          </a:p>
        </p:txBody>
      </p:sp>
      <p:pic>
        <p:nvPicPr>
          <p:cNvPr id="5" name="Image 4">
            <a:extLst>
              <a:ext uri="{FF2B5EF4-FFF2-40B4-BE49-F238E27FC236}">
                <a16:creationId xmlns:a16="http://schemas.microsoft.com/office/drawing/2014/main" id="{97176A15-73EC-4E83-B227-5F719DD52C66}"/>
              </a:ext>
            </a:extLst>
          </p:cNvPr>
          <p:cNvPicPr>
            <a:picLocks noChangeAspect="1"/>
          </p:cNvPicPr>
          <p:nvPr/>
        </p:nvPicPr>
        <p:blipFill>
          <a:blip r:embed="rId2"/>
          <a:stretch>
            <a:fillRect/>
          </a:stretch>
        </p:blipFill>
        <p:spPr>
          <a:xfrm>
            <a:off x="892091" y="2428602"/>
            <a:ext cx="4810125" cy="3362325"/>
          </a:xfrm>
          <a:prstGeom prst="rect">
            <a:avLst/>
          </a:prstGeom>
        </p:spPr>
      </p:pic>
      <p:pic>
        <p:nvPicPr>
          <p:cNvPr id="6" name="Image 5">
            <a:extLst>
              <a:ext uri="{FF2B5EF4-FFF2-40B4-BE49-F238E27FC236}">
                <a16:creationId xmlns:a16="http://schemas.microsoft.com/office/drawing/2014/main" id="{1A392795-8103-4561-8A69-41BEBCF32989}"/>
              </a:ext>
            </a:extLst>
          </p:cNvPr>
          <p:cNvPicPr>
            <a:picLocks noChangeAspect="1"/>
          </p:cNvPicPr>
          <p:nvPr/>
        </p:nvPicPr>
        <p:blipFill>
          <a:blip r:embed="rId3"/>
          <a:stretch>
            <a:fillRect/>
          </a:stretch>
        </p:blipFill>
        <p:spPr>
          <a:xfrm>
            <a:off x="6594307" y="2409552"/>
            <a:ext cx="4810125" cy="3381375"/>
          </a:xfrm>
          <a:prstGeom prst="rect">
            <a:avLst/>
          </a:prstGeom>
        </p:spPr>
      </p:pic>
    </p:spTree>
    <p:extLst>
      <p:ext uri="{BB962C8B-B14F-4D97-AF65-F5344CB8AC3E}">
        <p14:creationId xmlns:p14="http://schemas.microsoft.com/office/powerpoint/2010/main" val="331825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A19722DE-C9DD-448E-ADE3-E4B24CBBDD2B}"/>
              </a:ext>
            </a:extLst>
          </p:cNvPr>
          <p:cNvPicPr>
            <a:picLocks noChangeAspect="1"/>
          </p:cNvPicPr>
          <p:nvPr/>
        </p:nvPicPr>
        <p:blipFill rotWithShape="1">
          <a:blip r:embed="rId2"/>
          <a:srcRect l="13897" r="24813" b="2"/>
          <a:stretch/>
        </p:blipFill>
        <p:spPr>
          <a:xfrm>
            <a:off x="5907940" y="-147027"/>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sp>
        <p:nvSpPr>
          <p:cNvPr id="7" name="ZoneTexte 6">
            <a:extLst>
              <a:ext uri="{FF2B5EF4-FFF2-40B4-BE49-F238E27FC236}">
                <a16:creationId xmlns:a16="http://schemas.microsoft.com/office/drawing/2014/main" id="{ED5B452D-0F73-479B-82D0-7BA7C71A74FB}"/>
              </a:ext>
            </a:extLst>
          </p:cNvPr>
          <p:cNvSpPr txBox="1"/>
          <p:nvPr/>
        </p:nvSpPr>
        <p:spPr>
          <a:xfrm>
            <a:off x="516833" y="225287"/>
            <a:ext cx="4041913" cy="861774"/>
          </a:xfrm>
          <a:prstGeom prst="rect">
            <a:avLst/>
          </a:prstGeom>
          <a:noFill/>
        </p:spPr>
        <p:txBody>
          <a:bodyPr wrap="square" rtlCol="0">
            <a:spAutoFit/>
          </a:bodyPr>
          <a:lstStyle/>
          <a:p>
            <a:r>
              <a:rPr lang="fr-FR" sz="5000" dirty="0" err="1"/>
              <a:t>Random</a:t>
            </a:r>
            <a:r>
              <a:rPr lang="fr-FR" sz="5000" dirty="0"/>
              <a:t> Forest</a:t>
            </a:r>
          </a:p>
        </p:txBody>
      </p:sp>
      <p:pic>
        <p:nvPicPr>
          <p:cNvPr id="8" name="Image 7">
            <a:extLst>
              <a:ext uri="{FF2B5EF4-FFF2-40B4-BE49-F238E27FC236}">
                <a16:creationId xmlns:a16="http://schemas.microsoft.com/office/drawing/2014/main" id="{745AA71E-5DC0-427B-85C7-A669118B5B4F}"/>
              </a:ext>
            </a:extLst>
          </p:cNvPr>
          <p:cNvPicPr>
            <a:picLocks noChangeAspect="1"/>
          </p:cNvPicPr>
          <p:nvPr/>
        </p:nvPicPr>
        <p:blipFill>
          <a:blip r:embed="rId3"/>
          <a:stretch>
            <a:fillRect/>
          </a:stretch>
        </p:blipFill>
        <p:spPr>
          <a:xfrm>
            <a:off x="352947" y="1603997"/>
            <a:ext cx="2299386" cy="2217020"/>
          </a:xfrm>
          <a:prstGeom prst="rect">
            <a:avLst/>
          </a:prstGeom>
        </p:spPr>
      </p:pic>
      <p:pic>
        <p:nvPicPr>
          <p:cNvPr id="9" name="Image 8">
            <a:extLst>
              <a:ext uri="{FF2B5EF4-FFF2-40B4-BE49-F238E27FC236}">
                <a16:creationId xmlns:a16="http://schemas.microsoft.com/office/drawing/2014/main" id="{4DFEE55B-FD50-47D2-AAC4-55FFE3A8FDA3}"/>
              </a:ext>
            </a:extLst>
          </p:cNvPr>
          <p:cNvPicPr>
            <a:picLocks noChangeAspect="1"/>
          </p:cNvPicPr>
          <p:nvPr/>
        </p:nvPicPr>
        <p:blipFill>
          <a:blip r:embed="rId4"/>
          <a:stretch>
            <a:fillRect/>
          </a:stretch>
        </p:blipFill>
        <p:spPr>
          <a:xfrm>
            <a:off x="2684703" y="1603997"/>
            <a:ext cx="2310508" cy="2217020"/>
          </a:xfrm>
          <a:prstGeom prst="rect">
            <a:avLst/>
          </a:prstGeom>
        </p:spPr>
      </p:pic>
      <p:pic>
        <p:nvPicPr>
          <p:cNvPr id="10" name="Image 9">
            <a:extLst>
              <a:ext uri="{FF2B5EF4-FFF2-40B4-BE49-F238E27FC236}">
                <a16:creationId xmlns:a16="http://schemas.microsoft.com/office/drawing/2014/main" id="{2872C896-D6FE-4692-8214-E90573C9B872}"/>
              </a:ext>
            </a:extLst>
          </p:cNvPr>
          <p:cNvPicPr>
            <a:picLocks noChangeAspect="1"/>
          </p:cNvPicPr>
          <p:nvPr/>
        </p:nvPicPr>
        <p:blipFill>
          <a:blip r:embed="rId5"/>
          <a:stretch>
            <a:fillRect/>
          </a:stretch>
        </p:blipFill>
        <p:spPr>
          <a:xfrm>
            <a:off x="4942181" y="1565965"/>
            <a:ext cx="2303252" cy="2236685"/>
          </a:xfrm>
          <a:prstGeom prst="rect">
            <a:avLst/>
          </a:prstGeom>
        </p:spPr>
      </p:pic>
      <p:pic>
        <p:nvPicPr>
          <p:cNvPr id="11" name="Image 10">
            <a:extLst>
              <a:ext uri="{FF2B5EF4-FFF2-40B4-BE49-F238E27FC236}">
                <a16:creationId xmlns:a16="http://schemas.microsoft.com/office/drawing/2014/main" id="{967F8D5D-6E01-4E6A-8A76-D78457C3A02B}"/>
              </a:ext>
            </a:extLst>
          </p:cNvPr>
          <p:cNvPicPr>
            <a:picLocks noChangeAspect="1"/>
          </p:cNvPicPr>
          <p:nvPr/>
        </p:nvPicPr>
        <p:blipFill>
          <a:blip r:embed="rId6"/>
          <a:stretch>
            <a:fillRect/>
          </a:stretch>
        </p:blipFill>
        <p:spPr>
          <a:xfrm>
            <a:off x="7248182" y="1565964"/>
            <a:ext cx="2342878" cy="2236685"/>
          </a:xfrm>
          <a:prstGeom prst="rect">
            <a:avLst/>
          </a:prstGeom>
        </p:spPr>
      </p:pic>
      <p:pic>
        <p:nvPicPr>
          <p:cNvPr id="14" name="Image 13">
            <a:extLst>
              <a:ext uri="{FF2B5EF4-FFF2-40B4-BE49-F238E27FC236}">
                <a16:creationId xmlns:a16="http://schemas.microsoft.com/office/drawing/2014/main" id="{FC6ADC59-8099-47A8-B7EE-8EA962CFE62C}"/>
              </a:ext>
            </a:extLst>
          </p:cNvPr>
          <p:cNvPicPr>
            <a:picLocks noChangeAspect="1"/>
          </p:cNvPicPr>
          <p:nvPr/>
        </p:nvPicPr>
        <p:blipFill>
          <a:blip r:embed="rId7"/>
          <a:stretch>
            <a:fillRect/>
          </a:stretch>
        </p:blipFill>
        <p:spPr>
          <a:xfrm>
            <a:off x="9591060" y="1565963"/>
            <a:ext cx="2259858" cy="2236685"/>
          </a:xfrm>
          <a:prstGeom prst="rect">
            <a:avLst/>
          </a:prstGeom>
        </p:spPr>
      </p:pic>
      <p:sp>
        <p:nvSpPr>
          <p:cNvPr id="15" name="ZoneTexte 14">
            <a:extLst>
              <a:ext uri="{FF2B5EF4-FFF2-40B4-BE49-F238E27FC236}">
                <a16:creationId xmlns:a16="http://schemas.microsoft.com/office/drawing/2014/main" id="{339BA682-87F8-400D-95A6-3E0BD289FAF9}"/>
              </a:ext>
            </a:extLst>
          </p:cNvPr>
          <p:cNvSpPr txBox="1"/>
          <p:nvPr/>
        </p:nvSpPr>
        <p:spPr>
          <a:xfrm>
            <a:off x="819234" y="4342939"/>
            <a:ext cx="10578904" cy="1631216"/>
          </a:xfrm>
          <a:prstGeom prst="rect">
            <a:avLst/>
          </a:prstGeom>
          <a:noFill/>
        </p:spPr>
        <p:txBody>
          <a:bodyPr wrap="square" rtlCol="0">
            <a:spAutoFit/>
          </a:bodyPr>
          <a:lstStyle/>
          <a:p>
            <a:r>
              <a:rPr lang="fr-FR" sz="2500" dirty="0"/>
              <a:t>Our confusion matrix for </a:t>
            </a:r>
            <a:r>
              <a:rPr lang="fr-FR" sz="2500" dirty="0" err="1"/>
              <a:t>this</a:t>
            </a:r>
            <a:r>
              <a:rPr lang="fr-FR" sz="2500" dirty="0"/>
              <a:t> model shows </a:t>
            </a:r>
            <a:r>
              <a:rPr lang="fr-FR" sz="2500" dirty="0" err="1"/>
              <a:t>great</a:t>
            </a:r>
            <a:r>
              <a:rPr lang="fr-FR" sz="2500" dirty="0"/>
              <a:t> </a:t>
            </a:r>
            <a:r>
              <a:rPr lang="fr-FR" sz="2500" dirty="0" err="1"/>
              <a:t>results</a:t>
            </a:r>
            <a:r>
              <a:rPr lang="fr-FR" sz="2500" dirty="0"/>
              <a:t> </a:t>
            </a:r>
            <a:r>
              <a:rPr lang="fr-FR" sz="2500" dirty="0" err="1"/>
              <a:t>just</a:t>
            </a:r>
            <a:r>
              <a:rPr lang="fr-FR" sz="2500" dirty="0"/>
              <a:t> as </a:t>
            </a:r>
            <a:r>
              <a:rPr lang="fr-FR" sz="2500" dirty="0" err="1"/>
              <a:t>Decision</a:t>
            </a:r>
            <a:r>
              <a:rPr lang="fr-FR" sz="2500" dirty="0"/>
              <a:t> </a:t>
            </a:r>
            <a:r>
              <a:rPr lang="fr-FR" sz="2500" dirty="0" err="1"/>
              <a:t>Tree</a:t>
            </a:r>
            <a:r>
              <a:rPr lang="fr-FR" sz="2500" dirty="0"/>
              <a:t>. </a:t>
            </a:r>
            <a:r>
              <a:rPr lang="fr-FR" sz="2500" dirty="0" err="1"/>
              <a:t>Tree</a:t>
            </a:r>
            <a:r>
              <a:rPr lang="fr-FR" sz="2500" dirty="0"/>
              <a:t> </a:t>
            </a:r>
            <a:r>
              <a:rPr lang="fr-FR" sz="2500" dirty="0" err="1"/>
              <a:t>based</a:t>
            </a:r>
            <a:r>
              <a:rPr lang="fr-FR" sz="2500" dirty="0"/>
              <a:t> </a:t>
            </a:r>
            <a:r>
              <a:rPr lang="fr-FR" sz="2500" dirty="0" err="1"/>
              <a:t>models</a:t>
            </a:r>
            <a:r>
              <a:rPr lang="fr-FR" sz="2500" dirty="0"/>
              <a:t> </a:t>
            </a:r>
            <a:r>
              <a:rPr lang="fr-FR" sz="2500" dirty="0" err="1"/>
              <a:t>seems</a:t>
            </a:r>
            <a:r>
              <a:rPr lang="fr-FR" sz="2500" dirty="0"/>
              <a:t> to </a:t>
            </a:r>
            <a:r>
              <a:rPr lang="fr-FR" sz="2500" dirty="0" err="1"/>
              <a:t>work</a:t>
            </a:r>
            <a:r>
              <a:rPr lang="fr-FR" sz="2500" dirty="0"/>
              <a:t> the best for </a:t>
            </a:r>
            <a:r>
              <a:rPr lang="fr-FR" sz="2500" dirty="0" err="1"/>
              <a:t>our</a:t>
            </a:r>
            <a:r>
              <a:rPr lang="fr-FR" sz="2500" dirty="0"/>
              <a:t> </a:t>
            </a:r>
            <a:r>
              <a:rPr lang="fr-FR" sz="2500" dirty="0" err="1"/>
              <a:t>problem</a:t>
            </a:r>
            <a:r>
              <a:rPr lang="fr-FR" sz="2500" dirty="0"/>
              <a:t> </a:t>
            </a:r>
            <a:r>
              <a:rPr lang="fr-FR" sz="2500" dirty="0" err="1"/>
              <a:t>here</a:t>
            </a:r>
            <a:r>
              <a:rPr lang="fr-FR" sz="2500" dirty="0"/>
              <a:t>, </a:t>
            </a:r>
            <a:r>
              <a:rPr lang="fr-FR" sz="2500" dirty="0" err="1"/>
              <a:t>because</a:t>
            </a:r>
            <a:r>
              <a:rPr lang="fr-FR" sz="2500" dirty="0"/>
              <a:t> </a:t>
            </a:r>
            <a:r>
              <a:rPr lang="fr-FR" sz="2500" dirty="0" err="1"/>
              <a:t>they</a:t>
            </a:r>
            <a:r>
              <a:rPr lang="fr-FR" sz="2500" dirty="0"/>
              <a:t> </a:t>
            </a:r>
            <a:r>
              <a:rPr lang="fr-FR" sz="2500" dirty="0" err="1"/>
              <a:t>perform</a:t>
            </a:r>
            <a:r>
              <a:rPr lang="fr-FR" sz="2500" dirty="0"/>
              <a:t> </a:t>
            </a:r>
            <a:r>
              <a:rPr lang="fr-FR" sz="2500" dirty="0" err="1"/>
              <a:t>well</a:t>
            </a:r>
            <a:r>
              <a:rPr lang="fr-FR" sz="2500" dirty="0"/>
              <a:t> </a:t>
            </a:r>
            <a:r>
              <a:rPr lang="fr-FR" sz="2500" dirty="0" err="1"/>
              <a:t>with</a:t>
            </a:r>
            <a:r>
              <a:rPr lang="fr-FR" sz="2500" dirty="0"/>
              <a:t> data </a:t>
            </a:r>
            <a:r>
              <a:rPr lang="fr-FR" sz="2500" dirty="0" err="1"/>
              <a:t>that</a:t>
            </a:r>
            <a:r>
              <a:rPr lang="fr-FR" sz="2500" dirty="0"/>
              <a:t> has </a:t>
            </a:r>
            <a:r>
              <a:rPr lang="fr-FR" sz="2500" dirty="0" err="1"/>
              <a:t>many</a:t>
            </a:r>
            <a:r>
              <a:rPr lang="fr-FR" sz="2500" dirty="0"/>
              <a:t> </a:t>
            </a:r>
            <a:r>
              <a:rPr lang="fr-FR" sz="2500" dirty="0" err="1"/>
              <a:t>categorical</a:t>
            </a:r>
            <a:r>
              <a:rPr lang="fr-FR" sz="2500" dirty="0"/>
              <a:t> variables. </a:t>
            </a:r>
            <a:r>
              <a:rPr lang="fr-FR" sz="2500" dirty="0" err="1"/>
              <a:t>Random</a:t>
            </a:r>
            <a:r>
              <a:rPr lang="fr-FR" sz="2500" dirty="0"/>
              <a:t> </a:t>
            </a:r>
            <a:r>
              <a:rPr lang="fr-FR" sz="2500" dirty="0" err="1"/>
              <a:t>forest</a:t>
            </a:r>
            <a:r>
              <a:rPr lang="fr-FR" sz="2500" dirty="0"/>
              <a:t> </a:t>
            </a:r>
            <a:r>
              <a:rPr lang="fr-FR" sz="2500" dirty="0" err="1"/>
              <a:t>used</a:t>
            </a:r>
            <a:r>
              <a:rPr lang="fr-FR" sz="2500" dirty="0"/>
              <a:t> </a:t>
            </a:r>
            <a:r>
              <a:rPr lang="fr-FR" sz="2500" dirty="0" err="1"/>
              <a:t>several</a:t>
            </a:r>
            <a:r>
              <a:rPr lang="fr-FR" sz="2500" dirty="0"/>
              <a:t> </a:t>
            </a:r>
            <a:r>
              <a:rPr lang="fr-FR" sz="2500" dirty="0" err="1"/>
              <a:t>Decision</a:t>
            </a:r>
            <a:r>
              <a:rPr lang="fr-FR" sz="2500" dirty="0"/>
              <a:t> </a:t>
            </a:r>
            <a:r>
              <a:rPr lang="fr-FR" sz="2500" dirty="0" err="1"/>
              <a:t>Trees</a:t>
            </a:r>
            <a:r>
              <a:rPr lang="fr-FR" sz="2500" dirty="0"/>
              <a:t> to </a:t>
            </a:r>
            <a:r>
              <a:rPr lang="fr-FR" sz="2500" dirty="0" err="1"/>
              <a:t>predict</a:t>
            </a:r>
            <a:r>
              <a:rPr lang="fr-FR" sz="2500" dirty="0"/>
              <a:t> the class label.</a:t>
            </a:r>
          </a:p>
        </p:txBody>
      </p:sp>
    </p:spTree>
    <p:extLst>
      <p:ext uri="{BB962C8B-B14F-4D97-AF65-F5344CB8AC3E}">
        <p14:creationId xmlns:p14="http://schemas.microsoft.com/office/powerpoint/2010/main" val="4292628528"/>
      </p:ext>
    </p:extLst>
  </p:cSld>
  <p:clrMapOvr>
    <a:masterClrMapping/>
  </p:clrMapOvr>
</p:sld>
</file>

<file path=ppt/theme/theme1.xml><?xml version="1.0" encoding="utf-8"?>
<a:theme xmlns:a="http://schemas.openxmlformats.org/drawingml/2006/main" name="Angle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10</TotalTime>
  <Words>690</Words>
  <Application>Microsoft Office PowerPoint</Application>
  <PresentationFormat>Grand écran</PresentationFormat>
  <Paragraphs>50</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Univers Condensed Light</vt:lpstr>
      <vt:lpstr>Walbaum Display Light</vt:lpstr>
      <vt:lpstr>AngleLinesVTI</vt:lpstr>
      <vt:lpstr>Bankruptcy Prediction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dc:title>
  <dc:creator>Anne Tran</dc:creator>
  <cp:lastModifiedBy>Anne Tran</cp:lastModifiedBy>
  <cp:revision>3</cp:revision>
  <dcterms:created xsi:type="dcterms:W3CDTF">2021-01-13T00:36:28Z</dcterms:created>
  <dcterms:modified xsi:type="dcterms:W3CDTF">2021-01-13T00:47:02Z</dcterms:modified>
</cp:coreProperties>
</file>