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65" r:id="rId4"/>
    <p:sldId id="267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F70"/>
    <a:srgbClr val="D367A5"/>
    <a:srgbClr val="038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B2225-EC5E-41B8-9B01-A4F7067D2245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2811D-CD98-47F2-AA52-289B64E23D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1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8F313-0BDA-43B5-85C7-919AE59AAE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0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20CC6-2D33-47E6-B3D7-4B08CDB2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13D8A3-4A1A-4747-9606-58E4516F4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1C3BD-351C-4A34-84A2-3A902442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B24B3-6849-477D-A602-785BCF1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F8ADBF-C754-429D-9B5B-C8AEAF13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4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20013-E4DF-489A-ACA1-2E995D80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F978E-944B-43F2-A366-CCC1657B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64A5FB-3007-446E-877E-679696E4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4F2EC-290A-4E1B-A85E-8B4D2B7A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2BE4-D9B0-472C-B315-12C18B0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3D75DD-B5EB-4AC2-B8A2-BA28FD735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4D4947-AEC7-489E-9D63-21795D27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799F5-1C3C-4618-A322-50DE62EA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DCA461-9B1B-40CB-82E8-39DC53CE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E4C24-9EDE-4382-B782-EFC619D6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82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A07-4E98-42CA-9E7D-CCD796FF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7CD905-BEEC-48CE-A825-2DF8479E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AD616-DEA8-4EF3-B79F-53C92447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7FAA4-C817-4FD5-987A-8DC38E3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295E-74E2-4AE1-9CF9-682E07B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60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2CD7F-CE1C-41EA-8B73-5DA66150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19231F-3B9E-4262-B3A4-2D1F52B0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21D2C-E804-426B-9F3E-F2FB7F83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57107-1DAA-481C-8841-25EA75C3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AE95A-03BA-48FE-A1CD-252AEBA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2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24B4B-4DDB-4710-813F-2EAB465A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241EF-78F1-4264-BA8A-515CA2285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33A59-48B8-451D-AF32-C8D35594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E7E093-1189-4EFC-984B-6326568B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E6B97-E447-48D4-8D3A-BB10DA14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17885-F89D-4FA6-A56E-A3F4293E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34CEB-2776-455D-8F36-9342EFF9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61E1A8-BF28-4701-84CE-C230E800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9B0151-3C9A-4AEA-8CF7-B02C9A2C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838301-CD82-457B-9F25-6989F6E8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58DB3-2D47-41D7-B8E5-37105D032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1725A2-A2DD-43B1-B0C3-A261884B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F4E87B-C1F1-4FE7-8797-DFA5150B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5BB1DB-E55A-4B31-ADA0-DE403245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ED52D-FD95-4774-9F0A-D5F97200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58A2CD-A809-46AD-92A9-CE5BE7C5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D50F01-37CF-4E13-87AE-37D815E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5F19BE-63FA-480E-A6FC-E969B42A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51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D55385-9BB8-4CF9-9F56-610E0652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D75F1A-227D-4950-9304-14524BDB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22CFE2-45EE-4FE3-8F20-6DB2E28B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4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A8E36-4411-4137-BFF8-CBB4C36F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6BE71-B034-4C52-AD84-775EA8D9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37C3A7-95E1-49E0-BDFF-3C848D0FF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66FC86-A2D4-41AD-9045-7F4666EC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67D71-4D78-4818-BD82-4B47A26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BF2F25-29D3-4BC4-88D5-FC70DBA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12627-C31A-4E7D-BABB-66D3AD39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B5B933-256B-4AED-8310-8FB42AD41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2655F-BC74-4613-8F30-F874BC15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AF124-C8C7-4964-9731-FF026718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B18E7-196E-4BAE-BDD8-1BEDAFCB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C28380-E374-40E9-BD50-B9C96B1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9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9D7425-494A-4D8A-84BE-8FF3EA1F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4E29-90F2-4381-A7E7-3A0EC103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B72C7-2052-4E45-B48F-BA8E3DBE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5EF4E-BAED-4167-9774-97B93E5316B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3E9CE-3F9A-4526-9318-287456D98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F59F3-C897-409C-93A6-6100FE549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01E5-C004-434D-A636-B168DDC316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83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467-019-12342-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hteck 144">
            <a:extLst>
              <a:ext uri="{FF2B5EF4-FFF2-40B4-BE49-F238E27FC236}">
                <a16:creationId xmlns:a16="http://schemas.microsoft.com/office/drawing/2014/main" id="{1B160C0B-468F-4DC0-B6E6-9F4B7273D77A}"/>
              </a:ext>
            </a:extLst>
          </p:cNvPr>
          <p:cNvSpPr/>
          <p:nvPr/>
        </p:nvSpPr>
        <p:spPr>
          <a:xfrm>
            <a:off x="7785197" y="755283"/>
            <a:ext cx="4150639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GB" sz="1600" b="1" dirty="0" err="1"/>
              <a:t>ToDos</a:t>
            </a:r>
            <a:r>
              <a:rPr lang="en-GB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fixed? Do scenarios make sense? </a:t>
            </a:r>
            <a:r>
              <a:rPr lang="en-GB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Realistic vs simple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Define Parameter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 runs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How many?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For how many years?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Set up deep learning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Same format 3 &amp;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Subsetting</a:t>
            </a:r>
            <a:r>
              <a:rPr lang="en-GB" sz="1200" dirty="0"/>
              <a:t> 1 und 3</a:t>
            </a:r>
          </a:p>
        </p:txBody>
      </p:sp>
      <p:sp>
        <p:nvSpPr>
          <p:cNvPr id="176" name="Rechteck: abgerundete Ecken 175">
            <a:extLst>
              <a:ext uri="{FF2B5EF4-FFF2-40B4-BE49-F238E27FC236}">
                <a16:creationId xmlns:a16="http://schemas.microsoft.com/office/drawing/2014/main" id="{9764368E-FE51-4B93-96C2-AABA361B9C96}"/>
              </a:ext>
            </a:extLst>
          </p:cNvPr>
          <p:cNvSpPr/>
          <p:nvPr/>
        </p:nvSpPr>
        <p:spPr>
          <a:xfrm>
            <a:off x="202847" y="2716495"/>
            <a:ext cx="11736240" cy="4055174"/>
          </a:xfrm>
          <a:prstGeom prst="roundRect">
            <a:avLst>
              <a:gd name="adj" fmla="val 57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926F1632-E9C8-4B99-A484-753C070F5B19}"/>
              </a:ext>
            </a:extLst>
          </p:cNvPr>
          <p:cNvSpPr/>
          <p:nvPr/>
        </p:nvSpPr>
        <p:spPr>
          <a:xfrm>
            <a:off x="203520" y="752551"/>
            <a:ext cx="7266051" cy="1882821"/>
          </a:xfrm>
          <a:prstGeom prst="roundRect">
            <a:avLst>
              <a:gd name="adj" fmla="val 57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FB403BF4-6F08-40BF-9EC1-D8A7AF944BE8}"/>
              </a:ext>
            </a:extLst>
          </p:cNvPr>
          <p:cNvSpPr/>
          <p:nvPr/>
        </p:nvSpPr>
        <p:spPr>
          <a:xfrm>
            <a:off x="414936" y="3107065"/>
            <a:ext cx="9207185" cy="3569221"/>
          </a:xfrm>
          <a:prstGeom prst="roundRect">
            <a:avLst>
              <a:gd name="adj" fmla="val 571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347ABBF-63B8-4D0F-A076-8D60CE125074}"/>
              </a:ext>
            </a:extLst>
          </p:cNvPr>
          <p:cNvSpPr/>
          <p:nvPr/>
        </p:nvSpPr>
        <p:spPr>
          <a:xfrm>
            <a:off x="4138459" y="3472336"/>
            <a:ext cx="2438412" cy="3088432"/>
          </a:xfrm>
          <a:prstGeom prst="roundRect">
            <a:avLst>
              <a:gd name="adj" fmla="val 57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DD02C2E-E465-4BC5-8520-13F5CA85B9A5}"/>
              </a:ext>
            </a:extLst>
          </p:cNvPr>
          <p:cNvSpPr txBox="1"/>
          <p:nvPr/>
        </p:nvSpPr>
        <p:spPr>
          <a:xfrm>
            <a:off x="4122387" y="3503951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 Parameter estimation</a:t>
            </a:r>
          </a:p>
        </p:txBody>
      </p:sp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E25EE1B-DAA4-48AB-9536-3DEDB249CAA1}"/>
              </a:ext>
            </a:extLst>
          </p:cNvPr>
          <p:cNvSpPr/>
          <p:nvPr/>
        </p:nvSpPr>
        <p:spPr>
          <a:xfrm>
            <a:off x="562072" y="3472337"/>
            <a:ext cx="3419014" cy="3088432"/>
          </a:xfrm>
          <a:prstGeom prst="roundRect">
            <a:avLst>
              <a:gd name="adj" fmla="val 57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E26647-CCC3-4BEA-9FF4-F93E6E58077E}"/>
              </a:ext>
            </a:extLst>
          </p:cNvPr>
          <p:cNvSpPr/>
          <p:nvPr/>
        </p:nvSpPr>
        <p:spPr>
          <a:xfrm>
            <a:off x="177723" y="125283"/>
            <a:ext cx="2980515" cy="439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>
                <a:solidFill>
                  <a:schemeClr val="tx1"/>
                </a:solidFill>
              </a:rPr>
              <a:t>Model Parametrisation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75B87D-97EA-4C9C-A5AB-F2E159547871}"/>
              </a:ext>
            </a:extLst>
          </p:cNvPr>
          <p:cNvSpPr/>
          <p:nvPr/>
        </p:nvSpPr>
        <p:spPr>
          <a:xfrm>
            <a:off x="298461" y="1053985"/>
            <a:ext cx="3067651" cy="288000"/>
          </a:xfrm>
          <a:prstGeom prst="rect">
            <a:avLst/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1. ENVIRONMENTAL PARAMETERS (11)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C5F95B-9BF6-461F-A669-69B89F418A57}"/>
              </a:ext>
            </a:extLst>
          </p:cNvPr>
          <p:cNvSpPr/>
          <p:nvPr/>
        </p:nvSpPr>
        <p:spPr>
          <a:xfrm>
            <a:off x="293112" y="1414359"/>
            <a:ext cx="3067651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2. SPECIES SPECIFIC PARAMETERS (28)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B3B5B3-48AC-41A1-941B-DA506AEDD1C1}"/>
              </a:ext>
            </a:extLst>
          </p:cNvPr>
          <p:cNvSpPr/>
          <p:nvPr/>
        </p:nvSpPr>
        <p:spPr>
          <a:xfrm>
            <a:off x="293113" y="1760178"/>
            <a:ext cx="3067650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3. MAPPED MACROPHYTES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3E4E9F8-1874-45A7-B4E0-2CDD6ADB040B}"/>
              </a:ext>
            </a:extLst>
          </p:cNvPr>
          <p:cNvSpPr/>
          <p:nvPr/>
        </p:nvSpPr>
        <p:spPr>
          <a:xfrm>
            <a:off x="293113" y="2091862"/>
            <a:ext cx="2740758" cy="28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4. MODEL OUTPUT</a:t>
            </a: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A143C11F-5854-48BE-9A8B-D1496579E7CC}"/>
              </a:ext>
            </a:extLst>
          </p:cNvPr>
          <p:cNvSpPr/>
          <p:nvPr/>
        </p:nvSpPr>
        <p:spPr>
          <a:xfrm rot="19896257">
            <a:off x="745488" y="3826465"/>
            <a:ext cx="1786170" cy="23756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4DF2A07-90C1-4864-AC78-CA20D8333978}"/>
              </a:ext>
            </a:extLst>
          </p:cNvPr>
          <p:cNvSpPr/>
          <p:nvPr/>
        </p:nvSpPr>
        <p:spPr>
          <a:xfrm>
            <a:off x="1656093" y="4256987"/>
            <a:ext cx="648000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  <a:r>
              <a:rPr lang="en-GB" sz="800"/>
              <a:t>gen</a:t>
            </a:r>
            <a:endParaRPr lang="en-GB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DDED8E-64C5-4036-B9E1-0DC48BA9FC04}"/>
              </a:ext>
            </a:extLst>
          </p:cNvPr>
          <p:cNvSpPr/>
          <p:nvPr/>
        </p:nvSpPr>
        <p:spPr>
          <a:xfrm>
            <a:off x="740576" y="4256987"/>
            <a:ext cx="648000" cy="39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  <a:r>
              <a:rPr lang="en-GB" sz="700"/>
              <a:t>gen</a:t>
            </a:r>
            <a:endParaRPr lang="en-GB" sz="50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CCBC2CB-485B-44E2-AB9C-81173E044EF1}"/>
              </a:ext>
            </a:extLst>
          </p:cNvPr>
          <p:cNvSpPr/>
          <p:nvPr/>
        </p:nvSpPr>
        <p:spPr>
          <a:xfrm>
            <a:off x="1033655" y="4941309"/>
            <a:ext cx="936000" cy="324000"/>
          </a:xfrm>
          <a:prstGeom prst="roundRect">
            <a:avLst>
              <a:gd name="adj" fmla="val 24294"/>
            </a:avLst>
          </a:prstGeom>
          <a:solidFill>
            <a:srgbClr val="A12F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MODEL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1C2826A-DE70-4C0F-8B2E-EF9D9ABEC271}"/>
              </a:ext>
            </a:extLst>
          </p:cNvPr>
          <p:cNvSpPr/>
          <p:nvPr/>
        </p:nvSpPr>
        <p:spPr>
          <a:xfrm>
            <a:off x="1969655" y="5593875"/>
            <a:ext cx="396000" cy="396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A7BC4E3-B5F2-4441-BA24-BDAE1C1F59D9}"/>
              </a:ext>
            </a:extLst>
          </p:cNvPr>
          <p:cNvCxnSpPr>
            <a:cxnSpLocks/>
            <a:stCxn id="27" idx="3"/>
            <a:endCxn id="29" idx="0"/>
          </p:cNvCxnSpPr>
          <p:nvPr/>
        </p:nvCxnSpPr>
        <p:spPr>
          <a:xfrm flipH="1">
            <a:off x="1501655" y="4594994"/>
            <a:ext cx="249335" cy="346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95247DC-6CFD-4F2E-9E87-32801F3F517F}"/>
              </a:ext>
            </a:extLst>
          </p:cNvPr>
          <p:cNvCxnSpPr>
            <a:cxnSpLocks/>
            <a:stCxn id="28" idx="5"/>
            <a:endCxn id="29" idx="0"/>
          </p:cNvCxnSpPr>
          <p:nvPr/>
        </p:nvCxnSpPr>
        <p:spPr>
          <a:xfrm>
            <a:off x="1293679" y="4594994"/>
            <a:ext cx="207976" cy="346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FE90BBC-C508-4C74-AE69-7069E300BAED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>
            <a:off x="1501655" y="5265309"/>
            <a:ext cx="468000" cy="526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B937F68E-7008-498D-90C8-B477E83BF1F8}"/>
              </a:ext>
            </a:extLst>
          </p:cNvPr>
          <p:cNvSpPr/>
          <p:nvPr/>
        </p:nvSpPr>
        <p:spPr>
          <a:xfrm>
            <a:off x="2627217" y="4966023"/>
            <a:ext cx="1249966" cy="324000"/>
          </a:xfrm>
          <a:prstGeom prst="roundRect">
            <a:avLst>
              <a:gd name="adj" fmla="val 24294"/>
            </a:avLst>
          </a:prstGeom>
          <a:solidFill>
            <a:srgbClr val="038C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BLACKBOX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BDC0594-88BD-4C2A-B7CC-78F54400258A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 flipV="1">
            <a:off x="2365655" y="5290023"/>
            <a:ext cx="886545" cy="501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krümmt 46">
            <a:extLst>
              <a:ext uri="{FF2B5EF4-FFF2-40B4-BE49-F238E27FC236}">
                <a16:creationId xmlns:a16="http://schemas.microsoft.com/office/drawing/2014/main" id="{D558391F-0066-4339-972E-441C364C1522}"/>
              </a:ext>
            </a:extLst>
          </p:cNvPr>
          <p:cNvCxnSpPr>
            <a:cxnSpLocks/>
            <a:stCxn id="28" idx="3"/>
            <a:endCxn id="37" idx="2"/>
          </p:cNvCxnSpPr>
          <p:nvPr/>
        </p:nvCxnSpPr>
        <p:spPr>
          <a:xfrm rot="16200000" flipH="1">
            <a:off x="1696322" y="3734144"/>
            <a:ext cx="695029" cy="2416727"/>
          </a:xfrm>
          <a:prstGeom prst="curvedConnector3">
            <a:avLst>
              <a:gd name="adj1" fmla="val 230623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2B749910-1751-498C-8FEB-650AC10008A8}"/>
              </a:ext>
            </a:extLst>
          </p:cNvPr>
          <p:cNvSpPr/>
          <p:nvPr/>
        </p:nvSpPr>
        <p:spPr>
          <a:xfrm>
            <a:off x="2871225" y="4256987"/>
            <a:ext cx="821571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  <a:r>
              <a:rPr lang="en-GB" sz="800"/>
              <a:t>pred</a:t>
            </a:r>
            <a:endParaRPr lang="en-GB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B44E2DE-3029-48C9-B3A1-85ED8EAA83A7}"/>
              </a:ext>
            </a:extLst>
          </p:cNvPr>
          <p:cNvCxnSpPr>
            <a:cxnSpLocks/>
            <a:stCxn id="37" idx="0"/>
            <a:endCxn id="49" idx="4"/>
          </p:cNvCxnSpPr>
          <p:nvPr/>
        </p:nvCxnSpPr>
        <p:spPr>
          <a:xfrm flipV="1">
            <a:off x="3252200" y="4652987"/>
            <a:ext cx="29811" cy="313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58D4E13-9608-4DF9-8650-69D61D7A90C2}"/>
              </a:ext>
            </a:extLst>
          </p:cNvPr>
          <p:cNvCxnSpPr>
            <a:cxnSpLocks/>
            <a:stCxn id="27" idx="6"/>
            <a:endCxn id="49" idx="2"/>
          </p:cNvCxnSpPr>
          <p:nvPr/>
        </p:nvCxnSpPr>
        <p:spPr>
          <a:xfrm>
            <a:off x="2304093" y="4454987"/>
            <a:ext cx="56713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9D202ACF-169C-414E-8834-1A3E24F0D31A}"/>
              </a:ext>
            </a:extLst>
          </p:cNvPr>
          <p:cNvSpPr/>
          <p:nvPr/>
        </p:nvSpPr>
        <p:spPr>
          <a:xfrm>
            <a:off x="4513734" y="4106800"/>
            <a:ext cx="679782" cy="39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  <a:r>
              <a:rPr lang="en-GB" sz="800"/>
              <a:t>real</a:t>
            </a:r>
            <a:endParaRPr lang="en-GB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9F7F504-E069-43F8-88A1-4080C5251C3D}"/>
              </a:ext>
            </a:extLst>
          </p:cNvPr>
          <p:cNvCxnSpPr>
            <a:cxnSpLocks/>
            <a:stCxn id="57" idx="5"/>
            <a:endCxn id="60" idx="0"/>
          </p:cNvCxnSpPr>
          <p:nvPr/>
        </p:nvCxnSpPr>
        <p:spPr>
          <a:xfrm>
            <a:off x="5093964" y="4444807"/>
            <a:ext cx="309212" cy="441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2A5C658C-6AFE-4AE3-BD6A-8CFED6C4E0F1}"/>
              </a:ext>
            </a:extLst>
          </p:cNvPr>
          <p:cNvSpPr/>
          <p:nvPr/>
        </p:nvSpPr>
        <p:spPr>
          <a:xfrm>
            <a:off x="5726482" y="4097513"/>
            <a:ext cx="396000" cy="39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08A85BD7-C378-4085-8254-0F0E441EC1E2}"/>
              </a:ext>
            </a:extLst>
          </p:cNvPr>
          <p:cNvSpPr/>
          <p:nvPr/>
        </p:nvSpPr>
        <p:spPr>
          <a:xfrm>
            <a:off x="4751166" y="4886772"/>
            <a:ext cx="1304019" cy="324000"/>
          </a:xfrm>
          <a:prstGeom prst="roundRect">
            <a:avLst>
              <a:gd name="adj" fmla="val 24294"/>
            </a:avLst>
          </a:prstGeom>
          <a:solidFill>
            <a:srgbClr val="038C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BLACKBOX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81FE99CE-C9EF-4A48-8E33-AE8295546B7B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flipH="1">
            <a:off x="5403176" y="4435520"/>
            <a:ext cx="381299" cy="451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B80D1D62-D461-4146-83EB-04899D64CF0E}"/>
              </a:ext>
            </a:extLst>
          </p:cNvPr>
          <p:cNvSpPr/>
          <p:nvPr/>
        </p:nvSpPr>
        <p:spPr>
          <a:xfrm>
            <a:off x="5011148" y="5826719"/>
            <a:ext cx="821571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  <a:r>
              <a:rPr lang="en-GB" sz="800"/>
              <a:t>pred</a:t>
            </a:r>
            <a:endParaRPr lang="en-GB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3C1183DA-9B8E-432A-8CC3-243779612F26}"/>
              </a:ext>
            </a:extLst>
          </p:cNvPr>
          <p:cNvCxnSpPr>
            <a:cxnSpLocks/>
            <a:stCxn id="60" idx="2"/>
            <a:endCxn id="68" idx="0"/>
          </p:cNvCxnSpPr>
          <p:nvPr/>
        </p:nvCxnSpPr>
        <p:spPr>
          <a:xfrm>
            <a:off x="5403176" y="5210772"/>
            <a:ext cx="18758" cy="6159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195965CA-6F0B-4E23-855F-B9C789294359}"/>
              </a:ext>
            </a:extLst>
          </p:cNvPr>
          <p:cNvSpPr txBox="1"/>
          <p:nvPr/>
        </p:nvSpPr>
        <p:spPr>
          <a:xfrm>
            <a:off x="633088" y="3503951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1. Training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0048C5EC-9075-4966-BD1E-1E8A86ABEA9A}"/>
              </a:ext>
            </a:extLst>
          </p:cNvPr>
          <p:cNvSpPr/>
          <p:nvPr/>
        </p:nvSpPr>
        <p:spPr>
          <a:xfrm>
            <a:off x="9805093" y="3476071"/>
            <a:ext cx="1993557" cy="2930213"/>
          </a:xfrm>
          <a:prstGeom prst="roundRect">
            <a:avLst>
              <a:gd name="adj" fmla="val 88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C121E5F2-A195-4BEE-A97A-DC788F611361}"/>
              </a:ext>
            </a:extLst>
          </p:cNvPr>
          <p:cNvSpPr/>
          <p:nvPr/>
        </p:nvSpPr>
        <p:spPr>
          <a:xfrm>
            <a:off x="9827263" y="3881050"/>
            <a:ext cx="1935834" cy="22799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93266F64-F7C7-4563-BE60-1E597EE325ED}"/>
              </a:ext>
            </a:extLst>
          </p:cNvPr>
          <p:cNvSpPr/>
          <p:nvPr/>
        </p:nvSpPr>
        <p:spPr>
          <a:xfrm>
            <a:off x="10338075" y="5105235"/>
            <a:ext cx="936000" cy="324000"/>
          </a:xfrm>
          <a:prstGeom prst="roundRect">
            <a:avLst>
              <a:gd name="adj" fmla="val 24294"/>
            </a:avLst>
          </a:prstGeom>
          <a:solidFill>
            <a:srgbClr val="A12F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MODEL</a:t>
            </a: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E887056-6648-4440-B28C-2E8E0D9560B4}"/>
              </a:ext>
            </a:extLst>
          </p:cNvPr>
          <p:cNvSpPr/>
          <p:nvPr/>
        </p:nvSpPr>
        <p:spPr>
          <a:xfrm>
            <a:off x="10359141" y="5611217"/>
            <a:ext cx="893868" cy="396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</a:t>
            </a:r>
            <a:r>
              <a:rPr lang="en-GB" sz="800"/>
              <a:t>szen</a:t>
            </a:r>
            <a:endParaRPr lang="en-GB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EE92F684-BB13-48B2-8220-BAF2C2B5D3B7}"/>
              </a:ext>
            </a:extLst>
          </p:cNvPr>
          <p:cNvCxnSpPr>
            <a:cxnSpLocks/>
            <a:stCxn id="101" idx="5"/>
            <a:endCxn id="91" idx="0"/>
          </p:cNvCxnSpPr>
          <p:nvPr/>
        </p:nvCxnSpPr>
        <p:spPr>
          <a:xfrm>
            <a:off x="10649291" y="4683266"/>
            <a:ext cx="156784" cy="421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380CD7E-2B40-4FEE-A1AB-11DD099BA5B6}"/>
              </a:ext>
            </a:extLst>
          </p:cNvPr>
          <p:cNvCxnSpPr>
            <a:cxnSpLocks/>
            <a:stCxn id="99" idx="3"/>
            <a:endCxn id="91" idx="0"/>
          </p:cNvCxnSpPr>
          <p:nvPr/>
        </p:nvCxnSpPr>
        <p:spPr>
          <a:xfrm flipH="1">
            <a:off x="10806075" y="4711461"/>
            <a:ext cx="182971" cy="393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84D1FBE1-09DC-4A94-8C05-C0A36D46BDDE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0806075" y="5429235"/>
            <a:ext cx="0" cy="181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ADB84525-C568-4560-B98F-38C81AB2DF0D}"/>
              </a:ext>
            </a:extLst>
          </p:cNvPr>
          <p:cNvSpPr txBox="1"/>
          <p:nvPr/>
        </p:nvSpPr>
        <p:spPr>
          <a:xfrm>
            <a:off x="9827263" y="3511719"/>
            <a:ext cx="13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4. </a:t>
            </a:r>
            <a:r>
              <a:rPr lang="en-GB" b="1" dirty="0" err="1"/>
              <a:t>Szenarios</a:t>
            </a:r>
            <a:endParaRPr lang="en-GB" b="1" dirty="0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82C02B0-FD40-43FE-AAC0-0308871438B9}"/>
              </a:ext>
            </a:extLst>
          </p:cNvPr>
          <p:cNvSpPr/>
          <p:nvPr/>
        </p:nvSpPr>
        <p:spPr>
          <a:xfrm>
            <a:off x="10879709" y="4373454"/>
            <a:ext cx="746600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  <a:r>
              <a:rPr lang="en-GB" sz="800"/>
              <a:t>pred</a:t>
            </a:r>
            <a:endParaRPr lang="en-GB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C308B5FF-17DF-4A8E-B5E0-4F81893D3EF3}"/>
              </a:ext>
            </a:extLst>
          </p:cNvPr>
          <p:cNvSpPr/>
          <p:nvPr/>
        </p:nvSpPr>
        <p:spPr>
          <a:xfrm>
            <a:off x="10012028" y="4345259"/>
            <a:ext cx="746600" cy="39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  <a:r>
              <a:rPr lang="en-GB" sz="700"/>
              <a:t>szen</a:t>
            </a:r>
            <a:endParaRPr lang="en-GB" sz="500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698264E-9E72-4F23-AC3F-2591FDF24BA4}"/>
              </a:ext>
            </a:extLst>
          </p:cNvPr>
          <p:cNvSpPr/>
          <p:nvPr/>
        </p:nvSpPr>
        <p:spPr>
          <a:xfrm>
            <a:off x="456990" y="3129786"/>
            <a:ext cx="252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DEEP Learning Approach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9E115C8D-FB1C-423C-B5B5-5663F8778B75}"/>
              </a:ext>
            </a:extLst>
          </p:cNvPr>
          <p:cNvSpPr/>
          <p:nvPr/>
        </p:nvSpPr>
        <p:spPr>
          <a:xfrm>
            <a:off x="234824" y="720601"/>
            <a:ext cx="68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DATA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297A2787-2DFF-458E-9EA2-440A6EF908DF}"/>
              </a:ext>
            </a:extLst>
          </p:cNvPr>
          <p:cNvSpPr/>
          <p:nvPr/>
        </p:nvSpPr>
        <p:spPr>
          <a:xfrm>
            <a:off x="3693086" y="1094662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933A9885-0549-4F6E-93BB-94340048B07D}"/>
              </a:ext>
            </a:extLst>
          </p:cNvPr>
          <p:cNvSpPr/>
          <p:nvPr/>
        </p:nvSpPr>
        <p:spPr>
          <a:xfrm>
            <a:off x="4308059" y="1106812"/>
            <a:ext cx="724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/>
              <a:t>Wanted!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48FAE838-FC67-4250-B9E6-49FE6615F21E}"/>
              </a:ext>
            </a:extLst>
          </p:cNvPr>
          <p:cNvSpPr/>
          <p:nvPr/>
        </p:nvSpPr>
        <p:spPr>
          <a:xfrm>
            <a:off x="3693086" y="1793881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1FDF0164-3732-481C-9BC5-10F2FAC0B461}"/>
              </a:ext>
            </a:extLst>
          </p:cNvPr>
          <p:cNvSpPr/>
          <p:nvPr/>
        </p:nvSpPr>
        <p:spPr>
          <a:xfrm>
            <a:off x="3950582" y="1793881"/>
            <a:ext cx="288000" cy="288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64066521-AF09-411F-994D-2151EC29BEF9}"/>
              </a:ext>
            </a:extLst>
          </p:cNvPr>
          <p:cNvSpPr/>
          <p:nvPr/>
        </p:nvSpPr>
        <p:spPr>
          <a:xfrm>
            <a:off x="4306187" y="1810126"/>
            <a:ext cx="9895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/>
              <a:t>Same format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CB1BC67A-2FF2-4EFB-9839-2068AC156642}"/>
              </a:ext>
            </a:extLst>
          </p:cNvPr>
          <p:cNvSpPr/>
          <p:nvPr/>
        </p:nvSpPr>
        <p:spPr>
          <a:xfrm>
            <a:off x="3693086" y="1423535"/>
            <a:ext cx="288000" cy="28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5C33801D-0098-47ED-B2C0-EFFFCD24D283}"/>
              </a:ext>
            </a:extLst>
          </p:cNvPr>
          <p:cNvSpPr/>
          <p:nvPr/>
        </p:nvSpPr>
        <p:spPr>
          <a:xfrm>
            <a:off x="3950582" y="1424758"/>
            <a:ext cx="288000" cy="28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9A1AB4F-7500-496F-9AD9-B42FE57FAD98}"/>
              </a:ext>
            </a:extLst>
          </p:cNvPr>
          <p:cNvSpPr/>
          <p:nvPr/>
        </p:nvSpPr>
        <p:spPr>
          <a:xfrm>
            <a:off x="4303895" y="1445340"/>
            <a:ext cx="3234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/>
              <a:t>Generated Parameters in Parameter space (gen)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25D9F766-C092-48F1-9AED-7AB193BBE4A7}"/>
              </a:ext>
            </a:extLst>
          </p:cNvPr>
          <p:cNvSpPr/>
          <p:nvPr/>
        </p:nvSpPr>
        <p:spPr>
          <a:xfrm>
            <a:off x="3693086" y="2129474"/>
            <a:ext cx="288000" cy="288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9FE1061A-C1A3-4CBA-9D0F-90F1B0C95BDE}"/>
              </a:ext>
            </a:extLst>
          </p:cNvPr>
          <p:cNvSpPr/>
          <p:nvPr/>
        </p:nvSpPr>
        <p:spPr>
          <a:xfrm>
            <a:off x="3971000" y="2123450"/>
            <a:ext cx="288000" cy="288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A4A61A87-4886-4017-A9C4-48516C6C79B3}"/>
              </a:ext>
            </a:extLst>
          </p:cNvPr>
          <p:cNvSpPr/>
          <p:nvPr/>
        </p:nvSpPr>
        <p:spPr>
          <a:xfrm>
            <a:off x="4303893" y="2133598"/>
            <a:ext cx="2826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Measured / mapped data from same lakes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E45F617-4E44-4BE9-BBF9-357809AFF3AB}"/>
              </a:ext>
            </a:extLst>
          </p:cNvPr>
          <p:cNvSpPr/>
          <p:nvPr/>
        </p:nvSpPr>
        <p:spPr>
          <a:xfrm>
            <a:off x="3631978" y="739082"/>
            <a:ext cx="1593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/>
              <a:t>INFORMATION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C56AB89-19D0-4C72-B91A-50BB17103D9C}"/>
              </a:ext>
            </a:extLst>
          </p:cNvPr>
          <p:cNvSpPr/>
          <p:nvPr/>
        </p:nvSpPr>
        <p:spPr>
          <a:xfrm>
            <a:off x="1039108" y="3895807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/>
              <a:t>julia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7031D05-0C99-4C99-BD57-AA072627F307}"/>
              </a:ext>
            </a:extLst>
          </p:cNvPr>
          <p:cNvSpPr/>
          <p:nvPr/>
        </p:nvSpPr>
        <p:spPr>
          <a:xfrm>
            <a:off x="2516474" y="3868897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/>
              <a:t>python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F3234503-7219-4F7E-914F-AD95A4AEF620}"/>
              </a:ext>
            </a:extLst>
          </p:cNvPr>
          <p:cNvSpPr/>
          <p:nvPr/>
        </p:nvSpPr>
        <p:spPr>
          <a:xfrm>
            <a:off x="5965419" y="4515549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/>
              <a:t>python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2A0ECF62-17CB-421B-8067-88E938D2A750}"/>
              </a:ext>
            </a:extLst>
          </p:cNvPr>
          <p:cNvSpPr/>
          <p:nvPr/>
        </p:nvSpPr>
        <p:spPr>
          <a:xfrm>
            <a:off x="11314669" y="5198843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/>
              <a:t>julia</a:t>
            </a:r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C629C265-C941-4290-A41F-8D3B0E60DC7C}"/>
              </a:ext>
            </a:extLst>
          </p:cNvPr>
          <p:cNvSpPr/>
          <p:nvPr/>
        </p:nvSpPr>
        <p:spPr>
          <a:xfrm>
            <a:off x="6741283" y="3472336"/>
            <a:ext cx="2742290" cy="3088432"/>
          </a:xfrm>
          <a:prstGeom prst="roundRect">
            <a:avLst>
              <a:gd name="adj" fmla="val 571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7CCAB167-D39F-4981-9AC8-F7931659A267}"/>
              </a:ext>
            </a:extLst>
          </p:cNvPr>
          <p:cNvCxnSpPr>
            <a:cxnSpLocks/>
            <a:stCxn id="155" idx="2"/>
            <a:endCxn id="68" idx="6"/>
          </p:cNvCxnSpPr>
          <p:nvPr/>
        </p:nvCxnSpPr>
        <p:spPr>
          <a:xfrm flipH="1">
            <a:off x="5832719" y="6009830"/>
            <a:ext cx="1028529" cy="148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0257AB11-1090-40BD-AFC7-268072B0C8A2}"/>
              </a:ext>
            </a:extLst>
          </p:cNvPr>
          <p:cNvSpPr txBox="1"/>
          <p:nvPr/>
        </p:nvSpPr>
        <p:spPr>
          <a:xfrm>
            <a:off x="6787958" y="3483005"/>
            <a:ext cx="13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3. Validation</a:t>
            </a:r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31784ECD-A707-4A10-BB4F-7E1AC957BB58}"/>
              </a:ext>
            </a:extLst>
          </p:cNvPr>
          <p:cNvSpPr/>
          <p:nvPr/>
        </p:nvSpPr>
        <p:spPr>
          <a:xfrm>
            <a:off x="7183547" y="6099662"/>
            <a:ext cx="872168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 sz="800" dirty="0"/>
              <a:t>Literat</a:t>
            </a:r>
            <a:endParaRPr lang="en-GB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CE9FE796-D070-4975-B91F-D8D60D0CE557}"/>
              </a:ext>
            </a:extLst>
          </p:cNvPr>
          <p:cNvSpPr/>
          <p:nvPr/>
        </p:nvSpPr>
        <p:spPr>
          <a:xfrm>
            <a:off x="6861248" y="5811830"/>
            <a:ext cx="872168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 sz="800" dirty="0"/>
              <a:t>vanNes</a:t>
            </a:r>
            <a:endParaRPr lang="en-GB" dirty="0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2A00C00-AF32-4B23-93CF-1FB161CBB2D6}"/>
              </a:ext>
            </a:extLst>
          </p:cNvPr>
          <p:cNvSpPr/>
          <p:nvPr/>
        </p:nvSpPr>
        <p:spPr>
          <a:xfrm>
            <a:off x="252913" y="2726177"/>
            <a:ext cx="1366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WORKFLOW</a:t>
            </a:r>
          </a:p>
        </p:txBody>
      </p:sp>
      <p:sp>
        <p:nvSpPr>
          <p:cNvPr id="199" name="Ellipse 198">
            <a:extLst>
              <a:ext uri="{FF2B5EF4-FFF2-40B4-BE49-F238E27FC236}">
                <a16:creationId xmlns:a16="http://schemas.microsoft.com/office/drawing/2014/main" id="{85EC62F5-987F-48D6-9A24-5ABE5CE0F8FC}"/>
              </a:ext>
            </a:extLst>
          </p:cNvPr>
          <p:cNvSpPr/>
          <p:nvPr/>
        </p:nvSpPr>
        <p:spPr>
          <a:xfrm rot="20019448">
            <a:off x="7535772" y="3776804"/>
            <a:ext cx="1817937" cy="24467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9C1772FE-BD5B-4999-9154-F82D3A5C8469}"/>
              </a:ext>
            </a:extLst>
          </p:cNvPr>
          <p:cNvSpPr/>
          <p:nvPr/>
        </p:nvSpPr>
        <p:spPr>
          <a:xfrm>
            <a:off x="8000557" y="3852890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/>
              <a:t>julia</a:t>
            </a:r>
            <a:endParaRPr lang="en-GB" sz="1200" i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D7FD026-C971-402D-973A-BDC26A2F41B4}"/>
              </a:ext>
            </a:extLst>
          </p:cNvPr>
          <p:cNvSpPr/>
          <p:nvPr/>
        </p:nvSpPr>
        <p:spPr>
          <a:xfrm>
            <a:off x="7641330" y="4940927"/>
            <a:ext cx="936000" cy="324000"/>
          </a:xfrm>
          <a:prstGeom prst="roundRect">
            <a:avLst>
              <a:gd name="adj" fmla="val 24294"/>
            </a:avLst>
          </a:prstGeom>
          <a:solidFill>
            <a:srgbClr val="A12F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MODEL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3B5BC1-D282-4F4A-8CC0-B348E4768FA1}"/>
              </a:ext>
            </a:extLst>
          </p:cNvPr>
          <p:cNvSpPr/>
          <p:nvPr/>
        </p:nvSpPr>
        <p:spPr>
          <a:xfrm>
            <a:off x="7943120" y="5450146"/>
            <a:ext cx="396000" cy="39600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C385568-6955-4AB9-AA6A-687B52A92BD5}"/>
              </a:ext>
            </a:extLst>
          </p:cNvPr>
          <p:cNvSpPr/>
          <p:nvPr/>
        </p:nvSpPr>
        <p:spPr>
          <a:xfrm>
            <a:off x="8585276" y="5429235"/>
            <a:ext cx="677939" cy="39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r>
              <a:rPr lang="en-GB" sz="700" dirty="0"/>
              <a:t>subsetreal</a:t>
            </a:r>
            <a:endParaRPr lang="en-GB" sz="9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7C1BD65-6BE6-4875-9BEC-4BA458AFDD04}"/>
              </a:ext>
            </a:extLst>
          </p:cNvPr>
          <p:cNvCxnSpPr>
            <a:cxnSpLocks/>
            <a:stCxn id="190" idx="3"/>
            <a:endCxn id="11" idx="0"/>
          </p:cNvCxnSpPr>
          <p:nvPr/>
        </p:nvCxnSpPr>
        <p:spPr>
          <a:xfrm flipH="1">
            <a:off x="8109330" y="4681321"/>
            <a:ext cx="341249" cy="25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4B67776-D43D-43E7-B228-A90F972885B1}"/>
              </a:ext>
            </a:extLst>
          </p:cNvPr>
          <p:cNvCxnSpPr>
            <a:cxnSpLocks/>
            <a:stCxn id="192" idx="5"/>
            <a:endCxn id="11" idx="0"/>
          </p:cNvCxnSpPr>
          <p:nvPr/>
        </p:nvCxnSpPr>
        <p:spPr>
          <a:xfrm flipH="1">
            <a:off x="8109330" y="4689941"/>
            <a:ext cx="61496" cy="250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5240260-C746-4B93-8A84-36EDFCF6C6C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109330" y="5264927"/>
            <a:ext cx="31790" cy="18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F385093-1C93-4031-B1C7-002EB9C1C67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8339120" y="5627235"/>
            <a:ext cx="246156" cy="209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27E5944C-8E63-4C0E-A377-F1A6D8F0B5AA}"/>
              </a:ext>
            </a:extLst>
          </p:cNvPr>
          <p:cNvSpPr/>
          <p:nvPr/>
        </p:nvSpPr>
        <p:spPr>
          <a:xfrm>
            <a:off x="8330263" y="4343314"/>
            <a:ext cx="821571" cy="396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</a:t>
            </a:r>
            <a:r>
              <a:rPr lang="en-GB" sz="800"/>
              <a:t>pred</a:t>
            </a:r>
            <a:endParaRPr lang="en-GB"/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1BE9019C-8C7D-4AC9-92A2-630053D6C46B}"/>
              </a:ext>
            </a:extLst>
          </p:cNvPr>
          <p:cNvSpPr/>
          <p:nvPr/>
        </p:nvSpPr>
        <p:spPr>
          <a:xfrm>
            <a:off x="7469571" y="4351934"/>
            <a:ext cx="821571" cy="39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r>
              <a:rPr lang="en-GB" sz="800" dirty="0"/>
              <a:t>subsetreal</a:t>
            </a:r>
            <a:endParaRPr lang="en-GB" dirty="0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26B990CE-97A4-49C2-B0B6-2FF4221EFD66}"/>
              </a:ext>
            </a:extLst>
          </p:cNvPr>
          <p:cNvSpPr/>
          <p:nvPr/>
        </p:nvSpPr>
        <p:spPr>
          <a:xfrm>
            <a:off x="4296712" y="2311968"/>
            <a:ext cx="2271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Maybe sub-setting for validation?</a:t>
            </a:r>
          </a:p>
        </p:txBody>
      </p: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FE13F972-6160-4FF0-81CA-E4C28C2F95D8}"/>
              </a:ext>
            </a:extLst>
          </p:cNvPr>
          <p:cNvCxnSpPr>
            <a:cxnSpLocks/>
          </p:cNvCxnSpPr>
          <p:nvPr/>
        </p:nvCxnSpPr>
        <p:spPr>
          <a:xfrm>
            <a:off x="7152308" y="5264927"/>
            <a:ext cx="1392374" cy="12190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9C57A232-C868-4D84-842A-54BE8910F47F}"/>
              </a:ext>
            </a:extLst>
          </p:cNvPr>
          <p:cNvSpPr/>
          <p:nvPr/>
        </p:nvSpPr>
        <p:spPr>
          <a:xfrm>
            <a:off x="10649155" y="2075227"/>
            <a:ext cx="679782" cy="39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1</a:t>
            </a:r>
            <a:r>
              <a:rPr lang="en-GB" sz="800"/>
              <a:t>real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40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hteck 209">
            <a:extLst>
              <a:ext uri="{FF2B5EF4-FFF2-40B4-BE49-F238E27FC236}">
                <a16:creationId xmlns:a16="http://schemas.microsoft.com/office/drawing/2014/main" id="{0EA09B56-61F6-420B-BD29-9009B54A456B}"/>
              </a:ext>
            </a:extLst>
          </p:cNvPr>
          <p:cNvSpPr/>
          <p:nvPr/>
        </p:nvSpPr>
        <p:spPr>
          <a:xfrm>
            <a:off x="240953" y="4685644"/>
            <a:ext cx="5378967" cy="21119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33C2E41-4E4A-4E38-B54E-A17138E15966}"/>
              </a:ext>
            </a:extLst>
          </p:cNvPr>
          <p:cNvSpPr/>
          <p:nvPr/>
        </p:nvSpPr>
        <p:spPr>
          <a:xfrm>
            <a:off x="3091330" y="1069552"/>
            <a:ext cx="6027956" cy="3444784"/>
          </a:xfrm>
          <a:prstGeom prst="rect">
            <a:avLst/>
          </a:prstGeom>
          <a:solidFill>
            <a:srgbClr val="CED4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BBE9A3-3C64-4ED5-B231-11996DF71D4F}"/>
              </a:ext>
            </a:extLst>
          </p:cNvPr>
          <p:cNvSpPr/>
          <p:nvPr/>
        </p:nvSpPr>
        <p:spPr>
          <a:xfrm>
            <a:off x="3582970" y="1565146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INITIALISATION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D15135-3F85-41A9-9FF6-4FAB309096A2}"/>
              </a:ext>
            </a:extLst>
          </p:cNvPr>
          <p:cNvSpPr/>
          <p:nvPr/>
        </p:nvSpPr>
        <p:spPr>
          <a:xfrm>
            <a:off x="3570373" y="3852855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MORTALITY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CA4868-EBF6-4C4A-9FB1-BA9594D0C357}"/>
              </a:ext>
            </a:extLst>
          </p:cNvPr>
          <p:cNvSpPr/>
          <p:nvPr/>
        </p:nvSpPr>
        <p:spPr>
          <a:xfrm>
            <a:off x="3578299" y="3412823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REPRODUCTION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1585A3B-BA49-4BB8-9C50-1E80BCAC5795}"/>
              </a:ext>
            </a:extLst>
          </p:cNvPr>
          <p:cNvSpPr/>
          <p:nvPr/>
        </p:nvSpPr>
        <p:spPr>
          <a:xfrm>
            <a:off x="3579946" y="2029279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GERMINATION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175594F-F25F-4DCA-9935-8A81D920527B}"/>
              </a:ext>
            </a:extLst>
          </p:cNvPr>
          <p:cNvSpPr/>
          <p:nvPr/>
        </p:nvSpPr>
        <p:spPr>
          <a:xfrm>
            <a:off x="3579946" y="2510702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8F52D-3693-4854-9437-B4B2BAF78D89}"/>
              </a:ext>
            </a:extLst>
          </p:cNvPr>
          <p:cNvSpPr/>
          <p:nvPr/>
        </p:nvSpPr>
        <p:spPr>
          <a:xfrm>
            <a:off x="6138260" y="3130718"/>
            <a:ext cx="1296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DA31F64-80F8-4267-85BF-8F8BE253B040}"/>
              </a:ext>
            </a:extLst>
          </p:cNvPr>
          <p:cNvSpPr/>
          <p:nvPr/>
        </p:nvSpPr>
        <p:spPr>
          <a:xfrm>
            <a:off x="6138260" y="3795889"/>
            <a:ext cx="1296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1CA1A29-0513-4EB8-AF0E-BA787E4A1794}"/>
              </a:ext>
            </a:extLst>
          </p:cNvPr>
          <p:cNvSpPr/>
          <p:nvPr/>
        </p:nvSpPr>
        <p:spPr>
          <a:xfrm>
            <a:off x="6138260" y="3469118"/>
            <a:ext cx="1296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NUTRIENTS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32DF2C-DCD4-4DCA-A56D-301E1233E224}"/>
              </a:ext>
            </a:extLst>
          </p:cNvPr>
          <p:cNvSpPr/>
          <p:nvPr/>
        </p:nvSpPr>
        <p:spPr>
          <a:xfrm>
            <a:off x="7804421" y="3805632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strike="sngStrike" dirty="0">
                <a:solidFill>
                  <a:schemeClr val="tx1"/>
                </a:solidFill>
              </a:rPr>
              <a:t>WATER LEVEL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46066B-1265-4C9F-B4B8-8831AED64EEB}"/>
              </a:ext>
            </a:extLst>
          </p:cNvPr>
          <p:cNvSpPr/>
          <p:nvPr/>
        </p:nvSpPr>
        <p:spPr>
          <a:xfrm>
            <a:off x="7804421" y="3386724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DEPTH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AEE4D3-A73F-4470-9CD7-B54C30DBBA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263946" y="1853146"/>
            <a:ext cx="3024" cy="1761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D3CC0D4-ACDD-4734-A581-419EF7793BD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63946" y="2317279"/>
            <a:ext cx="0" cy="1934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4849565-49BF-4F2E-AF48-054FC9DAF42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4254373" y="3700823"/>
            <a:ext cx="7926" cy="1520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976CA49-088D-4E4C-A9E5-1E4C57E12145}"/>
              </a:ext>
            </a:extLst>
          </p:cNvPr>
          <p:cNvCxnSpPr>
            <a:cxnSpLocks/>
            <a:stCxn id="46" idx="2"/>
            <a:endCxn id="7" idx="0"/>
          </p:cNvCxnSpPr>
          <p:nvPr/>
        </p:nvCxnSpPr>
        <p:spPr>
          <a:xfrm>
            <a:off x="4262299" y="3241515"/>
            <a:ext cx="0" cy="1713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E715F71-FDFB-4B74-9960-5131F26451AF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>
            <a:off x="3578298" y="2173279"/>
            <a:ext cx="1647" cy="1383544"/>
          </a:xfrm>
          <a:prstGeom prst="bentConnector3">
            <a:avLst>
              <a:gd name="adj1" fmla="val -1387978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C409751-2936-44FA-9A7F-9A879440CF05}"/>
              </a:ext>
            </a:extLst>
          </p:cNvPr>
          <p:cNvCxnSpPr>
            <a:cxnSpLocks/>
            <a:stCxn id="10" idx="1"/>
            <a:endCxn id="55" idx="3"/>
          </p:cNvCxnSpPr>
          <p:nvPr/>
        </p:nvCxnSpPr>
        <p:spPr>
          <a:xfrm flipH="1" flipV="1">
            <a:off x="4946299" y="2873875"/>
            <a:ext cx="1191961" cy="4008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FD12CCC-3FEF-47A0-A233-E0AA701FBE69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flipH="1" flipV="1">
            <a:off x="4946299" y="2873875"/>
            <a:ext cx="1191961" cy="106601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5782C43-CB74-4AAC-83AB-95DAE0FB8472}"/>
              </a:ext>
            </a:extLst>
          </p:cNvPr>
          <p:cNvCxnSpPr>
            <a:cxnSpLocks/>
            <a:stCxn id="12" idx="1"/>
            <a:endCxn id="55" idx="3"/>
          </p:cNvCxnSpPr>
          <p:nvPr/>
        </p:nvCxnSpPr>
        <p:spPr>
          <a:xfrm flipH="1" flipV="1">
            <a:off x="4946299" y="2873875"/>
            <a:ext cx="1191961" cy="7392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1D9B797-BF06-41D7-BB47-5171E27669F9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8398421" y="3674724"/>
            <a:ext cx="0" cy="1309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D978538-ECD8-40D4-9C68-3F44B3F54F87}"/>
              </a:ext>
            </a:extLst>
          </p:cNvPr>
          <p:cNvSpPr/>
          <p:nvPr/>
        </p:nvSpPr>
        <p:spPr>
          <a:xfrm>
            <a:off x="7684793" y="1151756"/>
            <a:ext cx="1332000" cy="288000"/>
          </a:xfrm>
          <a:prstGeom prst="rect">
            <a:avLst/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B4C5CE6-7A08-48B6-8CAB-9CAEAF3586F3}"/>
              </a:ext>
            </a:extLst>
          </p:cNvPr>
          <p:cNvSpPr/>
          <p:nvPr/>
        </p:nvSpPr>
        <p:spPr>
          <a:xfrm>
            <a:off x="3231674" y="1179901"/>
            <a:ext cx="1368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>
                <a:solidFill>
                  <a:schemeClr val="tx1"/>
                </a:solidFill>
              </a:rPr>
              <a:t>SPECIES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05830A-871D-4A7B-BC88-520AE18EB920}"/>
              </a:ext>
            </a:extLst>
          </p:cNvPr>
          <p:cNvSpPr/>
          <p:nvPr/>
        </p:nvSpPr>
        <p:spPr>
          <a:xfrm>
            <a:off x="7796183" y="2658585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IRRADIANCE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87FA984-590A-408A-A6E4-495AC23A7FB5}"/>
              </a:ext>
            </a:extLst>
          </p:cNvPr>
          <p:cNvSpPr/>
          <p:nvPr/>
        </p:nvSpPr>
        <p:spPr>
          <a:xfrm>
            <a:off x="7796183" y="3010563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TURBIDITY</a:t>
            </a:r>
          </a:p>
        </p:txBody>
      </p:sp>
      <p:sp>
        <p:nvSpPr>
          <p:cNvPr id="28" name="Textfeld 53">
            <a:extLst>
              <a:ext uri="{FF2B5EF4-FFF2-40B4-BE49-F238E27FC236}">
                <a16:creationId xmlns:a16="http://schemas.microsoft.com/office/drawing/2014/main" id="{F207A8D3-1DA1-42FF-8074-CAAC3177E249}"/>
              </a:ext>
            </a:extLst>
          </p:cNvPr>
          <p:cNvSpPr txBox="1"/>
          <p:nvPr/>
        </p:nvSpPr>
        <p:spPr>
          <a:xfrm>
            <a:off x="5193109" y="1070088"/>
            <a:ext cx="18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A12F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2933F4CD-CA79-4B5D-831B-0FC1D70CE832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rot="10800000" flipV="1">
            <a:off x="7434261" y="3154562"/>
            <a:ext cx="361923" cy="12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FDB39ED-B2C7-4925-BB8B-BD82A52ED11F}"/>
              </a:ext>
            </a:extLst>
          </p:cNvPr>
          <p:cNvCxnSpPr>
            <a:cxnSpLocks/>
            <a:stCxn id="26" idx="1"/>
            <a:endCxn id="10" idx="3"/>
          </p:cNvCxnSpPr>
          <p:nvPr/>
        </p:nvCxnSpPr>
        <p:spPr>
          <a:xfrm rot="10800000" flipV="1">
            <a:off x="7434261" y="2802584"/>
            <a:ext cx="361923" cy="4721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D5551CA-C8C2-448E-B7E1-EB6648B086BE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>
            <a:off x="7434261" y="3274718"/>
            <a:ext cx="370161" cy="2560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">
            <a:extLst>
              <a:ext uri="{FF2B5EF4-FFF2-40B4-BE49-F238E27FC236}">
                <a16:creationId xmlns:a16="http://schemas.microsoft.com/office/drawing/2014/main" id="{79F61736-92B4-4EA6-8E62-A592DF9AACC7}"/>
              </a:ext>
            </a:extLst>
          </p:cNvPr>
          <p:cNvSpPr txBox="1"/>
          <p:nvPr/>
        </p:nvSpPr>
        <p:spPr>
          <a:xfrm>
            <a:off x="6718012" y="4694938"/>
            <a:ext cx="3265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Fixed environmental parameters</a:t>
            </a:r>
          </a:p>
        </p:txBody>
      </p:sp>
      <p:sp>
        <p:nvSpPr>
          <p:cNvPr id="33" name="Textfeld 44">
            <a:extLst>
              <a:ext uri="{FF2B5EF4-FFF2-40B4-BE49-F238E27FC236}">
                <a16:creationId xmlns:a16="http://schemas.microsoft.com/office/drawing/2014/main" id="{8E032B65-58ED-4978-8EFE-5C4E7226F51F}"/>
              </a:ext>
            </a:extLst>
          </p:cNvPr>
          <p:cNvSpPr txBox="1"/>
          <p:nvPr/>
        </p:nvSpPr>
        <p:spPr>
          <a:xfrm>
            <a:off x="3124282" y="4278109"/>
            <a:ext cx="307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6">
                    <a:lumMod val="50000"/>
                  </a:schemeClr>
                </a:solidFill>
              </a:rPr>
              <a:t>28 Species specific parameters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4F87A09-7C0B-493C-96C9-0837A91E30B6}"/>
              </a:ext>
            </a:extLst>
          </p:cNvPr>
          <p:cNvSpPr txBox="1"/>
          <p:nvPr/>
        </p:nvSpPr>
        <p:spPr>
          <a:xfrm>
            <a:off x="9422588" y="1064049"/>
            <a:ext cx="2592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Environmental model limitations: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Deterministic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Every year same input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Temperature: no Layering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Light attenuation: No different sources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mechanistic connection between nutrients, light attenuation and temperature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C816D1-6160-47A0-9B2D-179FAF22D553}"/>
              </a:ext>
            </a:extLst>
          </p:cNvPr>
          <p:cNvSpPr/>
          <p:nvPr/>
        </p:nvSpPr>
        <p:spPr>
          <a:xfrm>
            <a:off x="7796183" y="2197763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LATITUDE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D4772B2-BEA2-4188-B04B-C712EFEE5FCB}"/>
              </a:ext>
            </a:extLst>
          </p:cNvPr>
          <p:cNvCxnSpPr>
            <a:cxnSpLocks/>
            <a:stCxn id="36" idx="2"/>
            <a:endCxn id="26" idx="0"/>
          </p:cNvCxnSpPr>
          <p:nvPr/>
        </p:nvCxnSpPr>
        <p:spPr>
          <a:xfrm>
            <a:off x="8390183" y="2485763"/>
            <a:ext cx="0" cy="17282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8E3A1D7F-A19F-4527-8F76-2BFCCAEBD17D}"/>
              </a:ext>
            </a:extLst>
          </p:cNvPr>
          <p:cNvSpPr/>
          <p:nvPr/>
        </p:nvSpPr>
        <p:spPr>
          <a:xfrm>
            <a:off x="5343002" y="119091"/>
            <a:ext cx="1739364" cy="648000"/>
          </a:xfrm>
          <a:prstGeom prst="rect">
            <a:avLst/>
          </a:prstGeom>
          <a:noFill/>
          <a:ln w="28575">
            <a:solidFill>
              <a:srgbClr val="A12F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GENERAL SETTINGS</a:t>
            </a:r>
          </a:p>
          <a:p>
            <a:r>
              <a:rPr lang="en-GB" dirty="0">
                <a:solidFill>
                  <a:schemeClr val="tx1"/>
                </a:solidFill>
              </a:rPr>
              <a:t>Depths: -0.5, -1.5, -3.0, -5.0</a:t>
            </a:r>
          </a:p>
          <a:p>
            <a:r>
              <a:rPr lang="en-GB" dirty="0">
                <a:solidFill>
                  <a:schemeClr val="tx1"/>
                </a:solidFill>
              </a:rPr>
              <a:t>Years:    20?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49A421C-74AC-4DAB-BF70-06C8E1810EDE}"/>
              </a:ext>
            </a:extLst>
          </p:cNvPr>
          <p:cNvSpPr/>
          <p:nvPr/>
        </p:nvSpPr>
        <p:spPr>
          <a:xfrm>
            <a:off x="7235455" y="119091"/>
            <a:ext cx="4806265" cy="648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Seeds / Tubers: Biomass, Number,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Super-Ind (one from Seeds, one from Tubers): Biomass, Nr, </a:t>
            </a:r>
            <a:r>
              <a:rPr lang="en-GB" dirty="0" err="1">
                <a:solidFill>
                  <a:schemeClr val="tx1"/>
                </a:solidFill>
              </a:rPr>
              <a:t>indWeight</a:t>
            </a:r>
            <a:r>
              <a:rPr lang="en-GB" dirty="0">
                <a:solidFill>
                  <a:schemeClr val="tx1"/>
                </a:solidFill>
              </a:rPr>
              <a:t>, Height 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702DCF3-C841-4383-A1D2-54A718842270}"/>
              </a:ext>
            </a:extLst>
          </p:cNvPr>
          <p:cNvSpPr/>
          <p:nvPr/>
        </p:nvSpPr>
        <p:spPr>
          <a:xfrm>
            <a:off x="177723" y="125283"/>
            <a:ext cx="4800005" cy="648000"/>
          </a:xfrm>
          <a:prstGeom prst="rect">
            <a:avLst/>
          </a:prstGeom>
          <a:solidFill>
            <a:srgbClr val="D367A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Eco-physiological growth model | based on Charisma (van Nes et al 2003) </a:t>
            </a:r>
          </a:p>
          <a:p>
            <a:r>
              <a:rPr lang="en-GB" sz="2100" b="1" dirty="0">
                <a:solidFill>
                  <a:schemeClr val="tx1"/>
                </a:solidFill>
              </a:rPr>
              <a:t>CHARISMA - VERSION BLIZ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9EAA130-7766-46BE-9906-8FC0194DF629}"/>
              </a:ext>
            </a:extLst>
          </p:cNvPr>
          <p:cNvSpPr txBox="1"/>
          <p:nvPr/>
        </p:nvSpPr>
        <p:spPr>
          <a:xfrm>
            <a:off x="240953" y="1066834"/>
            <a:ext cx="269130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Physiological model limitations: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Deterministic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Germination does not depend from environment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0820A87-8358-4816-B0D4-1FFC8FC1E7F6}"/>
              </a:ext>
            </a:extLst>
          </p:cNvPr>
          <p:cNvSpPr txBox="1"/>
          <p:nvPr/>
        </p:nvSpPr>
        <p:spPr>
          <a:xfrm>
            <a:off x="9422588" y="2945553"/>
            <a:ext cx="2592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Simplifications compared to van Nes: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water level fluctuations?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carbonate module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feedback of plant growth on environment</a:t>
            </a:r>
          </a:p>
          <a:p>
            <a:pPr marL="742950" lvl="1" indent="-285750">
              <a:buFontTx/>
              <a:buChar char="-"/>
            </a:pPr>
            <a:r>
              <a:rPr lang="en-GB" sz="1200" dirty="0"/>
              <a:t>Light attenuation</a:t>
            </a:r>
          </a:p>
          <a:p>
            <a:pPr marL="742950" lvl="1" indent="-285750">
              <a:buFontTx/>
              <a:buChar char="-"/>
            </a:pPr>
            <a:r>
              <a:rPr lang="en-GB" sz="1200" dirty="0"/>
              <a:t>Nutrients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500BBBB-E258-4841-9F46-B9EBBAD330F3}"/>
              </a:ext>
            </a:extLst>
          </p:cNvPr>
          <p:cNvSpPr txBox="1"/>
          <p:nvPr/>
        </p:nvSpPr>
        <p:spPr>
          <a:xfrm>
            <a:off x="240953" y="2045376"/>
            <a:ext cx="2685254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Simplifications compared to van Nes: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herbivory; no harvesting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carbonate limitation of PS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Just 1 growth form -&gt; submerged species 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spatial processes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competition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No feedback of plant growth on environment</a:t>
            </a:r>
          </a:p>
          <a:p>
            <a:pPr marL="742950" lvl="1" indent="-285750">
              <a:buFontTx/>
              <a:buChar char="-"/>
            </a:pPr>
            <a:r>
              <a:rPr lang="en-GB" sz="1200" dirty="0"/>
              <a:t>Light attenuation</a:t>
            </a:r>
          </a:p>
          <a:p>
            <a:pPr marL="742950" lvl="1" indent="-285750">
              <a:buFontTx/>
              <a:buChar char="-"/>
            </a:pPr>
            <a:r>
              <a:rPr lang="en-GB" sz="1200" dirty="0"/>
              <a:t>Nutrients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CA1023C-BA80-465B-9048-70AB511FF12A}"/>
              </a:ext>
            </a:extLst>
          </p:cNvPr>
          <p:cNvSpPr/>
          <p:nvPr/>
        </p:nvSpPr>
        <p:spPr>
          <a:xfrm>
            <a:off x="3578299" y="2989515"/>
            <a:ext cx="1368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i="1">
                <a:solidFill>
                  <a:schemeClr val="tx1"/>
                </a:solidFill>
              </a:rPr>
              <a:t>- Respiration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543C056-9B59-4759-9CDA-F2E3713AB0FC}"/>
              </a:ext>
            </a:extLst>
          </p:cNvPr>
          <p:cNvSpPr/>
          <p:nvPr/>
        </p:nvSpPr>
        <p:spPr>
          <a:xfrm>
            <a:off x="3578299" y="2747875"/>
            <a:ext cx="1368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i="1" dirty="0">
                <a:solidFill>
                  <a:schemeClr val="tx1"/>
                </a:solidFill>
              </a:rPr>
              <a:t>- Photosynthesis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F477809-5B34-4944-86B4-2964499B41C2}"/>
              </a:ext>
            </a:extLst>
          </p:cNvPr>
          <p:cNvCxnSpPr>
            <a:cxnSpLocks/>
            <a:stCxn id="11" idx="1"/>
            <a:endCxn id="46" idx="3"/>
          </p:cNvCxnSpPr>
          <p:nvPr/>
        </p:nvCxnSpPr>
        <p:spPr>
          <a:xfrm flipH="1" flipV="1">
            <a:off x="4946299" y="3115515"/>
            <a:ext cx="1191961" cy="82437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59453E3D-F1DC-4FAC-A27B-6C85C260E744}"/>
              </a:ext>
            </a:extLst>
          </p:cNvPr>
          <p:cNvSpPr/>
          <p:nvPr/>
        </p:nvSpPr>
        <p:spPr>
          <a:xfrm>
            <a:off x="5619920" y="2684685"/>
            <a:ext cx="955130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Self-Shading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33B423EA-C771-4E94-9147-964244708797}"/>
              </a:ext>
            </a:extLst>
          </p:cNvPr>
          <p:cNvCxnSpPr>
            <a:cxnSpLocks/>
            <a:stCxn id="9" idx="3"/>
            <a:endCxn id="94" idx="1"/>
          </p:cNvCxnSpPr>
          <p:nvPr/>
        </p:nvCxnSpPr>
        <p:spPr>
          <a:xfrm>
            <a:off x="4947946" y="2654702"/>
            <a:ext cx="671974" cy="1466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0C6DB23-0087-4B0D-BB69-1213E7ED6AA3}"/>
              </a:ext>
            </a:extLst>
          </p:cNvPr>
          <p:cNvCxnSpPr>
            <a:cxnSpLocks/>
            <a:stCxn id="94" idx="3"/>
            <a:endCxn id="10" idx="0"/>
          </p:cNvCxnSpPr>
          <p:nvPr/>
        </p:nvCxnSpPr>
        <p:spPr>
          <a:xfrm>
            <a:off x="6575050" y="2801331"/>
            <a:ext cx="211210" cy="3293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2CFFF8F1-5915-47CA-8F43-8084ECED3BC4}"/>
              </a:ext>
            </a:extLst>
          </p:cNvPr>
          <p:cNvSpPr/>
          <p:nvPr/>
        </p:nvSpPr>
        <p:spPr>
          <a:xfrm>
            <a:off x="5606988" y="2354778"/>
            <a:ext cx="955130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Plant aging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FEA6E91-90D4-4C15-9B5D-B2BAFEED26C3}"/>
              </a:ext>
            </a:extLst>
          </p:cNvPr>
          <p:cNvCxnSpPr>
            <a:cxnSpLocks/>
            <a:stCxn id="9" idx="3"/>
            <a:endCxn id="105" idx="1"/>
          </p:cNvCxnSpPr>
          <p:nvPr/>
        </p:nvCxnSpPr>
        <p:spPr>
          <a:xfrm flipV="1">
            <a:off x="4947946" y="2471424"/>
            <a:ext cx="659042" cy="1832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4DC1BC07-BD10-4994-B175-78FC4A7CCD41}"/>
              </a:ext>
            </a:extLst>
          </p:cNvPr>
          <p:cNvSpPr/>
          <p:nvPr/>
        </p:nvSpPr>
        <p:spPr>
          <a:xfrm>
            <a:off x="5601684" y="2021252"/>
            <a:ext cx="1164097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Thinning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46337A8-C090-4D1E-88C2-76A6646D77F6}"/>
              </a:ext>
            </a:extLst>
          </p:cNvPr>
          <p:cNvCxnSpPr>
            <a:cxnSpLocks/>
            <a:stCxn id="114" idx="1"/>
            <a:endCxn id="9" idx="3"/>
          </p:cNvCxnSpPr>
          <p:nvPr/>
        </p:nvCxnSpPr>
        <p:spPr>
          <a:xfrm flipH="1">
            <a:off x="4947946" y="2137898"/>
            <a:ext cx="653738" cy="5168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CCEAAA63-1938-4FEE-9CD0-518B988B174D}"/>
              </a:ext>
            </a:extLst>
          </p:cNvPr>
          <p:cNvSpPr/>
          <p:nvPr/>
        </p:nvSpPr>
        <p:spPr>
          <a:xfrm>
            <a:off x="5601685" y="1729638"/>
            <a:ext cx="1164098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Wave mortality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CC8C6F3-3F81-47CE-8DCE-5C1D0C29CA18}"/>
              </a:ext>
            </a:extLst>
          </p:cNvPr>
          <p:cNvCxnSpPr>
            <a:cxnSpLocks/>
            <a:stCxn id="118" idx="1"/>
            <a:endCxn id="9" idx="3"/>
          </p:cNvCxnSpPr>
          <p:nvPr/>
        </p:nvCxnSpPr>
        <p:spPr>
          <a:xfrm flipH="1">
            <a:off x="4947946" y="1846284"/>
            <a:ext cx="653739" cy="8084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Tabelle 121">
            <a:extLst>
              <a:ext uri="{FF2B5EF4-FFF2-40B4-BE49-F238E27FC236}">
                <a16:creationId xmlns:a16="http://schemas.microsoft.com/office/drawing/2014/main" id="{8B628A27-A213-42BB-882C-45D4D2460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34913"/>
              </p:ext>
            </p:extLst>
          </p:nvPr>
        </p:nvGraphicFramePr>
        <p:xfrm>
          <a:off x="357647" y="4955730"/>
          <a:ext cx="5138476" cy="1737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155">
                  <a:extLst>
                    <a:ext uri="{9D8B030D-6E8A-4147-A177-3AD203B41FA5}">
                      <a16:colId xmlns:a16="http://schemas.microsoft.com/office/drawing/2014/main" val="2180496901"/>
                    </a:ext>
                  </a:extLst>
                </a:gridCol>
                <a:gridCol w="949881">
                  <a:extLst>
                    <a:ext uri="{9D8B030D-6E8A-4147-A177-3AD203B41FA5}">
                      <a16:colId xmlns:a16="http://schemas.microsoft.com/office/drawing/2014/main" val="555975879"/>
                    </a:ext>
                  </a:extLst>
                </a:gridCol>
                <a:gridCol w="2869565">
                  <a:extLst>
                    <a:ext uri="{9D8B030D-6E8A-4147-A177-3AD203B41FA5}">
                      <a16:colId xmlns:a16="http://schemas.microsoft.com/office/drawing/2014/main" val="1281108570"/>
                    </a:ext>
                  </a:extLst>
                </a:gridCol>
                <a:gridCol w="555593">
                  <a:extLst>
                    <a:ext uri="{9D8B030D-6E8A-4147-A177-3AD203B41FA5}">
                      <a16:colId xmlns:a16="http://schemas.microsoft.com/office/drawing/2014/main" val="2921851580"/>
                    </a:ext>
                  </a:extLst>
                </a:gridCol>
                <a:gridCol w="428282">
                  <a:extLst>
                    <a:ext uri="{9D8B030D-6E8A-4147-A177-3AD203B41FA5}">
                      <a16:colId xmlns:a16="http://schemas.microsoft.com/office/drawing/2014/main" val="2198143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GROW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 err="1">
                          <a:effectLst/>
                        </a:rPr>
                        <a:t>cTuber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#Fraction of tuber weight lost daily when sprout starts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[fraction]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0.1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5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LIGHT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fracPeriphyton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r>
                        <a:rPr lang="en-US" sz="900" u="none" strike="noStrike" dirty="0" err="1">
                          <a:effectLst/>
                        </a:rPr>
                        <a:t>Fract</a:t>
                      </a:r>
                      <a:r>
                        <a:rPr lang="en-US" sz="900" u="none" strike="noStrike" dirty="0">
                          <a:effectLst/>
                        </a:rPr>
                        <a:t> of light reduced by </a:t>
                      </a:r>
                      <a:r>
                        <a:rPr lang="en-US" sz="900" u="none" strike="noStrike" dirty="0" err="1">
                          <a:effectLst/>
                        </a:rPr>
                        <a:t>periphyt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[fraction]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0.2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79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LIGHT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hPhotoDist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#Distance from plant top at which the ps. is reduced factor 2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[m]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1.0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30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LIGHT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plantK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#Light attenuation of plant tissue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[m^2 g^-1]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0.02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03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MORT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BackgroundMort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#Background </a:t>
                      </a:r>
                      <a:r>
                        <a:rPr lang="de-DE" sz="900" u="none" strike="noStrike" dirty="0" err="1">
                          <a:effectLst/>
                        </a:rPr>
                        <a:t>mortality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[mort d^-1]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23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MORT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maxAge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#Maximum </a:t>
                      </a:r>
                      <a:r>
                        <a:rPr lang="de-DE" sz="900" u="none" strike="noStrike" dirty="0" err="1">
                          <a:effectLst/>
                        </a:rPr>
                        <a:t>age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[d]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175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MORT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thinning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#Apply the thinning rule?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[-]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true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81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REPRO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seedInitialBiomass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#Initial </a:t>
                      </a:r>
                      <a:r>
                        <a:rPr lang="de-DE" sz="900" u="none" strike="noStrike" dirty="0" err="1">
                          <a:effectLst/>
                        </a:rPr>
                        <a:t>biomass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of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seeds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[g m^-2]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5.0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6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REPRO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seedMortality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#Mortality of seeds 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[mort d^-1]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0.0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16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REPRO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tuberGermination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#Fraction of tubers that germinate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[y^-1]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1.0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4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REPRO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tuberInitialBiomass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#Initial </a:t>
                      </a:r>
                      <a:r>
                        <a:rPr lang="de-DE" sz="900" u="none" strike="noStrike" dirty="0" err="1">
                          <a:effectLst/>
                        </a:rPr>
                        <a:t>biomass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of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tubers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[g m^-2]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10.0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89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REPRO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tuberMortality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#</a:t>
                      </a:r>
                      <a:r>
                        <a:rPr lang="de-DE" sz="900" u="none" strike="noStrike" dirty="0" err="1">
                          <a:effectLst/>
                        </a:rPr>
                        <a:t>Mortality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of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r>
                        <a:rPr lang="de-DE" sz="900" u="none" strike="noStrike" dirty="0" err="1">
                          <a:effectLst/>
                        </a:rPr>
                        <a:t>tubers</a:t>
                      </a:r>
                      <a:r>
                        <a:rPr lang="de-DE" sz="900" u="none" strike="noStrike" dirty="0">
                          <a:effectLst/>
                        </a:rPr>
                        <a:t> 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[</a:t>
                      </a:r>
                      <a:r>
                        <a:rPr lang="de-DE" sz="900" u="none" strike="noStrike" dirty="0" err="1">
                          <a:effectLst/>
                        </a:rPr>
                        <a:t>mort</a:t>
                      </a:r>
                      <a:r>
                        <a:rPr lang="de-DE" sz="900" u="none" strike="noStrike" dirty="0">
                          <a:effectLst/>
                        </a:rPr>
                        <a:t> d^-1]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0.0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295287"/>
                  </a:ext>
                </a:extLst>
              </a:tr>
            </a:tbl>
          </a:graphicData>
        </a:graphic>
      </p:graphicFrame>
      <p:sp>
        <p:nvSpPr>
          <p:cNvPr id="128" name="Textfeld 44">
            <a:extLst>
              <a:ext uri="{FF2B5EF4-FFF2-40B4-BE49-F238E27FC236}">
                <a16:creationId xmlns:a16="http://schemas.microsoft.com/office/drawing/2014/main" id="{9120E992-1E7A-4DB4-BECD-D117568486F4}"/>
              </a:ext>
            </a:extLst>
          </p:cNvPr>
          <p:cNvSpPr txBox="1"/>
          <p:nvPr/>
        </p:nvSpPr>
        <p:spPr>
          <a:xfrm>
            <a:off x="239844" y="4726832"/>
            <a:ext cx="3079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/>
              <a:t>Fixed species specific parameters</a:t>
            </a:r>
          </a:p>
        </p:txBody>
      </p:sp>
      <p:graphicFrame>
        <p:nvGraphicFramePr>
          <p:cNvPr id="129" name="Tabelle 128">
            <a:extLst>
              <a:ext uri="{FF2B5EF4-FFF2-40B4-BE49-F238E27FC236}">
                <a16:creationId xmlns:a16="http://schemas.microsoft.com/office/drawing/2014/main" id="{D9F41CAC-58CD-4FD4-AE9B-9503901C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63976"/>
              </p:ext>
            </p:extLst>
          </p:nvPr>
        </p:nvGraphicFramePr>
        <p:xfrm>
          <a:off x="6777034" y="4997430"/>
          <a:ext cx="323140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278">
                  <a:extLst>
                    <a:ext uri="{9D8B030D-6E8A-4147-A177-3AD203B41FA5}">
                      <a16:colId xmlns:a16="http://schemas.microsoft.com/office/drawing/2014/main" val="3547207388"/>
                    </a:ext>
                  </a:extLst>
                </a:gridCol>
                <a:gridCol w="658178">
                  <a:extLst>
                    <a:ext uri="{9D8B030D-6E8A-4147-A177-3AD203B41FA5}">
                      <a16:colId xmlns:a16="http://schemas.microsoft.com/office/drawing/2014/main" val="932251496"/>
                    </a:ext>
                  </a:extLst>
                </a:gridCol>
                <a:gridCol w="1912303">
                  <a:extLst>
                    <a:ext uri="{9D8B030D-6E8A-4147-A177-3AD203B41FA5}">
                      <a16:colId xmlns:a16="http://schemas.microsoft.com/office/drawing/2014/main" val="109537142"/>
                    </a:ext>
                  </a:extLst>
                </a:gridCol>
                <a:gridCol w="129648">
                  <a:extLst>
                    <a:ext uri="{9D8B030D-6E8A-4147-A177-3AD203B41FA5}">
                      <a16:colId xmlns:a16="http://schemas.microsoft.com/office/drawing/2014/main" val="14621666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586108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LIGHT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fracReflected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#light reflection at the water surface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[-]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0.1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352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LIGHT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>
                          <a:effectLst/>
                        </a:rPr>
                        <a:t>parFactor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# fraction of total irradiation that is PAR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[-]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u="none" strike="noStrike" dirty="0">
                          <a:effectLst/>
                        </a:rPr>
                        <a:t>0.5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4382"/>
                  </a:ext>
                </a:extLst>
              </a:tr>
            </a:tbl>
          </a:graphicData>
        </a:graphic>
      </p:graphicFrame>
      <p:sp>
        <p:nvSpPr>
          <p:cNvPr id="130" name="Textfeld 3">
            <a:extLst>
              <a:ext uri="{FF2B5EF4-FFF2-40B4-BE49-F238E27FC236}">
                <a16:creationId xmlns:a16="http://schemas.microsoft.com/office/drawing/2014/main" id="{6348CE13-834C-4C54-893B-A0B68FA7BA15}"/>
              </a:ext>
            </a:extLst>
          </p:cNvPr>
          <p:cNvSpPr txBox="1"/>
          <p:nvPr/>
        </p:nvSpPr>
        <p:spPr>
          <a:xfrm>
            <a:off x="6474788" y="4278109"/>
            <a:ext cx="2771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11 Environmental parameters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1EAEF1FF-5499-4E8C-8BCF-AE46661421A3}"/>
              </a:ext>
            </a:extLst>
          </p:cNvPr>
          <p:cNvSpPr/>
          <p:nvPr/>
        </p:nvSpPr>
        <p:spPr>
          <a:xfrm>
            <a:off x="11211043" y="146239"/>
            <a:ext cx="830677" cy="25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i="1" dirty="0">
                <a:solidFill>
                  <a:srgbClr val="C00000"/>
                </a:solidFill>
              </a:rPr>
              <a:t>Daily values 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6F7B0329-45E9-4E3E-8760-A9E582EBB5D0}"/>
              </a:ext>
            </a:extLst>
          </p:cNvPr>
          <p:cNvSpPr/>
          <p:nvPr/>
        </p:nvSpPr>
        <p:spPr>
          <a:xfrm>
            <a:off x="6635621" y="4665023"/>
            <a:ext cx="5378967" cy="2111987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F9E16A8-BB45-4646-B547-5332CA19C8F1}"/>
              </a:ext>
            </a:extLst>
          </p:cNvPr>
          <p:cNvSpPr/>
          <p:nvPr/>
        </p:nvSpPr>
        <p:spPr>
          <a:xfrm>
            <a:off x="177723" y="125283"/>
            <a:ext cx="2980515" cy="4397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872114-A80C-499F-AF92-AEE426AE71D8}"/>
              </a:ext>
            </a:extLst>
          </p:cNvPr>
          <p:cNvSpPr/>
          <p:nvPr/>
        </p:nvSpPr>
        <p:spPr>
          <a:xfrm>
            <a:off x="6780813" y="781229"/>
            <a:ext cx="4588615" cy="1239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POSSIBLE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Increase Turbidity + Nutrients + Temperature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Increase Temperature, not Nutrients &amp; Turbidity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Change timing of increased Turbidity (earlier Algae blooms) 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543936A1-C02C-4897-870C-D8318D4ED314}"/>
              </a:ext>
            </a:extLst>
          </p:cNvPr>
          <p:cNvSpPr/>
          <p:nvPr/>
        </p:nvSpPr>
        <p:spPr>
          <a:xfrm>
            <a:off x="6780813" y="2495715"/>
            <a:ext cx="4588615" cy="2441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IMAGINED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Increase Temperature -&gt; Changed temp. layering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More extreme weather events: Hoch-/</a:t>
            </a:r>
            <a:r>
              <a:rPr lang="en-GB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Niedrigwasser</a:t>
            </a:r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 in combination with high turbidity (Change water level randomly? </a:t>
            </a: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– not data for all lakes for training</a:t>
            </a:r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Connection to germination (no idea about mechanisms)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>
                <a:solidFill>
                  <a:schemeClr val="tx1"/>
                </a:solidFill>
                <a:sym typeface="Wingdings" panose="05000000000000000000" pitchFamily="2" charset="2"/>
              </a:rPr>
              <a:t>Different scenarios of turbidity (</a:t>
            </a:r>
            <a:r>
              <a:rPr lang="en-GB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humic</a:t>
            </a:r>
            <a:r>
              <a:rPr lang="en-GB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…)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sym typeface="Wingdings" panose="05000000000000000000" pitchFamily="2" charset="2"/>
              </a:rPr>
              <a:t>(Small lakes: Herbivory / Harvesting scenarios)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AE35335-3A48-4528-857A-85E3CB78BF4F}"/>
              </a:ext>
            </a:extLst>
          </p:cNvPr>
          <p:cNvSpPr/>
          <p:nvPr/>
        </p:nvSpPr>
        <p:spPr>
          <a:xfrm>
            <a:off x="370683" y="773323"/>
            <a:ext cx="6027956" cy="3444784"/>
          </a:xfrm>
          <a:prstGeom prst="rect">
            <a:avLst/>
          </a:prstGeom>
          <a:solidFill>
            <a:srgbClr val="CED4D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EE44608-5F6C-40A2-BF76-D2E7A54BF88E}"/>
              </a:ext>
            </a:extLst>
          </p:cNvPr>
          <p:cNvSpPr/>
          <p:nvPr/>
        </p:nvSpPr>
        <p:spPr>
          <a:xfrm>
            <a:off x="862323" y="1268917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INITIALISATION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A4C11F3-1480-480E-AFD8-DF4B9EB7367C}"/>
              </a:ext>
            </a:extLst>
          </p:cNvPr>
          <p:cNvSpPr/>
          <p:nvPr/>
        </p:nvSpPr>
        <p:spPr>
          <a:xfrm>
            <a:off x="849726" y="3556626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MORTALITY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2AFBB8D-8217-4D94-8B60-0CB8EDB4CB1D}"/>
              </a:ext>
            </a:extLst>
          </p:cNvPr>
          <p:cNvSpPr/>
          <p:nvPr/>
        </p:nvSpPr>
        <p:spPr>
          <a:xfrm>
            <a:off x="857652" y="3116594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REPRODUCTION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8DFC136-E3D8-4D92-8239-F3EFD8B427BC}"/>
              </a:ext>
            </a:extLst>
          </p:cNvPr>
          <p:cNvSpPr/>
          <p:nvPr/>
        </p:nvSpPr>
        <p:spPr>
          <a:xfrm>
            <a:off x="859299" y="1733050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GERMINATION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62124C9-4F12-48C8-A973-CD69A44268B0}"/>
              </a:ext>
            </a:extLst>
          </p:cNvPr>
          <p:cNvSpPr/>
          <p:nvPr/>
        </p:nvSpPr>
        <p:spPr>
          <a:xfrm>
            <a:off x="859299" y="2214473"/>
            <a:ext cx="1368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789B40-904E-44C8-8F24-8C8025F1FCD6}"/>
              </a:ext>
            </a:extLst>
          </p:cNvPr>
          <p:cNvSpPr/>
          <p:nvPr/>
        </p:nvSpPr>
        <p:spPr>
          <a:xfrm>
            <a:off x="3417613" y="2834489"/>
            <a:ext cx="1296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D4C6B4B-4EFD-46AF-99F2-C2D158200AC4}"/>
              </a:ext>
            </a:extLst>
          </p:cNvPr>
          <p:cNvSpPr/>
          <p:nvPr/>
        </p:nvSpPr>
        <p:spPr>
          <a:xfrm>
            <a:off x="3417613" y="3499660"/>
            <a:ext cx="1296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F40C50E-E9C6-4610-92B9-B6B0333D0A1E}"/>
              </a:ext>
            </a:extLst>
          </p:cNvPr>
          <p:cNvSpPr/>
          <p:nvPr/>
        </p:nvSpPr>
        <p:spPr>
          <a:xfrm>
            <a:off x="3417613" y="3172889"/>
            <a:ext cx="1296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NUTRIENTS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D0CE8241-0B64-4507-8323-F440B37E68D2}"/>
              </a:ext>
            </a:extLst>
          </p:cNvPr>
          <p:cNvSpPr/>
          <p:nvPr/>
        </p:nvSpPr>
        <p:spPr>
          <a:xfrm>
            <a:off x="5083774" y="3509403"/>
            <a:ext cx="1188000" cy="2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strike="sngStrike" dirty="0">
                <a:solidFill>
                  <a:schemeClr val="tx1"/>
                </a:solidFill>
              </a:rPr>
              <a:t>WATER LEVEL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4B0C167-67D6-4C95-BAFD-6C2E5B4B4B7B}"/>
              </a:ext>
            </a:extLst>
          </p:cNvPr>
          <p:cNvSpPr/>
          <p:nvPr/>
        </p:nvSpPr>
        <p:spPr>
          <a:xfrm>
            <a:off x="5083774" y="3090495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DEPTH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0864BDE-F239-4A93-B165-8884628E068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1543299" y="1556917"/>
            <a:ext cx="3024" cy="1761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1D347E-B8EC-4141-94D8-2072E99E4471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543299" y="2021050"/>
            <a:ext cx="0" cy="1934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408C3FDC-E150-4345-94EA-E9B3459D96C3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1533726" y="3404594"/>
            <a:ext cx="7926" cy="1520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F751F6D-C235-4263-B8F7-6949C1B721BF}"/>
              </a:ext>
            </a:extLst>
          </p:cNvPr>
          <p:cNvCxnSpPr>
            <a:cxnSpLocks/>
            <a:stCxn id="81" idx="2"/>
            <a:endCxn id="54" idx="0"/>
          </p:cNvCxnSpPr>
          <p:nvPr/>
        </p:nvCxnSpPr>
        <p:spPr>
          <a:xfrm>
            <a:off x="1541652" y="2945286"/>
            <a:ext cx="0" cy="1713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C08CED5-464B-404F-8899-FDA7DE9A6FAE}"/>
              </a:ext>
            </a:extLst>
          </p:cNvPr>
          <p:cNvCxnSpPr>
            <a:cxnSpLocks/>
            <a:stCxn id="54" idx="1"/>
            <a:endCxn id="55" idx="1"/>
          </p:cNvCxnSpPr>
          <p:nvPr/>
        </p:nvCxnSpPr>
        <p:spPr>
          <a:xfrm rot="10800000" flipH="1">
            <a:off x="857651" y="1877050"/>
            <a:ext cx="1647" cy="1383544"/>
          </a:xfrm>
          <a:prstGeom prst="bentConnector3">
            <a:avLst>
              <a:gd name="adj1" fmla="val -1387978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52EE2F9-CAC4-4FA1-96CD-2A9875213456}"/>
              </a:ext>
            </a:extLst>
          </p:cNvPr>
          <p:cNvCxnSpPr>
            <a:cxnSpLocks/>
            <a:stCxn id="57" idx="1"/>
            <a:endCxn id="82" idx="3"/>
          </p:cNvCxnSpPr>
          <p:nvPr/>
        </p:nvCxnSpPr>
        <p:spPr>
          <a:xfrm flipH="1" flipV="1">
            <a:off x="2225652" y="2577646"/>
            <a:ext cx="1191961" cy="4008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D798361-A1B7-4D4B-9C57-794EFBEEA409}"/>
              </a:ext>
            </a:extLst>
          </p:cNvPr>
          <p:cNvCxnSpPr>
            <a:cxnSpLocks/>
            <a:stCxn id="58" idx="1"/>
            <a:endCxn id="82" idx="3"/>
          </p:cNvCxnSpPr>
          <p:nvPr/>
        </p:nvCxnSpPr>
        <p:spPr>
          <a:xfrm flipH="1" flipV="1">
            <a:off x="2225652" y="2577646"/>
            <a:ext cx="1191961" cy="106601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D0C2DA2-1BC7-422A-A5C1-C1AFD0C5E251}"/>
              </a:ext>
            </a:extLst>
          </p:cNvPr>
          <p:cNvCxnSpPr>
            <a:cxnSpLocks/>
            <a:stCxn id="59" idx="1"/>
            <a:endCxn id="82" idx="3"/>
          </p:cNvCxnSpPr>
          <p:nvPr/>
        </p:nvCxnSpPr>
        <p:spPr>
          <a:xfrm flipH="1" flipV="1">
            <a:off x="2225652" y="2577646"/>
            <a:ext cx="1191961" cy="7392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883F5EF-B6F7-4AF9-9676-B2DBA29C6AE2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5677774" y="3378495"/>
            <a:ext cx="0" cy="1309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70694339-CA78-4E8E-AE81-316EE7BA4F43}"/>
              </a:ext>
            </a:extLst>
          </p:cNvPr>
          <p:cNvSpPr/>
          <p:nvPr/>
        </p:nvSpPr>
        <p:spPr>
          <a:xfrm>
            <a:off x="4964146" y="855527"/>
            <a:ext cx="1332000" cy="288000"/>
          </a:xfrm>
          <a:prstGeom prst="rect">
            <a:avLst/>
          </a:prstGeom>
          <a:solidFill>
            <a:srgbClr val="5C8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1D058DC-BB6F-4698-BAFE-810808852D4B}"/>
              </a:ext>
            </a:extLst>
          </p:cNvPr>
          <p:cNvSpPr/>
          <p:nvPr/>
        </p:nvSpPr>
        <p:spPr>
          <a:xfrm>
            <a:off x="511027" y="883672"/>
            <a:ext cx="1368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>
                <a:solidFill>
                  <a:schemeClr val="tx1"/>
                </a:solidFill>
              </a:rPr>
              <a:t>SPECIES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FFBD8A7-C211-4370-BA9C-BC3335C7DC20}"/>
              </a:ext>
            </a:extLst>
          </p:cNvPr>
          <p:cNvSpPr/>
          <p:nvPr/>
        </p:nvSpPr>
        <p:spPr>
          <a:xfrm>
            <a:off x="5075536" y="2362356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IRRADIANCE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EFC3B0E-DE59-4381-940F-784A64608B0A}"/>
              </a:ext>
            </a:extLst>
          </p:cNvPr>
          <p:cNvSpPr/>
          <p:nvPr/>
        </p:nvSpPr>
        <p:spPr>
          <a:xfrm>
            <a:off x="5075536" y="2714334"/>
            <a:ext cx="1188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TURBIDITY</a:t>
            </a:r>
          </a:p>
        </p:txBody>
      </p:sp>
      <p:sp>
        <p:nvSpPr>
          <p:cNvPr id="75" name="Textfeld 53">
            <a:extLst>
              <a:ext uri="{FF2B5EF4-FFF2-40B4-BE49-F238E27FC236}">
                <a16:creationId xmlns:a16="http://schemas.microsoft.com/office/drawing/2014/main" id="{9CD735A0-F39A-4B27-A5B4-2851A57155CE}"/>
              </a:ext>
            </a:extLst>
          </p:cNvPr>
          <p:cNvSpPr txBox="1"/>
          <p:nvPr/>
        </p:nvSpPr>
        <p:spPr>
          <a:xfrm>
            <a:off x="2472462" y="773859"/>
            <a:ext cx="18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A12F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CCE7385D-3524-4C7D-98AB-999E2BBE829D}"/>
              </a:ext>
            </a:extLst>
          </p:cNvPr>
          <p:cNvCxnSpPr>
            <a:cxnSpLocks/>
            <a:stCxn id="74" idx="1"/>
            <a:endCxn id="57" idx="3"/>
          </p:cNvCxnSpPr>
          <p:nvPr/>
        </p:nvCxnSpPr>
        <p:spPr>
          <a:xfrm rot="10800000" flipV="1">
            <a:off x="4713614" y="2858333"/>
            <a:ext cx="361923" cy="12015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505DCEC5-519A-4377-937C-A6EBD1636837}"/>
              </a:ext>
            </a:extLst>
          </p:cNvPr>
          <p:cNvCxnSpPr>
            <a:cxnSpLocks/>
            <a:stCxn id="73" idx="1"/>
            <a:endCxn id="57" idx="3"/>
          </p:cNvCxnSpPr>
          <p:nvPr/>
        </p:nvCxnSpPr>
        <p:spPr>
          <a:xfrm rot="10800000" flipV="1">
            <a:off x="4713614" y="2506355"/>
            <a:ext cx="361923" cy="47213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201F759-DBC5-42C1-AF73-AFE7CD8B1F85}"/>
              </a:ext>
            </a:extLst>
          </p:cNvPr>
          <p:cNvCxnSpPr>
            <a:cxnSpLocks/>
            <a:stCxn id="61" idx="1"/>
            <a:endCxn id="57" idx="3"/>
          </p:cNvCxnSpPr>
          <p:nvPr/>
        </p:nvCxnSpPr>
        <p:spPr>
          <a:xfrm rot="10800000">
            <a:off x="4713614" y="2978489"/>
            <a:ext cx="370161" cy="2560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21DFBC27-5927-47DA-88A1-C7A9299CFC87}"/>
              </a:ext>
            </a:extLst>
          </p:cNvPr>
          <p:cNvSpPr/>
          <p:nvPr/>
        </p:nvSpPr>
        <p:spPr>
          <a:xfrm>
            <a:off x="5075536" y="1901534"/>
            <a:ext cx="1188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>
                <a:solidFill>
                  <a:schemeClr val="tx1"/>
                </a:solidFill>
              </a:rPr>
              <a:t>LATITUDE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50F4E09-A2E9-4965-92BD-75248096C846}"/>
              </a:ext>
            </a:extLst>
          </p:cNvPr>
          <p:cNvCxnSpPr>
            <a:cxnSpLocks/>
            <a:stCxn id="79" idx="2"/>
            <a:endCxn id="73" idx="0"/>
          </p:cNvCxnSpPr>
          <p:nvPr/>
        </p:nvCxnSpPr>
        <p:spPr>
          <a:xfrm>
            <a:off x="5669536" y="2189534"/>
            <a:ext cx="0" cy="17282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E3D83ADF-8F59-4044-917E-B4FB0CC20AE2}"/>
              </a:ext>
            </a:extLst>
          </p:cNvPr>
          <p:cNvSpPr/>
          <p:nvPr/>
        </p:nvSpPr>
        <p:spPr>
          <a:xfrm>
            <a:off x="857652" y="2693286"/>
            <a:ext cx="1368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i="1">
                <a:solidFill>
                  <a:schemeClr val="tx1"/>
                </a:solidFill>
              </a:rPr>
              <a:t>- Respiration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B08EFB4-166A-4E84-B939-F975DF04FEF8}"/>
              </a:ext>
            </a:extLst>
          </p:cNvPr>
          <p:cNvSpPr/>
          <p:nvPr/>
        </p:nvSpPr>
        <p:spPr>
          <a:xfrm>
            <a:off x="857652" y="2451646"/>
            <a:ext cx="1368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i="1" dirty="0">
                <a:solidFill>
                  <a:schemeClr val="tx1"/>
                </a:solidFill>
              </a:rPr>
              <a:t>- Photosynthesis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3030203-D2F1-4C0E-8B4A-59DF48A13FC8}"/>
              </a:ext>
            </a:extLst>
          </p:cNvPr>
          <p:cNvCxnSpPr>
            <a:cxnSpLocks/>
            <a:stCxn id="58" idx="1"/>
            <a:endCxn id="81" idx="3"/>
          </p:cNvCxnSpPr>
          <p:nvPr/>
        </p:nvCxnSpPr>
        <p:spPr>
          <a:xfrm flipH="1" flipV="1">
            <a:off x="2225652" y="2819286"/>
            <a:ext cx="1191961" cy="82437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602EDB72-1223-4396-BBA7-C96A06908188}"/>
              </a:ext>
            </a:extLst>
          </p:cNvPr>
          <p:cNvSpPr/>
          <p:nvPr/>
        </p:nvSpPr>
        <p:spPr>
          <a:xfrm>
            <a:off x="2899273" y="2388456"/>
            <a:ext cx="955130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Self-Shading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0D38DA6-8AD6-4920-B8A4-01532244F68B}"/>
              </a:ext>
            </a:extLst>
          </p:cNvPr>
          <p:cNvCxnSpPr>
            <a:cxnSpLocks/>
            <a:stCxn id="56" idx="3"/>
            <a:endCxn id="84" idx="1"/>
          </p:cNvCxnSpPr>
          <p:nvPr/>
        </p:nvCxnSpPr>
        <p:spPr>
          <a:xfrm>
            <a:off x="2227299" y="2358473"/>
            <a:ext cx="671974" cy="1466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B75F230-F6BD-4C10-9F08-BD7F5A68454D}"/>
              </a:ext>
            </a:extLst>
          </p:cNvPr>
          <p:cNvCxnSpPr>
            <a:cxnSpLocks/>
            <a:stCxn id="84" idx="3"/>
            <a:endCxn id="57" idx="0"/>
          </p:cNvCxnSpPr>
          <p:nvPr/>
        </p:nvCxnSpPr>
        <p:spPr>
          <a:xfrm>
            <a:off x="3854403" y="2505102"/>
            <a:ext cx="211210" cy="3293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1BF8D395-C615-4525-99B6-382FDA9457FC}"/>
              </a:ext>
            </a:extLst>
          </p:cNvPr>
          <p:cNvSpPr/>
          <p:nvPr/>
        </p:nvSpPr>
        <p:spPr>
          <a:xfrm>
            <a:off x="2886341" y="2058549"/>
            <a:ext cx="955130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Plant aging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C2F76F6-0865-45DC-82BC-FABF65280521}"/>
              </a:ext>
            </a:extLst>
          </p:cNvPr>
          <p:cNvCxnSpPr>
            <a:cxnSpLocks/>
            <a:stCxn id="56" idx="3"/>
            <a:endCxn id="87" idx="1"/>
          </p:cNvCxnSpPr>
          <p:nvPr/>
        </p:nvCxnSpPr>
        <p:spPr>
          <a:xfrm flipV="1">
            <a:off x="2227299" y="2175195"/>
            <a:ext cx="659042" cy="1832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140E529A-C585-4914-9A75-9EC10DF38FE3}"/>
              </a:ext>
            </a:extLst>
          </p:cNvPr>
          <p:cNvSpPr/>
          <p:nvPr/>
        </p:nvSpPr>
        <p:spPr>
          <a:xfrm>
            <a:off x="2881037" y="1725023"/>
            <a:ext cx="1164097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Thinning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494F5531-A5C3-446C-B4A9-7B835741C221}"/>
              </a:ext>
            </a:extLst>
          </p:cNvPr>
          <p:cNvCxnSpPr>
            <a:cxnSpLocks/>
            <a:stCxn id="89" idx="1"/>
            <a:endCxn id="56" idx="3"/>
          </p:cNvCxnSpPr>
          <p:nvPr/>
        </p:nvCxnSpPr>
        <p:spPr>
          <a:xfrm flipH="1">
            <a:off x="2227299" y="1841669"/>
            <a:ext cx="653738" cy="5168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803DD365-91BF-4B6C-A737-E5C7C1B4DC67}"/>
              </a:ext>
            </a:extLst>
          </p:cNvPr>
          <p:cNvSpPr/>
          <p:nvPr/>
        </p:nvSpPr>
        <p:spPr>
          <a:xfrm>
            <a:off x="2881038" y="1433409"/>
            <a:ext cx="1164098" cy="233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Wave mortality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57DBFF6D-92E9-4AF3-9027-AF560047474C}"/>
              </a:ext>
            </a:extLst>
          </p:cNvPr>
          <p:cNvCxnSpPr>
            <a:cxnSpLocks/>
            <a:stCxn id="91" idx="1"/>
            <a:endCxn id="56" idx="3"/>
          </p:cNvCxnSpPr>
          <p:nvPr/>
        </p:nvCxnSpPr>
        <p:spPr>
          <a:xfrm flipH="1">
            <a:off x="2227299" y="1550055"/>
            <a:ext cx="653739" cy="8084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05B151DF-DEB9-46F7-8004-04B05483126E}"/>
              </a:ext>
            </a:extLst>
          </p:cNvPr>
          <p:cNvSpPr/>
          <p:nvPr/>
        </p:nvSpPr>
        <p:spPr>
          <a:xfrm>
            <a:off x="6780812" y="6247483"/>
            <a:ext cx="4588615" cy="3485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COMPETITION?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5B13788-EFE3-4BE9-8BEC-59F9218F4D23}"/>
              </a:ext>
            </a:extLst>
          </p:cNvPr>
          <p:cNvSpPr/>
          <p:nvPr/>
        </p:nvSpPr>
        <p:spPr>
          <a:xfrm>
            <a:off x="822572" y="4844319"/>
            <a:ext cx="4588615" cy="580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solidFill>
                  <a:schemeClr val="tx1"/>
                </a:solidFill>
              </a:rPr>
              <a:t>POSSIBLE SCENARIOS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Mortality </a:t>
            </a:r>
            <a:r>
              <a:rPr lang="en-GB" sz="1400" dirty="0" err="1">
                <a:solidFill>
                  <a:schemeClr val="tx1"/>
                </a:solidFill>
              </a:rPr>
              <a:t>erhöhen</a:t>
            </a:r>
            <a:r>
              <a:rPr lang="en-GB" sz="1400" dirty="0">
                <a:solidFill>
                  <a:schemeClr val="tx1"/>
                </a:solidFill>
              </a:rPr>
              <a:t> (</a:t>
            </a:r>
            <a:r>
              <a:rPr lang="en-GB" sz="1400" dirty="0" err="1">
                <a:solidFill>
                  <a:schemeClr val="tx1"/>
                </a:solidFill>
              </a:rPr>
              <a:t>als</a:t>
            </a:r>
            <a:r>
              <a:rPr lang="en-GB" sz="1400" dirty="0">
                <a:solidFill>
                  <a:schemeClr val="tx1"/>
                </a:solidFill>
              </a:rPr>
              <a:t> Effect von Herbivory)</a:t>
            </a:r>
          </a:p>
        </p:txBody>
      </p:sp>
    </p:spTree>
    <p:extLst>
      <p:ext uri="{BB962C8B-B14F-4D97-AF65-F5344CB8AC3E}">
        <p14:creationId xmlns:p14="http://schemas.microsoft.com/office/powerpoint/2010/main" val="133326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A3E6103-7A7A-42AE-B383-9E58859077CA}"/>
              </a:ext>
            </a:extLst>
          </p:cNvPr>
          <p:cNvSpPr/>
          <p:nvPr/>
        </p:nvSpPr>
        <p:spPr>
          <a:xfrm>
            <a:off x="177723" y="125283"/>
            <a:ext cx="2980515" cy="4397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chemeClr val="tx1"/>
                </a:solidFill>
              </a:rPr>
              <a:t>Macrophytes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8120E3-B774-4E22-BE31-24A0D684C958}"/>
              </a:ext>
            </a:extLst>
          </p:cNvPr>
          <p:cNvSpPr/>
          <p:nvPr/>
        </p:nvSpPr>
        <p:spPr>
          <a:xfrm>
            <a:off x="177723" y="1086029"/>
            <a:ext cx="6280742" cy="1239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 err="1">
                <a:solidFill>
                  <a:schemeClr val="tx1"/>
                </a:solidFill>
              </a:rPr>
              <a:t>Auswahlkriterien</a:t>
            </a:r>
            <a:endParaRPr lang="en-GB" sz="14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Seen, in </a:t>
            </a:r>
            <a:r>
              <a:rPr lang="en-GB" sz="1400" dirty="0" err="1">
                <a:solidFill>
                  <a:schemeClr val="tx1"/>
                </a:solidFill>
              </a:rPr>
              <a:t>denen</a:t>
            </a:r>
            <a:r>
              <a:rPr lang="en-GB" sz="1400" dirty="0">
                <a:solidFill>
                  <a:schemeClr val="tx1"/>
                </a:solidFill>
              </a:rPr>
              <a:t> env data </a:t>
            </a:r>
            <a:r>
              <a:rPr lang="en-GB" sz="1400" dirty="0" err="1">
                <a:solidFill>
                  <a:schemeClr val="tx1"/>
                </a:solidFill>
              </a:rPr>
              <a:t>vorliegt</a:t>
            </a:r>
            <a:r>
              <a:rPr lang="en-GB" sz="1400" dirty="0">
                <a:solidFill>
                  <a:schemeClr val="tx1"/>
                </a:solidFill>
              </a:rPr>
              <a:t> -&gt; </a:t>
            </a:r>
            <a:r>
              <a:rPr lang="en-GB" sz="1400" dirty="0" err="1">
                <a:solidFill>
                  <a:schemeClr val="tx1"/>
                </a:solidFill>
              </a:rPr>
              <a:t>Artauswahl</a:t>
            </a:r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>
                <a:solidFill>
                  <a:schemeClr val="tx1"/>
                </a:solidFill>
              </a:rPr>
              <a:t>Arten</a:t>
            </a:r>
            <a:r>
              <a:rPr lang="en-GB" sz="1400" dirty="0">
                <a:solidFill>
                  <a:schemeClr val="tx1"/>
                </a:solidFill>
              </a:rPr>
              <a:t>, die in mind 2 Seen </a:t>
            </a:r>
            <a:r>
              <a:rPr lang="en-GB" sz="1400" dirty="0" err="1">
                <a:solidFill>
                  <a:schemeClr val="tx1"/>
                </a:solidFill>
              </a:rPr>
              <a:t>vorkommen</a:t>
            </a:r>
            <a:endParaRPr lang="en-GB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Submerse </a:t>
            </a:r>
            <a:r>
              <a:rPr lang="en-GB" sz="1400" dirty="0" err="1">
                <a:solidFill>
                  <a:schemeClr val="tx1"/>
                </a:solidFill>
              </a:rPr>
              <a:t>Arten</a:t>
            </a:r>
            <a:r>
              <a:rPr lang="en-GB" sz="1400" dirty="0">
                <a:solidFill>
                  <a:schemeClr val="tx1"/>
                </a:solidFill>
              </a:rPr>
              <a:t> / </a:t>
            </a:r>
            <a:r>
              <a:rPr lang="en-GB" sz="1400" dirty="0" err="1">
                <a:solidFill>
                  <a:schemeClr val="tx1"/>
                </a:solidFill>
              </a:rPr>
              <a:t>Artvorkommen</a:t>
            </a:r>
            <a:r>
              <a:rPr lang="en-GB" sz="1400" dirty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>
                <a:solidFill>
                  <a:schemeClr val="tx1"/>
                </a:solidFill>
              </a:rPr>
              <a:t>Abundanz</a:t>
            </a:r>
            <a:r>
              <a:rPr lang="en-GB" sz="1400" dirty="0">
                <a:solidFill>
                  <a:schemeClr val="tx1"/>
                </a:solidFill>
              </a:rPr>
              <a:t>? </a:t>
            </a:r>
            <a:r>
              <a:rPr lang="en-GB" sz="1400" dirty="0" err="1">
                <a:solidFill>
                  <a:schemeClr val="tx1"/>
                </a:solidFill>
              </a:rPr>
              <a:t>Mittelwert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über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Verteilung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im</a:t>
            </a:r>
            <a:r>
              <a:rPr lang="en-GB" sz="1400" dirty="0">
                <a:solidFill>
                  <a:schemeClr val="tx1"/>
                </a:solidFill>
              </a:rPr>
              <a:t> See? Maximum? </a:t>
            </a:r>
          </a:p>
        </p:txBody>
      </p:sp>
    </p:spTree>
    <p:extLst>
      <p:ext uri="{BB962C8B-B14F-4D97-AF65-F5344CB8AC3E}">
        <p14:creationId xmlns:p14="http://schemas.microsoft.com/office/powerpoint/2010/main" val="292411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94D0473-51AC-44FE-B5F2-38DF43481B4A}"/>
              </a:ext>
            </a:extLst>
          </p:cNvPr>
          <p:cNvSpPr/>
          <p:nvPr/>
        </p:nvSpPr>
        <p:spPr>
          <a:xfrm>
            <a:off x="409301" y="513193"/>
            <a:ext cx="11094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effectLst/>
              </a:rPr>
              <a:t>Wang, S., Fan, K., Luo, N., Cao, Y., Wu, F., Zhang, C., Heller, K. A., &amp; </a:t>
            </a:r>
            <a:r>
              <a:rPr lang="de-DE" dirty="0" err="1">
                <a:effectLst/>
              </a:rPr>
              <a:t>You</a:t>
            </a:r>
            <a:r>
              <a:rPr lang="de-DE" dirty="0">
                <a:effectLst/>
              </a:rPr>
              <a:t>, L. (2019). Massive </a:t>
            </a:r>
            <a:r>
              <a:rPr lang="de-DE" dirty="0" err="1">
                <a:effectLst/>
              </a:rPr>
              <a:t>computational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acceleration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by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using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neural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networks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to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emulate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mechanism-based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biological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models</a:t>
            </a:r>
            <a:r>
              <a:rPr lang="de-DE" dirty="0">
                <a:effectLst/>
              </a:rPr>
              <a:t>. </a:t>
            </a:r>
            <a:r>
              <a:rPr lang="de-DE" i="1" dirty="0">
                <a:effectLst/>
              </a:rPr>
              <a:t>Nature Communications</a:t>
            </a:r>
            <a:r>
              <a:rPr lang="de-DE" dirty="0">
                <a:effectLst/>
              </a:rPr>
              <a:t>, </a:t>
            </a:r>
            <a:r>
              <a:rPr lang="de-DE" i="1" dirty="0">
                <a:effectLst/>
              </a:rPr>
              <a:t>10</a:t>
            </a:r>
            <a:r>
              <a:rPr lang="de-DE" dirty="0">
                <a:effectLst/>
              </a:rPr>
              <a:t>(1), 4354. </a:t>
            </a:r>
            <a:r>
              <a:rPr lang="de-DE" dirty="0">
                <a:effectLst/>
                <a:hlinkClick r:id="rId2"/>
              </a:rPr>
              <a:t>https://doi.org/10.1038/s41467-019-12342-y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33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CHARISMA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369CD-CE82-44EB-AA8E-99D32370F761}" type="slidenum">
              <a:rPr lang="en-GB" smtClean="0"/>
              <a:t>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hteck 180"/>
              <p:cNvSpPr/>
              <p:nvPr/>
            </p:nvSpPr>
            <p:spPr>
              <a:xfrm>
                <a:off x="1734556" y="6242755"/>
                <a:ext cx="47794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𝑃𝑆𝑚𝑎𝑥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1" name="Rechteck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56" y="6242755"/>
                <a:ext cx="4779456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/>
          <p:cNvSpPr/>
          <p:nvPr/>
        </p:nvSpPr>
        <p:spPr>
          <a:xfrm>
            <a:off x="2999656" y="3362345"/>
            <a:ext cx="1361991" cy="324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886383" y="3362345"/>
            <a:ext cx="1121249" cy="324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Bicarbonate</a:t>
            </a:r>
          </a:p>
        </p:txBody>
      </p:sp>
      <p:sp>
        <p:nvSpPr>
          <p:cNvPr id="16" name="Rechteck 15"/>
          <p:cNvSpPr/>
          <p:nvPr/>
        </p:nvSpPr>
        <p:spPr>
          <a:xfrm>
            <a:off x="5864322" y="3362345"/>
            <a:ext cx="756517" cy="324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699647" y="2492896"/>
            <a:ext cx="1318182" cy="32399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Water depth</a:t>
            </a:r>
          </a:p>
        </p:txBody>
      </p:sp>
      <p:sp>
        <p:nvSpPr>
          <p:cNvPr id="18" name="Rechteck 17"/>
          <p:cNvSpPr/>
          <p:nvPr/>
        </p:nvSpPr>
        <p:spPr>
          <a:xfrm>
            <a:off x="6122759" y="2492896"/>
            <a:ext cx="1047198" cy="32399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Turbidity</a:t>
            </a:r>
          </a:p>
        </p:txBody>
      </p:sp>
      <p:cxnSp>
        <p:nvCxnSpPr>
          <p:cNvPr id="20" name="Gerade Verbindung mit Pfeil 19"/>
          <p:cNvCxnSpPr>
            <a:stCxn id="19" idx="2"/>
            <a:endCxn id="16" idx="0"/>
          </p:cNvCxnSpPr>
          <p:nvPr/>
        </p:nvCxnSpPr>
        <p:spPr>
          <a:xfrm>
            <a:off x="3865272" y="2816896"/>
            <a:ext cx="2377308" cy="545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8" idx="2"/>
            <a:endCxn id="16" idx="0"/>
          </p:cNvCxnSpPr>
          <p:nvPr/>
        </p:nvCxnSpPr>
        <p:spPr>
          <a:xfrm flipH="1">
            <a:off x="6242580" y="2816896"/>
            <a:ext cx="403778" cy="545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7" idx="2"/>
            <a:endCxn id="16" idx="0"/>
          </p:cNvCxnSpPr>
          <p:nvPr/>
        </p:nvCxnSpPr>
        <p:spPr>
          <a:xfrm>
            <a:off x="5358738" y="2816896"/>
            <a:ext cx="883842" cy="545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6" idx="2"/>
            <a:endCxn id="110" idx="0"/>
          </p:cNvCxnSpPr>
          <p:nvPr/>
        </p:nvCxnSpPr>
        <p:spPr>
          <a:xfrm flipH="1">
            <a:off x="6170805" y="3686344"/>
            <a:ext cx="71777" cy="566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5" idx="2"/>
            <a:endCxn id="110" idx="0"/>
          </p:cNvCxnSpPr>
          <p:nvPr/>
        </p:nvCxnSpPr>
        <p:spPr>
          <a:xfrm flipH="1">
            <a:off x="6170804" y="3686344"/>
            <a:ext cx="1276204" cy="566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2"/>
            <a:endCxn id="108" idx="0"/>
          </p:cNvCxnSpPr>
          <p:nvPr/>
        </p:nvCxnSpPr>
        <p:spPr>
          <a:xfrm flipH="1">
            <a:off x="3536635" y="3686344"/>
            <a:ext cx="144016" cy="566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709307" y="3362344"/>
            <a:ext cx="929056" cy="324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Nutrients</a:t>
            </a:r>
          </a:p>
        </p:txBody>
      </p:sp>
      <p:cxnSp>
        <p:nvCxnSpPr>
          <p:cNvPr id="33" name="Gerade Verbindung mit Pfeil 32"/>
          <p:cNvCxnSpPr>
            <a:stCxn id="32" idx="2"/>
            <a:endCxn id="110" idx="0"/>
          </p:cNvCxnSpPr>
          <p:nvPr/>
        </p:nvCxnSpPr>
        <p:spPr>
          <a:xfrm>
            <a:off x="5173836" y="3686344"/>
            <a:ext cx="996969" cy="566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783719" y="1844895"/>
            <a:ext cx="1150036" cy="32399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Water level</a:t>
            </a:r>
          </a:p>
        </p:txBody>
      </p:sp>
      <p:cxnSp>
        <p:nvCxnSpPr>
          <p:cNvPr id="35" name="Gerade Verbindung mit Pfeil 34"/>
          <p:cNvCxnSpPr>
            <a:stCxn id="34" idx="2"/>
            <a:endCxn id="17" idx="0"/>
          </p:cNvCxnSpPr>
          <p:nvPr/>
        </p:nvCxnSpPr>
        <p:spPr>
          <a:xfrm>
            <a:off x="5358738" y="2168894"/>
            <a:ext cx="1" cy="324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3296889" y="2492896"/>
            <a:ext cx="1136765" cy="32399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Irradiation</a:t>
            </a:r>
          </a:p>
        </p:txBody>
      </p:sp>
      <p:sp>
        <p:nvSpPr>
          <p:cNvPr id="94" name="Rechteck 93"/>
          <p:cNvSpPr/>
          <p:nvPr/>
        </p:nvSpPr>
        <p:spPr>
          <a:xfrm>
            <a:off x="8505007" y="2492894"/>
            <a:ext cx="1245957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>
                <a:solidFill>
                  <a:schemeClr val="tx1"/>
                </a:solidFill>
              </a:rPr>
              <a:t>Self-shading</a:t>
            </a:r>
          </a:p>
        </p:txBody>
      </p:sp>
      <p:cxnSp>
        <p:nvCxnSpPr>
          <p:cNvPr id="95" name="Gerade Verbindung mit Pfeil 94"/>
          <p:cNvCxnSpPr>
            <a:stCxn id="94" idx="1"/>
            <a:endCxn id="16" idx="0"/>
          </p:cNvCxnSpPr>
          <p:nvPr/>
        </p:nvCxnSpPr>
        <p:spPr>
          <a:xfrm flipH="1">
            <a:off x="6242579" y="2654894"/>
            <a:ext cx="2262426" cy="707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7669183" y="1844824"/>
            <a:ext cx="2081781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>
                <a:solidFill>
                  <a:schemeClr val="tx1"/>
                </a:solidFill>
              </a:rPr>
              <a:t>Plants reduce turbidity</a:t>
            </a:r>
          </a:p>
        </p:txBody>
      </p:sp>
      <p:cxnSp>
        <p:nvCxnSpPr>
          <p:cNvPr id="101" name="Gerade Verbindung mit Pfeil 100"/>
          <p:cNvCxnSpPr>
            <a:stCxn id="100" idx="1"/>
            <a:endCxn id="18" idx="0"/>
          </p:cNvCxnSpPr>
          <p:nvPr/>
        </p:nvCxnSpPr>
        <p:spPr>
          <a:xfrm flipH="1">
            <a:off x="6646358" y="2006824"/>
            <a:ext cx="1022824" cy="486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2855640" y="4252697"/>
            <a:ext cx="1361990" cy="324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</a:rPr>
              <a:t>RESPIRATION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5287105" y="4252697"/>
            <a:ext cx="1767395" cy="324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</a:rPr>
              <a:t>PHOTOSYNTHESIS</a:t>
            </a:r>
          </a:p>
        </p:txBody>
      </p:sp>
      <p:cxnSp>
        <p:nvCxnSpPr>
          <p:cNvPr id="111" name="Gerade Verbindung mit Pfeil 110"/>
          <p:cNvCxnSpPr>
            <a:stCxn id="14" idx="2"/>
            <a:endCxn id="110" idx="0"/>
          </p:cNvCxnSpPr>
          <p:nvPr/>
        </p:nvCxnSpPr>
        <p:spPr>
          <a:xfrm>
            <a:off x="3680651" y="3686346"/>
            <a:ext cx="2490152" cy="566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3115" y="5130590"/>
            <a:ext cx="136199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chemeClr val="bg1"/>
                </a:solidFill>
              </a:rPr>
              <a:t>PRIMARY PRODUCTION</a:t>
            </a:r>
          </a:p>
        </p:txBody>
      </p:sp>
      <p:cxnSp>
        <p:nvCxnSpPr>
          <p:cNvPr id="142" name="Gerade Verbindung mit Pfeil 141"/>
          <p:cNvCxnSpPr>
            <a:stCxn id="110" idx="2"/>
            <a:endCxn id="141" idx="0"/>
          </p:cNvCxnSpPr>
          <p:nvPr/>
        </p:nvCxnSpPr>
        <p:spPr>
          <a:xfrm flipH="1">
            <a:off x="4894111" y="4576698"/>
            <a:ext cx="1276692" cy="553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stCxn id="108" idx="2"/>
            <a:endCxn id="141" idx="0"/>
          </p:cNvCxnSpPr>
          <p:nvPr/>
        </p:nvCxnSpPr>
        <p:spPr>
          <a:xfrm>
            <a:off x="3536636" y="4576698"/>
            <a:ext cx="1357475" cy="553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8505006" y="3362344"/>
            <a:ext cx="1245957" cy="32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i="1" dirty="0">
                <a:solidFill>
                  <a:schemeClr val="tx1"/>
                </a:solidFill>
              </a:rPr>
              <a:t>Plant aging</a:t>
            </a:r>
          </a:p>
        </p:txBody>
      </p:sp>
      <p:cxnSp>
        <p:nvCxnSpPr>
          <p:cNvPr id="119" name="Gerade Verbindung mit Pfeil 118"/>
          <p:cNvCxnSpPr>
            <a:stCxn id="118" idx="2"/>
            <a:endCxn id="110" idx="0"/>
          </p:cNvCxnSpPr>
          <p:nvPr/>
        </p:nvCxnSpPr>
        <p:spPr>
          <a:xfrm flipH="1">
            <a:off x="6170802" y="3686344"/>
            <a:ext cx="2957182" cy="566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/>
          <p:cNvSpPr/>
          <p:nvPr/>
        </p:nvSpPr>
        <p:spPr>
          <a:xfrm>
            <a:off x="7447006" y="5126718"/>
            <a:ext cx="2303956" cy="540000"/>
          </a:xfrm>
          <a:prstGeom prst="rect">
            <a:avLst/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tx1"/>
                </a:solidFill>
              </a:rPr>
              <a:t>Growth: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(Individual) </a:t>
            </a:r>
            <a:r>
              <a:rPr lang="en-GB" sz="1400" dirty="0" err="1">
                <a:solidFill>
                  <a:schemeClr val="tx1"/>
                </a:solidFill>
              </a:rPr>
              <a:t>Hight</a:t>
            </a:r>
            <a:r>
              <a:rPr lang="en-GB" sz="1400" dirty="0">
                <a:solidFill>
                  <a:schemeClr val="tx1"/>
                </a:solidFill>
              </a:rPr>
              <a:t> &amp; Biomass</a:t>
            </a:r>
          </a:p>
        </p:txBody>
      </p:sp>
      <p:cxnSp>
        <p:nvCxnSpPr>
          <p:cNvPr id="131" name="Gerade Verbindung mit Pfeil 130"/>
          <p:cNvCxnSpPr>
            <a:stCxn id="141" idx="3"/>
            <a:endCxn id="129" idx="1"/>
          </p:cNvCxnSpPr>
          <p:nvPr/>
        </p:nvCxnSpPr>
        <p:spPr>
          <a:xfrm flipV="1">
            <a:off x="5575106" y="5396719"/>
            <a:ext cx="1871901" cy="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r Verbinder 148"/>
          <p:cNvCxnSpPr>
            <a:stCxn id="129" idx="3"/>
            <a:endCxn id="118" idx="3"/>
          </p:cNvCxnSpPr>
          <p:nvPr/>
        </p:nvCxnSpPr>
        <p:spPr>
          <a:xfrm flipV="1">
            <a:off x="9750962" y="3524344"/>
            <a:ext cx="12700" cy="187237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winkelter Verbinder 156"/>
          <p:cNvCxnSpPr>
            <a:stCxn id="129" idx="3"/>
            <a:endCxn id="94" idx="3"/>
          </p:cNvCxnSpPr>
          <p:nvPr/>
        </p:nvCxnSpPr>
        <p:spPr>
          <a:xfrm flipV="1">
            <a:off x="9750963" y="2654894"/>
            <a:ext cx="1" cy="2741824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winkelter Verbinder 159"/>
          <p:cNvCxnSpPr>
            <a:stCxn id="129" idx="3"/>
            <a:endCxn id="100" idx="3"/>
          </p:cNvCxnSpPr>
          <p:nvPr/>
        </p:nvCxnSpPr>
        <p:spPr>
          <a:xfrm flipV="1">
            <a:off x="9750963" y="2006824"/>
            <a:ext cx="1" cy="3389894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734555" y="6453337"/>
            <a:ext cx="18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[nach Van Nes et al 2003]</a:t>
            </a:r>
          </a:p>
        </p:txBody>
      </p:sp>
    </p:spTree>
    <p:extLst>
      <p:ext uri="{BB962C8B-B14F-4D97-AF65-F5344CB8AC3E}">
        <p14:creationId xmlns:p14="http://schemas.microsoft.com/office/powerpoint/2010/main" val="35957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4" grpId="0" animBg="1"/>
      <p:bldP spid="19" grpId="0" animBg="1"/>
      <p:bldP spid="94" grpId="0" animBg="1"/>
      <p:bldP spid="100" grpId="0" animBg="1"/>
      <p:bldP spid="108" grpId="0" animBg="1"/>
      <p:bldP spid="110" grpId="0" animBg="1"/>
      <p:bldP spid="118" grpId="0" animBg="1"/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-Form 210"/>
          <p:cNvSpPr/>
          <p:nvPr/>
        </p:nvSpPr>
        <p:spPr>
          <a:xfrm rot="16200000" flipH="1">
            <a:off x="7264985" y="1696637"/>
            <a:ext cx="3058492" cy="3233224"/>
          </a:xfrm>
          <a:prstGeom prst="corner">
            <a:avLst>
              <a:gd name="adj1" fmla="val 42237"/>
              <a:gd name="adj2" fmla="val 4664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r"/>
            <a:r>
              <a:rPr lang="de-DE" sz="1400" b="1" dirty="0">
                <a:solidFill>
                  <a:schemeClr val="tx1"/>
                </a:solidFill>
              </a:rPr>
              <a:t>GERMINATION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5253730" y="749101"/>
            <a:ext cx="5157110" cy="94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>
                <a:solidFill>
                  <a:schemeClr val="tx1"/>
                </a:solidFill>
              </a:rPr>
              <a:t>INITIALISATION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4881756" y="2796376"/>
            <a:ext cx="2135798" cy="3459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>
                <a:solidFill>
                  <a:schemeClr val="tx1"/>
                </a:solidFill>
              </a:rPr>
              <a:t>MORTALITY</a:t>
            </a:r>
          </a:p>
        </p:txBody>
      </p:sp>
      <p:sp>
        <p:nvSpPr>
          <p:cNvPr id="64" name="Rechteck 63"/>
          <p:cNvSpPr/>
          <p:nvPr/>
        </p:nvSpPr>
        <p:spPr>
          <a:xfrm>
            <a:off x="1631507" y="2806413"/>
            <a:ext cx="3090185" cy="3449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b="1" dirty="0">
                <a:solidFill>
                  <a:schemeClr val="tx1"/>
                </a:solidFill>
              </a:rPr>
              <a:t>REPRODUCTION</a:t>
            </a:r>
          </a:p>
        </p:txBody>
      </p:sp>
      <p:sp>
        <p:nvSpPr>
          <p:cNvPr id="3" name="Rechteck 2"/>
          <p:cNvSpPr/>
          <p:nvPr/>
        </p:nvSpPr>
        <p:spPr>
          <a:xfrm>
            <a:off x="7177620" y="3323019"/>
            <a:ext cx="3233221" cy="2932732"/>
          </a:xfrm>
          <a:prstGeom prst="corner">
            <a:avLst>
              <a:gd name="adj1" fmla="val 41390"/>
              <a:gd name="adj2" fmla="val 6042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CHARISMA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369CD-CE82-44EB-AA8E-99D32370F761}" type="slidenum">
              <a:rPr lang="de-DE" smtClean="0"/>
              <a:t>7</a:t>
            </a:fld>
            <a:endParaRPr lang="de-DE"/>
          </a:p>
        </p:txBody>
      </p:sp>
      <p:sp>
        <p:nvSpPr>
          <p:cNvPr id="68" name="Flussdiagramm: Prozess 67"/>
          <p:cNvSpPr/>
          <p:nvPr/>
        </p:nvSpPr>
        <p:spPr>
          <a:xfrm>
            <a:off x="7440926" y="5113957"/>
            <a:ext cx="1340624" cy="107504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/>
              <a:t>PLANT SUPERIND.</a:t>
            </a:r>
          </a:p>
          <a:p>
            <a:pPr algn="l"/>
            <a:r>
              <a:rPr lang="en-GB" dirty="0" err="1"/>
              <a:t>PlantBiomass</a:t>
            </a:r>
            <a:r>
              <a:rPr lang="en-GB" dirty="0"/>
              <a:t> </a:t>
            </a:r>
          </a:p>
          <a:p>
            <a:pPr algn="l"/>
            <a:r>
              <a:rPr lang="en-GB" dirty="0" err="1"/>
              <a:t>PlantLength</a:t>
            </a:r>
            <a:r>
              <a:rPr lang="en-GB" dirty="0"/>
              <a:t> </a:t>
            </a:r>
          </a:p>
          <a:p>
            <a:pPr algn="l"/>
            <a:r>
              <a:rPr lang="en-GB" dirty="0"/>
              <a:t>N of Individuals </a:t>
            </a:r>
          </a:p>
          <a:p>
            <a:pPr algn="l"/>
            <a:r>
              <a:rPr lang="en-GB" dirty="0" err="1"/>
              <a:t>IndivWeight</a:t>
            </a:r>
            <a:endParaRPr lang="en-GB" dirty="0"/>
          </a:p>
        </p:txBody>
      </p:sp>
      <p:sp>
        <p:nvSpPr>
          <p:cNvPr id="69" name="Flussdiagramm: Verzweigung 68"/>
          <p:cNvSpPr/>
          <p:nvPr/>
        </p:nvSpPr>
        <p:spPr>
          <a:xfrm>
            <a:off x="7852122" y="2099040"/>
            <a:ext cx="2060302" cy="613452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Day &gt; </a:t>
            </a:r>
            <a:r>
              <a:rPr lang="en-GB" sz="1000" dirty="0" err="1"/>
              <a:t>GerminationDay</a:t>
            </a:r>
            <a:endParaRPr lang="en-GB" sz="1000" dirty="0"/>
          </a:p>
        </p:txBody>
      </p:sp>
      <p:cxnSp>
        <p:nvCxnSpPr>
          <p:cNvPr id="70" name="Gewinkelter Verbinder 69"/>
          <p:cNvCxnSpPr>
            <a:stCxn id="69" idx="1"/>
            <a:endCxn id="76" idx="3"/>
          </p:cNvCxnSpPr>
          <p:nvPr/>
        </p:nvCxnSpPr>
        <p:spPr>
          <a:xfrm rot="10800000" flipV="1">
            <a:off x="6820780" y="2405766"/>
            <a:ext cx="1031342" cy="926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ssdiagramm: Prozess 70"/>
          <p:cNvSpPr/>
          <p:nvPr/>
        </p:nvSpPr>
        <p:spPr>
          <a:xfrm>
            <a:off x="5434949" y="2117386"/>
            <a:ext cx="864000" cy="21600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Day = Day+1</a:t>
            </a:r>
          </a:p>
        </p:txBody>
      </p:sp>
      <p:cxnSp>
        <p:nvCxnSpPr>
          <p:cNvPr id="73" name="Gewinkelter Verbinder 72"/>
          <p:cNvCxnSpPr>
            <a:stCxn id="71" idx="3"/>
            <a:endCxn id="69" idx="0"/>
          </p:cNvCxnSpPr>
          <p:nvPr/>
        </p:nvCxnSpPr>
        <p:spPr>
          <a:xfrm flipV="1">
            <a:off x="6298949" y="2099040"/>
            <a:ext cx="2583324" cy="126346"/>
          </a:xfrm>
          <a:prstGeom prst="bentConnector4">
            <a:avLst>
              <a:gd name="adj1" fmla="val 30062"/>
              <a:gd name="adj2" fmla="val 280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69" idx="3"/>
            <a:endCxn id="82" idx="0"/>
          </p:cNvCxnSpPr>
          <p:nvPr/>
        </p:nvCxnSpPr>
        <p:spPr>
          <a:xfrm flipH="1">
            <a:off x="9770788" y="2405766"/>
            <a:ext cx="141637" cy="1270580"/>
          </a:xfrm>
          <a:prstGeom prst="bentConnector4">
            <a:avLst>
              <a:gd name="adj1" fmla="val -161399"/>
              <a:gd name="adj2" fmla="val 62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64"/>
          <p:cNvSpPr txBox="1"/>
          <p:nvPr/>
        </p:nvSpPr>
        <p:spPr>
          <a:xfrm>
            <a:off x="9801294" y="2626668"/>
            <a:ext cx="991334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Day = Germination Day</a:t>
            </a:r>
          </a:p>
        </p:txBody>
      </p:sp>
      <p:sp>
        <p:nvSpPr>
          <p:cNvPr id="76" name="Flussdiagramm: Prozess 75"/>
          <p:cNvSpPr/>
          <p:nvPr/>
        </p:nvSpPr>
        <p:spPr>
          <a:xfrm>
            <a:off x="5951984" y="3110556"/>
            <a:ext cx="868796" cy="443804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Daily Seed  Mortality</a:t>
            </a:r>
          </a:p>
        </p:txBody>
      </p:sp>
      <p:cxnSp>
        <p:nvCxnSpPr>
          <p:cNvPr id="77" name="Gewinkelter Verbinder 76"/>
          <p:cNvCxnSpPr>
            <a:stCxn id="88" idx="3"/>
            <a:endCxn id="71" idx="1"/>
          </p:cNvCxnSpPr>
          <p:nvPr/>
        </p:nvCxnSpPr>
        <p:spPr>
          <a:xfrm flipV="1">
            <a:off x="4100460" y="2225387"/>
            <a:ext cx="1334489" cy="4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Prozess 77"/>
          <p:cNvSpPr/>
          <p:nvPr/>
        </p:nvSpPr>
        <p:spPr>
          <a:xfrm>
            <a:off x="5433344" y="1157578"/>
            <a:ext cx="979214" cy="23982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START: Day = 1</a:t>
            </a:r>
          </a:p>
        </p:txBody>
      </p:sp>
      <p:sp>
        <p:nvSpPr>
          <p:cNvPr id="79" name="Flussdiagramm: Prozess 78"/>
          <p:cNvSpPr/>
          <p:nvPr/>
        </p:nvSpPr>
        <p:spPr>
          <a:xfrm>
            <a:off x="7480139" y="893053"/>
            <a:ext cx="1309358" cy="576894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/>
              <a:t>SEED BANK</a:t>
            </a:r>
          </a:p>
          <a:p>
            <a:pPr algn="l"/>
            <a:r>
              <a:rPr lang="en-GB" dirty="0" err="1"/>
              <a:t>SeedInitialBiomass</a:t>
            </a:r>
            <a:endParaRPr lang="en-GB" dirty="0"/>
          </a:p>
          <a:p>
            <a:pPr algn="l"/>
            <a:r>
              <a:rPr lang="en-GB" dirty="0" err="1"/>
              <a:t>TuberInitialBiomass</a:t>
            </a:r>
            <a:endParaRPr lang="en-GB" dirty="0"/>
          </a:p>
        </p:txBody>
      </p:sp>
      <p:cxnSp>
        <p:nvCxnSpPr>
          <p:cNvPr id="80" name="Gewinkelter Verbinder 79"/>
          <p:cNvCxnSpPr>
            <a:stCxn id="78" idx="3"/>
            <a:endCxn id="79" idx="1"/>
          </p:cNvCxnSpPr>
          <p:nvPr/>
        </p:nvCxnSpPr>
        <p:spPr>
          <a:xfrm flipV="1">
            <a:off x="6412559" y="1181500"/>
            <a:ext cx="1067581" cy="95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r Verbinder 80"/>
          <p:cNvCxnSpPr>
            <a:stCxn id="79" idx="3"/>
            <a:endCxn id="69" idx="0"/>
          </p:cNvCxnSpPr>
          <p:nvPr/>
        </p:nvCxnSpPr>
        <p:spPr>
          <a:xfrm>
            <a:off x="8789497" y="1181500"/>
            <a:ext cx="92776" cy="917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9227509" y="3676346"/>
            <a:ext cx="1086556" cy="1048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/>
              <a:t>PlantWeight</a:t>
            </a:r>
            <a:r>
              <a:rPr lang="en-GB" dirty="0"/>
              <a:t> </a:t>
            </a:r>
          </a:p>
          <a:p>
            <a:pPr algn="l"/>
            <a:endParaRPr lang="en-GB" sz="1050" dirty="0"/>
          </a:p>
          <a:p>
            <a:pPr algn="l"/>
            <a:r>
              <a:rPr lang="en-GB" sz="1000" dirty="0"/>
              <a:t>Transforming a fraction of seed and tubers to sprouts </a:t>
            </a:r>
            <a:endParaRPr lang="en-GB" sz="1050" dirty="0"/>
          </a:p>
        </p:txBody>
      </p:sp>
      <p:sp>
        <p:nvSpPr>
          <p:cNvPr id="83" name="Flussdiagramm: Prozess 82"/>
          <p:cNvSpPr/>
          <p:nvPr/>
        </p:nvSpPr>
        <p:spPr>
          <a:xfrm>
            <a:off x="5434949" y="1772816"/>
            <a:ext cx="864000" cy="21600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Day == 1</a:t>
            </a:r>
          </a:p>
        </p:txBody>
      </p:sp>
      <p:sp>
        <p:nvSpPr>
          <p:cNvPr id="84" name="Flussdiagramm: Prozess 83"/>
          <p:cNvSpPr/>
          <p:nvPr/>
        </p:nvSpPr>
        <p:spPr>
          <a:xfrm>
            <a:off x="4024169" y="1637426"/>
            <a:ext cx="995094" cy="37155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Seed Import  Seed dispersal</a:t>
            </a:r>
          </a:p>
        </p:txBody>
      </p:sp>
      <p:cxnSp>
        <p:nvCxnSpPr>
          <p:cNvPr id="85" name="Gewinkelter Verbinder 84"/>
          <p:cNvCxnSpPr>
            <a:stCxn id="84" idx="3"/>
            <a:endCxn id="83" idx="1"/>
          </p:cNvCxnSpPr>
          <p:nvPr/>
        </p:nvCxnSpPr>
        <p:spPr>
          <a:xfrm>
            <a:off x="5019263" y="1823204"/>
            <a:ext cx="415686" cy="57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r Verbinder 85"/>
          <p:cNvCxnSpPr>
            <a:stCxn id="82" idx="2"/>
            <a:endCxn id="90" idx="0"/>
          </p:cNvCxnSpPr>
          <p:nvPr/>
        </p:nvCxnSpPr>
        <p:spPr>
          <a:xfrm rot="5400000">
            <a:off x="9451915" y="4826170"/>
            <a:ext cx="419898" cy="2178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winkelter Verbinder 86"/>
          <p:cNvCxnSpPr>
            <a:stCxn id="68" idx="1"/>
            <a:endCxn id="414" idx="3"/>
          </p:cNvCxnSpPr>
          <p:nvPr/>
        </p:nvCxnSpPr>
        <p:spPr>
          <a:xfrm rot="10800000" flipV="1">
            <a:off x="6672064" y="5651481"/>
            <a:ext cx="768862" cy="126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erzweigung 87"/>
          <p:cNvSpPr/>
          <p:nvPr/>
        </p:nvSpPr>
        <p:spPr>
          <a:xfrm>
            <a:off x="2447147" y="2054588"/>
            <a:ext cx="1653312" cy="349642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50" dirty="0"/>
              <a:t>Day == 365</a:t>
            </a:r>
          </a:p>
        </p:txBody>
      </p:sp>
      <p:sp>
        <p:nvSpPr>
          <p:cNvPr id="90" name="Rechteck 89"/>
          <p:cNvSpPr/>
          <p:nvPr/>
        </p:nvSpPr>
        <p:spPr>
          <a:xfrm>
            <a:off x="8961803" y="5145043"/>
            <a:ext cx="1182277" cy="10128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/>
              <a:t>PlantHeight</a:t>
            </a:r>
            <a:r>
              <a:rPr lang="en-GB" dirty="0"/>
              <a:t> </a:t>
            </a:r>
          </a:p>
          <a:p>
            <a:pPr algn="l"/>
            <a:endParaRPr lang="en-GB" sz="1050" dirty="0"/>
          </a:p>
          <a:p>
            <a:pPr algn="l"/>
            <a:r>
              <a:rPr lang="en-GB" sz="1050" dirty="0"/>
              <a:t>= proportional </a:t>
            </a:r>
            <a:r>
              <a:rPr lang="en-GB" sz="1050" dirty="0" err="1"/>
              <a:t>incease</a:t>
            </a:r>
            <a:r>
              <a:rPr lang="en-GB" sz="1050" dirty="0"/>
              <a:t> with biomass </a:t>
            </a:r>
            <a:r>
              <a:rPr lang="en-GB" sz="1050" dirty="0" err="1"/>
              <a:t>untill</a:t>
            </a:r>
            <a:r>
              <a:rPr lang="en-GB" sz="1050" dirty="0"/>
              <a:t> </a:t>
            </a:r>
            <a:r>
              <a:rPr lang="en-GB" sz="1050" dirty="0" err="1"/>
              <a:t>Max_PlantLength</a:t>
            </a:r>
            <a:r>
              <a:rPr lang="en-GB" sz="1050" dirty="0"/>
              <a:t> </a:t>
            </a:r>
          </a:p>
        </p:txBody>
      </p:sp>
      <p:cxnSp>
        <p:nvCxnSpPr>
          <p:cNvPr id="91" name="Gewinkelter Verbinder 90"/>
          <p:cNvCxnSpPr>
            <a:stCxn id="90" idx="1"/>
            <a:endCxn id="68" idx="3"/>
          </p:cNvCxnSpPr>
          <p:nvPr/>
        </p:nvCxnSpPr>
        <p:spPr>
          <a:xfrm rot="10800000">
            <a:off x="8781550" y="5651483"/>
            <a:ext cx="18025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winkelter Verbinder 91"/>
          <p:cNvCxnSpPr>
            <a:stCxn id="76" idx="0"/>
            <a:endCxn id="88" idx="2"/>
          </p:cNvCxnSpPr>
          <p:nvPr/>
        </p:nvCxnSpPr>
        <p:spPr>
          <a:xfrm rot="16200000" flipV="1">
            <a:off x="4476930" y="1201104"/>
            <a:ext cx="706326" cy="3112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winkelter Verbinder 92"/>
          <p:cNvCxnSpPr>
            <a:stCxn id="88" idx="0"/>
            <a:endCxn id="84" idx="1"/>
          </p:cNvCxnSpPr>
          <p:nvPr/>
        </p:nvCxnSpPr>
        <p:spPr>
          <a:xfrm rot="5400000" flipH="1" flipV="1">
            <a:off x="3533294" y="1563713"/>
            <a:ext cx="231384" cy="7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winkelter Verbinder 93"/>
          <p:cNvCxnSpPr>
            <a:stCxn id="83" idx="3"/>
            <a:endCxn id="69" idx="0"/>
          </p:cNvCxnSpPr>
          <p:nvPr/>
        </p:nvCxnSpPr>
        <p:spPr>
          <a:xfrm>
            <a:off x="6298949" y="1880816"/>
            <a:ext cx="2583324" cy="218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212"/>
          <p:cNvSpPr txBox="1"/>
          <p:nvPr/>
        </p:nvSpPr>
        <p:spPr>
          <a:xfrm>
            <a:off x="4119698" y="2142551"/>
            <a:ext cx="325730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no</a:t>
            </a:r>
          </a:p>
        </p:txBody>
      </p:sp>
      <p:sp>
        <p:nvSpPr>
          <p:cNvPr id="96" name="Textfeld 213"/>
          <p:cNvSpPr txBox="1"/>
          <p:nvPr/>
        </p:nvSpPr>
        <p:spPr>
          <a:xfrm>
            <a:off x="2996477" y="1784003"/>
            <a:ext cx="36580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yes</a:t>
            </a:r>
          </a:p>
        </p:txBody>
      </p:sp>
      <p:sp>
        <p:nvSpPr>
          <p:cNvPr id="97" name="Flussdiagramm: Verzweigung 96"/>
          <p:cNvSpPr/>
          <p:nvPr/>
        </p:nvSpPr>
        <p:spPr>
          <a:xfrm>
            <a:off x="5389360" y="4539947"/>
            <a:ext cx="1354713" cy="605095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50" dirty="0"/>
              <a:t>Age  ==  </a:t>
            </a:r>
            <a:r>
              <a:rPr lang="en-GB" sz="1050" dirty="0" err="1"/>
              <a:t>maxAge</a:t>
            </a:r>
            <a:endParaRPr lang="en-GB" sz="1050" dirty="0"/>
          </a:p>
        </p:txBody>
      </p:sp>
      <p:cxnSp>
        <p:nvCxnSpPr>
          <p:cNvPr id="98" name="Gewinkelter Verbinder 97"/>
          <p:cNvCxnSpPr>
            <a:stCxn id="97" idx="3"/>
            <a:endCxn id="76" idx="2"/>
          </p:cNvCxnSpPr>
          <p:nvPr/>
        </p:nvCxnSpPr>
        <p:spPr>
          <a:xfrm flipH="1" flipV="1">
            <a:off x="6386382" y="3554360"/>
            <a:ext cx="357690" cy="1288134"/>
          </a:xfrm>
          <a:prstGeom prst="bentConnector4">
            <a:avLst>
              <a:gd name="adj1" fmla="val -63910"/>
              <a:gd name="adj2" fmla="val 617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82"/>
          <p:cNvSpPr txBox="1"/>
          <p:nvPr/>
        </p:nvSpPr>
        <p:spPr>
          <a:xfrm>
            <a:off x="6664391" y="4611370"/>
            <a:ext cx="325730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no</a:t>
            </a:r>
          </a:p>
        </p:txBody>
      </p:sp>
      <p:cxnSp>
        <p:nvCxnSpPr>
          <p:cNvPr id="100" name="Gewinkelter Verbinder 99"/>
          <p:cNvCxnSpPr>
            <a:stCxn id="97" idx="0"/>
            <a:endCxn id="102" idx="2"/>
          </p:cNvCxnSpPr>
          <p:nvPr/>
        </p:nvCxnSpPr>
        <p:spPr>
          <a:xfrm rot="16200000" flipV="1">
            <a:off x="5619659" y="4092888"/>
            <a:ext cx="478743" cy="415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86"/>
          <p:cNvSpPr txBox="1"/>
          <p:nvPr/>
        </p:nvSpPr>
        <p:spPr>
          <a:xfrm>
            <a:off x="5706848" y="4311706"/>
            <a:ext cx="36580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yes</a:t>
            </a:r>
          </a:p>
        </p:txBody>
      </p:sp>
      <p:sp>
        <p:nvSpPr>
          <p:cNvPr id="102" name="Flussdiagramm: Prozess 101"/>
          <p:cNvSpPr/>
          <p:nvPr/>
        </p:nvSpPr>
        <p:spPr>
          <a:xfrm>
            <a:off x="5087922" y="3804863"/>
            <a:ext cx="1126838" cy="25634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Seasonal Die-Off</a:t>
            </a:r>
          </a:p>
        </p:txBody>
      </p:sp>
      <p:cxnSp>
        <p:nvCxnSpPr>
          <p:cNvPr id="103" name="Gewinkelter Verbinder 102"/>
          <p:cNvCxnSpPr>
            <a:stCxn id="102" idx="3"/>
            <a:endCxn id="76" idx="2"/>
          </p:cNvCxnSpPr>
          <p:nvPr/>
        </p:nvCxnSpPr>
        <p:spPr>
          <a:xfrm flipV="1">
            <a:off x="6214760" y="3554361"/>
            <a:ext cx="171622" cy="3786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6625488" y="2410931"/>
            <a:ext cx="135646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Day &lt; </a:t>
            </a:r>
            <a:r>
              <a:rPr lang="en-GB" sz="1000" dirty="0" err="1"/>
              <a:t>GerminationDay</a:t>
            </a:r>
            <a:endParaRPr lang="en-GB" sz="1000" dirty="0"/>
          </a:p>
        </p:txBody>
      </p:sp>
      <p:cxnSp>
        <p:nvCxnSpPr>
          <p:cNvPr id="105" name="Gewinkelter Verbinder 104"/>
          <p:cNvCxnSpPr>
            <a:stCxn id="69" idx="2"/>
            <a:endCxn id="109" idx="0"/>
          </p:cNvCxnSpPr>
          <p:nvPr/>
        </p:nvCxnSpPr>
        <p:spPr>
          <a:xfrm rot="5400000">
            <a:off x="8029162" y="2834349"/>
            <a:ext cx="974969" cy="731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9"/>
          <p:cNvSpPr txBox="1"/>
          <p:nvPr/>
        </p:nvSpPr>
        <p:spPr>
          <a:xfrm>
            <a:off x="7729116" y="2747342"/>
            <a:ext cx="1356462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Day &gt; </a:t>
            </a:r>
            <a:r>
              <a:rPr lang="en-GB" sz="1000" dirty="0" err="1"/>
              <a:t>GerminationDay</a:t>
            </a:r>
            <a:endParaRPr lang="en-GB" sz="1000" dirty="0"/>
          </a:p>
        </p:txBody>
      </p:sp>
      <p:sp>
        <p:nvSpPr>
          <p:cNvPr id="108" name="Flussdiagramm: Verzweigung 107"/>
          <p:cNvSpPr/>
          <p:nvPr/>
        </p:nvSpPr>
        <p:spPr>
          <a:xfrm>
            <a:off x="1960416" y="5517232"/>
            <a:ext cx="2695425" cy="670678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050" dirty="0"/>
              <a:t>Age &gt;  </a:t>
            </a:r>
            <a:r>
              <a:rPr lang="en-GB" sz="1050" dirty="0" err="1"/>
              <a:t>SeedsStartAge</a:t>
            </a:r>
            <a:r>
              <a:rPr lang="en-GB" sz="1050" dirty="0"/>
              <a:t> &amp; </a:t>
            </a:r>
            <a:r>
              <a:rPr lang="en-GB" sz="1000" dirty="0"/>
              <a:t>Age &lt;  </a:t>
            </a:r>
            <a:r>
              <a:rPr lang="en-GB" sz="1000" dirty="0" err="1"/>
              <a:t>SeedsEndAge</a:t>
            </a:r>
            <a:endParaRPr lang="en-GB" sz="1050" dirty="0"/>
          </a:p>
          <a:p>
            <a:pPr algn="l"/>
            <a:endParaRPr lang="en-GB" sz="1050" dirty="0"/>
          </a:p>
        </p:txBody>
      </p:sp>
      <p:sp>
        <p:nvSpPr>
          <p:cNvPr id="109" name="Rechteck 108"/>
          <p:cNvSpPr/>
          <p:nvPr/>
        </p:nvSpPr>
        <p:spPr>
          <a:xfrm>
            <a:off x="7582631" y="3687461"/>
            <a:ext cx="1136771" cy="10376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err="1"/>
              <a:t>PlantWeight</a:t>
            </a:r>
            <a:r>
              <a:rPr lang="en-GB" dirty="0"/>
              <a:t> </a:t>
            </a:r>
          </a:p>
          <a:p>
            <a:pPr algn="l"/>
            <a:endParaRPr lang="en-GB" sz="1050" dirty="0"/>
          </a:p>
          <a:p>
            <a:pPr algn="l"/>
            <a:r>
              <a:rPr lang="en-GB" sz="1050" dirty="0"/>
              <a:t>= </a:t>
            </a:r>
            <a:r>
              <a:rPr lang="en-GB" sz="1050" dirty="0" err="1"/>
              <a:t>cTuber</a:t>
            </a:r>
            <a:r>
              <a:rPr lang="en-GB" sz="1050" dirty="0"/>
              <a:t> * </a:t>
            </a:r>
            <a:r>
              <a:rPr lang="en-GB" sz="1050" dirty="0" err="1"/>
              <a:t>SeedBiomass</a:t>
            </a:r>
            <a:r>
              <a:rPr lang="en-GB" sz="1050" dirty="0"/>
              <a:t> + Growth from Photosynthesis</a:t>
            </a:r>
          </a:p>
        </p:txBody>
      </p:sp>
      <p:cxnSp>
        <p:nvCxnSpPr>
          <p:cNvPr id="110" name="Gewinkelter Verbinder 109"/>
          <p:cNvCxnSpPr>
            <a:stCxn id="109" idx="2"/>
            <a:endCxn id="90" idx="0"/>
          </p:cNvCxnSpPr>
          <p:nvPr/>
        </p:nvCxnSpPr>
        <p:spPr>
          <a:xfrm rot="16200000" flipH="1">
            <a:off x="8642030" y="4234130"/>
            <a:ext cx="419899" cy="14019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r Verbinder 110"/>
          <p:cNvCxnSpPr>
            <a:stCxn id="108" idx="0"/>
            <a:endCxn id="97" idx="1"/>
          </p:cNvCxnSpPr>
          <p:nvPr/>
        </p:nvCxnSpPr>
        <p:spPr>
          <a:xfrm rot="5400000" flipH="1" flipV="1">
            <a:off x="4011374" y="4139249"/>
            <a:ext cx="674738" cy="20812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45"/>
          <p:cNvSpPr txBox="1"/>
          <p:nvPr/>
        </p:nvSpPr>
        <p:spPr>
          <a:xfrm>
            <a:off x="3273803" y="5263318"/>
            <a:ext cx="325730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no</a:t>
            </a:r>
          </a:p>
        </p:txBody>
      </p:sp>
      <p:cxnSp>
        <p:nvCxnSpPr>
          <p:cNvPr id="113" name="Gewinkelter Verbinder 112"/>
          <p:cNvCxnSpPr>
            <a:stCxn id="108" idx="1"/>
            <a:endCxn id="115" idx="2"/>
          </p:cNvCxnSpPr>
          <p:nvPr/>
        </p:nvCxnSpPr>
        <p:spPr>
          <a:xfrm rot="10800000" flipH="1">
            <a:off x="1960415" y="5227083"/>
            <a:ext cx="471371" cy="625488"/>
          </a:xfrm>
          <a:prstGeom prst="bentConnector4">
            <a:avLst>
              <a:gd name="adj1" fmla="val -48497"/>
              <a:gd name="adj2" fmla="val 76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52"/>
          <p:cNvSpPr txBox="1"/>
          <p:nvPr/>
        </p:nvSpPr>
        <p:spPr>
          <a:xfrm>
            <a:off x="1727098" y="5624946"/>
            <a:ext cx="36580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yes</a:t>
            </a:r>
          </a:p>
        </p:txBody>
      </p:sp>
      <p:sp>
        <p:nvSpPr>
          <p:cNvPr id="115" name="Flussdiagramm: Prozess 114"/>
          <p:cNvSpPr/>
          <p:nvPr/>
        </p:nvSpPr>
        <p:spPr>
          <a:xfrm>
            <a:off x="1847529" y="4379523"/>
            <a:ext cx="1168515" cy="84756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Allocation of biomass for reproduction organs surviving the winter</a:t>
            </a:r>
          </a:p>
        </p:txBody>
      </p:sp>
      <p:cxnSp>
        <p:nvCxnSpPr>
          <p:cNvPr id="116" name="Gewinkelter Verbinder 115"/>
          <p:cNvCxnSpPr>
            <a:stCxn id="115" idx="0"/>
            <a:endCxn id="117" idx="2"/>
          </p:cNvCxnSpPr>
          <p:nvPr/>
        </p:nvCxnSpPr>
        <p:spPr>
          <a:xfrm rot="5400000" flipH="1" flipV="1">
            <a:off x="2236939" y="4171187"/>
            <a:ext cx="403182" cy="134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Verzweigung 116"/>
          <p:cNvSpPr/>
          <p:nvPr/>
        </p:nvSpPr>
        <p:spPr>
          <a:xfrm>
            <a:off x="1734555" y="3332722"/>
            <a:ext cx="1421438" cy="643619"/>
          </a:xfrm>
          <a:prstGeom prst="flowChartDecisi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Day  == </a:t>
            </a:r>
            <a:r>
              <a:rPr lang="en-GB" sz="1000" dirty="0" err="1"/>
              <a:t>ReproDay</a:t>
            </a:r>
            <a:endParaRPr lang="en-GB" sz="1000" dirty="0"/>
          </a:p>
        </p:txBody>
      </p:sp>
      <p:cxnSp>
        <p:nvCxnSpPr>
          <p:cNvPr id="118" name="Gewinkelter Verbinder 117"/>
          <p:cNvCxnSpPr>
            <a:stCxn id="117" idx="0"/>
            <a:endCxn id="102" idx="1"/>
          </p:cNvCxnSpPr>
          <p:nvPr/>
        </p:nvCxnSpPr>
        <p:spPr>
          <a:xfrm rot="16200000" flipH="1">
            <a:off x="3466442" y="2311553"/>
            <a:ext cx="600312" cy="2642648"/>
          </a:xfrm>
          <a:prstGeom prst="bentConnector4">
            <a:avLst>
              <a:gd name="adj1" fmla="val -38080"/>
              <a:gd name="adj2" fmla="val 88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273"/>
          <p:cNvSpPr txBox="1"/>
          <p:nvPr/>
        </p:nvSpPr>
        <p:spPr>
          <a:xfrm>
            <a:off x="2200335" y="3113292"/>
            <a:ext cx="325730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no</a:t>
            </a:r>
          </a:p>
        </p:txBody>
      </p:sp>
      <p:cxnSp>
        <p:nvCxnSpPr>
          <p:cNvPr id="120" name="Gewinkelter Verbinder 119"/>
          <p:cNvCxnSpPr>
            <a:stCxn id="117" idx="3"/>
            <a:endCxn id="122" idx="1"/>
          </p:cNvCxnSpPr>
          <p:nvPr/>
        </p:nvCxnSpPr>
        <p:spPr>
          <a:xfrm>
            <a:off x="3155994" y="3654532"/>
            <a:ext cx="203703" cy="4611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277"/>
          <p:cNvSpPr txBox="1"/>
          <p:nvPr/>
        </p:nvSpPr>
        <p:spPr>
          <a:xfrm>
            <a:off x="3167801" y="3432735"/>
            <a:ext cx="365806" cy="253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yes</a:t>
            </a:r>
          </a:p>
        </p:txBody>
      </p:sp>
      <p:sp>
        <p:nvSpPr>
          <p:cNvPr id="122" name="Flussdiagramm: Prozess 121"/>
          <p:cNvSpPr/>
          <p:nvPr/>
        </p:nvSpPr>
        <p:spPr>
          <a:xfrm>
            <a:off x="3359697" y="3717033"/>
            <a:ext cx="1265481" cy="79723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/>
              <a:t>Allocated biomass is transformed </a:t>
            </a:r>
            <a:r>
              <a:rPr lang="en-GB" sz="1000" dirty="0" err="1"/>
              <a:t>ito</a:t>
            </a:r>
            <a:r>
              <a:rPr lang="en-GB" sz="1000" dirty="0"/>
              <a:t> seed/tubers and translocated in the seed bank</a:t>
            </a:r>
          </a:p>
        </p:txBody>
      </p:sp>
      <p:cxnSp>
        <p:nvCxnSpPr>
          <p:cNvPr id="123" name="Gewinkelter Verbinder 122"/>
          <p:cNvCxnSpPr>
            <a:stCxn id="122" idx="2"/>
            <a:endCxn id="97" idx="1"/>
          </p:cNvCxnSpPr>
          <p:nvPr/>
        </p:nvCxnSpPr>
        <p:spPr>
          <a:xfrm rot="16200000" flipH="1">
            <a:off x="4526788" y="3979921"/>
            <a:ext cx="328223" cy="13969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Ellipse 402"/>
          <p:cNvSpPr/>
          <p:nvPr/>
        </p:nvSpPr>
        <p:spPr>
          <a:xfrm>
            <a:off x="7320136" y="4353329"/>
            <a:ext cx="1565632" cy="422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Rechteck 413"/>
          <p:cNvSpPr/>
          <p:nvPr/>
        </p:nvSpPr>
        <p:spPr>
          <a:xfrm>
            <a:off x="5343444" y="5445224"/>
            <a:ext cx="1328621" cy="6646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dirty="0">
                <a:solidFill>
                  <a:schemeClr val="bg1"/>
                </a:solidFill>
              </a:rPr>
              <a:t>Daily mortality:</a:t>
            </a:r>
          </a:p>
          <a:p>
            <a:pPr algn="l"/>
            <a:r>
              <a:rPr lang="en-GB" sz="1000" dirty="0">
                <a:solidFill>
                  <a:schemeClr val="bg1"/>
                </a:solidFill>
              </a:rPr>
              <a:t>-Thinning law</a:t>
            </a:r>
          </a:p>
          <a:p>
            <a:pPr algn="l"/>
            <a:r>
              <a:rPr lang="en-GB" sz="1000" dirty="0">
                <a:solidFill>
                  <a:schemeClr val="bg1"/>
                </a:solidFill>
              </a:rPr>
              <a:t>-Waves</a:t>
            </a:r>
          </a:p>
          <a:p>
            <a:pPr algn="l"/>
            <a:r>
              <a:rPr lang="en-GB" sz="1000" dirty="0">
                <a:solidFill>
                  <a:schemeClr val="bg1"/>
                </a:solidFill>
              </a:rPr>
              <a:t>-Grazing</a:t>
            </a:r>
          </a:p>
        </p:txBody>
      </p:sp>
      <p:cxnSp>
        <p:nvCxnSpPr>
          <p:cNvPr id="425" name="Gewinkelter Verbinder 424"/>
          <p:cNvCxnSpPr>
            <a:stCxn id="414" idx="1"/>
            <a:endCxn id="108" idx="3"/>
          </p:cNvCxnSpPr>
          <p:nvPr/>
        </p:nvCxnSpPr>
        <p:spPr>
          <a:xfrm rot="10800000" flipV="1">
            <a:off x="4655842" y="5777546"/>
            <a:ext cx="687603" cy="750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hteck 499"/>
          <p:cNvSpPr/>
          <p:nvPr/>
        </p:nvSpPr>
        <p:spPr>
          <a:xfrm>
            <a:off x="7147221" y="3328732"/>
            <a:ext cx="886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GROWTH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34555" y="6453337"/>
            <a:ext cx="18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[nach Van Nes et al 2003]</a:t>
            </a:r>
          </a:p>
        </p:txBody>
      </p:sp>
    </p:spTree>
    <p:extLst>
      <p:ext uri="{BB962C8B-B14F-4D97-AF65-F5344CB8AC3E}">
        <p14:creationId xmlns:p14="http://schemas.microsoft.com/office/powerpoint/2010/main" val="31646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5" grpId="0"/>
      <p:bldP spid="76" grpId="0" animBg="1"/>
      <p:bldP spid="79" grpId="0" animBg="1"/>
      <p:bldP spid="82" grpId="0" animBg="1"/>
      <p:bldP spid="83" grpId="0" animBg="1"/>
      <p:bldP spid="84" grpId="0" animBg="1"/>
      <p:bldP spid="88" grpId="0" animBg="1"/>
      <p:bldP spid="90" grpId="0" animBg="1"/>
      <p:bldP spid="95" grpId="0"/>
      <p:bldP spid="96" grpId="0"/>
      <p:bldP spid="97" grpId="0" animBg="1"/>
      <p:bldP spid="99" grpId="0"/>
      <p:bldP spid="101" grpId="0"/>
      <p:bldP spid="102" grpId="0" animBg="1"/>
      <p:bldP spid="104" grpId="0"/>
      <p:bldP spid="106" grpId="0"/>
      <p:bldP spid="108" grpId="0" animBg="1"/>
      <p:bldP spid="109" grpId="0" animBg="1"/>
      <p:bldP spid="112" grpId="0"/>
      <p:bldP spid="114" grpId="0"/>
      <p:bldP spid="115" grpId="0" animBg="1"/>
      <p:bldP spid="117" grpId="0" animBg="1"/>
      <p:bldP spid="119" grpId="0"/>
      <p:bldP spid="121" grpId="0"/>
      <p:bldP spid="122" grpId="0" animBg="1"/>
      <p:bldP spid="414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Breitbild</PresentationFormat>
  <Paragraphs>307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CHARISMA</vt:lpstr>
      <vt:lpstr>CHARISMA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anl85ck</dc:creator>
  <cp:lastModifiedBy>anl85ck</cp:lastModifiedBy>
  <cp:revision>58</cp:revision>
  <dcterms:created xsi:type="dcterms:W3CDTF">2021-01-14T10:46:37Z</dcterms:created>
  <dcterms:modified xsi:type="dcterms:W3CDTF">2021-01-15T18:09:49Z</dcterms:modified>
</cp:coreProperties>
</file>