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7"/>
  </p:notesMasterIdLst>
  <p:sldIdLst>
    <p:sldId id="2440" r:id="rId2"/>
    <p:sldId id="2588" r:id="rId3"/>
    <p:sldId id="2565" r:id="rId4"/>
    <p:sldId id="2575" r:id="rId5"/>
    <p:sldId id="2584" r:id="rId6"/>
    <p:sldId id="3307" r:id="rId7"/>
    <p:sldId id="2568" r:id="rId8"/>
    <p:sldId id="3323" r:id="rId9"/>
    <p:sldId id="3317" r:id="rId10"/>
    <p:sldId id="3314" r:id="rId11"/>
    <p:sldId id="3313" r:id="rId12"/>
    <p:sldId id="3325" r:id="rId13"/>
    <p:sldId id="3324" r:id="rId14"/>
    <p:sldId id="3319" r:id="rId15"/>
    <p:sldId id="2572" r:id="rId16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958" userDrawn="1">
          <p15:clr>
            <a:srgbClr val="A4A3A4"/>
          </p15:clr>
        </p15:guide>
        <p15:guide id="53" orient="horz" pos="480" userDrawn="1">
          <p15:clr>
            <a:srgbClr val="A4A3A4"/>
          </p15:clr>
        </p15:guide>
        <p15:guide id="54" pos="14398" userDrawn="1">
          <p15:clr>
            <a:srgbClr val="A4A3A4"/>
          </p15:clr>
        </p15:guide>
        <p15:guide id="55" orient="horz" pos="8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6CB5E3"/>
    <a:srgbClr val="000000"/>
    <a:srgbClr val="5178B3"/>
    <a:srgbClr val="2CB3EB"/>
    <a:srgbClr val="FC0D1B"/>
    <a:srgbClr val="FA7B87"/>
    <a:srgbClr val="FB4756"/>
    <a:srgbClr val="CA252D"/>
    <a:srgbClr val="FA4069"/>
    <a:srgbClr val="F63D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76" autoAdjust="0"/>
    <p:restoredTop sz="96242" autoAdjust="0"/>
  </p:normalViewPr>
  <p:slideViewPr>
    <p:cSldViewPr snapToGrid="0" snapToObjects="1">
      <p:cViewPr varScale="1">
        <p:scale>
          <a:sx n="51" d="100"/>
          <a:sy n="51" d="100"/>
        </p:scale>
        <p:origin x="168" y="222"/>
      </p:cViewPr>
      <p:guideLst>
        <p:guide pos="958"/>
        <p:guide orient="horz" pos="480"/>
        <p:guide pos="14398"/>
        <p:guide orient="horz" pos="816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Open Sans Light" panose="020B0306030504020204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4/28/2021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Open Sans Light" panose="020B0306030504020204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Open Sans Light" panose="020B0306030504020204" pitchFamily="34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Open Sans Light" panose="020B0306030504020204" pitchFamily="34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Open Sans Light" panose="020B0306030504020204" pitchFamily="34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Open Sans Light" panose="020B0306030504020204" pitchFamily="34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Open Sans Light" panose="020B0306030504020204" pitchFamily="34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086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700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3176" y="0"/>
            <a:ext cx="24377651" cy="13716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4200" b="1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Open Sans Semibold" charset="0"/>
                <a:ea typeface="Open Sans Semibold" charset="0"/>
                <a:cs typeface="Open Sans Semibold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973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-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027473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eak Lay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2">
            <a:extLst>
              <a:ext uri="{FF2B5EF4-FFF2-40B4-BE49-F238E27FC236}">
                <a16:creationId xmlns:a16="http://schemas.microsoft.com/office/drawing/2014/main" id="{FEB26418-2BCC-1F4D-9607-762383842187}"/>
              </a:ext>
            </a:extLst>
          </p:cNvPr>
          <p:cNvSpPr/>
          <p:nvPr userDrawn="1"/>
        </p:nvSpPr>
        <p:spPr>
          <a:xfrm rot="317298">
            <a:off x="8266732" y="-878796"/>
            <a:ext cx="18114993" cy="14951077"/>
          </a:xfrm>
          <a:custGeom>
            <a:avLst/>
            <a:gdLst>
              <a:gd name="connsiteX0" fmla="*/ 0 w 4023360"/>
              <a:gd name="connsiteY0" fmla="*/ 1319349 h 2638697"/>
              <a:gd name="connsiteX1" fmla="*/ 2011680 w 4023360"/>
              <a:gd name="connsiteY1" fmla="*/ 0 h 2638697"/>
              <a:gd name="connsiteX2" fmla="*/ 4023360 w 4023360"/>
              <a:gd name="connsiteY2" fmla="*/ 1319349 h 2638697"/>
              <a:gd name="connsiteX3" fmla="*/ 2011680 w 4023360"/>
              <a:gd name="connsiteY3" fmla="*/ 2638698 h 2638697"/>
              <a:gd name="connsiteX4" fmla="*/ 0 w 4023360"/>
              <a:gd name="connsiteY4" fmla="*/ 1319349 h 2638697"/>
              <a:gd name="connsiteX0" fmla="*/ 0 w 4023360"/>
              <a:gd name="connsiteY0" fmla="*/ 1319349 h 2638698"/>
              <a:gd name="connsiteX1" fmla="*/ 2011680 w 4023360"/>
              <a:gd name="connsiteY1" fmla="*/ 0 h 2638698"/>
              <a:gd name="connsiteX2" fmla="*/ 4023360 w 4023360"/>
              <a:gd name="connsiteY2" fmla="*/ 1319349 h 2638698"/>
              <a:gd name="connsiteX3" fmla="*/ 2011680 w 4023360"/>
              <a:gd name="connsiteY3" fmla="*/ 2638698 h 2638698"/>
              <a:gd name="connsiteX4" fmla="*/ 0 w 4023360"/>
              <a:gd name="connsiteY4" fmla="*/ 1319349 h 2638698"/>
              <a:gd name="connsiteX0" fmla="*/ 0 w 4911634"/>
              <a:gd name="connsiteY0" fmla="*/ 1327320 h 2650631"/>
              <a:gd name="connsiteX1" fmla="*/ 2011680 w 4911634"/>
              <a:gd name="connsiteY1" fmla="*/ 7971 h 2650631"/>
              <a:gd name="connsiteX2" fmla="*/ 4911634 w 4911634"/>
              <a:gd name="connsiteY2" fmla="*/ 961560 h 2650631"/>
              <a:gd name="connsiteX3" fmla="*/ 2011680 w 4911634"/>
              <a:gd name="connsiteY3" fmla="*/ 2646669 h 2650631"/>
              <a:gd name="connsiteX4" fmla="*/ 0 w 4911634"/>
              <a:gd name="connsiteY4" fmla="*/ 1327320 h 2650631"/>
              <a:gd name="connsiteX0" fmla="*/ 0 w 5024919"/>
              <a:gd name="connsiteY0" fmla="*/ 2478438 h 4472431"/>
              <a:gd name="connsiteX1" fmla="*/ 2011680 w 5024919"/>
              <a:gd name="connsiteY1" fmla="*/ 1159089 h 4472431"/>
              <a:gd name="connsiteX2" fmla="*/ 4911634 w 5024919"/>
              <a:gd name="connsiteY2" fmla="*/ 2112678 h 4472431"/>
              <a:gd name="connsiteX3" fmla="*/ 2011680 w 5024919"/>
              <a:gd name="connsiteY3" fmla="*/ 3797787 h 4472431"/>
              <a:gd name="connsiteX4" fmla="*/ 0 w 5024919"/>
              <a:gd name="connsiteY4" fmla="*/ 2478438 h 4472431"/>
              <a:gd name="connsiteX0" fmla="*/ 0 w 5018128"/>
              <a:gd name="connsiteY0" fmla="*/ 2659814 h 4824822"/>
              <a:gd name="connsiteX1" fmla="*/ 2011680 w 5018128"/>
              <a:gd name="connsiteY1" fmla="*/ 1340465 h 4824822"/>
              <a:gd name="connsiteX2" fmla="*/ 4911634 w 5018128"/>
              <a:gd name="connsiteY2" fmla="*/ 2294054 h 4824822"/>
              <a:gd name="connsiteX3" fmla="*/ 2011680 w 5018128"/>
              <a:gd name="connsiteY3" fmla="*/ 3979163 h 4824822"/>
              <a:gd name="connsiteX4" fmla="*/ 0 w 5018128"/>
              <a:gd name="connsiteY4" fmla="*/ 2659814 h 4824822"/>
              <a:gd name="connsiteX0" fmla="*/ 828178 w 3064248"/>
              <a:gd name="connsiteY0" fmla="*/ 2632474 h 4825029"/>
              <a:gd name="connsiteX1" fmla="*/ 70533 w 3064248"/>
              <a:gd name="connsiteY1" fmla="*/ 1339250 h 4825029"/>
              <a:gd name="connsiteX2" fmla="*/ 2970487 w 3064248"/>
              <a:gd name="connsiteY2" fmla="*/ 2292839 h 4825029"/>
              <a:gd name="connsiteX3" fmla="*/ 70533 w 3064248"/>
              <a:gd name="connsiteY3" fmla="*/ 3977948 h 4825029"/>
              <a:gd name="connsiteX4" fmla="*/ 828178 w 3064248"/>
              <a:gd name="connsiteY4" fmla="*/ 2632474 h 4825029"/>
              <a:gd name="connsiteX0" fmla="*/ 829487 w 3065557"/>
              <a:gd name="connsiteY0" fmla="*/ 2632474 h 4825029"/>
              <a:gd name="connsiteX1" fmla="*/ 71842 w 3065557"/>
              <a:gd name="connsiteY1" fmla="*/ 1339250 h 4825029"/>
              <a:gd name="connsiteX2" fmla="*/ 2971796 w 3065557"/>
              <a:gd name="connsiteY2" fmla="*/ 2292839 h 4825029"/>
              <a:gd name="connsiteX3" fmla="*/ 71842 w 3065557"/>
              <a:gd name="connsiteY3" fmla="*/ 3977948 h 4825029"/>
              <a:gd name="connsiteX4" fmla="*/ 829487 w 3065557"/>
              <a:gd name="connsiteY4" fmla="*/ 2632474 h 4825029"/>
              <a:gd name="connsiteX0" fmla="*/ 1179865 w 3415935"/>
              <a:gd name="connsiteY0" fmla="*/ 2639782 h 4832337"/>
              <a:gd name="connsiteX1" fmla="*/ 422220 w 3415935"/>
              <a:gd name="connsiteY1" fmla="*/ 1346558 h 4832337"/>
              <a:gd name="connsiteX2" fmla="*/ 3322174 w 3415935"/>
              <a:gd name="connsiteY2" fmla="*/ 2300147 h 4832337"/>
              <a:gd name="connsiteX3" fmla="*/ 422220 w 3415935"/>
              <a:gd name="connsiteY3" fmla="*/ 3985256 h 4832337"/>
              <a:gd name="connsiteX4" fmla="*/ 1179865 w 3415935"/>
              <a:gd name="connsiteY4" fmla="*/ 2639782 h 4832337"/>
              <a:gd name="connsiteX0" fmla="*/ 601577 w 3099980"/>
              <a:gd name="connsiteY0" fmla="*/ 3042691 h 4822127"/>
              <a:gd name="connsiteX1" fmla="*/ 105189 w 3099980"/>
              <a:gd name="connsiteY1" fmla="*/ 1357581 h 4822127"/>
              <a:gd name="connsiteX2" fmla="*/ 3005143 w 3099980"/>
              <a:gd name="connsiteY2" fmla="*/ 2311170 h 4822127"/>
              <a:gd name="connsiteX3" fmla="*/ 105189 w 3099980"/>
              <a:gd name="connsiteY3" fmla="*/ 3996279 h 4822127"/>
              <a:gd name="connsiteX4" fmla="*/ 601577 w 3099980"/>
              <a:gd name="connsiteY4" fmla="*/ 3042691 h 4822127"/>
              <a:gd name="connsiteX0" fmla="*/ 718745 w 3225644"/>
              <a:gd name="connsiteY0" fmla="*/ 3042691 h 4934716"/>
              <a:gd name="connsiteX1" fmla="*/ 222357 w 3225644"/>
              <a:gd name="connsiteY1" fmla="*/ 1357581 h 4934716"/>
              <a:gd name="connsiteX2" fmla="*/ 3122311 w 3225644"/>
              <a:gd name="connsiteY2" fmla="*/ 2311170 h 4934716"/>
              <a:gd name="connsiteX3" fmla="*/ 222357 w 3225644"/>
              <a:gd name="connsiteY3" fmla="*/ 3996279 h 4934716"/>
              <a:gd name="connsiteX4" fmla="*/ 718745 w 3225644"/>
              <a:gd name="connsiteY4" fmla="*/ 3042691 h 4934716"/>
              <a:gd name="connsiteX0" fmla="*/ 718745 w 3225644"/>
              <a:gd name="connsiteY0" fmla="*/ 3042691 h 4934716"/>
              <a:gd name="connsiteX1" fmla="*/ 222357 w 3225644"/>
              <a:gd name="connsiteY1" fmla="*/ 1357581 h 4934716"/>
              <a:gd name="connsiteX2" fmla="*/ 3122311 w 3225644"/>
              <a:gd name="connsiteY2" fmla="*/ 2311170 h 4934716"/>
              <a:gd name="connsiteX3" fmla="*/ 222357 w 3225644"/>
              <a:gd name="connsiteY3" fmla="*/ 3996279 h 4934716"/>
              <a:gd name="connsiteX4" fmla="*/ 718745 w 3225644"/>
              <a:gd name="connsiteY4" fmla="*/ 3042691 h 4934716"/>
              <a:gd name="connsiteX0" fmla="*/ 736869 w 3077870"/>
              <a:gd name="connsiteY0" fmla="*/ 2577793 h 4825445"/>
              <a:gd name="connsiteX1" fmla="*/ 83727 w 3077870"/>
              <a:gd name="connsiteY1" fmla="*/ 1336820 h 4825445"/>
              <a:gd name="connsiteX2" fmla="*/ 2983681 w 3077870"/>
              <a:gd name="connsiteY2" fmla="*/ 2290409 h 4825445"/>
              <a:gd name="connsiteX3" fmla="*/ 83727 w 3077870"/>
              <a:gd name="connsiteY3" fmla="*/ 3975518 h 4825445"/>
              <a:gd name="connsiteX4" fmla="*/ 736869 w 3077870"/>
              <a:gd name="connsiteY4" fmla="*/ 2577793 h 4825445"/>
              <a:gd name="connsiteX0" fmla="*/ 1032631 w 3373632"/>
              <a:gd name="connsiteY0" fmla="*/ 2637043 h 4884695"/>
              <a:gd name="connsiteX1" fmla="*/ 379489 w 3373632"/>
              <a:gd name="connsiteY1" fmla="*/ 1396070 h 4884695"/>
              <a:gd name="connsiteX2" fmla="*/ 3279443 w 3373632"/>
              <a:gd name="connsiteY2" fmla="*/ 2349659 h 4884695"/>
              <a:gd name="connsiteX3" fmla="*/ 379489 w 3373632"/>
              <a:gd name="connsiteY3" fmla="*/ 4034768 h 4884695"/>
              <a:gd name="connsiteX4" fmla="*/ 1032631 w 3373632"/>
              <a:gd name="connsiteY4" fmla="*/ 2637043 h 4884695"/>
              <a:gd name="connsiteX0" fmla="*/ 733719 w 3074720"/>
              <a:gd name="connsiteY0" fmla="*/ 2834616 h 5082268"/>
              <a:gd name="connsiteX1" fmla="*/ 80577 w 3074720"/>
              <a:gd name="connsiteY1" fmla="*/ 1593643 h 5082268"/>
              <a:gd name="connsiteX2" fmla="*/ 2980531 w 3074720"/>
              <a:gd name="connsiteY2" fmla="*/ 2547232 h 5082268"/>
              <a:gd name="connsiteX3" fmla="*/ 80577 w 3074720"/>
              <a:gd name="connsiteY3" fmla="*/ 4232341 h 5082268"/>
              <a:gd name="connsiteX4" fmla="*/ 733719 w 3074720"/>
              <a:gd name="connsiteY4" fmla="*/ 2834616 h 5082268"/>
              <a:gd name="connsiteX0" fmla="*/ 733719 w 3343025"/>
              <a:gd name="connsiteY0" fmla="*/ 1539502 h 3146241"/>
              <a:gd name="connsiteX1" fmla="*/ 80577 w 3343025"/>
              <a:gd name="connsiteY1" fmla="*/ 298529 h 3146241"/>
              <a:gd name="connsiteX2" fmla="*/ 2980531 w 3343025"/>
              <a:gd name="connsiteY2" fmla="*/ 1252118 h 3146241"/>
              <a:gd name="connsiteX3" fmla="*/ 2980531 w 3343025"/>
              <a:gd name="connsiteY3" fmla="*/ 2963350 h 3146241"/>
              <a:gd name="connsiteX4" fmla="*/ 80577 w 3343025"/>
              <a:gd name="connsiteY4" fmla="*/ 2937227 h 3146241"/>
              <a:gd name="connsiteX5" fmla="*/ 733719 w 3343025"/>
              <a:gd name="connsiteY5" fmla="*/ 1539502 h 3146241"/>
              <a:gd name="connsiteX0" fmla="*/ 666819 w 3276125"/>
              <a:gd name="connsiteY0" fmla="*/ 1539502 h 3267085"/>
              <a:gd name="connsiteX1" fmla="*/ 13677 w 3276125"/>
              <a:gd name="connsiteY1" fmla="*/ 298529 h 3267085"/>
              <a:gd name="connsiteX2" fmla="*/ 2913631 w 3276125"/>
              <a:gd name="connsiteY2" fmla="*/ 1252118 h 3267085"/>
              <a:gd name="connsiteX3" fmla="*/ 2913631 w 3276125"/>
              <a:gd name="connsiteY3" fmla="*/ 2963350 h 3267085"/>
              <a:gd name="connsiteX4" fmla="*/ 875826 w 3276125"/>
              <a:gd name="connsiteY4" fmla="*/ 3146233 h 3267085"/>
              <a:gd name="connsiteX5" fmla="*/ 666819 w 3276125"/>
              <a:gd name="connsiteY5" fmla="*/ 1539502 h 3267085"/>
              <a:gd name="connsiteX0" fmla="*/ 743313 w 3339821"/>
              <a:gd name="connsiteY0" fmla="*/ 1277445 h 3005028"/>
              <a:gd name="connsiteX1" fmla="*/ 90171 w 3339821"/>
              <a:gd name="connsiteY1" fmla="*/ 36472 h 3005028"/>
              <a:gd name="connsiteX2" fmla="*/ 2963999 w 3339821"/>
              <a:gd name="connsiteY2" fmla="*/ 545924 h 3005028"/>
              <a:gd name="connsiteX3" fmla="*/ 2990125 w 3339821"/>
              <a:gd name="connsiteY3" fmla="*/ 2701293 h 3005028"/>
              <a:gd name="connsiteX4" fmla="*/ 952320 w 3339821"/>
              <a:gd name="connsiteY4" fmla="*/ 2884176 h 3005028"/>
              <a:gd name="connsiteX5" fmla="*/ 743313 w 3339821"/>
              <a:gd name="connsiteY5" fmla="*/ 1277445 h 3005028"/>
              <a:gd name="connsiteX0" fmla="*/ 743313 w 3349418"/>
              <a:gd name="connsiteY0" fmla="*/ 1258455 h 2986038"/>
              <a:gd name="connsiteX1" fmla="*/ 90171 w 3349418"/>
              <a:gd name="connsiteY1" fmla="*/ 17482 h 2986038"/>
              <a:gd name="connsiteX2" fmla="*/ 2963999 w 3349418"/>
              <a:gd name="connsiteY2" fmla="*/ 526934 h 2986038"/>
              <a:gd name="connsiteX3" fmla="*/ 2990125 w 3349418"/>
              <a:gd name="connsiteY3" fmla="*/ 2682303 h 2986038"/>
              <a:gd name="connsiteX4" fmla="*/ 952320 w 3349418"/>
              <a:gd name="connsiteY4" fmla="*/ 2865186 h 2986038"/>
              <a:gd name="connsiteX5" fmla="*/ 743313 w 3349418"/>
              <a:gd name="connsiteY5" fmla="*/ 1258455 h 2986038"/>
              <a:gd name="connsiteX0" fmla="*/ 743313 w 3989550"/>
              <a:gd name="connsiteY0" fmla="*/ 1415311 h 3142894"/>
              <a:gd name="connsiteX1" fmla="*/ 90171 w 3989550"/>
              <a:gd name="connsiteY1" fmla="*/ 174338 h 3142894"/>
              <a:gd name="connsiteX2" fmla="*/ 2963999 w 3989550"/>
              <a:gd name="connsiteY2" fmla="*/ 683790 h 3142894"/>
              <a:gd name="connsiteX3" fmla="*/ 2990125 w 3989550"/>
              <a:gd name="connsiteY3" fmla="*/ 2839159 h 3142894"/>
              <a:gd name="connsiteX4" fmla="*/ 952320 w 3989550"/>
              <a:gd name="connsiteY4" fmla="*/ 3022042 h 3142894"/>
              <a:gd name="connsiteX5" fmla="*/ 743313 w 3989550"/>
              <a:gd name="connsiteY5" fmla="*/ 1415311 h 3142894"/>
              <a:gd name="connsiteX0" fmla="*/ 1166743 w 3942717"/>
              <a:gd name="connsiteY0" fmla="*/ 1554564 h 3141872"/>
              <a:gd name="connsiteX1" fmla="*/ 43338 w 3942717"/>
              <a:gd name="connsiteY1" fmla="*/ 182962 h 3141872"/>
              <a:gd name="connsiteX2" fmla="*/ 2917166 w 3942717"/>
              <a:gd name="connsiteY2" fmla="*/ 692414 h 3141872"/>
              <a:gd name="connsiteX3" fmla="*/ 2943292 w 3942717"/>
              <a:gd name="connsiteY3" fmla="*/ 2847783 h 3141872"/>
              <a:gd name="connsiteX4" fmla="*/ 905487 w 3942717"/>
              <a:gd name="connsiteY4" fmla="*/ 3030666 h 3141872"/>
              <a:gd name="connsiteX5" fmla="*/ 1166743 w 3942717"/>
              <a:gd name="connsiteY5" fmla="*/ 1554564 h 3141872"/>
              <a:gd name="connsiteX0" fmla="*/ 1158845 w 3934819"/>
              <a:gd name="connsiteY0" fmla="*/ 1554564 h 3141872"/>
              <a:gd name="connsiteX1" fmla="*/ 35440 w 3934819"/>
              <a:gd name="connsiteY1" fmla="*/ 182962 h 3141872"/>
              <a:gd name="connsiteX2" fmla="*/ 2909268 w 3934819"/>
              <a:gd name="connsiteY2" fmla="*/ 692414 h 3141872"/>
              <a:gd name="connsiteX3" fmla="*/ 2935394 w 3934819"/>
              <a:gd name="connsiteY3" fmla="*/ 2847783 h 3141872"/>
              <a:gd name="connsiteX4" fmla="*/ 897589 w 3934819"/>
              <a:gd name="connsiteY4" fmla="*/ 3030666 h 3141872"/>
              <a:gd name="connsiteX5" fmla="*/ 1158845 w 3934819"/>
              <a:gd name="connsiteY5" fmla="*/ 1554564 h 3141872"/>
              <a:gd name="connsiteX0" fmla="*/ 1167874 w 3943848"/>
              <a:gd name="connsiteY0" fmla="*/ 1554564 h 3242971"/>
              <a:gd name="connsiteX1" fmla="*/ 44469 w 3943848"/>
              <a:gd name="connsiteY1" fmla="*/ 182962 h 3242971"/>
              <a:gd name="connsiteX2" fmla="*/ 2918297 w 3943848"/>
              <a:gd name="connsiteY2" fmla="*/ 692414 h 3242971"/>
              <a:gd name="connsiteX3" fmla="*/ 2944423 w 3943848"/>
              <a:gd name="connsiteY3" fmla="*/ 2847783 h 3242971"/>
              <a:gd name="connsiteX4" fmla="*/ 1141749 w 3943848"/>
              <a:gd name="connsiteY4" fmla="*/ 3161294 h 3242971"/>
              <a:gd name="connsiteX5" fmla="*/ 1167874 w 3943848"/>
              <a:gd name="connsiteY5" fmla="*/ 1554564 h 3242971"/>
              <a:gd name="connsiteX0" fmla="*/ 1487757 w 3924096"/>
              <a:gd name="connsiteY0" fmla="*/ 1471006 h 3243408"/>
              <a:gd name="connsiteX1" fmla="*/ 24717 w 3924096"/>
              <a:gd name="connsiteY1" fmla="*/ 177781 h 3243408"/>
              <a:gd name="connsiteX2" fmla="*/ 2898545 w 3924096"/>
              <a:gd name="connsiteY2" fmla="*/ 687233 h 3243408"/>
              <a:gd name="connsiteX3" fmla="*/ 2924671 w 3924096"/>
              <a:gd name="connsiteY3" fmla="*/ 2842602 h 3243408"/>
              <a:gd name="connsiteX4" fmla="*/ 1121997 w 3924096"/>
              <a:gd name="connsiteY4" fmla="*/ 3156113 h 3243408"/>
              <a:gd name="connsiteX5" fmla="*/ 1487757 w 3924096"/>
              <a:gd name="connsiteY5" fmla="*/ 1471006 h 3243408"/>
              <a:gd name="connsiteX0" fmla="*/ 1338981 w 3932075"/>
              <a:gd name="connsiteY0" fmla="*/ 1498856 h 3243257"/>
              <a:gd name="connsiteX1" fmla="*/ 32696 w 3932075"/>
              <a:gd name="connsiteY1" fmla="*/ 179505 h 3243257"/>
              <a:gd name="connsiteX2" fmla="*/ 2906524 w 3932075"/>
              <a:gd name="connsiteY2" fmla="*/ 688957 h 3243257"/>
              <a:gd name="connsiteX3" fmla="*/ 2932650 w 3932075"/>
              <a:gd name="connsiteY3" fmla="*/ 2844326 h 3243257"/>
              <a:gd name="connsiteX4" fmla="*/ 1129976 w 3932075"/>
              <a:gd name="connsiteY4" fmla="*/ 3157837 h 3243257"/>
              <a:gd name="connsiteX5" fmla="*/ 1338981 w 3932075"/>
              <a:gd name="connsiteY5" fmla="*/ 1498856 h 3243257"/>
              <a:gd name="connsiteX0" fmla="*/ 1335658 w 3928752"/>
              <a:gd name="connsiteY0" fmla="*/ 1498856 h 3243257"/>
              <a:gd name="connsiteX1" fmla="*/ 29373 w 3928752"/>
              <a:gd name="connsiteY1" fmla="*/ 179505 h 3243257"/>
              <a:gd name="connsiteX2" fmla="*/ 2903201 w 3928752"/>
              <a:gd name="connsiteY2" fmla="*/ 688957 h 3243257"/>
              <a:gd name="connsiteX3" fmla="*/ 2929327 w 3928752"/>
              <a:gd name="connsiteY3" fmla="*/ 2844326 h 3243257"/>
              <a:gd name="connsiteX4" fmla="*/ 1126653 w 3928752"/>
              <a:gd name="connsiteY4" fmla="*/ 3157837 h 3243257"/>
              <a:gd name="connsiteX5" fmla="*/ 1335658 w 3928752"/>
              <a:gd name="connsiteY5" fmla="*/ 1498856 h 3243257"/>
              <a:gd name="connsiteX0" fmla="*/ 929323 w 2847779"/>
              <a:gd name="connsiteY0" fmla="*/ 1311149 h 3055550"/>
              <a:gd name="connsiteX1" fmla="*/ 42105 w 2847779"/>
              <a:gd name="connsiteY1" fmla="*/ 47397 h 3055550"/>
              <a:gd name="connsiteX2" fmla="*/ 2496866 w 2847779"/>
              <a:gd name="connsiteY2" fmla="*/ 501250 h 3055550"/>
              <a:gd name="connsiteX3" fmla="*/ 2522992 w 2847779"/>
              <a:gd name="connsiteY3" fmla="*/ 2656619 h 3055550"/>
              <a:gd name="connsiteX4" fmla="*/ 720318 w 2847779"/>
              <a:gd name="connsiteY4" fmla="*/ 2970130 h 3055550"/>
              <a:gd name="connsiteX5" fmla="*/ 929323 w 2847779"/>
              <a:gd name="connsiteY5" fmla="*/ 1311149 h 3055550"/>
              <a:gd name="connsiteX0" fmla="*/ 893267 w 2811723"/>
              <a:gd name="connsiteY0" fmla="*/ 1571712 h 3316113"/>
              <a:gd name="connsiteX1" fmla="*/ 6049 w 2811723"/>
              <a:gd name="connsiteY1" fmla="*/ 307960 h 3316113"/>
              <a:gd name="connsiteX2" fmla="*/ 2460810 w 2811723"/>
              <a:gd name="connsiteY2" fmla="*/ 761813 h 3316113"/>
              <a:gd name="connsiteX3" fmla="*/ 2486936 w 2811723"/>
              <a:gd name="connsiteY3" fmla="*/ 2917182 h 3316113"/>
              <a:gd name="connsiteX4" fmla="*/ 684262 w 2811723"/>
              <a:gd name="connsiteY4" fmla="*/ 3230693 h 3316113"/>
              <a:gd name="connsiteX5" fmla="*/ 893267 w 2811723"/>
              <a:gd name="connsiteY5" fmla="*/ 1571712 h 3316113"/>
              <a:gd name="connsiteX0" fmla="*/ 893267 w 2753403"/>
              <a:gd name="connsiteY0" fmla="*/ 1596701 h 3341102"/>
              <a:gd name="connsiteX1" fmla="*/ 6049 w 2753403"/>
              <a:gd name="connsiteY1" fmla="*/ 332949 h 3341102"/>
              <a:gd name="connsiteX2" fmla="*/ 2460810 w 2753403"/>
              <a:gd name="connsiteY2" fmla="*/ 786802 h 3341102"/>
              <a:gd name="connsiteX3" fmla="*/ 2486936 w 2753403"/>
              <a:gd name="connsiteY3" fmla="*/ 2942171 h 3341102"/>
              <a:gd name="connsiteX4" fmla="*/ 684262 w 2753403"/>
              <a:gd name="connsiteY4" fmla="*/ 3255682 h 3341102"/>
              <a:gd name="connsiteX5" fmla="*/ 893267 w 2753403"/>
              <a:gd name="connsiteY5" fmla="*/ 1596701 h 3341102"/>
              <a:gd name="connsiteX0" fmla="*/ 893267 w 2786363"/>
              <a:gd name="connsiteY0" fmla="*/ 1591483 h 3335884"/>
              <a:gd name="connsiteX1" fmla="*/ 6049 w 2786363"/>
              <a:gd name="connsiteY1" fmla="*/ 327731 h 3335884"/>
              <a:gd name="connsiteX2" fmla="*/ 2460810 w 2786363"/>
              <a:gd name="connsiteY2" fmla="*/ 781584 h 3335884"/>
              <a:gd name="connsiteX3" fmla="*/ 2486936 w 2786363"/>
              <a:gd name="connsiteY3" fmla="*/ 2936953 h 3335884"/>
              <a:gd name="connsiteX4" fmla="*/ 684262 w 2786363"/>
              <a:gd name="connsiteY4" fmla="*/ 3250464 h 3335884"/>
              <a:gd name="connsiteX5" fmla="*/ 893267 w 2786363"/>
              <a:gd name="connsiteY5" fmla="*/ 1591483 h 3335884"/>
              <a:gd name="connsiteX0" fmla="*/ 893267 w 2798845"/>
              <a:gd name="connsiteY0" fmla="*/ 1591483 h 3335884"/>
              <a:gd name="connsiteX1" fmla="*/ 6049 w 2798845"/>
              <a:gd name="connsiteY1" fmla="*/ 327731 h 3335884"/>
              <a:gd name="connsiteX2" fmla="*/ 2460810 w 2798845"/>
              <a:gd name="connsiteY2" fmla="*/ 781584 h 3335884"/>
              <a:gd name="connsiteX3" fmla="*/ 2486936 w 2798845"/>
              <a:gd name="connsiteY3" fmla="*/ 2936953 h 3335884"/>
              <a:gd name="connsiteX4" fmla="*/ 684262 w 2798845"/>
              <a:gd name="connsiteY4" fmla="*/ 3250464 h 3335884"/>
              <a:gd name="connsiteX5" fmla="*/ 893267 w 2798845"/>
              <a:gd name="connsiteY5" fmla="*/ 1591483 h 3335884"/>
              <a:gd name="connsiteX0" fmla="*/ 893267 w 2856744"/>
              <a:gd name="connsiteY0" fmla="*/ 1579347 h 3323748"/>
              <a:gd name="connsiteX1" fmla="*/ 6049 w 2856744"/>
              <a:gd name="connsiteY1" fmla="*/ 315595 h 3323748"/>
              <a:gd name="connsiteX2" fmla="*/ 2460810 w 2856744"/>
              <a:gd name="connsiteY2" fmla="*/ 769448 h 3323748"/>
              <a:gd name="connsiteX3" fmla="*/ 2486936 w 2856744"/>
              <a:gd name="connsiteY3" fmla="*/ 2924817 h 3323748"/>
              <a:gd name="connsiteX4" fmla="*/ 684262 w 2856744"/>
              <a:gd name="connsiteY4" fmla="*/ 3238328 h 3323748"/>
              <a:gd name="connsiteX5" fmla="*/ 893267 w 2856744"/>
              <a:gd name="connsiteY5" fmla="*/ 1579347 h 3323748"/>
              <a:gd name="connsiteX0" fmla="*/ 899451 w 2818269"/>
              <a:gd name="connsiteY0" fmla="*/ 1566331 h 3310732"/>
              <a:gd name="connsiteX1" fmla="*/ 6014 w 2818269"/>
              <a:gd name="connsiteY1" fmla="*/ 309205 h 3310732"/>
              <a:gd name="connsiteX2" fmla="*/ 2466994 w 2818269"/>
              <a:gd name="connsiteY2" fmla="*/ 756432 h 3310732"/>
              <a:gd name="connsiteX3" fmla="*/ 2493120 w 2818269"/>
              <a:gd name="connsiteY3" fmla="*/ 2911801 h 3310732"/>
              <a:gd name="connsiteX4" fmla="*/ 690446 w 2818269"/>
              <a:gd name="connsiteY4" fmla="*/ 3225312 h 3310732"/>
              <a:gd name="connsiteX5" fmla="*/ 899451 w 2818269"/>
              <a:gd name="connsiteY5" fmla="*/ 1566331 h 3310732"/>
              <a:gd name="connsiteX0" fmla="*/ 906063 w 2824881"/>
              <a:gd name="connsiteY0" fmla="*/ 1657157 h 3401558"/>
              <a:gd name="connsiteX1" fmla="*/ 12626 w 2824881"/>
              <a:gd name="connsiteY1" fmla="*/ 400031 h 3401558"/>
              <a:gd name="connsiteX2" fmla="*/ 2473606 w 2824881"/>
              <a:gd name="connsiteY2" fmla="*/ 847258 h 3401558"/>
              <a:gd name="connsiteX3" fmla="*/ 2499732 w 2824881"/>
              <a:gd name="connsiteY3" fmla="*/ 3002627 h 3401558"/>
              <a:gd name="connsiteX4" fmla="*/ 697058 w 2824881"/>
              <a:gd name="connsiteY4" fmla="*/ 3316138 h 3401558"/>
              <a:gd name="connsiteX5" fmla="*/ 906063 w 2824881"/>
              <a:gd name="connsiteY5" fmla="*/ 1657157 h 3401558"/>
              <a:gd name="connsiteX0" fmla="*/ 906063 w 2824881"/>
              <a:gd name="connsiteY0" fmla="*/ 1657157 h 3412991"/>
              <a:gd name="connsiteX1" fmla="*/ 12626 w 2824881"/>
              <a:gd name="connsiteY1" fmla="*/ 400031 h 3412991"/>
              <a:gd name="connsiteX2" fmla="*/ 2473606 w 2824881"/>
              <a:gd name="connsiteY2" fmla="*/ 847258 h 3412991"/>
              <a:gd name="connsiteX3" fmla="*/ 2499732 w 2824881"/>
              <a:gd name="connsiteY3" fmla="*/ 3002627 h 3412991"/>
              <a:gd name="connsiteX4" fmla="*/ 697058 w 2824881"/>
              <a:gd name="connsiteY4" fmla="*/ 3316138 h 3412991"/>
              <a:gd name="connsiteX5" fmla="*/ 906063 w 2824881"/>
              <a:gd name="connsiteY5" fmla="*/ 1657157 h 3412991"/>
              <a:gd name="connsiteX0" fmla="*/ 906063 w 2824881"/>
              <a:gd name="connsiteY0" fmla="*/ 1657157 h 3424473"/>
              <a:gd name="connsiteX1" fmla="*/ 12626 w 2824881"/>
              <a:gd name="connsiteY1" fmla="*/ 400031 h 3424473"/>
              <a:gd name="connsiteX2" fmla="*/ 2473606 w 2824881"/>
              <a:gd name="connsiteY2" fmla="*/ 847258 h 3424473"/>
              <a:gd name="connsiteX3" fmla="*/ 2499732 w 2824881"/>
              <a:gd name="connsiteY3" fmla="*/ 3002627 h 3424473"/>
              <a:gd name="connsiteX4" fmla="*/ 697058 w 2824881"/>
              <a:gd name="connsiteY4" fmla="*/ 3316138 h 3424473"/>
              <a:gd name="connsiteX5" fmla="*/ 906063 w 2824881"/>
              <a:gd name="connsiteY5" fmla="*/ 1657157 h 3424473"/>
              <a:gd name="connsiteX0" fmla="*/ 906063 w 2896050"/>
              <a:gd name="connsiteY0" fmla="*/ 1657157 h 3424473"/>
              <a:gd name="connsiteX1" fmla="*/ 12626 w 2896050"/>
              <a:gd name="connsiteY1" fmla="*/ 400031 h 3424473"/>
              <a:gd name="connsiteX2" fmla="*/ 2473606 w 2896050"/>
              <a:gd name="connsiteY2" fmla="*/ 847258 h 3424473"/>
              <a:gd name="connsiteX3" fmla="*/ 2499732 w 2896050"/>
              <a:gd name="connsiteY3" fmla="*/ 3002627 h 3424473"/>
              <a:gd name="connsiteX4" fmla="*/ 697058 w 2896050"/>
              <a:gd name="connsiteY4" fmla="*/ 3316138 h 3424473"/>
              <a:gd name="connsiteX5" fmla="*/ 906063 w 2896050"/>
              <a:gd name="connsiteY5" fmla="*/ 1657157 h 3424473"/>
              <a:gd name="connsiteX0" fmla="*/ 906063 w 2876039"/>
              <a:gd name="connsiteY0" fmla="*/ 1654980 h 3384476"/>
              <a:gd name="connsiteX1" fmla="*/ 12626 w 2876039"/>
              <a:gd name="connsiteY1" fmla="*/ 397854 h 3384476"/>
              <a:gd name="connsiteX2" fmla="*/ 2473606 w 2876039"/>
              <a:gd name="connsiteY2" fmla="*/ 845081 h 3384476"/>
              <a:gd name="connsiteX3" fmla="*/ 2468634 w 2876039"/>
              <a:gd name="connsiteY3" fmla="*/ 2934196 h 3384476"/>
              <a:gd name="connsiteX4" fmla="*/ 697058 w 2876039"/>
              <a:gd name="connsiteY4" fmla="*/ 3313961 h 3384476"/>
              <a:gd name="connsiteX5" fmla="*/ 906063 w 2876039"/>
              <a:gd name="connsiteY5" fmla="*/ 1654980 h 3384476"/>
              <a:gd name="connsiteX0" fmla="*/ 906063 w 2876039"/>
              <a:gd name="connsiteY0" fmla="*/ 1654980 h 3400789"/>
              <a:gd name="connsiteX1" fmla="*/ 12626 w 2876039"/>
              <a:gd name="connsiteY1" fmla="*/ 397854 h 3400789"/>
              <a:gd name="connsiteX2" fmla="*/ 2473606 w 2876039"/>
              <a:gd name="connsiteY2" fmla="*/ 845081 h 3400789"/>
              <a:gd name="connsiteX3" fmla="*/ 2468634 w 2876039"/>
              <a:gd name="connsiteY3" fmla="*/ 2934196 h 3400789"/>
              <a:gd name="connsiteX4" fmla="*/ 697058 w 2876039"/>
              <a:gd name="connsiteY4" fmla="*/ 3313961 h 3400789"/>
              <a:gd name="connsiteX5" fmla="*/ 906063 w 2876039"/>
              <a:gd name="connsiteY5" fmla="*/ 1654980 h 3400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6039" h="3400789">
                <a:moveTo>
                  <a:pt x="906063" y="1654980"/>
                </a:moveTo>
                <a:cubicBezTo>
                  <a:pt x="791991" y="1168962"/>
                  <a:pt x="-117036" y="1337454"/>
                  <a:pt x="12626" y="397854"/>
                </a:cubicBezTo>
                <a:cubicBezTo>
                  <a:pt x="142288" y="-541746"/>
                  <a:pt x="2064271" y="422357"/>
                  <a:pt x="2473606" y="845081"/>
                </a:cubicBezTo>
                <a:cubicBezTo>
                  <a:pt x="2882941" y="1267805"/>
                  <a:pt x="3126110" y="2116687"/>
                  <a:pt x="2468634" y="2934196"/>
                </a:cubicBezTo>
                <a:cubicBezTo>
                  <a:pt x="2035065" y="3327680"/>
                  <a:pt x="957487" y="3527164"/>
                  <a:pt x="697058" y="3313961"/>
                </a:cubicBezTo>
                <a:cubicBezTo>
                  <a:pt x="436630" y="3100758"/>
                  <a:pt x="1020135" y="2140998"/>
                  <a:pt x="906063" y="165498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5ED2753-064B-6540-A8F5-19E6754B0D04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8750007" y="-1403192"/>
            <a:ext cx="17547215" cy="15303098"/>
          </a:xfrm>
          <a:custGeom>
            <a:avLst/>
            <a:gdLst>
              <a:gd name="connsiteX0" fmla="*/ 2959879 w 17547215"/>
              <a:gd name="connsiteY0" fmla="*/ 330 h 15303098"/>
              <a:gd name="connsiteX1" fmla="*/ 15415768 w 17547215"/>
              <a:gd name="connsiteY1" fmla="*/ 4856861 h 15303098"/>
              <a:gd name="connsiteX2" fmla="*/ 14538076 w 17547215"/>
              <a:gd name="connsiteY2" fmla="*/ 13999372 h 15303098"/>
              <a:gd name="connsiteX3" fmla="*/ 3273257 w 17547215"/>
              <a:gd name="connsiteY3" fmla="*/ 14633406 h 15303098"/>
              <a:gd name="connsiteX4" fmla="*/ 5256310 w 17547215"/>
              <a:gd name="connsiteY4" fmla="*/ 7492313 h 15303098"/>
              <a:gd name="connsiteX5" fmla="*/ 162256 w 17547215"/>
              <a:gd name="connsiteY5" fmla="*/ 1470403 h 15303098"/>
              <a:gd name="connsiteX6" fmla="*/ 2959879 w 17547215"/>
              <a:gd name="connsiteY6" fmla="*/ 330 h 15303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547215" h="15303098">
                <a:moveTo>
                  <a:pt x="2959879" y="330"/>
                </a:moveTo>
                <a:cubicBezTo>
                  <a:pt x="6898589" y="38153"/>
                  <a:pt x="13656226" y="3323366"/>
                  <a:pt x="15415768" y="4856861"/>
                </a:cubicBezTo>
                <a:cubicBezTo>
                  <a:pt x="17811740" y="6945024"/>
                  <a:pt x="18992876" y="10802291"/>
                  <a:pt x="14538076" y="13999372"/>
                </a:cubicBezTo>
                <a:cubicBezTo>
                  <a:pt x="11659386" y="15470208"/>
                  <a:pt x="4820221" y="15717917"/>
                  <a:pt x="3273257" y="14633406"/>
                </a:cubicBezTo>
                <a:cubicBezTo>
                  <a:pt x="1726299" y="13548895"/>
                  <a:pt x="5774810" y="9686147"/>
                  <a:pt x="5256310" y="7492313"/>
                </a:cubicBezTo>
                <a:cubicBezTo>
                  <a:pt x="4737810" y="5298479"/>
                  <a:pt x="-1031682" y="5508364"/>
                  <a:pt x="162256" y="1470403"/>
                </a:cubicBezTo>
                <a:cubicBezTo>
                  <a:pt x="479396" y="397820"/>
                  <a:pt x="1535240" y="-13350"/>
                  <a:pt x="2959879" y="33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D5E830-777F-1241-8EF0-368F07DD0EA1}"/>
              </a:ext>
            </a:extLst>
          </p:cNvPr>
          <p:cNvSpPr/>
          <p:nvPr userDrawn="1"/>
        </p:nvSpPr>
        <p:spPr>
          <a:xfrm>
            <a:off x="21867223" y="522514"/>
            <a:ext cx="1018903" cy="13846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78209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ny Purp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26"/>
          </p:nvPr>
        </p:nvSpPr>
        <p:spPr>
          <a:xfrm>
            <a:off x="8207296" y="0"/>
            <a:ext cx="16170352" cy="13716000"/>
          </a:xfrm>
          <a:custGeom>
            <a:avLst/>
            <a:gdLst>
              <a:gd name="connsiteX0" fmla="*/ 0 w 16170352"/>
              <a:gd name="connsiteY0" fmla="*/ 0 h 13716000"/>
              <a:gd name="connsiteX1" fmla="*/ 7097554 w 16170352"/>
              <a:gd name="connsiteY1" fmla="*/ 0 h 13716000"/>
              <a:gd name="connsiteX2" fmla="*/ 7194481 w 16170352"/>
              <a:gd name="connsiteY2" fmla="*/ 0 h 13716000"/>
              <a:gd name="connsiteX3" fmla="*/ 16170352 w 16170352"/>
              <a:gd name="connsiteY3" fmla="*/ 0 h 13716000"/>
              <a:gd name="connsiteX4" fmla="*/ 16170352 w 16170352"/>
              <a:gd name="connsiteY4" fmla="*/ 13716000 h 13716000"/>
              <a:gd name="connsiteX5" fmla="*/ 14195106 w 16170352"/>
              <a:gd name="connsiteY5" fmla="*/ 13716000 h 13716000"/>
              <a:gd name="connsiteX6" fmla="*/ 7097554 w 16170352"/>
              <a:gd name="connsiteY6" fmla="*/ 13716000 h 13716000"/>
              <a:gd name="connsiteX7" fmla="*/ 7000628 w 16170352"/>
              <a:gd name="connsiteY7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170352" h="13716000">
                <a:moveTo>
                  <a:pt x="0" y="0"/>
                </a:moveTo>
                <a:lnTo>
                  <a:pt x="7097554" y="0"/>
                </a:lnTo>
                <a:lnTo>
                  <a:pt x="7194481" y="0"/>
                </a:lnTo>
                <a:lnTo>
                  <a:pt x="16170352" y="0"/>
                </a:lnTo>
                <a:lnTo>
                  <a:pt x="16170352" y="13716000"/>
                </a:lnTo>
                <a:lnTo>
                  <a:pt x="14195106" y="13716000"/>
                </a:lnTo>
                <a:lnTo>
                  <a:pt x="7097554" y="13716000"/>
                </a:lnTo>
                <a:lnTo>
                  <a:pt x="7000628" y="13716000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4200" b="1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Open Sans Semibold" charset="0"/>
                <a:ea typeface="Open Sans Semibold" charset="0"/>
                <a:cs typeface="Open Sans Semibold" charset="0"/>
              </a:defRPr>
            </a:lvl1pPr>
          </a:lstStyle>
          <a:p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713678" y="1070517"/>
            <a:ext cx="4861932" cy="10259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Open Sans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358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bout-us-slidef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/>
          <p:cNvSpPr>
            <a:spLocks noGrp="1"/>
          </p:cNvSpPr>
          <p:nvPr>
            <p:ph type="pic" sz="quarter" idx="60"/>
          </p:nvPr>
        </p:nvSpPr>
        <p:spPr>
          <a:xfrm>
            <a:off x="12188826" y="0"/>
            <a:ext cx="12188824" cy="13716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600" b="1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Open Sans Semibold" charset="0"/>
                <a:ea typeface="Open Sans Semibold" charset="0"/>
                <a:cs typeface="Open Sans Semibold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46745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62ECC6F-F329-4894-B30C-9DDF87D4C6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995560" y="3664735"/>
            <a:ext cx="6386530" cy="6386530"/>
          </a:xfrm>
          <a:custGeom>
            <a:avLst/>
            <a:gdLst>
              <a:gd name="connsiteX0" fmla="*/ 2203418 w 4406835"/>
              <a:gd name="connsiteY0" fmla="*/ 0 h 4406835"/>
              <a:gd name="connsiteX1" fmla="*/ 4406835 w 4406835"/>
              <a:gd name="connsiteY1" fmla="*/ 2203418 h 4406835"/>
              <a:gd name="connsiteX2" fmla="*/ 2203418 w 4406835"/>
              <a:gd name="connsiteY2" fmla="*/ 4406835 h 4406835"/>
              <a:gd name="connsiteX3" fmla="*/ 0 w 4406835"/>
              <a:gd name="connsiteY3" fmla="*/ 2203418 h 4406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835" h="4406835">
                <a:moveTo>
                  <a:pt x="2203418" y="0"/>
                </a:moveTo>
                <a:lnTo>
                  <a:pt x="4406835" y="2203418"/>
                </a:lnTo>
                <a:lnTo>
                  <a:pt x="2203418" y="4406835"/>
                </a:lnTo>
                <a:lnTo>
                  <a:pt x="0" y="220341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s-E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A961995-D4ED-4EA2-BDF8-2F805F6EDE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714372" y="7047080"/>
            <a:ext cx="6386530" cy="6386530"/>
          </a:xfrm>
          <a:custGeom>
            <a:avLst/>
            <a:gdLst>
              <a:gd name="connsiteX0" fmla="*/ 2203418 w 4406835"/>
              <a:gd name="connsiteY0" fmla="*/ 0 h 4406835"/>
              <a:gd name="connsiteX1" fmla="*/ 4406835 w 4406835"/>
              <a:gd name="connsiteY1" fmla="*/ 2203418 h 4406835"/>
              <a:gd name="connsiteX2" fmla="*/ 2203418 w 4406835"/>
              <a:gd name="connsiteY2" fmla="*/ 4406835 h 4406835"/>
              <a:gd name="connsiteX3" fmla="*/ 0 w 4406835"/>
              <a:gd name="connsiteY3" fmla="*/ 2203418 h 4406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835" h="4406835">
                <a:moveTo>
                  <a:pt x="2203418" y="0"/>
                </a:moveTo>
                <a:lnTo>
                  <a:pt x="4406835" y="2203418"/>
                </a:lnTo>
                <a:lnTo>
                  <a:pt x="2203418" y="4406835"/>
                </a:lnTo>
                <a:lnTo>
                  <a:pt x="0" y="220341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s-E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6C31DF17-C531-4C0B-A8D1-30EC2E698BE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276748" y="7047080"/>
            <a:ext cx="6386530" cy="6386530"/>
          </a:xfrm>
          <a:custGeom>
            <a:avLst/>
            <a:gdLst>
              <a:gd name="connsiteX0" fmla="*/ 2203418 w 4406835"/>
              <a:gd name="connsiteY0" fmla="*/ 0 h 4406835"/>
              <a:gd name="connsiteX1" fmla="*/ 4406835 w 4406835"/>
              <a:gd name="connsiteY1" fmla="*/ 2203418 h 4406835"/>
              <a:gd name="connsiteX2" fmla="*/ 2203418 w 4406835"/>
              <a:gd name="connsiteY2" fmla="*/ 4406835 h 4406835"/>
              <a:gd name="connsiteX3" fmla="*/ 0 w 4406835"/>
              <a:gd name="connsiteY3" fmla="*/ 2203418 h 4406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835" h="4406835">
                <a:moveTo>
                  <a:pt x="2203418" y="0"/>
                </a:moveTo>
                <a:lnTo>
                  <a:pt x="4406835" y="2203418"/>
                </a:lnTo>
                <a:lnTo>
                  <a:pt x="2203418" y="4406835"/>
                </a:lnTo>
                <a:lnTo>
                  <a:pt x="0" y="220341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16498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FA0A0-434E-E340-A675-5E45B45DDFED}"/>
              </a:ext>
            </a:extLst>
          </p:cNvPr>
          <p:cNvSpPr txBox="1"/>
          <p:nvPr userDrawn="1"/>
        </p:nvSpPr>
        <p:spPr>
          <a:xfrm>
            <a:off x="1434560" y="12531307"/>
            <a:ext cx="7761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C2130A1F-96FE-9345-9E91-FD9BE4197128}" type="slidenum">
              <a:rPr lang="en-US" sz="3200" b="0" i="0" spc="300" smtClean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</a:rPr>
              <a:pPr algn="l"/>
              <a:t>‹#›</a:t>
            </a:fld>
            <a:endParaRPr lang="en-US" sz="3200" b="0" i="0" spc="300" dirty="0">
              <a:solidFill>
                <a:schemeClr val="bg1">
                  <a:lumMod val="50000"/>
                </a:schemeClr>
              </a:solidFill>
              <a:latin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82" r:id="rId3"/>
    <p:sldLayoutId id="2147483983" r:id="rId4"/>
    <p:sldLayoutId id="2147483984" r:id="rId5"/>
    <p:sldLayoutId id="2147483985" r:id="rId6"/>
    <p:sldLayoutId id="2147483990" r:id="rId7"/>
    <p:sldLayoutId id="2147483991" r:id="rId8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b="1" i="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b="0" i="0" kern="1200">
          <a:solidFill>
            <a:schemeClr val="tx1"/>
          </a:solidFill>
          <a:latin typeface="Open Sans Light" panose="020B0306030504020204" pitchFamily="34" charset="0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b="0" i="0" kern="1200">
          <a:solidFill>
            <a:schemeClr val="tx1"/>
          </a:solidFill>
          <a:latin typeface="Open Sans Light" panose="020B0306030504020204" pitchFamily="34" charset="0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b="0" i="0" kern="1200">
          <a:solidFill>
            <a:schemeClr val="tx1"/>
          </a:solidFill>
          <a:latin typeface="Open Sans Light" panose="020B0306030504020204" pitchFamily="34" charset="0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Open Sans Light" panose="020B0306030504020204" pitchFamily="34" charset="0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Open Sans Light" panose="020B0306030504020204" pitchFamily="34" charset="0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dc.gov/Case-Surveillance/United-States-COVID-19-Cases-and-Deaths-by-State-o/9mfq-cb36" TargetMode="External"/><Relationship Id="rId7" Type="http://schemas.openxmlformats.org/officeDocument/2006/relationships/hyperlink" Target="https://www.infoplease.com/us/postal-information/state-abbreviations-and-state-postal-codes" TargetMode="External"/><Relationship Id="rId2" Type="http://schemas.openxmlformats.org/officeDocument/2006/relationships/hyperlink" Target="https://ourworldindata.org/us-states-vaccinations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ata.cdc.gov/Vaccinations/COVID-19-Vaccine-Distribution-Allocations-by-Juris/b7pe-5nws" TargetMode="External"/><Relationship Id="rId5" Type="http://schemas.openxmlformats.org/officeDocument/2006/relationships/hyperlink" Target="https://data.cdc.gov/Vaccinations/COVID-19-Vaccine-Distribution-Allocations-by-Juris/saz5-9hgg" TargetMode="External"/><Relationship Id="rId4" Type="http://schemas.openxmlformats.org/officeDocument/2006/relationships/hyperlink" Target="https://data.cdc.gov/Vaccinations/COVID-19-Vaccine-Distribution-Allocations-by-Juris/w9zu-fywh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AA4E8E29-F94D-4254-BB92-B4C3977131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36" b="7736"/>
          <a:stretch>
            <a:fillRect/>
          </a:stretch>
        </p:blipFill>
        <p:spPr/>
      </p:pic>
      <p:sp>
        <p:nvSpPr>
          <p:cNvPr id="102" name="Rectangle 101"/>
          <p:cNvSpPr/>
          <p:nvPr/>
        </p:nvSpPr>
        <p:spPr>
          <a:xfrm>
            <a:off x="-25483" y="0"/>
            <a:ext cx="24399958" cy="13746751"/>
          </a:xfrm>
          <a:prstGeom prst="rect">
            <a:avLst/>
          </a:prstGeom>
          <a:gradFill flip="none" rotWithShape="1">
            <a:gsLst>
              <a:gs pos="0">
                <a:srgbClr val="0A6FD0">
                  <a:alpha val="90000"/>
                </a:srgbClr>
              </a:gs>
              <a:gs pos="100000">
                <a:schemeClr val="accent2">
                  <a:alpha val="87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Open Sans Semibold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7665025" y="7919829"/>
            <a:ext cx="9146420" cy="1148523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pc="600" dirty="0">
                <a:solidFill>
                  <a:schemeClr val="bg1">
                    <a:lumMod val="95000"/>
                  </a:schemeClr>
                </a:solidFill>
                <a:latin typeface="Open Sans Light" charset="0"/>
                <a:ea typeface="Open Sans Light" charset="0"/>
                <a:cs typeface="Open Sans Light" charset="0"/>
              </a:rPr>
              <a:t>Data Analytics Bootcamp</a:t>
            </a:r>
          </a:p>
          <a:p>
            <a:r>
              <a:rPr lang="en-US" spc="600" dirty="0">
                <a:solidFill>
                  <a:schemeClr val="bg1">
                    <a:lumMod val="95000"/>
                  </a:schemeClr>
                </a:solidFill>
                <a:latin typeface="Open Sans Light" charset="0"/>
                <a:ea typeface="Open Sans Light" charset="0"/>
                <a:cs typeface="Open Sans Light" charset="0"/>
              </a:rPr>
              <a:t>Tarak Patel, Nicole Lund &amp; Anne Niemiec</a:t>
            </a:r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7412501" y="5934671"/>
            <a:ext cx="9613209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/>
            <a:r>
              <a:rPr lang="en-US" sz="6000" spc="35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Bebas Neue" charset="0"/>
              </a:rPr>
              <a:t>Covid-19</a:t>
            </a:r>
          </a:p>
          <a:p>
            <a:pPr algn="ctr" defTabSz="4572000"/>
            <a:r>
              <a:rPr lang="en-US" sz="6000" spc="35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Bebas Neue" charset="0"/>
              </a:rPr>
              <a:t>Health Data </a:t>
            </a:r>
          </a:p>
        </p:txBody>
      </p:sp>
    </p:spTree>
    <p:extLst>
      <p:ext uri="{BB962C8B-B14F-4D97-AF65-F5344CB8AC3E}">
        <p14:creationId xmlns:p14="http://schemas.microsoft.com/office/powerpoint/2010/main" val="469906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93C52A-5FC0-4943-90FA-0D905FA7D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037230"/>
            <a:ext cx="24377650" cy="90308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8BA545-0CA7-4B24-96D4-41E4DD627CA7}"/>
              </a:ext>
            </a:extLst>
          </p:cNvPr>
          <p:cNvSpPr txBox="1"/>
          <p:nvPr/>
        </p:nvSpPr>
        <p:spPr>
          <a:xfrm>
            <a:off x="2696135" y="11201716"/>
            <a:ext cx="192685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figure displays the relationship between the population and the number of vaccines allocated and administrated.  As you can see, California and Texas have a large task ahead.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891D42-46D2-461A-8033-FEC469F34D66}"/>
              </a:ext>
            </a:extLst>
          </p:cNvPr>
          <p:cNvSpPr txBox="1"/>
          <p:nvPr/>
        </p:nvSpPr>
        <p:spPr>
          <a:xfrm>
            <a:off x="6815138" y="838885"/>
            <a:ext cx="128682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How many doses were administered by state?</a:t>
            </a:r>
          </a:p>
        </p:txBody>
      </p:sp>
    </p:spTree>
    <p:extLst>
      <p:ext uri="{BB962C8B-B14F-4D97-AF65-F5344CB8AC3E}">
        <p14:creationId xmlns:p14="http://schemas.microsoft.com/office/powerpoint/2010/main" val="885179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32D7594-B193-4198-BF5B-1C1D878E4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9350"/>
            <a:ext cx="24377650" cy="85456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48D978-0C0F-4BC0-9B97-DA5E1B81EFE2}"/>
              </a:ext>
            </a:extLst>
          </p:cNvPr>
          <p:cNvSpPr txBox="1"/>
          <p:nvPr/>
        </p:nvSpPr>
        <p:spPr>
          <a:xfrm>
            <a:off x="1515034" y="11217105"/>
            <a:ext cx="218402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figure represents the percent of vaccines allocated versus the percent of vaccines administered.  This is a calculation based on the number of doses.  Keep in mind that two of the three vaccines in our dataset require two doses (Pfizer &amp; </a:t>
            </a:r>
            <a:r>
              <a:rPr lang="en-US" sz="20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Moderna</a:t>
            </a:r>
            <a:r>
              <a:rPr lang="en-US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).  The majority of states are adequately administering the vaccines upon receipt from the CDC.  New Hampshire and New Mexico reflect a higher number of vaccines received versus administered and we suspect it is related to the indigenous population and their diligence within the tribal community to administer them quickly; while we suspect Alaska has experienced challenges with administering the vaccination based on population density.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25102B-7683-47F5-992A-2B877805834E}"/>
              </a:ext>
            </a:extLst>
          </p:cNvPr>
          <p:cNvSpPr txBox="1"/>
          <p:nvPr/>
        </p:nvSpPr>
        <p:spPr>
          <a:xfrm>
            <a:off x="2609850" y="521277"/>
            <a:ext cx="209931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How well are states distributing the vaccines received from the CDC?</a:t>
            </a:r>
          </a:p>
        </p:txBody>
      </p:sp>
    </p:spTree>
    <p:extLst>
      <p:ext uri="{BB962C8B-B14F-4D97-AF65-F5344CB8AC3E}">
        <p14:creationId xmlns:p14="http://schemas.microsoft.com/office/powerpoint/2010/main" val="1386544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1A7B6F8-BA83-4266-A3D3-7590DFE1C8E6}"/>
              </a:ext>
            </a:extLst>
          </p:cNvPr>
          <p:cNvSpPr txBox="1"/>
          <p:nvPr/>
        </p:nvSpPr>
        <p:spPr>
          <a:xfrm>
            <a:off x="487525" y="13164279"/>
            <a:ext cx="12133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appears that California  received a higher number of doses of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Moderna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versus Pfizer and J&amp;J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D2D0D8-8076-4643-862D-51A9F4421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648" y="0"/>
            <a:ext cx="19304002" cy="1447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A13EF3-693F-4C3D-8F4E-094584AFEE2D}"/>
              </a:ext>
            </a:extLst>
          </p:cNvPr>
          <p:cNvSpPr txBox="1"/>
          <p:nvPr/>
        </p:nvSpPr>
        <p:spPr>
          <a:xfrm>
            <a:off x="4572000" y="521277"/>
            <a:ext cx="155257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How many vaccines dosages were allocated by state ?</a:t>
            </a:r>
          </a:p>
        </p:txBody>
      </p:sp>
    </p:spTree>
    <p:extLst>
      <p:ext uri="{BB962C8B-B14F-4D97-AF65-F5344CB8AC3E}">
        <p14:creationId xmlns:p14="http://schemas.microsoft.com/office/powerpoint/2010/main" val="2177168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1A7B6F8-BA83-4266-A3D3-7590DFE1C8E6}"/>
              </a:ext>
            </a:extLst>
          </p:cNvPr>
          <p:cNvSpPr txBox="1"/>
          <p:nvPr/>
        </p:nvSpPr>
        <p:spPr>
          <a:xfrm>
            <a:off x="1781735" y="10512255"/>
            <a:ext cx="220688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rgbClr val="000000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We believe Alaska has a </a:t>
            </a:r>
            <a:r>
              <a:rPr lang="en-US" sz="2800" dirty="0">
                <a:solidFill>
                  <a:srgbClr val="000000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higher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percent of allocation based on the lower density of population compared to the other states.   Additionally, they reported their </a:t>
            </a:r>
            <a:r>
              <a:rPr lang="en-US" sz="2800" dirty="0">
                <a:solidFill>
                  <a:srgbClr val="000000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distribution values on a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monthly basis versus weekly, as all other states.  </a:t>
            </a:r>
            <a:endParaRPr lang="en-US" sz="28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71525E-41BE-4341-BDAF-01AE139FE9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17" y="2484720"/>
            <a:ext cx="23958215" cy="70005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104B5F-029C-4F50-92A9-6EA6059623A6}"/>
              </a:ext>
            </a:extLst>
          </p:cNvPr>
          <p:cNvSpPr txBox="1"/>
          <p:nvPr/>
        </p:nvSpPr>
        <p:spPr>
          <a:xfrm>
            <a:off x="209717" y="521277"/>
            <a:ext cx="2416793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If the population is normalized across the states, how does the vaccine allocation compare respectively?</a:t>
            </a:r>
          </a:p>
        </p:txBody>
      </p:sp>
    </p:spTree>
    <p:extLst>
      <p:ext uri="{BB962C8B-B14F-4D97-AF65-F5344CB8AC3E}">
        <p14:creationId xmlns:p14="http://schemas.microsoft.com/office/powerpoint/2010/main" val="3596669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040759-D789-46E3-B613-7E50821A1881}"/>
              </a:ext>
            </a:extLst>
          </p:cNvPr>
          <p:cNvSpPr txBox="1"/>
          <p:nvPr/>
        </p:nvSpPr>
        <p:spPr>
          <a:xfrm>
            <a:off x="571501" y="10588576"/>
            <a:ext cx="11982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On the state level of poverty does not have a strong correlation with the</a:t>
            </a:r>
          </a:p>
          <a:p>
            <a:r>
              <a:rPr lang="en-US" sz="2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prevalence of Covid-19 in the state.  The correlation values are too small</a:t>
            </a:r>
          </a:p>
          <a:p>
            <a:r>
              <a:rPr lang="en-US" sz="2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to draw a conclusion on this data.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BFEE07-FE16-41F3-BA90-05DDE05117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1687"/>
            <a:ext cx="12326525" cy="73959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A994909-395E-4382-9F29-35B982D918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3293" y="5647557"/>
            <a:ext cx="12569088" cy="75414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B9968E-7859-4560-BDFC-4508688A633D}"/>
              </a:ext>
            </a:extLst>
          </p:cNvPr>
          <p:cNvSpPr txBox="1"/>
          <p:nvPr/>
        </p:nvSpPr>
        <p:spPr>
          <a:xfrm>
            <a:off x="2606675" y="535118"/>
            <a:ext cx="191643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2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Does impoverished areas have a pattern of increased transmission and death?</a:t>
            </a:r>
          </a:p>
        </p:txBody>
      </p:sp>
    </p:spTree>
    <p:extLst>
      <p:ext uri="{BB962C8B-B14F-4D97-AF65-F5344CB8AC3E}">
        <p14:creationId xmlns:p14="http://schemas.microsoft.com/office/powerpoint/2010/main" val="2543928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268DB66B-38E6-478A-85AD-02996AB63745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00" t="10911" r="9803" b="7771"/>
          <a:stretch/>
        </p:blipFill>
        <p:spPr>
          <a:xfrm>
            <a:off x="12363450" y="0"/>
            <a:ext cx="12014198" cy="13716000"/>
          </a:xfr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0780F369-BBD5-4FF4-A64F-250A84D6E990}"/>
              </a:ext>
            </a:extLst>
          </p:cNvPr>
          <p:cNvSpPr txBox="1">
            <a:spLocks/>
          </p:cNvSpPr>
          <p:nvPr/>
        </p:nvSpPr>
        <p:spPr>
          <a:xfrm>
            <a:off x="400050" y="2930701"/>
            <a:ext cx="13620750" cy="8619927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ts val="43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It is apparent the CDC allocated the same number of doses for first and second shots for Pfizer and </a:t>
            </a:r>
            <a:r>
              <a:rPr lang="en-US" dirty="0" err="1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Moderna</a:t>
            </a:r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on a weekly basis to each state.</a:t>
            </a:r>
          </a:p>
          <a:p>
            <a:pPr marL="457200" indent="-457200" algn="l">
              <a:lnSpc>
                <a:spcPts val="43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457200" indent="-457200" algn="l">
              <a:lnSpc>
                <a:spcPts val="43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We’ve shown that states have kept pace with vaccine administration relative to the allocations provided by the CDC.  Additionally, the allocations increased each month respectively. </a:t>
            </a:r>
          </a:p>
          <a:p>
            <a:pPr marL="457200" indent="-457200" algn="l">
              <a:lnSpc>
                <a:spcPts val="43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457200" indent="-457200" algn="l">
              <a:lnSpc>
                <a:spcPts val="43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Our data confirms that the number of vaccines allocated is representative to the population.</a:t>
            </a:r>
          </a:p>
          <a:p>
            <a:pPr marL="457200" indent="-457200" algn="l">
              <a:lnSpc>
                <a:spcPts val="43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457200" indent="-457200" algn="l">
              <a:lnSpc>
                <a:spcPts val="43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Deaths are decreasing in the time period that vaccines were administered.</a:t>
            </a:r>
          </a:p>
          <a:p>
            <a:pPr marL="457200" indent="-457200" algn="l">
              <a:lnSpc>
                <a:spcPts val="43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457200" indent="-457200" algn="l">
              <a:lnSpc>
                <a:spcPts val="43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There is not enough evidence at the state level to indicate a correlation between poverty rate and Covid-19 deaths; it would require a deeper dive at the zip code or county level.</a:t>
            </a:r>
          </a:p>
          <a:p>
            <a:pPr marL="457200" indent="-457200" algn="l">
              <a:lnSpc>
                <a:spcPts val="43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457200" indent="-457200" algn="l">
              <a:lnSpc>
                <a:spcPts val="43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As of 4/19/21, 62.1% of vaccines have been administered nationwide.</a:t>
            </a:r>
            <a:endParaRPr lang="en-US" sz="27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C4344B-58E2-4019-964A-9D6B9AAEC71C}"/>
              </a:ext>
            </a:extLst>
          </p:cNvPr>
          <p:cNvSpPr txBox="1"/>
          <p:nvPr/>
        </p:nvSpPr>
        <p:spPr>
          <a:xfrm>
            <a:off x="1562100" y="378296"/>
            <a:ext cx="8998617" cy="1590179"/>
          </a:xfrm>
          <a:prstGeom prst="rect">
            <a:avLst/>
          </a:prstGeom>
          <a:noFill/>
        </p:spPr>
        <p:txBody>
          <a:bodyPr wrap="none" lIns="91440" tIns="0" rIns="0" bIns="0" rtlCol="0">
            <a:spAutoFit/>
          </a:bodyPr>
          <a:lstStyle/>
          <a:p>
            <a:pPr>
              <a:lnSpc>
                <a:spcPts val="12400"/>
              </a:lnSpc>
            </a:pPr>
            <a:r>
              <a:rPr lang="en-US" sz="12000" spc="400" dirty="0">
                <a:solidFill>
                  <a:schemeClr val="accent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Conclusions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561235-F6EF-4486-8C4B-97F2DB86F493}"/>
              </a:ext>
            </a:extLst>
          </p:cNvPr>
          <p:cNvCxnSpPr/>
          <p:nvPr/>
        </p:nvCxnSpPr>
        <p:spPr>
          <a:xfrm>
            <a:off x="5379138" y="2127201"/>
            <a:ext cx="1364539" cy="0"/>
          </a:xfrm>
          <a:prstGeom prst="line">
            <a:avLst/>
          </a:prstGeom>
          <a:ln w="4572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957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451A3EA3-1314-4F49-8814-3805E25D98FD}"/>
              </a:ext>
            </a:extLst>
          </p:cNvPr>
          <p:cNvSpPr txBox="1"/>
          <p:nvPr/>
        </p:nvSpPr>
        <p:spPr>
          <a:xfrm>
            <a:off x="9663368" y="1263600"/>
            <a:ext cx="5109732" cy="1046440"/>
          </a:xfrm>
          <a:prstGeom prst="rect">
            <a:avLst/>
          </a:prstGeom>
          <a:noFill/>
        </p:spPr>
        <p:txBody>
          <a:bodyPr wrap="none" lIns="91440" tIns="0" rIns="0" bIns="0" rtlCol="0">
            <a:spAutoFit/>
          </a:bodyPr>
          <a:lstStyle/>
          <a:p>
            <a:pPr algn="ctr"/>
            <a:r>
              <a:rPr lang="en-US" sz="6800" spc="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Hypotheses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917E75A-8621-4607-B1CA-E1C8D6EA1C9B}"/>
              </a:ext>
            </a:extLst>
          </p:cNvPr>
          <p:cNvCxnSpPr/>
          <p:nvPr/>
        </p:nvCxnSpPr>
        <p:spPr>
          <a:xfrm>
            <a:off x="11520308" y="2622962"/>
            <a:ext cx="1364539" cy="0"/>
          </a:xfrm>
          <a:prstGeom prst="line">
            <a:avLst/>
          </a:prstGeom>
          <a:ln w="4572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Placeholder 44">
            <a:extLst>
              <a:ext uri="{FF2B5EF4-FFF2-40B4-BE49-F238E27FC236}">
                <a16:creationId xmlns:a16="http://schemas.microsoft.com/office/drawing/2014/main" id="{F0239AD5-6E60-4D4C-8A90-E93FE9AC23C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49" t="30965" r="28133"/>
          <a:stretch/>
        </p:blipFill>
        <p:spPr>
          <a:xfrm>
            <a:off x="8995560" y="3664735"/>
            <a:ext cx="6386530" cy="6386530"/>
          </a:xfrm>
        </p:spPr>
      </p:pic>
      <p:pic>
        <p:nvPicPr>
          <p:cNvPr id="37" name="Picture Placeholder 36">
            <a:extLst>
              <a:ext uri="{FF2B5EF4-FFF2-40B4-BE49-F238E27FC236}">
                <a16:creationId xmlns:a16="http://schemas.microsoft.com/office/drawing/2014/main" id="{3ED6C99C-EE6F-475E-9C51-64B51A21EB5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2" r="16662"/>
          <a:stretch/>
        </p:blipFill>
        <p:spPr/>
      </p:pic>
      <p:pic>
        <p:nvPicPr>
          <p:cNvPr id="39" name="Picture Placeholder 38">
            <a:extLst>
              <a:ext uri="{FF2B5EF4-FFF2-40B4-BE49-F238E27FC236}">
                <a16:creationId xmlns:a16="http://schemas.microsoft.com/office/drawing/2014/main" id="{A2DBAD52-E47E-4A37-BB96-F370AE3F4E72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96" r="25437"/>
          <a:stretch/>
        </p:blipFill>
        <p:spPr>
          <a:xfrm>
            <a:off x="12276748" y="7047080"/>
            <a:ext cx="6386530" cy="6386530"/>
          </a:xfr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AA5AFDCB-9EF3-48EA-9A3E-C216DBC353D7}"/>
              </a:ext>
            </a:extLst>
          </p:cNvPr>
          <p:cNvSpPr txBox="1">
            <a:spLocks/>
          </p:cNvSpPr>
          <p:nvPr/>
        </p:nvSpPr>
        <p:spPr>
          <a:xfrm>
            <a:off x="3086100" y="3849113"/>
            <a:ext cx="7296150" cy="1665587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We expect to see a significant ramp-up</a:t>
            </a:r>
          </a:p>
          <a:p>
            <a:pPr algn="l"/>
            <a:r>
              <a:rPr lang="en-US" b="0" dirty="0">
                <a:solidFill>
                  <a:srgbClr val="000000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 vaccine allocation with time.  Aside from </a:t>
            </a:r>
          </a:p>
          <a:p>
            <a:pPr algn="l"/>
            <a:r>
              <a:rPr lang="en-US" b="0" dirty="0">
                <a:solidFill>
                  <a:srgbClr val="000000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known anomalies like the Texas storm in March.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7EAA1FA7-5FC1-414A-BDED-C73C49FE93CB}"/>
              </a:ext>
            </a:extLst>
          </p:cNvPr>
          <p:cNvSpPr txBox="1">
            <a:spLocks/>
          </p:cNvSpPr>
          <p:nvPr/>
        </p:nvSpPr>
        <p:spPr>
          <a:xfrm>
            <a:off x="950310" y="7126615"/>
            <a:ext cx="6574439" cy="321678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We believe the distribution ratios between</a:t>
            </a:r>
          </a:p>
          <a:p>
            <a:pPr algn="l"/>
            <a:r>
              <a:rPr lang="en-US" b="0" dirty="0">
                <a:solidFill>
                  <a:srgbClr val="000000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the first and second dose will invert </a:t>
            </a:r>
          </a:p>
          <a:p>
            <a:pPr algn="l"/>
            <a:r>
              <a:rPr lang="en-US" b="0" dirty="0">
                <a:solidFill>
                  <a:srgbClr val="000000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over time with early dates showing a </a:t>
            </a:r>
          </a:p>
          <a:p>
            <a:pPr algn="l"/>
            <a:r>
              <a:rPr lang="en-US" b="0" dirty="0">
                <a:solidFill>
                  <a:srgbClr val="000000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higher level of 1st dose allocations and </a:t>
            </a:r>
          </a:p>
          <a:p>
            <a:pPr algn="l"/>
            <a:r>
              <a:rPr lang="en-US" b="0" dirty="0">
                <a:solidFill>
                  <a:srgbClr val="000000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later dates showing a higher level </a:t>
            </a:r>
          </a:p>
          <a:p>
            <a:pPr algn="l"/>
            <a:r>
              <a:rPr lang="en-US" b="0" dirty="0">
                <a:solidFill>
                  <a:srgbClr val="000000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of 2nd dose allocations.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CF82FA1-1910-4BBF-9622-F96EF9846A89}"/>
              </a:ext>
            </a:extLst>
          </p:cNvPr>
          <p:cNvSpPr txBox="1">
            <a:spLocks/>
          </p:cNvSpPr>
          <p:nvPr/>
        </p:nvSpPr>
        <p:spPr>
          <a:xfrm>
            <a:off x="15731528" y="3090835"/>
            <a:ext cx="6652221" cy="365997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We expect to see larger quantities of Pfizer</a:t>
            </a:r>
          </a:p>
          <a:p>
            <a:pPr algn="l"/>
            <a:r>
              <a:rPr lang="en-US" b="0" dirty="0">
                <a:solidFill>
                  <a:srgbClr val="000000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vaccines being allocated to states with the </a:t>
            </a:r>
          </a:p>
          <a:p>
            <a:pPr algn="l"/>
            <a:r>
              <a:rPr lang="en-US" b="0" dirty="0">
                <a:solidFill>
                  <a:srgbClr val="000000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greatest population density due to storage</a:t>
            </a:r>
          </a:p>
          <a:p>
            <a:pPr algn="l"/>
            <a:r>
              <a:rPr lang="en-US" b="0" dirty="0">
                <a:solidFill>
                  <a:srgbClr val="000000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requirements and larger quantities of </a:t>
            </a:r>
          </a:p>
          <a:p>
            <a:pPr algn="l"/>
            <a:r>
              <a:rPr lang="en-US" b="0" dirty="0">
                <a:solidFill>
                  <a:srgbClr val="000000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Johnson and Johnson vaccines being  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llocated to states with lower population densities.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4603BE03-DCFB-44D3-94DC-6E4E2C2191DD}"/>
              </a:ext>
            </a:extLst>
          </p:cNvPr>
          <p:cNvSpPr txBox="1">
            <a:spLocks/>
          </p:cNvSpPr>
          <p:nvPr/>
        </p:nvSpPr>
        <p:spPr>
          <a:xfrm>
            <a:off x="17338266" y="7851343"/>
            <a:ext cx="6734584" cy="159172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We believe that states will administer vaccines at the rate in which they are allocated.</a:t>
            </a:r>
          </a:p>
          <a:p>
            <a:pPr algn="l"/>
            <a:endParaRPr lang="en-US" dirty="0">
              <a:solidFill>
                <a:srgbClr val="000000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6BE117-4D20-477C-A130-21E1F22D7E61}"/>
              </a:ext>
            </a:extLst>
          </p:cNvPr>
          <p:cNvSpPr txBox="1"/>
          <p:nvPr/>
        </p:nvSpPr>
        <p:spPr>
          <a:xfrm>
            <a:off x="18266495" y="11534111"/>
            <a:ext cx="48781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dirty="0">
                <a:solidFill>
                  <a:srgbClr val="000000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We expect to see a correlation between the number of deaths and poverty rate </a:t>
            </a:r>
            <a:r>
              <a:rPr lang="en-US" sz="2400" dirty="0">
                <a:solidFill>
                  <a:srgbClr val="000000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within the state.</a:t>
            </a:r>
            <a:endParaRPr lang="en-US" sz="2400" b="0" dirty="0">
              <a:solidFill>
                <a:srgbClr val="000000"/>
              </a:solidFill>
              <a:effectLst/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605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79A26D-088E-4C9B-BB17-D3B1D0B99099}"/>
              </a:ext>
            </a:extLst>
          </p:cNvPr>
          <p:cNvSpPr txBox="1"/>
          <p:nvPr/>
        </p:nvSpPr>
        <p:spPr>
          <a:xfrm>
            <a:off x="14437094" y="9605592"/>
            <a:ext cx="4531625" cy="86812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>
              <a:lnSpc>
                <a:spcPts val="7060"/>
              </a:lnSpc>
            </a:pPr>
            <a:r>
              <a:rPr lang="en-US" sz="3200" b="1" dirty="0">
                <a:solidFill>
                  <a:schemeClr val="tx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Vaccines Administered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D0E194-4369-457C-B1B4-00564C268C55}"/>
              </a:ext>
            </a:extLst>
          </p:cNvPr>
          <p:cNvSpPr txBox="1">
            <a:spLocks/>
          </p:cNvSpPr>
          <p:nvPr/>
        </p:nvSpPr>
        <p:spPr>
          <a:xfrm>
            <a:off x="14301518" y="10518771"/>
            <a:ext cx="7360271" cy="185551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0" dirty="0">
                <a:solidFill>
                  <a:srgbClr val="000000"/>
                </a:solidFill>
                <a:effectLst/>
                <a:latin typeface="Open Sans" panose="020B0606030504020204"/>
                <a:hlinkClick r:id="rId2"/>
              </a:rPr>
              <a:t>https://ourworldindata.org/us-states-vaccinations</a:t>
            </a:r>
            <a:endParaRPr lang="en-US" sz="2000" b="0" dirty="0">
              <a:solidFill>
                <a:srgbClr val="000000"/>
              </a:solidFill>
              <a:effectLst/>
              <a:latin typeface="Open Sans" panose="020B0606030504020204"/>
            </a:endParaRPr>
          </a:p>
          <a:p>
            <a:pPr algn="l"/>
            <a:r>
              <a:rPr lang="en-US" sz="2000" dirty="0">
                <a:solidFill>
                  <a:srgbClr val="000000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Dataset:  X rows and x columns; weekly or daily data</a:t>
            </a:r>
            <a:endParaRPr lang="en-US" sz="2000" b="0" dirty="0">
              <a:solidFill>
                <a:srgbClr val="000000"/>
              </a:solidFill>
              <a:effectLst/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l"/>
            <a:endParaRPr lang="en-US" sz="2000" b="0" dirty="0">
              <a:solidFill>
                <a:srgbClr val="000000"/>
              </a:solidFill>
              <a:effectLst/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l"/>
            <a:endParaRPr lang="en-US" sz="2000" b="0" dirty="0">
              <a:solidFill>
                <a:srgbClr val="000000"/>
              </a:solidFill>
              <a:effectLst/>
              <a:latin typeface="Open Sans" panose="020B060603050402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02A761-286C-430C-9ABB-384D7BC1B9AC}"/>
              </a:ext>
            </a:extLst>
          </p:cNvPr>
          <p:cNvSpPr txBox="1"/>
          <p:nvPr/>
        </p:nvSpPr>
        <p:spPr>
          <a:xfrm>
            <a:off x="14437094" y="3949671"/>
            <a:ext cx="4751622" cy="86812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>
              <a:lnSpc>
                <a:spcPts val="7060"/>
              </a:lnSpc>
            </a:pPr>
            <a:r>
              <a:rPr lang="en-US" sz="3200" b="1" dirty="0">
                <a:solidFill>
                  <a:schemeClr val="tx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Covid Cases and Deaths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0A15986-B14A-4E62-B1ED-4BA4134D9FDB}"/>
              </a:ext>
            </a:extLst>
          </p:cNvPr>
          <p:cNvSpPr txBox="1">
            <a:spLocks/>
          </p:cNvSpPr>
          <p:nvPr/>
        </p:nvSpPr>
        <p:spPr>
          <a:xfrm>
            <a:off x="14301518" y="4862850"/>
            <a:ext cx="7360271" cy="2224843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0" dirty="0">
                <a:solidFill>
                  <a:srgbClr val="000000"/>
                </a:solidFill>
                <a:effectLst/>
                <a:latin typeface="Open Sans" panose="020B0606030504020204"/>
                <a:hlinkClick r:id="rId3"/>
              </a:rPr>
              <a:t>https://data.cdc.gov/Case-Surveillance/United-States-COVID-19-Cases-and-Deaths-by-State-o/9mfq-cb36</a:t>
            </a:r>
            <a:endParaRPr lang="en-US" sz="2000" b="0" dirty="0">
              <a:solidFill>
                <a:srgbClr val="000000"/>
              </a:solidFill>
              <a:effectLst/>
              <a:latin typeface="Open Sans" panose="020B0606030504020204"/>
            </a:endParaRPr>
          </a:p>
          <a:p>
            <a:pPr algn="l"/>
            <a:r>
              <a:rPr lang="en-US" sz="2000" dirty="0">
                <a:solidFill>
                  <a:srgbClr val="000000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Dataset:  X rows and x columns; weekly or daily data</a:t>
            </a:r>
            <a:endParaRPr lang="en-US" sz="2000" b="0" dirty="0">
              <a:solidFill>
                <a:srgbClr val="000000"/>
              </a:solidFill>
              <a:effectLst/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l"/>
            <a:endParaRPr lang="en-US" sz="2000" b="0" dirty="0">
              <a:solidFill>
                <a:srgbClr val="000000"/>
              </a:solidFill>
              <a:effectLst/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l"/>
            <a:endParaRPr lang="en-US" sz="2000" b="0" dirty="0">
              <a:solidFill>
                <a:srgbClr val="000000"/>
              </a:solidFill>
              <a:effectLst/>
              <a:latin typeface="Open Sans" panose="020B0606030504020204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8157608-A940-4AD3-AAC3-59099DA76B1F}"/>
              </a:ext>
            </a:extLst>
          </p:cNvPr>
          <p:cNvSpPr txBox="1">
            <a:spLocks/>
          </p:cNvSpPr>
          <p:nvPr/>
        </p:nvSpPr>
        <p:spPr>
          <a:xfrm>
            <a:off x="14301518" y="7760863"/>
            <a:ext cx="7360271" cy="185551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rgbClr val="FF0000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URL:</a:t>
            </a:r>
          </a:p>
          <a:p>
            <a:pPr algn="l"/>
            <a:r>
              <a:rPr lang="en-US" sz="2000" dirty="0">
                <a:solidFill>
                  <a:srgbClr val="000000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Dataset:  X rows and x columns; weekly or daily data</a:t>
            </a:r>
            <a:endParaRPr lang="en-US" sz="2000" b="0" dirty="0">
              <a:solidFill>
                <a:srgbClr val="000000"/>
              </a:solidFill>
              <a:effectLst/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l"/>
            <a:endParaRPr lang="en-US" sz="2000" b="0" dirty="0">
              <a:solidFill>
                <a:srgbClr val="000000"/>
              </a:solidFill>
              <a:effectLst/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l"/>
            <a:endParaRPr lang="en-US" sz="2000" b="0" dirty="0">
              <a:solidFill>
                <a:srgbClr val="000000"/>
              </a:solidFill>
              <a:effectLst/>
              <a:latin typeface="Open Sans" panose="020B060603050402020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E1EC99-0ACE-476B-A941-D2D922F68C16}"/>
              </a:ext>
            </a:extLst>
          </p:cNvPr>
          <p:cNvSpPr txBox="1"/>
          <p:nvPr/>
        </p:nvSpPr>
        <p:spPr>
          <a:xfrm>
            <a:off x="3263572" y="9605592"/>
            <a:ext cx="4882683" cy="86812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>
              <a:lnSpc>
                <a:spcPts val="7060"/>
              </a:lnSpc>
            </a:pPr>
            <a:r>
              <a:rPr lang="en-US" sz="3200" b="1" dirty="0">
                <a:solidFill>
                  <a:schemeClr val="tx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J &amp; J Vaccine Allocation: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42689E1-0859-48FB-9EF5-5C8527C01822}"/>
              </a:ext>
            </a:extLst>
          </p:cNvPr>
          <p:cNvSpPr txBox="1">
            <a:spLocks/>
          </p:cNvSpPr>
          <p:nvPr/>
        </p:nvSpPr>
        <p:spPr>
          <a:xfrm>
            <a:off x="3127996" y="10518771"/>
            <a:ext cx="7360271" cy="2748063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0" dirty="0">
                <a:solidFill>
                  <a:srgbClr val="000000"/>
                </a:solidFill>
                <a:effectLst/>
                <a:latin typeface="Open Sans" panose="020B0606030504020204"/>
                <a:hlinkClick r:id="rId4"/>
              </a:rPr>
              <a:t>https://data.cdc.gov/Vaccinations/COVID-19-Vaccine-Distribution-Allocations-by-Juris/w9zu-fywh</a:t>
            </a:r>
            <a:endParaRPr lang="en-US" sz="2000" b="0" dirty="0">
              <a:solidFill>
                <a:srgbClr val="000000"/>
              </a:solidFill>
              <a:effectLst/>
              <a:latin typeface="Open Sans" panose="020B0606030504020204"/>
            </a:endParaRPr>
          </a:p>
          <a:p>
            <a:pPr algn="l"/>
            <a:r>
              <a:rPr lang="en-US" sz="2000" dirty="0">
                <a:solidFill>
                  <a:srgbClr val="000000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Dataset:  X rows and x columns; weekly or daily data</a:t>
            </a:r>
            <a:endParaRPr lang="en-US" sz="2000" b="0" dirty="0">
              <a:solidFill>
                <a:srgbClr val="000000"/>
              </a:solidFill>
              <a:effectLst/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l"/>
            <a:endParaRPr lang="en-US" sz="2000" b="0" dirty="0">
              <a:solidFill>
                <a:srgbClr val="000000"/>
              </a:solidFill>
              <a:effectLst/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l"/>
            <a:endParaRPr lang="en-US" sz="2000" b="0" dirty="0">
              <a:solidFill>
                <a:srgbClr val="000000"/>
              </a:solidFill>
              <a:effectLst/>
              <a:latin typeface="Open Sans" panose="020B0606030504020204"/>
            </a:endParaRPr>
          </a:p>
          <a:p>
            <a:pPr algn="l"/>
            <a:r>
              <a:rPr lang="en-US" sz="2000" b="0" dirty="0">
                <a:solidFill>
                  <a:srgbClr val="000000"/>
                </a:solidFill>
                <a:effectLst/>
                <a:latin typeface="Open Sans" panose="020B0606030504020204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453140-C2E2-4B8A-8083-F6C15270E645}"/>
              </a:ext>
            </a:extLst>
          </p:cNvPr>
          <p:cNvSpPr txBox="1"/>
          <p:nvPr/>
        </p:nvSpPr>
        <p:spPr>
          <a:xfrm>
            <a:off x="3263572" y="3949671"/>
            <a:ext cx="5049396" cy="86812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>
              <a:lnSpc>
                <a:spcPts val="7060"/>
              </a:lnSpc>
            </a:pPr>
            <a:r>
              <a:rPr lang="en-US" sz="3200" b="1" dirty="0">
                <a:solidFill>
                  <a:schemeClr val="tx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Pfizer Vaccine Allocation: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71FCA75D-6C17-4E09-BD84-C0FBAE6C1F24}"/>
              </a:ext>
            </a:extLst>
          </p:cNvPr>
          <p:cNvSpPr txBox="1">
            <a:spLocks/>
          </p:cNvSpPr>
          <p:nvPr/>
        </p:nvSpPr>
        <p:spPr>
          <a:xfrm>
            <a:off x="3127996" y="4862850"/>
            <a:ext cx="7360271" cy="2708116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40"/>
              </a:lnSpc>
            </a:pPr>
            <a:r>
              <a:rPr lang="en-US" sz="2000" b="0" dirty="0">
                <a:solidFill>
                  <a:srgbClr val="000000"/>
                </a:solidFill>
                <a:effectLst/>
                <a:latin typeface="Open Sans"/>
                <a:hlinkClick r:id="rId5"/>
              </a:rPr>
              <a:t>https://data.cdc.gov/Vaccinations/COVID-19-Vaccine-Distribution-Allocations-by-Juris/saz5-9hgg</a:t>
            </a:r>
            <a:endParaRPr lang="en-US" sz="2000" b="0" dirty="0">
              <a:solidFill>
                <a:srgbClr val="000000"/>
              </a:solidFill>
              <a:effectLst/>
              <a:latin typeface="Open Sans"/>
            </a:endParaRPr>
          </a:p>
          <a:p>
            <a:pPr algn="l">
              <a:lnSpc>
                <a:spcPts val="3640"/>
              </a:lnSpc>
            </a:pPr>
            <a:r>
              <a:rPr lang="en-US" sz="2000" dirty="0">
                <a:solidFill>
                  <a:srgbClr val="000000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Dataset:  X rows and x columns; weekly or daily data</a:t>
            </a:r>
            <a:endParaRPr lang="en-US" sz="2000" b="0" dirty="0">
              <a:solidFill>
                <a:srgbClr val="000000"/>
              </a:solidFill>
              <a:effectLst/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l">
              <a:lnSpc>
                <a:spcPts val="3640"/>
              </a:lnSpc>
            </a:pPr>
            <a:endParaRPr lang="en-US" sz="2000" b="0" dirty="0">
              <a:solidFill>
                <a:srgbClr val="000000"/>
              </a:solidFill>
              <a:effectLst/>
              <a:latin typeface="Open Sans"/>
            </a:endParaRPr>
          </a:p>
          <a:p>
            <a:pPr algn="l">
              <a:lnSpc>
                <a:spcPts val="3640"/>
              </a:lnSpc>
            </a:pPr>
            <a:endParaRPr lang="en-US" sz="27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AFBEB7-E7A1-4326-B6CC-79EFCF8ACEC0}"/>
              </a:ext>
            </a:extLst>
          </p:cNvPr>
          <p:cNvSpPr txBox="1"/>
          <p:nvPr/>
        </p:nvSpPr>
        <p:spPr>
          <a:xfrm>
            <a:off x="3263572" y="6847684"/>
            <a:ext cx="5696624" cy="86812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>
              <a:lnSpc>
                <a:spcPts val="7060"/>
              </a:lnSpc>
            </a:pPr>
            <a:r>
              <a:rPr lang="en-US" sz="3200" b="1" dirty="0">
                <a:solidFill>
                  <a:schemeClr val="tx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Moderna Vaccine Allocation: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E60FEC4B-F3DF-4AEC-AF77-BA6C42F2C15D}"/>
              </a:ext>
            </a:extLst>
          </p:cNvPr>
          <p:cNvSpPr txBox="1">
            <a:spLocks/>
          </p:cNvSpPr>
          <p:nvPr/>
        </p:nvSpPr>
        <p:spPr>
          <a:xfrm>
            <a:off x="3127996" y="7760863"/>
            <a:ext cx="7360271" cy="3231336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40"/>
              </a:lnSpc>
            </a:pPr>
            <a:r>
              <a:rPr lang="en-US" sz="2000" b="0" dirty="0">
                <a:solidFill>
                  <a:srgbClr val="000000"/>
                </a:solidFill>
                <a:effectLst/>
                <a:latin typeface="Open Sans"/>
                <a:hlinkClick r:id="rId6"/>
              </a:rPr>
              <a:t>https://data.cdc.gov/Vaccinations/COVID-19-Vaccine-Distribution-Allocations-by-Juris/b7pe-5nws</a:t>
            </a:r>
            <a:endParaRPr lang="en-US" sz="2000" b="0" dirty="0">
              <a:solidFill>
                <a:srgbClr val="000000"/>
              </a:solidFill>
              <a:effectLst/>
              <a:latin typeface="Open Sans"/>
            </a:endParaRPr>
          </a:p>
          <a:p>
            <a:pPr algn="l">
              <a:lnSpc>
                <a:spcPts val="3640"/>
              </a:lnSpc>
            </a:pPr>
            <a:r>
              <a:rPr lang="en-US" sz="2000" dirty="0">
                <a:solidFill>
                  <a:srgbClr val="000000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Dataset:  X rows and x columns; weekly or daily data</a:t>
            </a:r>
            <a:endParaRPr lang="en-US" sz="2000" b="0" dirty="0">
              <a:solidFill>
                <a:srgbClr val="000000"/>
              </a:solidFill>
              <a:effectLst/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l">
              <a:lnSpc>
                <a:spcPts val="3640"/>
              </a:lnSpc>
            </a:pPr>
            <a:endParaRPr lang="en-US" sz="2000" b="0" dirty="0">
              <a:solidFill>
                <a:srgbClr val="000000"/>
              </a:solidFill>
              <a:effectLst/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l">
              <a:lnSpc>
                <a:spcPts val="3640"/>
              </a:lnSpc>
            </a:pPr>
            <a:endParaRPr lang="en-US" sz="2000" b="0" dirty="0">
              <a:solidFill>
                <a:srgbClr val="000000"/>
              </a:solidFill>
              <a:effectLst/>
              <a:latin typeface="Open Sans"/>
            </a:endParaRPr>
          </a:p>
          <a:p>
            <a:pPr algn="l">
              <a:lnSpc>
                <a:spcPts val="3640"/>
              </a:lnSpc>
            </a:pPr>
            <a:endParaRPr lang="en-US" sz="27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FD1DA3-EC55-4A38-ADC9-809D4B4B06CB}"/>
              </a:ext>
            </a:extLst>
          </p:cNvPr>
          <p:cNvSpPr txBox="1"/>
          <p:nvPr/>
        </p:nvSpPr>
        <p:spPr>
          <a:xfrm>
            <a:off x="9431058" y="1263600"/>
            <a:ext cx="5574347" cy="1046440"/>
          </a:xfrm>
          <a:prstGeom prst="rect">
            <a:avLst/>
          </a:prstGeom>
          <a:noFill/>
        </p:spPr>
        <p:txBody>
          <a:bodyPr wrap="none" lIns="91440" tIns="0" rIns="0" bIns="0" rtlCol="0">
            <a:spAutoFit/>
          </a:bodyPr>
          <a:lstStyle/>
          <a:p>
            <a:pPr algn="ctr"/>
            <a:r>
              <a:rPr lang="en-US" sz="6800" spc="3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Data Sources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515791-1635-4E15-8A30-A648F575E81C}"/>
              </a:ext>
            </a:extLst>
          </p:cNvPr>
          <p:cNvCxnSpPr/>
          <p:nvPr/>
        </p:nvCxnSpPr>
        <p:spPr>
          <a:xfrm>
            <a:off x="11520308" y="2622962"/>
            <a:ext cx="1364539" cy="0"/>
          </a:xfrm>
          <a:prstGeom prst="line">
            <a:avLst/>
          </a:prstGeom>
          <a:ln w="4572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D73BC51-B525-416C-A4AD-8BCD7C07C84D}"/>
              </a:ext>
            </a:extLst>
          </p:cNvPr>
          <p:cNvSpPr txBox="1"/>
          <p:nvPr/>
        </p:nvSpPr>
        <p:spPr>
          <a:xfrm>
            <a:off x="2203969" y="3919127"/>
            <a:ext cx="92398" cy="2308324"/>
          </a:xfrm>
          <a:prstGeom prst="rect">
            <a:avLst/>
          </a:prstGeom>
          <a:noFill/>
        </p:spPr>
        <p:txBody>
          <a:bodyPr wrap="none" lIns="91440" tIns="0" rIns="0" bIns="0" rtlCol="0">
            <a:spAutoFit/>
          </a:bodyPr>
          <a:lstStyle/>
          <a:p>
            <a:pPr algn="ctr"/>
            <a:endParaRPr lang="en-US" sz="15000" spc="400" dirty="0">
              <a:solidFill>
                <a:schemeClr val="tx1">
                  <a:lumMod val="20000"/>
                  <a:lumOff val="8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23" name="Graphic 3">
            <a:extLst>
              <a:ext uri="{FF2B5EF4-FFF2-40B4-BE49-F238E27FC236}">
                <a16:creationId xmlns:a16="http://schemas.microsoft.com/office/drawing/2014/main" id="{19E1E7EA-C43A-4ABE-8E66-1E0D2E2F64CC}"/>
              </a:ext>
            </a:extLst>
          </p:cNvPr>
          <p:cNvGrpSpPr>
            <a:grpSpLocks noChangeAspect="1"/>
          </p:cNvGrpSpPr>
          <p:nvPr/>
        </p:nvGrpSpPr>
        <p:grpSpPr>
          <a:xfrm>
            <a:off x="13107936" y="4099944"/>
            <a:ext cx="709168" cy="2127507"/>
            <a:chOff x="5922168" y="2912268"/>
            <a:chExt cx="342900" cy="1028700"/>
          </a:xfrm>
        </p:grpSpPr>
        <p:sp>
          <p:nvSpPr>
            <p:cNvPr id="24" name="Freeform: Shape 5">
              <a:extLst>
                <a:ext uri="{FF2B5EF4-FFF2-40B4-BE49-F238E27FC236}">
                  <a16:creationId xmlns:a16="http://schemas.microsoft.com/office/drawing/2014/main" id="{0101A163-B27C-462E-A595-DEFD043B3032}"/>
                </a:ext>
              </a:extLst>
            </p:cNvPr>
            <p:cNvSpPr/>
            <p:nvPr/>
          </p:nvSpPr>
          <p:spPr>
            <a:xfrm>
              <a:off x="5986940" y="3274218"/>
              <a:ext cx="209550" cy="533400"/>
            </a:xfrm>
            <a:custGeom>
              <a:avLst/>
              <a:gdLst>
                <a:gd name="connsiteX0" fmla="*/ 209074 w 209550"/>
                <a:gd name="connsiteY0" fmla="*/ 529114 h 533400"/>
                <a:gd name="connsiteX1" fmla="*/ 209074 w 209550"/>
                <a:gd name="connsiteY1" fmla="*/ 109061 h 533400"/>
                <a:gd name="connsiteX2" fmla="*/ 108109 w 209550"/>
                <a:gd name="connsiteY2" fmla="*/ 7144 h 533400"/>
                <a:gd name="connsiteX3" fmla="*/ 7144 w 209550"/>
                <a:gd name="connsiteY3" fmla="*/ 108109 h 533400"/>
                <a:gd name="connsiteX4" fmla="*/ 7144 w 209550"/>
                <a:gd name="connsiteY4" fmla="*/ 528161 h 533400"/>
                <a:gd name="connsiteX5" fmla="*/ 209074 w 209550"/>
                <a:gd name="connsiteY5" fmla="*/ 528161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0" h="533400">
                  <a:moveTo>
                    <a:pt x="209074" y="529114"/>
                  </a:moveTo>
                  <a:lnTo>
                    <a:pt x="209074" y="109061"/>
                  </a:lnTo>
                  <a:cubicBezTo>
                    <a:pt x="209074" y="52864"/>
                    <a:pt x="163354" y="7144"/>
                    <a:pt x="108109" y="7144"/>
                  </a:cubicBezTo>
                  <a:cubicBezTo>
                    <a:pt x="51911" y="7144"/>
                    <a:pt x="7144" y="52864"/>
                    <a:pt x="7144" y="108109"/>
                  </a:cubicBezTo>
                  <a:lnTo>
                    <a:pt x="7144" y="528161"/>
                  </a:lnTo>
                  <a:lnTo>
                    <a:pt x="209074" y="528161"/>
                  </a:ln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5" name="Freeform: Shape 8">
              <a:extLst>
                <a:ext uri="{FF2B5EF4-FFF2-40B4-BE49-F238E27FC236}">
                  <a16:creationId xmlns:a16="http://schemas.microsoft.com/office/drawing/2014/main" id="{8A073E31-6ECD-4CD4-B13F-99E2B1BC06B7}"/>
                </a:ext>
              </a:extLst>
            </p:cNvPr>
            <p:cNvSpPr/>
            <p:nvPr/>
          </p:nvSpPr>
          <p:spPr>
            <a:xfrm>
              <a:off x="5988768" y="3274218"/>
              <a:ext cx="209550" cy="533400"/>
            </a:xfrm>
            <a:custGeom>
              <a:avLst/>
              <a:gdLst>
                <a:gd name="connsiteX0" fmla="*/ 209074 w 209550"/>
                <a:gd name="connsiteY0" fmla="*/ 529114 h 533400"/>
                <a:gd name="connsiteX1" fmla="*/ 209074 w 209550"/>
                <a:gd name="connsiteY1" fmla="*/ 109061 h 533400"/>
                <a:gd name="connsiteX2" fmla="*/ 108109 w 209550"/>
                <a:gd name="connsiteY2" fmla="*/ 7144 h 533400"/>
                <a:gd name="connsiteX3" fmla="*/ 7144 w 209550"/>
                <a:gd name="connsiteY3" fmla="*/ 108109 h 533400"/>
                <a:gd name="connsiteX4" fmla="*/ 7144 w 209550"/>
                <a:gd name="connsiteY4" fmla="*/ 528161 h 533400"/>
                <a:gd name="connsiteX5" fmla="*/ 209074 w 209550"/>
                <a:gd name="connsiteY5" fmla="*/ 528161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0" h="533400">
                  <a:moveTo>
                    <a:pt x="209074" y="529114"/>
                  </a:moveTo>
                  <a:lnTo>
                    <a:pt x="209074" y="109061"/>
                  </a:lnTo>
                  <a:cubicBezTo>
                    <a:pt x="209074" y="52864"/>
                    <a:pt x="163354" y="7144"/>
                    <a:pt x="108109" y="7144"/>
                  </a:cubicBezTo>
                  <a:cubicBezTo>
                    <a:pt x="51911" y="7144"/>
                    <a:pt x="7144" y="52864"/>
                    <a:pt x="7144" y="108109"/>
                  </a:cubicBezTo>
                  <a:lnTo>
                    <a:pt x="7144" y="528161"/>
                  </a:lnTo>
                  <a:lnTo>
                    <a:pt x="209074" y="528161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FBBAF57-CAB3-439D-A60A-107CBDE19957}"/>
                </a:ext>
              </a:extLst>
            </p:cNvPr>
            <p:cNvSpPr/>
            <p:nvPr/>
          </p:nvSpPr>
          <p:spPr>
            <a:xfrm>
              <a:off x="6017418" y="3305651"/>
              <a:ext cx="95250" cy="466725"/>
            </a:xfrm>
            <a:custGeom>
              <a:avLst/>
              <a:gdLst>
                <a:gd name="connsiteX0" fmla="*/ 17621 w 95250"/>
                <a:gd name="connsiteY0" fmla="*/ 466249 h 466725"/>
                <a:gd name="connsiteX1" fmla="*/ 7144 w 95250"/>
                <a:gd name="connsiteY1" fmla="*/ 455771 h 466725"/>
                <a:gd name="connsiteX2" fmla="*/ 7144 w 95250"/>
                <a:gd name="connsiteY2" fmla="*/ 77629 h 466725"/>
                <a:gd name="connsiteX3" fmla="*/ 77629 w 95250"/>
                <a:gd name="connsiteY3" fmla="*/ 7144 h 466725"/>
                <a:gd name="connsiteX4" fmla="*/ 88106 w 95250"/>
                <a:gd name="connsiteY4" fmla="*/ 17621 h 466725"/>
                <a:gd name="connsiteX5" fmla="*/ 77629 w 95250"/>
                <a:gd name="connsiteY5" fmla="*/ 28099 h 466725"/>
                <a:gd name="connsiteX6" fmla="*/ 28099 w 95250"/>
                <a:gd name="connsiteY6" fmla="*/ 77629 h 466725"/>
                <a:gd name="connsiteX7" fmla="*/ 28099 w 95250"/>
                <a:gd name="connsiteY7" fmla="*/ 455771 h 466725"/>
                <a:gd name="connsiteX8" fmla="*/ 17621 w 95250"/>
                <a:gd name="connsiteY8" fmla="*/ 466249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466725">
                  <a:moveTo>
                    <a:pt x="17621" y="466249"/>
                  </a:moveTo>
                  <a:cubicBezTo>
                    <a:pt x="11906" y="466249"/>
                    <a:pt x="7144" y="461486"/>
                    <a:pt x="7144" y="455771"/>
                  </a:cubicBezTo>
                  <a:lnTo>
                    <a:pt x="7144" y="77629"/>
                  </a:lnTo>
                  <a:cubicBezTo>
                    <a:pt x="7144" y="38576"/>
                    <a:pt x="38576" y="7144"/>
                    <a:pt x="77629" y="7144"/>
                  </a:cubicBezTo>
                  <a:cubicBezTo>
                    <a:pt x="83344" y="7144"/>
                    <a:pt x="88106" y="11906"/>
                    <a:pt x="88106" y="17621"/>
                  </a:cubicBezTo>
                  <a:cubicBezTo>
                    <a:pt x="88106" y="23336"/>
                    <a:pt x="83344" y="28099"/>
                    <a:pt x="77629" y="28099"/>
                  </a:cubicBezTo>
                  <a:cubicBezTo>
                    <a:pt x="50959" y="28099"/>
                    <a:pt x="28099" y="50006"/>
                    <a:pt x="28099" y="77629"/>
                  </a:cubicBezTo>
                  <a:lnTo>
                    <a:pt x="28099" y="455771"/>
                  </a:lnTo>
                  <a:cubicBezTo>
                    <a:pt x="28099" y="461486"/>
                    <a:pt x="23336" y="466249"/>
                    <a:pt x="17621" y="46624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9F85A45-315B-4970-B418-9FD2A51F6A59}"/>
                </a:ext>
              </a:extLst>
            </p:cNvPr>
            <p:cNvSpPr/>
            <p:nvPr/>
          </p:nvSpPr>
          <p:spPr>
            <a:xfrm>
              <a:off x="5922168" y="2912268"/>
              <a:ext cx="342900" cy="1028700"/>
            </a:xfrm>
            <a:custGeom>
              <a:avLst/>
              <a:gdLst>
                <a:gd name="connsiteX0" fmla="*/ 311944 w 342900"/>
                <a:gd name="connsiteY0" fmla="*/ 885349 h 1028700"/>
                <a:gd name="connsiteX1" fmla="*/ 287179 w 342900"/>
                <a:gd name="connsiteY1" fmla="*/ 885349 h 1028700"/>
                <a:gd name="connsiteX2" fmla="*/ 287179 w 342900"/>
                <a:gd name="connsiteY2" fmla="*/ 471011 h 1028700"/>
                <a:gd name="connsiteX3" fmla="*/ 197644 w 342900"/>
                <a:gd name="connsiteY3" fmla="*/ 359569 h 1028700"/>
                <a:gd name="connsiteX4" fmla="*/ 197644 w 342900"/>
                <a:gd name="connsiteY4" fmla="*/ 340519 h 1028700"/>
                <a:gd name="connsiteX5" fmla="*/ 181451 w 342900"/>
                <a:gd name="connsiteY5" fmla="*/ 316706 h 1028700"/>
                <a:gd name="connsiteX6" fmla="*/ 181451 w 342900"/>
                <a:gd name="connsiteY6" fmla="*/ 7144 h 1028700"/>
                <a:gd name="connsiteX7" fmla="*/ 164306 w 342900"/>
                <a:gd name="connsiteY7" fmla="*/ 63341 h 1028700"/>
                <a:gd name="connsiteX8" fmla="*/ 164306 w 342900"/>
                <a:gd name="connsiteY8" fmla="*/ 315754 h 1028700"/>
                <a:gd name="connsiteX9" fmla="*/ 148114 w 342900"/>
                <a:gd name="connsiteY9" fmla="*/ 339566 h 1028700"/>
                <a:gd name="connsiteX10" fmla="*/ 148114 w 342900"/>
                <a:gd name="connsiteY10" fmla="*/ 358616 h 1028700"/>
                <a:gd name="connsiteX11" fmla="*/ 58579 w 342900"/>
                <a:gd name="connsiteY11" fmla="*/ 470059 h 1028700"/>
                <a:gd name="connsiteX12" fmla="*/ 58579 w 342900"/>
                <a:gd name="connsiteY12" fmla="*/ 885349 h 1028700"/>
                <a:gd name="connsiteX13" fmla="*/ 32861 w 342900"/>
                <a:gd name="connsiteY13" fmla="*/ 885349 h 1028700"/>
                <a:gd name="connsiteX14" fmla="*/ 7144 w 342900"/>
                <a:gd name="connsiteY14" fmla="*/ 912019 h 1028700"/>
                <a:gd name="connsiteX15" fmla="*/ 32861 w 342900"/>
                <a:gd name="connsiteY15" fmla="*/ 937736 h 1028700"/>
                <a:gd name="connsiteX16" fmla="*/ 134779 w 342900"/>
                <a:gd name="connsiteY16" fmla="*/ 937736 h 1028700"/>
                <a:gd name="connsiteX17" fmla="*/ 134779 w 342900"/>
                <a:gd name="connsiteY17" fmla="*/ 995839 h 1028700"/>
                <a:gd name="connsiteX18" fmla="*/ 99536 w 342900"/>
                <a:gd name="connsiteY18" fmla="*/ 995839 h 1028700"/>
                <a:gd name="connsiteX19" fmla="*/ 77629 w 342900"/>
                <a:gd name="connsiteY19" fmla="*/ 1017746 h 1028700"/>
                <a:gd name="connsiteX20" fmla="*/ 77629 w 342900"/>
                <a:gd name="connsiteY20" fmla="*/ 1030129 h 1028700"/>
                <a:gd name="connsiteX21" fmla="*/ 267176 w 342900"/>
                <a:gd name="connsiteY21" fmla="*/ 1030129 h 1028700"/>
                <a:gd name="connsiteX22" fmla="*/ 267176 w 342900"/>
                <a:gd name="connsiteY22" fmla="*/ 1017746 h 1028700"/>
                <a:gd name="connsiteX23" fmla="*/ 245269 w 342900"/>
                <a:gd name="connsiteY23" fmla="*/ 995839 h 1028700"/>
                <a:gd name="connsiteX24" fmla="*/ 210026 w 342900"/>
                <a:gd name="connsiteY24" fmla="*/ 995839 h 1028700"/>
                <a:gd name="connsiteX25" fmla="*/ 210026 w 342900"/>
                <a:gd name="connsiteY25" fmla="*/ 937736 h 1028700"/>
                <a:gd name="connsiteX26" fmla="*/ 311944 w 342900"/>
                <a:gd name="connsiteY26" fmla="*/ 937736 h 1028700"/>
                <a:gd name="connsiteX27" fmla="*/ 337661 w 342900"/>
                <a:gd name="connsiteY27" fmla="*/ 912019 h 1028700"/>
                <a:gd name="connsiteX28" fmla="*/ 311944 w 342900"/>
                <a:gd name="connsiteY28" fmla="*/ 885349 h 1028700"/>
                <a:gd name="connsiteX29" fmla="*/ 84296 w 342900"/>
                <a:gd name="connsiteY29" fmla="*/ 885349 h 1028700"/>
                <a:gd name="connsiteX30" fmla="*/ 84296 w 342900"/>
                <a:gd name="connsiteY30" fmla="*/ 471011 h 1028700"/>
                <a:gd name="connsiteX31" fmla="*/ 172879 w 342900"/>
                <a:gd name="connsiteY31" fmla="*/ 382429 h 1028700"/>
                <a:gd name="connsiteX32" fmla="*/ 261461 w 342900"/>
                <a:gd name="connsiteY32" fmla="*/ 471011 h 1028700"/>
                <a:gd name="connsiteX33" fmla="*/ 261461 w 342900"/>
                <a:gd name="connsiteY33" fmla="*/ 886301 h 1028700"/>
                <a:gd name="connsiteX34" fmla="*/ 84296 w 342900"/>
                <a:gd name="connsiteY34" fmla="*/ 886301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42900" h="1028700">
                  <a:moveTo>
                    <a:pt x="311944" y="885349"/>
                  </a:moveTo>
                  <a:lnTo>
                    <a:pt x="287179" y="885349"/>
                  </a:lnTo>
                  <a:lnTo>
                    <a:pt x="287179" y="471011"/>
                  </a:lnTo>
                  <a:cubicBezTo>
                    <a:pt x="287179" y="416719"/>
                    <a:pt x="249079" y="370999"/>
                    <a:pt x="197644" y="359569"/>
                  </a:cubicBezTo>
                  <a:lnTo>
                    <a:pt x="197644" y="340519"/>
                  </a:lnTo>
                  <a:cubicBezTo>
                    <a:pt x="197644" y="330041"/>
                    <a:pt x="190976" y="320516"/>
                    <a:pt x="181451" y="316706"/>
                  </a:cubicBezTo>
                  <a:lnTo>
                    <a:pt x="181451" y="7144"/>
                  </a:lnTo>
                  <a:lnTo>
                    <a:pt x="164306" y="63341"/>
                  </a:lnTo>
                  <a:lnTo>
                    <a:pt x="164306" y="315754"/>
                  </a:lnTo>
                  <a:cubicBezTo>
                    <a:pt x="154781" y="319564"/>
                    <a:pt x="148114" y="328136"/>
                    <a:pt x="148114" y="339566"/>
                  </a:cubicBezTo>
                  <a:lnTo>
                    <a:pt x="148114" y="358616"/>
                  </a:lnTo>
                  <a:cubicBezTo>
                    <a:pt x="96679" y="370046"/>
                    <a:pt x="58579" y="415766"/>
                    <a:pt x="58579" y="470059"/>
                  </a:cubicBezTo>
                  <a:lnTo>
                    <a:pt x="58579" y="885349"/>
                  </a:lnTo>
                  <a:lnTo>
                    <a:pt x="32861" y="885349"/>
                  </a:lnTo>
                  <a:cubicBezTo>
                    <a:pt x="18574" y="885349"/>
                    <a:pt x="7144" y="896779"/>
                    <a:pt x="7144" y="912019"/>
                  </a:cubicBezTo>
                  <a:cubicBezTo>
                    <a:pt x="7144" y="926306"/>
                    <a:pt x="18574" y="937736"/>
                    <a:pt x="32861" y="937736"/>
                  </a:cubicBezTo>
                  <a:lnTo>
                    <a:pt x="134779" y="937736"/>
                  </a:lnTo>
                  <a:lnTo>
                    <a:pt x="134779" y="995839"/>
                  </a:lnTo>
                  <a:lnTo>
                    <a:pt x="99536" y="995839"/>
                  </a:lnTo>
                  <a:cubicBezTo>
                    <a:pt x="87154" y="995839"/>
                    <a:pt x="77629" y="1005364"/>
                    <a:pt x="77629" y="1017746"/>
                  </a:cubicBezTo>
                  <a:lnTo>
                    <a:pt x="77629" y="1030129"/>
                  </a:lnTo>
                  <a:lnTo>
                    <a:pt x="267176" y="1030129"/>
                  </a:lnTo>
                  <a:lnTo>
                    <a:pt x="267176" y="1017746"/>
                  </a:lnTo>
                  <a:cubicBezTo>
                    <a:pt x="267176" y="1005364"/>
                    <a:pt x="257651" y="995839"/>
                    <a:pt x="245269" y="995839"/>
                  </a:cubicBezTo>
                  <a:lnTo>
                    <a:pt x="210026" y="995839"/>
                  </a:lnTo>
                  <a:lnTo>
                    <a:pt x="210026" y="937736"/>
                  </a:lnTo>
                  <a:lnTo>
                    <a:pt x="311944" y="937736"/>
                  </a:lnTo>
                  <a:cubicBezTo>
                    <a:pt x="326231" y="937736"/>
                    <a:pt x="337661" y="926306"/>
                    <a:pt x="337661" y="912019"/>
                  </a:cubicBezTo>
                  <a:cubicBezTo>
                    <a:pt x="337661" y="896779"/>
                    <a:pt x="326231" y="885349"/>
                    <a:pt x="311944" y="885349"/>
                  </a:cubicBezTo>
                  <a:close/>
                  <a:moveTo>
                    <a:pt x="84296" y="885349"/>
                  </a:moveTo>
                  <a:lnTo>
                    <a:pt x="84296" y="471011"/>
                  </a:lnTo>
                  <a:cubicBezTo>
                    <a:pt x="84296" y="422434"/>
                    <a:pt x="124301" y="382429"/>
                    <a:pt x="172879" y="382429"/>
                  </a:cubicBezTo>
                  <a:cubicBezTo>
                    <a:pt x="221456" y="382429"/>
                    <a:pt x="261461" y="422434"/>
                    <a:pt x="261461" y="471011"/>
                  </a:cubicBezTo>
                  <a:lnTo>
                    <a:pt x="261461" y="886301"/>
                  </a:lnTo>
                  <a:lnTo>
                    <a:pt x="84296" y="886301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</p:grpSp>
      <p:grpSp>
        <p:nvGrpSpPr>
          <p:cNvPr id="28" name="Graphic 3">
            <a:extLst>
              <a:ext uri="{FF2B5EF4-FFF2-40B4-BE49-F238E27FC236}">
                <a16:creationId xmlns:a16="http://schemas.microsoft.com/office/drawing/2014/main" id="{CA293341-2507-4231-A241-79D630C7D10D}"/>
              </a:ext>
            </a:extLst>
          </p:cNvPr>
          <p:cNvGrpSpPr>
            <a:grpSpLocks noChangeAspect="1"/>
          </p:cNvGrpSpPr>
          <p:nvPr/>
        </p:nvGrpSpPr>
        <p:grpSpPr>
          <a:xfrm>
            <a:off x="1945906" y="3773716"/>
            <a:ext cx="700637" cy="2088155"/>
            <a:chOff x="5922168" y="2912268"/>
            <a:chExt cx="342900" cy="1028700"/>
          </a:xfrm>
        </p:grpSpPr>
        <p:sp>
          <p:nvSpPr>
            <p:cNvPr id="29" name="Freeform: Shape 5">
              <a:extLst>
                <a:ext uri="{FF2B5EF4-FFF2-40B4-BE49-F238E27FC236}">
                  <a16:creationId xmlns:a16="http://schemas.microsoft.com/office/drawing/2014/main" id="{82DA0366-6E68-4DD6-8F23-D81B481BB34C}"/>
                </a:ext>
              </a:extLst>
            </p:cNvPr>
            <p:cNvSpPr/>
            <p:nvPr/>
          </p:nvSpPr>
          <p:spPr>
            <a:xfrm>
              <a:off x="5986940" y="3274218"/>
              <a:ext cx="209550" cy="533400"/>
            </a:xfrm>
            <a:custGeom>
              <a:avLst/>
              <a:gdLst>
                <a:gd name="connsiteX0" fmla="*/ 209074 w 209550"/>
                <a:gd name="connsiteY0" fmla="*/ 529114 h 533400"/>
                <a:gd name="connsiteX1" fmla="*/ 209074 w 209550"/>
                <a:gd name="connsiteY1" fmla="*/ 109061 h 533400"/>
                <a:gd name="connsiteX2" fmla="*/ 108109 w 209550"/>
                <a:gd name="connsiteY2" fmla="*/ 7144 h 533400"/>
                <a:gd name="connsiteX3" fmla="*/ 7144 w 209550"/>
                <a:gd name="connsiteY3" fmla="*/ 108109 h 533400"/>
                <a:gd name="connsiteX4" fmla="*/ 7144 w 209550"/>
                <a:gd name="connsiteY4" fmla="*/ 528161 h 533400"/>
                <a:gd name="connsiteX5" fmla="*/ 209074 w 209550"/>
                <a:gd name="connsiteY5" fmla="*/ 528161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0" h="533400">
                  <a:moveTo>
                    <a:pt x="209074" y="529114"/>
                  </a:moveTo>
                  <a:lnTo>
                    <a:pt x="209074" y="109061"/>
                  </a:lnTo>
                  <a:cubicBezTo>
                    <a:pt x="209074" y="52864"/>
                    <a:pt x="163354" y="7144"/>
                    <a:pt x="108109" y="7144"/>
                  </a:cubicBezTo>
                  <a:cubicBezTo>
                    <a:pt x="51911" y="7144"/>
                    <a:pt x="7144" y="52864"/>
                    <a:pt x="7144" y="108109"/>
                  </a:cubicBezTo>
                  <a:lnTo>
                    <a:pt x="7144" y="528161"/>
                  </a:lnTo>
                  <a:lnTo>
                    <a:pt x="209074" y="528161"/>
                  </a:ln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0" name="Freeform: Shape 8">
              <a:extLst>
                <a:ext uri="{FF2B5EF4-FFF2-40B4-BE49-F238E27FC236}">
                  <a16:creationId xmlns:a16="http://schemas.microsoft.com/office/drawing/2014/main" id="{6239BA21-6A6E-4E7E-A317-29934124073D}"/>
                </a:ext>
              </a:extLst>
            </p:cNvPr>
            <p:cNvSpPr/>
            <p:nvPr/>
          </p:nvSpPr>
          <p:spPr>
            <a:xfrm>
              <a:off x="5988768" y="3274218"/>
              <a:ext cx="209550" cy="533400"/>
            </a:xfrm>
            <a:custGeom>
              <a:avLst/>
              <a:gdLst>
                <a:gd name="connsiteX0" fmla="*/ 209074 w 209550"/>
                <a:gd name="connsiteY0" fmla="*/ 529114 h 533400"/>
                <a:gd name="connsiteX1" fmla="*/ 209074 w 209550"/>
                <a:gd name="connsiteY1" fmla="*/ 109061 h 533400"/>
                <a:gd name="connsiteX2" fmla="*/ 108109 w 209550"/>
                <a:gd name="connsiteY2" fmla="*/ 7144 h 533400"/>
                <a:gd name="connsiteX3" fmla="*/ 7144 w 209550"/>
                <a:gd name="connsiteY3" fmla="*/ 108109 h 533400"/>
                <a:gd name="connsiteX4" fmla="*/ 7144 w 209550"/>
                <a:gd name="connsiteY4" fmla="*/ 528161 h 533400"/>
                <a:gd name="connsiteX5" fmla="*/ 209074 w 209550"/>
                <a:gd name="connsiteY5" fmla="*/ 528161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0" h="533400">
                  <a:moveTo>
                    <a:pt x="209074" y="529114"/>
                  </a:moveTo>
                  <a:lnTo>
                    <a:pt x="209074" y="109061"/>
                  </a:lnTo>
                  <a:cubicBezTo>
                    <a:pt x="209074" y="52864"/>
                    <a:pt x="163354" y="7144"/>
                    <a:pt x="108109" y="7144"/>
                  </a:cubicBezTo>
                  <a:cubicBezTo>
                    <a:pt x="51911" y="7144"/>
                    <a:pt x="7144" y="52864"/>
                    <a:pt x="7144" y="108109"/>
                  </a:cubicBezTo>
                  <a:lnTo>
                    <a:pt x="7144" y="528161"/>
                  </a:lnTo>
                  <a:lnTo>
                    <a:pt x="209074" y="528161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457623E-306C-468D-B680-F25446330F12}"/>
                </a:ext>
              </a:extLst>
            </p:cNvPr>
            <p:cNvSpPr/>
            <p:nvPr/>
          </p:nvSpPr>
          <p:spPr>
            <a:xfrm>
              <a:off x="6017418" y="3305651"/>
              <a:ext cx="95250" cy="466725"/>
            </a:xfrm>
            <a:custGeom>
              <a:avLst/>
              <a:gdLst>
                <a:gd name="connsiteX0" fmla="*/ 17621 w 95250"/>
                <a:gd name="connsiteY0" fmla="*/ 466249 h 466725"/>
                <a:gd name="connsiteX1" fmla="*/ 7144 w 95250"/>
                <a:gd name="connsiteY1" fmla="*/ 455771 h 466725"/>
                <a:gd name="connsiteX2" fmla="*/ 7144 w 95250"/>
                <a:gd name="connsiteY2" fmla="*/ 77629 h 466725"/>
                <a:gd name="connsiteX3" fmla="*/ 77629 w 95250"/>
                <a:gd name="connsiteY3" fmla="*/ 7144 h 466725"/>
                <a:gd name="connsiteX4" fmla="*/ 88106 w 95250"/>
                <a:gd name="connsiteY4" fmla="*/ 17621 h 466725"/>
                <a:gd name="connsiteX5" fmla="*/ 77629 w 95250"/>
                <a:gd name="connsiteY5" fmla="*/ 28099 h 466725"/>
                <a:gd name="connsiteX6" fmla="*/ 28099 w 95250"/>
                <a:gd name="connsiteY6" fmla="*/ 77629 h 466725"/>
                <a:gd name="connsiteX7" fmla="*/ 28099 w 95250"/>
                <a:gd name="connsiteY7" fmla="*/ 455771 h 466725"/>
                <a:gd name="connsiteX8" fmla="*/ 17621 w 95250"/>
                <a:gd name="connsiteY8" fmla="*/ 466249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466725">
                  <a:moveTo>
                    <a:pt x="17621" y="466249"/>
                  </a:moveTo>
                  <a:cubicBezTo>
                    <a:pt x="11906" y="466249"/>
                    <a:pt x="7144" y="461486"/>
                    <a:pt x="7144" y="455771"/>
                  </a:cubicBezTo>
                  <a:lnTo>
                    <a:pt x="7144" y="77629"/>
                  </a:lnTo>
                  <a:cubicBezTo>
                    <a:pt x="7144" y="38576"/>
                    <a:pt x="38576" y="7144"/>
                    <a:pt x="77629" y="7144"/>
                  </a:cubicBezTo>
                  <a:cubicBezTo>
                    <a:pt x="83344" y="7144"/>
                    <a:pt x="88106" y="11906"/>
                    <a:pt x="88106" y="17621"/>
                  </a:cubicBezTo>
                  <a:cubicBezTo>
                    <a:pt x="88106" y="23336"/>
                    <a:pt x="83344" y="28099"/>
                    <a:pt x="77629" y="28099"/>
                  </a:cubicBezTo>
                  <a:cubicBezTo>
                    <a:pt x="50959" y="28099"/>
                    <a:pt x="28099" y="50006"/>
                    <a:pt x="28099" y="77629"/>
                  </a:cubicBezTo>
                  <a:lnTo>
                    <a:pt x="28099" y="455771"/>
                  </a:lnTo>
                  <a:cubicBezTo>
                    <a:pt x="28099" y="461486"/>
                    <a:pt x="23336" y="466249"/>
                    <a:pt x="17621" y="46624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A3FD8C1-892E-446D-BFAA-797D54558717}"/>
                </a:ext>
              </a:extLst>
            </p:cNvPr>
            <p:cNvSpPr/>
            <p:nvPr/>
          </p:nvSpPr>
          <p:spPr>
            <a:xfrm>
              <a:off x="5922168" y="2912268"/>
              <a:ext cx="342900" cy="1028700"/>
            </a:xfrm>
            <a:custGeom>
              <a:avLst/>
              <a:gdLst>
                <a:gd name="connsiteX0" fmla="*/ 311944 w 342900"/>
                <a:gd name="connsiteY0" fmla="*/ 885349 h 1028700"/>
                <a:gd name="connsiteX1" fmla="*/ 287179 w 342900"/>
                <a:gd name="connsiteY1" fmla="*/ 885349 h 1028700"/>
                <a:gd name="connsiteX2" fmla="*/ 287179 w 342900"/>
                <a:gd name="connsiteY2" fmla="*/ 471011 h 1028700"/>
                <a:gd name="connsiteX3" fmla="*/ 197644 w 342900"/>
                <a:gd name="connsiteY3" fmla="*/ 359569 h 1028700"/>
                <a:gd name="connsiteX4" fmla="*/ 197644 w 342900"/>
                <a:gd name="connsiteY4" fmla="*/ 340519 h 1028700"/>
                <a:gd name="connsiteX5" fmla="*/ 181451 w 342900"/>
                <a:gd name="connsiteY5" fmla="*/ 316706 h 1028700"/>
                <a:gd name="connsiteX6" fmla="*/ 181451 w 342900"/>
                <a:gd name="connsiteY6" fmla="*/ 7144 h 1028700"/>
                <a:gd name="connsiteX7" fmla="*/ 164306 w 342900"/>
                <a:gd name="connsiteY7" fmla="*/ 63341 h 1028700"/>
                <a:gd name="connsiteX8" fmla="*/ 164306 w 342900"/>
                <a:gd name="connsiteY8" fmla="*/ 315754 h 1028700"/>
                <a:gd name="connsiteX9" fmla="*/ 148114 w 342900"/>
                <a:gd name="connsiteY9" fmla="*/ 339566 h 1028700"/>
                <a:gd name="connsiteX10" fmla="*/ 148114 w 342900"/>
                <a:gd name="connsiteY10" fmla="*/ 358616 h 1028700"/>
                <a:gd name="connsiteX11" fmla="*/ 58579 w 342900"/>
                <a:gd name="connsiteY11" fmla="*/ 470059 h 1028700"/>
                <a:gd name="connsiteX12" fmla="*/ 58579 w 342900"/>
                <a:gd name="connsiteY12" fmla="*/ 885349 h 1028700"/>
                <a:gd name="connsiteX13" fmla="*/ 32861 w 342900"/>
                <a:gd name="connsiteY13" fmla="*/ 885349 h 1028700"/>
                <a:gd name="connsiteX14" fmla="*/ 7144 w 342900"/>
                <a:gd name="connsiteY14" fmla="*/ 912019 h 1028700"/>
                <a:gd name="connsiteX15" fmla="*/ 32861 w 342900"/>
                <a:gd name="connsiteY15" fmla="*/ 937736 h 1028700"/>
                <a:gd name="connsiteX16" fmla="*/ 134779 w 342900"/>
                <a:gd name="connsiteY16" fmla="*/ 937736 h 1028700"/>
                <a:gd name="connsiteX17" fmla="*/ 134779 w 342900"/>
                <a:gd name="connsiteY17" fmla="*/ 995839 h 1028700"/>
                <a:gd name="connsiteX18" fmla="*/ 99536 w 342900"/>
                <a:gd name="connsiteY18" fmla="*/ 995839 h 1028700"/>
                <a:gd name="connsiteX19" fmla="*/ 77629 w 342900"/>
                <a:gd name="connsiteY19" fmla="*/ 1017746 h 1028700"/>
                <a:gd name="connsiteX20" fmla="*/ 77629 w 342900"/>
                <a:gd name="connsiteY20" fmla="*/ 1030129 h 1028700"/>
                <a:gd name="connsiteX21" fmla="*/ 267176 w 342900"/>
                <a:gd name="connsiteY21" fmla="*/ 1030129 h 1028700"/>
                <a:gd name="connsiteX22" fmla="*/ 267176 w 342900"/>
                <a:gd name="connsiteY22" fmla="*/ 1017746 h 1028700"/>
                <a:gd name="connsiteX23" fmla="*/ 245269 w 342900"/>
                <a:gd name="connsiteY23" fmla="*/ 995839 h 1028700"/>
                <a:gd name="connsiteX24" fmla="*/ 210026 w 342900"/>
                <a:gd name="connsiteY24" fmla="*/ 995839 h 1028700"/>
                <a:gd name="connsiteX25" fmla="*/ 210026 w 342900"/>
                <a:gd name="connsiteY25" fmla="*/ 937736 h 1028700"/>
                <a:gd name="connsiteX26" fmla="*/ 311944 w 342900"/>
                <a:gd name="connsiteY26" fmla="*/ 937736 h 1028700"/>
                <a:gd name="connsiteX27" fmla="*/ 337661 w 342900"/>
                <a:gd name="connsiteY27" fmla="*/ 912019 h 1028700"/>
                <a:gd name="connsiteX28" fmla="*/ 311944 w 342900"/>
                <a:gd name="connsiteY28" fmla="*/ 885349 h 1028700"/>
                <a:gd name="connsiteX29" fmla="*/ 84296 w 342900"/>
                <a:gd name="connsiteY29" fmla="*/ 885349 h 1028700"/>
                <a:gd name="connsiteX30" fmla="*/ 84296 w 342900"/>
                <a:gd name="connsiteY30" fmla="*/ 471011 h 1028700"/>
                <a:gd name="connsiteX31" fmla="*/ 172879 w 342900"/>
                <a:gd name="connsiteY31" fmla="*/ 382429 h 1028700"/>
                <a:gd name="connsiteX32" fmla="*/ 261461 w 342900"/>
                <a:gd name="connsiteY32" fmla="*/ 471011 h 1028700"/>
                <a:gd name="connsiteX33" fmla="*/ 261461 w 342900"/>
                <a:gd name="connsiteY33" fmla="*/ 886301 h 1028700"/>
                <a:gd name="connsiteX34" fmla="*/ 84296 w 342900"/>
                <a:gd name="connsiteY34" fmla="*/ 886301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42900" h="1028700">
                  <a:moveTo>
                    <a:pt x="311944" y="885349"/>
                  </a:moveTo>
                  <a:lnTo>
                    <a:pt x="287179" y="885349"/>
                  </a:lnTo>
                  <a:lnTo>
                    <a:pt x="287179" y="471011"/>
                  </a:lnTo>
                  <a:cubicBezTo>
                    <a:pt x="287179" y="416719"/>
                    <a:pt x="249079" y="370999"/>
                    <a:pt x="197644" y="359569"/>
                  </a:cubicBezTo>
                  <a:lnTo>
                    <a:pt x="197644" y="340519"/>
                  </a:lnTo>
                  <a:cubicBezTo>
                    <a:pt x="197644" y="330041"/>
                    <a:pt x="190976" y="320516"/>
                    <a:pt x="181451" y="316706"/>
                  </a:cubicBezTo>
                  <a:lnTo>
                    <a:pt x="181451" y="7144"/>
                  </a:lnTo>
                  <a:lnTo>
                    <a:pt x="164306" y="63341"/>
                  </a:lnTo>
                  <a:lnTo>
                    <a:pt x="164306" y="315754"/>
                  </a:lnTo>
                  <a:cubicBezTo>
                    <a:pt x="154781" y="319564"/>
                    <a:pt x="148114" y="328136"/>
                    <a:pt x="148114" y="339566"/>
                  </a:cubicBezTo>
                  <a:lnTo>
                    <a:pt x="148114" y="358616"/>
                  </a:lnTo>
                  <a:cubicBezTo>
                    <a:pt x="96679" y="370046"/>
                    <a:pt x="58579" y="415766"/>
                    <a:pt x="58579" y="470059"/>
                  </a:cubicBezTo>
                  <a:lnTo>
                    <a:pt x="58579" y="885349"/>
                  </a:lnTo>
                  <a:lnTo>
                    <a:pt x="32861" y="885349"/>
                  </a:lnTo>
                  <a:cubicBezTo>
                    <a:pt x="18574" y="885349"/>
                    <a:pt x="7144" y="896779"/>
                    <a:pt x="7144" y="912019"/>
                  </a:cubicBezTo>
                  <a:cubicBezTo>
                    <a:pt x="7144" y="926306"/>
                    <a:pt x="18574" y="937736"/>
                    <a:pt x="32861" y="937736"/>
                  </a:cubicBezTo>
                  <a:lnTo>
                    <a:pt x="134779" y="937736"/>
                  </a:lnTo>
                  <a:lnTo>
                    <a:pt x="134779" y="995839"/>
                  </a:lnTo>
                  <a:lnTo>
                    <a:pt x="99536" y="995839"/>
                  </a:lnTo>
                  <a:cubicBezTo>
                    <a:pt x="87154" y="995839"/>
                    <a:pt x="77629" y="1005364"/>
                    <a:pt x="77629" y="1017746"/>
                  </a:cubicBezTo>
                  <a:lnTo>
                    <a:pt x="77629" y="1030129"/>
                  </a:lnTo>
                  <a:lnTo>
                    <a:pt x="267176" y="1030129"/>
                  </a:lnTo>
                  <a:lnTo>
                    <a:pt x="267176" y="1017746"/>
                  </a:lnTo>
                  <a:cubicBezTo>
                    <a:pt x="267176" y="1005364"/>
                    <a:pt x="257651" y="995839"/>
                    <a:pt x="245269" y="995839"/>
                  </a:cubicBezTo>
                  <a:lnTo>
                    <a:pt x="210026" y="995839"/>
                  </a:lnTo>
                  <a:lnTo>
                    <a:pt x="210026" y="937736"/>
                  </a:lnTo>
                  <a:lnTo>
                    <a:pt x="311944" y="937736"/>
                  </a:lnTo>
                  <a:cubicBezTo>
                    <a:pt x="326231" y="937736"/>
                    <a:pt x="337661" y="926306"/>
                    <a:pt x="337661" y="912019"/>
                  </a:cubicBezTo>
                  <a:cubicBezTo>
                    <a:pt x="337661" y="896779"/>
                    <a:pt x="326231" y="885349"/>
                    <a:pt x="311944" y="885349"/>
                  </a:cubicBezTo>
                  <a:close/>
                  <a:moveTo>
                    <a:pt x="84296" y="885349"/>
                  </a:moveTo>
                  <a:lnTo>
                    <a:pt x="84296" y="471011"/>
                  </a:lnTo>
                  <a:cubicBezTo>
                    <a:pt x="84296" y="422434"/>
                    <a:pt x="124301" y="382429"/>
                    <a:pt x="172879" y="382429"/>
                  </a:cubicBezTo>
                  <a:cubicBezTo>
                    <a:pt x="221456" y="382429"/>
                    <a:pt x="261461" y="422434"/>
                    <a:pt x="261461" y="471011"/>
                  </a:cubicBezTo>
                  <a:lnTo>
                    <a:pt x="261461" y="886301"/>
                  </a:lnTo>
                  <a:lnTo>
                    <a:pt x="84296" y="886301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0FE3DF5B-37B2-4305-AAE9-6F3CDFA614F0}"/>
              </a:ext>
            </a:extLst>
          </p:cNvPr>
          <p:cNvSpPr txBox="1"/>
          <p:nvPr/>
        </p:nvSpPr>
        <p:spPr>
          <a:xfrm>
            <a:off x="6137630" y="12383965"/>
            <a:ext cx="13245485" cy="17916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>
              <a:lnSpc>
                <a:spcPts val="7060"/>
              </a:lnSpc>
            </a:pPr>
            <a:r>
              <a:rPr lang="en-US" sz="1800" b="1" dirty="0">
                <a:solidFill>
                  <a:schemeClr val="tx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*State Abbreviations List:  </a:t>
            </a:r>
            <a:r>
              <a:rPr lang="en-US" sz="1800" b="0" dirty="0">
                <a:solidFill>
                  <a:srgbClr val="000000"/>
                </a:solidFill>
                <a:effectLst/>
                <a:latin typeface="Open Sans" panose="020B0606030504020204"/>
                <a:hlinkClick r:id="rId7"/>
              </a:rPr>
              <a:t>https://www.infoplease.com/us/postal-information/state-abbreviations-and-state-postal-codes</a:t>
            </a:r>
            <a:endParaRPr lang="en-US" sz="1800" b="0" dirty="0">
              <a:solidFill>
                <a:srgbClr val="000000"/>
              </a:solidFill>
              <a:effectLst/>
              <a:latin typeface="Open Sans" panose="020B0606030504020204"/>
            </a:endParaRPr>
          </a:p>
          <a:p>
            <a:pPr>
              <a:lnSpc>
                <a:spcPts val="7060"/>
              </a:lnSpc>
            </a:pPr>
            <a:endParaRPr lang="en-US" sz="3200" b="1" dirty="0">
              <a:solidFill>
                <a:schemeClr val="tx2"/>
              </a:solidFill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D4376A-93A7-4C60-9EA2-91797B249D4C}"/>
              </a:ext>
            </a:extLst>
          </p:cNvPr>
          <p:cNvSpPr txBox="1"/>
          <p:nvPr/>
        </p:nvSpPr>
        <p:spPr>
          <a:xfrm>
            <a:off x="14437094" y="7020826"/>
            <a:ext cx="1604927" cy="88113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>
              <a:lnSpc>
                <a:spcPts val="7060"/>
              </a:lnSpc>
            </a:pPr>
            <a:r>
              <a:rPr lang="en-US" sz="3200" b="1" dirty="0">
                <a:solidFill>
                  <a:schemeClr val="tx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Census</a:t>
            </a:r>
          </a:p>
        </p:txBody>
      </p:sp>
      <p:grpSp>
        <p:nvGrpSpPr>
          <p:cNvPr id="36" name="Graphic 3">
            <a:extLst>
              <a:ext uri="{FF2B5EF4-FFF2-40B4-BE49-F238E27FC236}">
                <a16:creationId xmlns:a16="http://schemas.microsoft.com/office/drawing/2014/main" id="{A60435DD-8FDA-43C2-B3C1-61630D0797D2}"/>
              </a:ext>
            </a:extLst>
          </p:cNvPr>
          <p:cNvGrpSpPr>
            <a:grpSpLocks noChangeAspect="1"/>
          </p:cNvGrpSpPr>
          <p:nvPr/>
        </p:nvGrpSpPr>
        <p:grpSpPr>
          <a:xfrm>
            <a:off x="1847481" y="7127472"/>
            <a:ext cx="732806" cy="2198419"/>
            <a:chOff x="5922168" y="2912268"/>
            <a:chExt cx="342900" cy="1028700"/>
          </a:xfrm>
        </p:grpSpPr>
        <p:sp>
          <p:nvSpPr>
            <p:cNvPr id="37" name="Freeform: Shape 10">
              <a:extLst>
                <a:ext uri="{FF2B5EF4-FFF2-40B4-BE49-F238E27FC236}">
                  <a16:creationId xmlns:a16="http://schemas.microsoft.com/office/drawing/2014/main" id="{8D8CA7B8-99CD-46C6-B992-8B0EDC992C97}"/>
                </a:ext>
              </a:extLst>
            </p:cNvPr>
            <p:cNvSpPr/>
            <p:nvPr/>
          </p:nvSpPr>
          <p:spPr>
            <a:xfrm>
              <a:off x="5986940" y="3274218"/>
              <a:ext cx="209550" cy="533400"/>
            </a:xfrm>
            <a:custGeom>
              <a:avLst/>
              <a:gdLst>
                <a:gd name="connsiteX0" fmla="*/ 209074 w 209550"/>
                <a:gd name="connsiteY0" fmla="*/ 529114 h 533400"/>
                <a:gd name="connsiteX1" fmla="*/ 209074 w 209550"/>
                <a:gd name="connsiteY1" fmla="*/ 109061 h 533400"/>
                <a:gd name="connsiteX2" fmla="*/ 108109 w 209550"/>
                <a:gd name="connsiteY2" fmla="*/ 7144 h 533400"/>
                <a:gd name="connsiteX3" fmla="*/ 7144 w 209550"/>
                <a:gd name="connsiteY3" fmla="*/ 108109 h 533400"/>
                <a:gd name="connsiteX4" fmla="*/ 7144 w 209550"/>
                <a:gd name="connsiteY4" fmla="*/ 528161 h 533400"/>
                <a:gd name="connsiteX5" fmla="*/ 209074 w 209550"/>
                <a:gd name="connsiteY5" fmla="*/ 528161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0" h="533400">
                  <a:moveTo>
                    <a:pt x="209074" y="529114"/>
                  </a:moveTo>
                  <a:lnTo>
                    <a:pt x="209074" y="109061"/>
                  </a:lnTo>
                  <a:cubicBezTo>
                    <a:pt x="209074" y="52864"/>
                    <a:pt x="163354" y="7144"/>
                    <a:pt x="108109" y="7144"/>
                  </a:cubicBezTo>
                  <a:cubicBezTo>
                    <a:pt x="51911" y="7144"/>
                    <a:pt x="7144" y="52864"/>
                    <a:pt x="7144" y="108109"/>
                  </a:cubicBezTo>
                  <a:lnTo>
                    <a:pt x="7144" y="528161"/>
                  </a:lnTo>
                  <a:lnTo>
                    <a:pt x="209074" y="52816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8" name="Freeform: Shape 11">
              <a:extLst>
                <a:ext uri="{FF2B5EF4-FFF2-40B4-BE49-F238E27FC236}">
                  <a16:creationId xmlns:a16="http://schemas.microsoft.com/office/drawing/2014/main" id="{6B94D88A-EB3C-42A5-83D1-868C74F6173C}"/>
                </a:ext>
              </a:extLst>
            </p:cNvPr>
            <p:cNvSpPr/>
            <p:nvPr/>
          </p:nvSpPr>
          <p:spPr>
            <a:xfrm>
              <a:off x="5988768" y="3274218"/>
              <a:ext cx="209550" cy="533400"/>
            </a:xfrm>
            <a:custGeom>
              <a:avLst/>
              <a:gdLst>
                <a:gd name="connsiteX0" fmla="*/ 209074 w 209550"/>
                <a:gd name="connsiteY0" fmla="*/ 529114 h 533400"/>
                <a:gd name="connsiteX1" fmla="*/ 209074 w 209550"/>
                <a:gd name="connsiteY1" fmla="*/ 109061 h 533400"/>
                <a:gd name="connsiteX2" fmla="*/ 108109 w 209550"/>
                <a:gd name="connsiteY2" fmla="*/ 7144 h 533400"/>
                <a:gd name="connsiteX3" fmla="*/ 7144 w 209550"/>
                <a:gd name="connsiteY3" fmla="*/ 108109 h 533400"/>
                <a:gd name="connsiteX4" fmla="*/ 7144 w 209550"/>
                <a:gd name="connsiteY4" fmla="*/ 528161 h 533400"/>
                <a:gd name="connsiteX5" fmla="*/ 209074 w 209550"/>
                <a:gd name="connsiteY5" fmla="*/ 528161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0" h="533400">
                  <a:moveTo>
                    <a:pt x="209074" y="529114"/>
                  </a:moveTo>
                  <a:lnTo>
                    <a:pt x="209074" y="109061"/>
                  </a:lnTo>
                  <a:cubicBezTo>
                    <a:pt x="209074" y="52864"/>
                    <a:pt x="163354" y="7144"/>
                    <a:pt x="108109" y="7144"/>
                  </a:cubicBezTo>
                  <a:cubicBezTo>
                    <a:pt x="51911" y="7144"/>
                    <a:pt x="7144" y="52864"/>
                    <a:pt x="7144" y="108109"/>
                  </a:cubicBezTo>
                  <a:lnTo>
                    <a:pt x="7144" y="528161"/>
                  </a:lnTo>
                  <a:lnTo>
                    <a:pt x="209074" y="528161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9" name="Freeform: Shape 12">
              <a:extLst>
                <a:ext uri="{FF2B5EF4-FFF2-40B4-BE49-F238E27FC236}">
                  <a16:creationId xmlns:a16="http://schemas.microsoft.com/office/drawing/2014/main" id="{52040CC4-EA0F-48C5-AD3F-78EA680F25F3}"/>
                </a:ext>
              </a:extLst>
            </p:cNvPr>
            <p:cNvSpPr/>
            <p:nvPr/>
          </p:nvSpPr>
          <p:spPr>
            <a:xfrm>
              <a:off x="6017418" y="3305651"/>
              <a:ext cx="95250" cy="466725"/>
            </a:xfrm>
            <a:custGeom>
              <a:avLst/>
              <a:gdLst>
                <a:gd name="connsiteX0" fmla="*/ 17621 w 95250"/>
                <a:gd name="connsiteY0" fmla="*/ 466249 h 466725"/>
                <a:gd name="connsiteX1" fmla="*/ 7144 w 95250"/>
                <a:gd name="connsiteY1" fmla="*/ 455771 h 466725"/>
                <a:gd name="connsiteX2" fmla="*/ 7144 w 95250"/>
                <a:gd name="connsiteY2" fmla="*/ 77629 h 466725"/>
                <a:gd name="connsiteX3" fmla="*/ 77629 w 95250"/>
                <a:gd name="connsiteY3" fmla="*/ 7144 h 466725"/>
                <a:gd name="connsiteX4" fmla="*/ 88106 w 95250"/>
                <a:gd name="connsiteY4" fmla="*/ 17621 h 466725"/>
                <a:gd name="connsiteX5" fmla="*/ 77629 w 95250"/>
                <a:gd name="connsiteY5" fmla="*/ 28099 h 466725"/>
                <a:gd name="connsiteX6" fmla="*/ 28099 w 95250"/>
                <a:gd name="connsiteY6" fmla="*/ 77629 h 466725"/>
                <a:gd name="connsiteX7" fmla="*/ 28099 w 95250"/>
                <a:gd name="connsiteY7" fmla="*/ 455771 h 466725"/>
                <a:gd name="connsiteX8" fmla="*/ 17621 w 95250"/>
                <a:gd name="connsiteY8" fmla="*/ 466249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466725">
                  <a:moveTo>
                    <a:pt x="17621" y="466249"/>
                  </a:moveTo>
                  <a:cubicBezTo>
                    <a:pt x="11906" y="466249"/>
                    <a:pt x="7144" y="461486"/>
                    <a:pt x="7144" y="455771"/>
                  </a:cubicBezTo>
                  <a:lnTo>
                    <a:pt x="7144" y="77629"/>
                  </a:lnTo>
                  <a:cubicBezTo>
                    <a:pt x="7144" y="38576"/>
                    <a:pt x="38576" y="7144"/>
                    <a:pt x="77629" y="7144"/>
                  </a:cubicBezTo>
                  <a:cubicBezTo>
                    <a:pt x="83344" y="7144"/>
                    <a:pt x="88106" y="11906"/>
                    <a:pt x="88106" y="17621"/>
                  </a:cubicBezTo>
                  <a:cubicBezTo>
                    <a:pt x="88106" y="23336"/>
                    <a:pt x="83344" y="28099"/>
                    <a:pt x="77629" y="28099"/>
                  </a:cubicBezTo>
                  <a:cubicBezTo>
                    <a:pt x="50959" y="28099"/>
                    <a:pt x="28099" y="50006"/>
                    <a:pt x="28099" y="77629"/>
                  </a:cubicBezTo>
                  <a:lnTo>
                    <a:pt x="28099" y="455771"/>
                  </a:lnTo>
                  <a:cubicBezTo>
                    <a:pt x="28099" y="461486"/>
                    <a:pt x="23336" y="466249"/>
                    <a:pt x="17621" y="46624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0" name="Freeform: Shape 13">
              <a:extLst>
                <a:ext uri="{FF2B5EF4-FFF2-40B4-BE49-F238E27FC236}">
                  <a16:creationId xmlns:a16="http://schemas.microsoft.com/office/drawing/2014/main" id="{A7356C16-B5FC-49EE-84F8-E14FF4A53407}"/>
                </a:ext>
              </a:extLst>
            </p:cNvPr>
            <p:cNvSpPr/>
            <p:nvPr/>
          </p:nvSpPr>
          <p:spPr>
            <a:xfrm>
              <a:off x="5922168" y="2912268"/>
              <a:ext cx="342900" cy="1028700"/>
            </a:xfrm>
            <a:custGeom>
              <a:avLst/>
              <a:gdLst>
                <a:gd name="connsiteX0" fmla="*/ 311944 w 342900"/>
                <a:gd name="connsiteY0" fmla="*/ 885349 h 1028700"/>
                <a:gd name="connsiteX1" fmla="*/ 287179 w 342900"/>
                <a:gd name="connsiteY1" fmla="*/ 885349 h 1028700"/>
                <a:gd name="connsiteX2" fmla="*/ 287179 w 342900"/>
                <a:gd name="connsiteY2" fmla="*/ 471011 h 1028700"/>
                <a:gd name="connsiteX3" fmla="*/ 197644 w 342900"/>
                <a:gd name="connsiteY3" fmla="*/ 359569 h 1028700"/>
                <a:gd name="connsiteX4" fmla="*/ 197644 w 342900"/>
                <a:gd name="connsiteY4" fmla="*/ 340519 h 1028700"/>
                <a:gd name="connsiteX5" fmla="*/ 181451 w 342900"/>
                <a:gd name="connsiteY5" fmla="*/ 316706 h 1028700"/>
                <a:gd name="connsiteX6" fmla="*/ 181451 w 342900"/>
                <a:gd name="connsiteY6" fmla="*/ 7144 h 1028700"/>
                <a:gd name="connsiteX7" fmla="*/ 164306 w 342900"/>
                <a:gd name="connsiteY7" fmla="*/ 63341 h 1028700"/>
                <a:gd name="connsiteX8" fmla="*/ 164306 w 342900"/>
                <a:gd name="connsiteY8" fmla="*/ 315754 h 1028700"/>
                <a:gd name="connsiteX9" fmla="*/ 148114 w 342900"/>
                <a:gd name="connsiteY9" fmla="*/ 339566 h 1028700"/>
                <a:gd name="connsiteX10" fmla="*/ 148114 w 342900"/>
                <a:gd name="connsiteY10" fmla="*/ 358616 h 1028700"/>
                <a:gd name="connsiteX11" fmla="*/ 58579 w 342900"/>
                <a:gd name="connsiteY11" fmla="*/ 470059 h 1028700"/>
                <a:gd name="connsiteX12" fmla="*/ 58579 w 342900"/>
                <a:gd name="connsiteY12" fmla="*/ 885349 h 1028700"/>
                <a:gd name="connsiteX13" fmla="*/ 32861 w 342900"/>
                <a:gd name="connsiteY13" fmla="*/ 885349 h 1028700"/>
                <a:gd name="connsiteX14" fmla="*/ 7144 w 342900"/>
                <a:gd name="connsiteY14" fmla="*/ 912019 h 1028700"/>
                <a:gd name="connsiteX15" fmla="*/ 32861 w 342900"/>
                <a:gd name="connsiteY15" fmla="*/ 937736 h 1028700"/>
                <a:gd name="connsiteX16" fmla="*/ 134779 w 342900"/>
                <a:gd name="connsiteY16" fmla="*/ 937736 h 1028700"/>
                <a:gd name="connsiteX17" fmla="*/ 134779 w 342900"/>
                <a:gd name="connsiteY17" fmla="*/ 995839 h 1028700"/>
                <a:gd name="connsiteX18" fmla="*/ 99536 w 342900"/>
                <a:gd name="connsiteY18" fmla="*/ 995839 h 1028700"/>
                <a:gd name="connsiteX19" fmla="*/ 77629 w 342900"/>
                <a:gd name="connsiteY19" fmla="*/ 1017746 h 1028700"/>
                <a:gd name="connsiteX20" fmla="*/ 77629 w 342900"/>
                <a:gd name="connsiteY20" fmla="*/ 1030129 h 1028700"/>
                <a:gd name="connsiteX21" fmla="*/ 267176 w 342900"/>
                <a:gd name="connsiteY21" fmla="*/ 1030129 h 1028700"/>
                <a:gd name="connsiteX22" fmla="*/ 267176 w 342900"/>
                <a:gd name="connsiteY22" fmla="*/ 1017746 h 1028700"/>
                <a:gd name="connsiteX23" fmla="*/ 245269 w 342900"/>
                <a:gd name="connsiteY23" fmla="*/ 995839 h 1028700"/>
                <a:gd name="connsiteX24" fmla="*/ 210026 w 342900"/>
                <a:gd name="connsiteY24" fmla="*/ 995839 h 1028700"/>
                <a:gd name="connsiteX25" fmla="*/ 210026 w 342900"/>
                <a:gd name="connsiteY25" fmla="*/ 937736 h 1028700"/>
                <a:gd name="connsiteX26" fmla="*/ 311944 w 342900"/>
                <a:gd name="connsiteY26" fmla="*/ 937736 h 1028700"/>
                <a:gd name="connsiteX27" fmla="*/ 337661 w 342900"/>
                <a:gd name="connsiteY27" fmla="*/ 912019 h 1028700"/>
                <a:gd name="connsiteX28" fmla="*/ 311944 w 342900"/>
                <a:gd name="connsiteY28" fmla="*/ 885349 h 1028700"/>
                <a:gd name="connsiteX29" fmla="*/ 84296 w 342900"/>
                <a:gd name="connsiteY29" fmla="*/ 885349 h 1028700"/>
                <a:gd name="connsiteX30" fmla="*/ 84296 w 342900"/>
                <a:gd name="connsiteY30" fmla="*/ 471011 h 1028700"/>
                <a:gd name="connsiteX31" fmla="*/ 172879 w 342900"/>
                <a:gd name="connsiteY31" fmla="*/ 382429 h 1028700"/>
                <a:gd name="connsiteX32" fmla="*/ 261461 w 342900"/>
                <a:gd name="connsiteY32" fmla="*/ 471011 h 1028700"/>
                <a:gd name="connsiteX33" fmla="*/ 261461 w 342900"/>
                <a:gd name="connsiteY33" fmla="*/ 886301 h 1028700"/>
                <a:gd name="connsiteX34" fmla="*/ 84296 w 342900"/>
                <a:gd name="connsiteY34" fmla="*/ 886301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42900" h="1028700">
                  <a:moveTo>
                    <a:pt x="311944" y="885349"/>
                  </a:moveTo>
                  <a:lnTo>
                    <a:pt x="287179" y="885349"/>
                  </a:lnTo>
                  <a:lnTo>
                    <a:pt x="287179" y="471011"/>
                  </a:lnTo>
                  <a:cubicBezTo>
                    <a:pt x="287179" y="416719"/>
                    <a:pt x="249079" y="370999"/>
                    <a:pt x="197644" y="359569"/>
                  </a:cubicBezTo>
                  <a:lnTo>
                    <a:pt x="197644" y="340519"/>
                  </a:lnTo>
                  <a:cubicBezTo>
                    <a:pt x="197644" y="330041"/>
                    <a:pt x="190976" y="320516"/>
                    <a:pt x="181451" y="316706"/>
                  </a:cubicBezTo>
                  <a:lnTo>
                    <a:pt x="181451" y="7144"/>
                  </a:lnTo>
                  <a:lnTo>
                    <a:pt x="164306" y="63341"/>
                  </a:lnTo>
                  <a:lnTo>
                    <a:pt x="164306" y="315754"/>
                  </a:lnTo>
                  <a:cubicBezTo>
                    <a:pt x="154781" y="319564"/>
                    <a:pt x="148114" y="328136"/>
                    <a:pt x="148114" y="339566"/>
                  </a:cubicBezTo>
                  <a:lnTo>
                    <a:pt x="148114" y="358616"/>
                  </a:lnTo>
                  <a:cubicBezTo>
                    <a:pt x="96679" y="370046"/>
                    <a:pt x="58579" y="415766"/>
                    <a:pt x="58579" y="470059"/>
                  </a:cubicBezTo>
                  <a:lnTo>
                    <a:pt x="58579" y="885349"/>
                  </a:lnTo>
                  <a:lnTo>
                    <a:pt x="32861" y="885349"/>
                  </a:lnTo>
                  <a:cubicBezTo>
                    <a:pt x="18574" y="885349"/>
                    <a:pt x="7144" y="896779"/>
                    <a:pt x="7144" y="912019"/>
                  </a:cubicBezTo>
                  <a:cubicBezTo>
                    <a:pt x="7144" y="926306"/>
                    <a:pt x="18574" y="937736"/>
                    <a:pt x="32861" y="937736"/>
                  </a:cubicBezTo>
                  <a:lnTo>
                    <a:pt x="134779" y="937736"/>
                  </a:lnTo>
                  <a:lnTo>
                    <a:pt x="134779" y="995839"/>
                  </a:lnTo>
                  <a:lnTo>
                    <a:pt x="99536" y="995839"/>
                  </a:lnTo>
                  <a:cubicBezTo>
                    <a:pt x="87154" y="995839"/>
                    <a:pt x="77629" y="1005364"/>
                    <a:pt x="77629" y="1017746"/>
                  </a:cubicBezTo>
                  <a:lnTo>
                    <a:pt x="77629" y="1030129"/>
                  </a:lnTo>
                  <a:lnTo>
                    <a:pt x="267176" y="1030129"/>
                  </a:lnTo>
                  <a:lnTo>
                    <a:pt x="267176" y="1017746"/>
                  </a:lnTo>
                  <a:cubicBezTo>
                    <a:pt x="267176" y="1005364"/>
                    <a:pt x="257651" y="995839"/>
                    <a:pt x="245269" y="995839"/>
                  </a:cubicBezTo>
                  <a:lnTo>
                    <a:pt x="210026" y="995839"/>
                  </a:lnTo>
                  <a:lnTo>
                    <a:pt x="210026" y="937736"/>
                  </a:lnTo>
                  <a:lnTo>
                    <a:pt x="311944" y="937736"/>
                  </a:lnTo>
                  <a:cubicBezTo>
                    <a:pt x="326231" y="937736"/>
                    <a:pt x="337661" y="926306"/>
                    <a:pt x="337661" y="912019"/>
                  </a:cubicBezTo>
                  <a:cubicBezTo>
                    <a:pt x="337661" y="896779"/>
                    <a:pt x="326231" y="885349"/>
                    <a:pt x="311944" y="885349"/>
                  </a:cubicBezTo>
                  <a:close/>
                  <a:moveTo>
                    <a:pt x="84296" y="885349"/>
                  </a:moveTo>
                  <a:lnTo>
                    <a:pt x="84296" y="471011"/>
                  </a:lnTo>
                  <a:cubicBezTo>
                    <a:pt x="84296" y="422434"/>
                    <a:pt x="124301" y="382429"/>
                    <a:pt x="172879" y="382429"/>
                  </a:cubicBezTo>
                  <a:cubicBezTo>
                    <a:pt x="221456" y="382429"/>
                    <a:pt x="261461" y="422434"/>
                    <a:pt x="261461" y="471011"/>
                  </a:cubicBezTo>
                  <a:lnTo>
                    <a:pt x="261461" y="886301"/>
                  </a:lnTo>
                  <a:lnTo>
                    <a:pt x="84296" y="886301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</p:grpSp>
      <p:grpSp>
        <p:nvGrpSpPr>
          <p:cNvPr id="41" name="Graphic 3">
            <a:extLst>
              <a:ext uri="{FF2B5EF4-FFF2-40B4-BE49-F238E27FC236}">
                <a16:creationId xmlns:a16="http://schemas.microsoft.com/office/drawing/2014/main" id="{F0DB0397-D5B0-4E00-820A-980F1D57E883}"/>
              </a:ext>
            </a:extLst>
          </p:cNvPr>
          <p:cNvGrpSpPr>
            <a:grpSpLocks noChangeAspect="1"/>
          </p:cNvGrpSpPr>
          <p:nvPr/>
        </p:nvGrpSpPr>
        <p:grpSpPr>
          <a:xfrm>
            <a:off x="13180217" y="6933524"/>
            <a:ext cx="709168" cy="2127505"/>
            <a:chOff x="5922168" y="2912268"/>
            <a:chExt cx="342900" cy="1028700"/>
          </a:xfrm>
        </p:grpSpPr>
        <p:sp>
          <p:nvSpPr>
            <p:cNvPr id="42" name="Freeform: Shape 10">
              <a:extLst>
                <a:ext uri="{FF2B5EF4-FFF2-40B4-BE49-F238E27FC236}">
                  <a16:creationId xmlns:a16="http://schemas.microsoft.com/office/drawing/2014/main" id="{D024D148-01B4-48D9-B00F-F656521F3CB2}"/>
                </a:ext>
              </a:extLst>
            </p:cNvPr>
            <p:cNvSpPr/>
            <p:nvPr/>
          </p:nvSpPr>
          <p:spPr>
            <a:xfrm>
              <a:off x="5986940" y="3274218"/>
              <a:ext cx="209550" cy="533400"/>
            </a:xfrm>
            <a:custGeom>
              <a:avLst/>
              <a:gdLst>
                <a:gd name="connsiteX0" fmla="*/ 209074 w 209550"/>
                <a:gd name="connsiteY0" fmla="*/ 529114 h 533400"/>
                <a:gd name="connsiteX1" fmla="*/ 209074 w 209550"/>
                <a:gd name="connsiteY1" fmla="*/ 109061 h 533400"/>
                <a:gd name="connsiteX2" fmla="*/ 108109 w 209550"/>
                <a:gd name="connsiteY2" fmla="*/ 7144 h 533400"/>
                <a:gd name="connsiteX3" fmla="*/ 7144 w 209550"/>
                <a:gd name="connsiteY3" fmla="*/ 108109 h 533400"/>
                <a:gd name="connsiteX4" fmla="*/ 7144 w 209550"/>
                <a:gd name="connsiteY4" fmla="*/ 528161 h 533400"/>
                <a:gd name="connsiteX5" fmla="*/ 209074 w 209550"/>
                <a:gd name="connsiteY5" fmla="*/ 528161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0" h="533400">
                  <a:moveTo>
                    <a:pt x="209074" y="529114"/>
                  </a:moveTo>
                  <a:lnTo>
                    <a:pt x="209074" y="109061"/>
                  </a:lnTo>
                  <a:cubicBezTo>
                    <a:pt x="209074" y="52864"/>
                    <a:pt x="163354" y="7144"/>
                    <a:pt x="108109" y="7144"/>
                  </a:cubicBezTo>
                  <a:cubicBezTo>
                    <a:pt x="51911" y="7144"/>
                    <a:pt x="7144" y="52864"/>
                    <a:pt x="7144" y="108109"/>
                  </a:cubicBezTo>
                  <a:lnTo>
                    <a:pt x="7144" y="528161"/>
                  </a:lnTo>
                  <a:lnTo>
                    <a:pt x="209074" y="52816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3" name="Freeform: Shape 11">
              <a:extLst>
                <a:ext uri="{FF2B5EF4-FFF2-40B4-BE49-F238E27FC236}">
                  <a16:creationId xmlns:a16="http://schemas.microsoft.com/office/drawing/2014/main" id="{BFA3F951-D38F-4D90-A10F-EBBF2086D154}"/>
                </a:ext>
              </a:extLst>
            </p:cNvPr>
            <p:cNvSpPr/>
            <p:nvPr/>
          </p:nvSpPr>
          <p:spPr>
            <a:xfrm>
              <a:off x="5988768" y="3274218"/>
              <a:ext cx="209550" cy="533400"/>
            </a:xfrm>
            <a:custGeom>
              <a:avLst/>
              <a:gdLst>
                <a:gd name="connsiteX0" fmla="*/ 209074 w 209550"/>
                <a:gd name="connsiteY0" fmla="*/ 529114 h 533400"/>
                <a:gd name="connsiteX1" fmla="*/ 209074 w 209550"/>
                <a:gd name="connsiteY1" fmla="*/ 109061 h 533400"/>
                <a:gd name="connsiteX2" fmla="*/ 108109 w 209550"/>
                <a:gd name="connsiteY2" fmla="*/ 7144 h 533400"/>
                <a:gd name="connsiteX3" fmla="*/ 7144 w 209550"/>
                <a:gd name="connsiteY3" fmla="*/ 108109 h 533400"/>
                <a:gd name="connsiteX4" fmla="*/ 7144 w 209550"/>
                <a:gd name="connsiteY4" fmla="*/ 528161 h 533400"/>
                <a:gd name="connsiteX5" fmla="*/ 209074 w 209550"/>
                <a:gd name="connsiteY5" fmla="*/ 528161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0" h="533400">
                  <a:moveTo>
                    <a:pt x="209074" y="529114"/>
                  </a:moveTo>
                  <a:lnTo>
                    <a:pt x="209074" y="109061"/>
                  </a:lnTo>
                  <a:cubicBezTo>
                    <a:pt x="209074" y="52864"/>
                    <a:pt x="163354" y="7144"/>
                    <a:pt x="108109" y="7144"/>
                  </a:cubicBezTo>
                  <a:cubicBezTo>
                    <a:pt x="51911" y="7144"/>
                    <a:pt x="7144" y="52864"/>
                    <a:pt x="7144" y="108109"/>
                  </a:cubicBezTo>
                  <a:lnTo>
                    <a:pt x="7144" y="528161"/>
                  </a:lnTo>
                  <a:lnTo>
                    <a:pt x="209074" y="528161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4" name="Freeform: Shape 12">
              <a:extLst>
                <a:ext uri="{FF2B5EF4-FFF2-40B4-BE49-F238E27FC236}">
                  <a16:creationId xmlns:a16="http://schemas.microsoft.com/office/drawing/2014/main" id="{B0226593-093F-49CB-A95F-486DA7C75C10}"/>
                </a:ext>
              </a:extLst>
            </p:cNvPr>
            <p:cNvSpPr/>
            <p:nvPr/>
          </p:nvSpPr>
          <p:spPr>
            <a:xfrm>
              <a:off x="6017418" y="3305651"/>
              <a:ext cx="95250" cy="466725"/>
            </a:xfrm>
            <a:custGeom>
              <a:avLst/>
              <a:gdLst>
                <a:gd name="connsiteX0" fmla="*/ 17621 w 95250"/>
                <a:gd name="connsiteY0" fmla="*/ 466249 h 466725"/>
                <a:gd name="connsiteX1" fmla="*/ 7144 w 95250"/>
                <a:gd name="connsiteY1" fmla="*/ 455771 h 466725"/>
                <a:gd name="connsiteX2" fmla="*/ 7144 w 95250"/>
                <a:gd name="connsiteY2" fmla="*/ 77629 h 466725"/>
                <a:gd name="connsiteX3" fmla="*/ 77629 w 95250"/>
                <a:gd name="connsiteY3" fmla="*/ 7144 h 466725"/>
                <a:gd name="connsiteX4" fmla="*/ 88106 w 95250"/>
                <a:gd name="connsiteY4" fmla="*/ 17621 h 466725"/>
                <a:gd name="connsiteX5" fmla="*/ 77629 w 95250"/>
                <a:gd name="connsiteY5" fmla="*/ 28099 h 466725"/>
                <a:gd name="connsiteX6" fmla="*/ 28099 w 95250"/>
                <a:gd name="connsiteY6" fmla="*/ 77629 h 466725"/>
                <a:gd name="connsiteX7" fmla="*/ 28099 w 95250"/>
                <a:gd name="connsiteY7" fmla="*/ 455771 h 466725"/>
                <a:gd name="connsiteX8" fmla="*/ 17621 w 95250"/>
                <a:gd name="connsiteY8" fmla="*/ 466249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466725">
                  <a:moveTo>
                    <a:pt x="17621" y="466249"/>
                  </a:moveTo>
                  <a:cubicBezTo>
                    <a:pt x="11906" y="466249"/>
                    <a:pt x="7144" y="461486"/>
                    <a:pt x="7144" y="455771"/>
                  </a:cubicBezTo>
                  <a:lnTo>
                    <a:pt x="7144" y="77629"/>
                  </a:lnTo>
                  <a:cubicBezTo>
                    <a:pt x="7144" y="38576"/>
                    <a:pt x="38576" y="7144"/>
                    <a:pt x="77629" y="7144"/>
                  </a:cubicBezTo>
                  <a:cubicBezTo>
                    <a:pt x="83344" y="7144"/>
                    <a:pt x="88106" y="11906"/>
                    <a:pt x="88106" y="17621"/>
                  </a:cubicBezTo>
                  <a:cubicBezTo>
                    <a:pt x="88106" y="23336"/>
                    <a:pt x="83344" y="28099"/>
                    <a:pt x="77629" y="28099"/>
                  </a:cubicBezTo>
                  <a:cubicBezTo>
                    <a:pt x="50959" y="28099"/>
                    <a:pt x="28099" y="50006"/>
                    <a:pt x="28099" y="77629"/>
                  </a:cubicBezTo>
                  <a:lnTo>
                    <a:pt x="28099" y="455771"/>
                  </a:lnTo>
                  <a:cubicBezTo>
                    <a:pt x="28099" y="461486"/>
                    <a:pt x="23336" y="466249"/>
                    <a:pt x="17621" y="46624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5" name="Freeform: Shape 13">
              <a:extLst>
                <a:ext uri="{FF2B5EF4-FFF2-40B4-BE49-F238E27FC236}">
                  <a16:creationId xmlns:a16="http://schemas.microsoft.com/office/drawing/2014/main" id="{7E20BB9B-C25B-4C8A-95C5-E54E80C5F5BA}"/>
                </a:ext>
              </a:extLst>
            </p:cNvPr>
            <p:cNvSpPr/>
            <p:nvPr/>
          </p:nvSpPr>
          <p:spPr>
            <a:xfrm>
              <a:off x="5922168" y="2912268"/>
              <a:ext cx="342900" cy="1028700"/>
            </a:xfrm>
            <a:custGeom>
              <a:avLst/>
              <a:gdLst>
                <a:gd name="connsiteX0" fmla="*/ 311944 w 342900"/>
                <a:gd name="connsiteY0" fmla="*/ 885349 h 1028700"/>
                <a:gd name="connsiteX1" fmla="*/ 287179 w 342900"/>
                <a:gd name="connsiteY1" fmla="*/ 885349 h 1028700"/>
                <a:gd name="connsiteX2" fmla="*/ 287179 w 342900"/>
                <a:gd name="connsiteY2" fmla="*/ 471011 h 1028700"/>
                <a:gd name="connsiteX3" fmla="*/ 197644 w 342900"/>
                <a:gd name="connsiteY3" fmla="*/ 359569 h 1028700"/>
                <a:gd name="connsiteX4" fmla="*/ 197644 w 342900"/>
                <a:gd name="connsiteY4" fmla="*/ 340519 h 1028700"/>
                <a:gd name="connsiteX5" fmla="*/ 181451 w 342900"/>
                <a:gd name="connsiteY5" fmla="*/ 316706 h 1028700"/>
                <a:gd name="connsiteX6" fmla="*/ 181451 w 342900"/>
                <a:gd name="connsiteY6" fmla="*/ 7144 h 1028700"/>
                <a:gd name="connsiteX7" fmla="*/ 164306 w 342900"/>
                <a:gd name="connsiteY7" fmla="*/ 63341 h 1028700"/>
                <a:gd name="connsiteX8" fmla="*/ 164306 w 342900"/>
                <a:gd name="connsiteY8" fmla="*/ 315754 h 1028700"/>
                <a:gd name="connsiteX9" fmla="*/ 148114 w 342900"/>
                <a:gd name="connsiteY9" fmla="*/ 339566 h 1028700"/>
                <a:gd name="connsiteX10" fmla="*/ 148114 w 342900"/>
                <a:gd name="connsiteY10" fmla="*/ 358616 h 1028700"/>
                <a:gd name="connsiteX11" fmla="*/ 58579 w 342900"/>
                <a:gd name="connsiteY11" fmla="*/ 470059 h 1028700"/>
                <a:gd name="connsiteX12" fmla="*/ 58579 w 342900"/>
                <a:gd name="connsiteY12" fmla="*/ 885349 h 1028700"/>
                <a:gd name="connsiteX13" fmla="*/ 32861 w 342900"/>
                <a:gd name="connsiteY13" fmla="*/ 885349 h 1028700"/>
                <a:gd name="connsiteX14" fmla="*/ 7144 w 342900"/>
                <a:gd name="connsiteY14" fmla="*/ 912019 h 1028700"/>
                <a:gd name="connsiteX15" fmla="*/ 32861 w 342900"/>
                <a:gd name="connsiteY15" fmla="*/ 937736 h 1028700"/>
                <a:gd name="connsiteX16" fmla="*/ 134779 w 342900"/>
                <a:gd name="connsiteY16" fmla="*/ 937736 h 1028700"/>
                <a:gd name="connsiteX17" fmla="*/ 134779 w 342900"/>
                <a:gd name="connsiteY17" fmla="*/ 995839 h 1028700"/>
                <a:gd name="connsiteX18" fmla="*/ 99536 w 342900"/>
                <a:gd name="connsiteY18" fmla="*/ 995839 h 1028700"/>
                <a:gd name="connsiteX19" fmla="*/ 77629 w 342900"/>
                <a:gd name="connsiteY19" fmla="*/ 1017746 h 1028700"/>
                <a:gd name="connsiteX20" fmla="*/ 77629 w 342900"/>
                <a:gd name="connsiteY20" fmla="*/ 1030129 h 1028700"/>
                <a:gd name="connsiteX21" fmla="*/ 267176 w 342900"/>
                <a:gd name="connsiteY21" fmla="*/ 1030129 h 1028700"/>
                <a:gd name="connsiteX22" fmla="*/ 267176 w 342900"/>
                <a:gd name="connsiteY22" fmla="*/ 1017746 h 1028700"/>
                <a:gd name="connsiteX23" fmla="*/ 245269 w 342900"/>
                <a:gd name="connsiteY23" fmla="*/ 995839 h 1028700"/>
                <a:gd name="connsiteX24" fmla="*/ 210026 w 342900"/>
                <a:gd name="connsiteY24" fmla="*/ 995839 h 1028700"/>
                <a:gd name="connsiteX25" fmla="*/ 210026 w 342900"/>
                <a:gd name="connsiteY25" fmla="*/ 937736 h 1028700"/>
                <a:gd name="connsiteX26" fmla="*/ 311944 w 342900"/>
                <a:gd name="connsiteY26" fmla="*/ 937736 h 1028700"/>
                <a:gd name="connsiteX27" fmla="*/ 337661 w 342900"/>
                <a:gd name="connsiteY27" fmla="*/ 912019 h 1028700"/>
                <a:gd name="connsiteX28" fmla="*/ 311944 w 342900"/>
                <a:gd name="connsiteY28" fmla="*/ 885349 h 1028700"/>
                <a:gd name="connsiteX29" fmla="*/ 84296 w 342900"/>
                <a:gd name="connsiteY29" fmla="*/ 885349 h 1028700"/>
                <a:gd name="connsiteX30" fmla="*/ 84296 w 342900"/>
                <a:gd name="connsiteY30" fmla="*/ 471011 h 1028700"/>
                <a:gd name="connsiteX31" fmla="*/ 172879 w 342900"/>
                <a:gd name="connsiteY31" fmla="*/ 382429 h 1028700"/>
                <a:gd name="connsiteX32" fmla="*/ 261461 w 342900"/>
                <a:gd name="connsiteY32" fmla="*/ 471011 h 1028700"/>
                <a:gd name="connsiteX33" fmla="*/ 261461 w 342900"/>
                <a:gd name="connsiteY33" fmla="*/ 886301 h 1028700"/>
                <a:gd name="connsiteX34" fmla="*/ 84296 w 342900"/>
                <a:gd name="connsiteY34" fmla="*/ 886301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42900" h="1028700">
                  <a:moveTo>
                    <a:pt x="311944" y="885349"/>
                  </a:moveTo>
                  <a:lnTo>
                    <a:pt x="287179" y="885349"/>
                  </a:lnTo>
                  <a:lnTo>
                    <a:pt x="287179" y="471011"/>
                  </a:lnTo>
                  <a:cubicBezTo>
                    <a:pt x="287179" y="416719"/>
                    <a:pt x="249079" y="370999"/>
                    <a:pt x="197644" y="359569"/>
                  </a:cubicBezTo>
                  <a:lnTo>
                    <a:pt x="197644" y="340519"/>
                  </a:lnTo>
                  <a:cubicBezTo>
                    <a:pt x="197644" y="330041"/>
                    <a:pt x="190976" y="320516"/>
                    <a:pt x="181451" y="316706"/>
                  </a:cubicBezTo>
                  <a:lnTo>
                    <a:pt x="181451" y="7144"/>
                  </a:lnTo>
                  <a:lnTo>
                    <a:pt x="164306" y="63341"/>
                  </a:lnTo>
                  <a:lnTo>
                    <a:pt x="164306" y="315754"/>
                  </a:lnTo>
                  <a:cubicBezTo>
                    <a:pt x="154781" y="319564"/>
                    <a:pt x="148114" y="328136"/>
                    <a:pt x="148114" y="339566"/>
                  </a:cubicBezTo>
                  <a:lnTo>
                    <a:pt x="148114" y="358616"/>
                  </a:lnTo>
                  <a:cubicBezTo>
                    <a:pt x="96679" y="370046"/>
                    <a:pt x="58579" y="415766"/>
                    <a:pt x="58579" y="470059"/>
                  </a:cubicBezTo>
                  <a:lnTo>
                    <a:pt x="58579" y="885349"/>
                  </a:lnTo>
                  <a:lnTo>
                    <a:pt x="32861" y="885349"/>
                  </a:lnTo>
                  <a:cubicBezTo>
                    <a:pt x="18574" y="885349"/>
                    <a:pt x="7144" y="896779"/>
                    <a:pt x="7144" y="912019"/>
                  </a:cubicBezTo>
                  <a:cubicBezTo>
                    <a:pt x="7144" y="926306"/>
                    <a:pt x="18574" y="937736"/>
                    <a:pt x="32861" y="937736"/>
                  </a:cubicBezTo>
                  <a:lnTo>
                    <a:pt x="134779" y="937736"/>
                  </a:lnTo>
                  <a:lnTo>
                    <a:pt x="134779" y="995839"/>
                  </a:lnTo>
                  <a:lnTo>
                    <a:pt x="99536" y="995839"/>
                  </a:lnTo>
                  <a:cubicBezTo>
                    <a:pt x="87154" y="995839"/>
                    <a:pt x="77629" y="1005364"/>
                    <a:pt x="77629" y="1017746"/>
                  </a:cubicBezTo>
                  <a:lnTo>
                    <a:pt x="77629" y="1030129"/>
                  </a:lnTo>
                  <a:lnTo>
                    <a:pt x="267176" y="1030129"/>
                  </a:lnTo>
                  <a:lnTo>
                    <a:pt x="267176" y="1017746"/>
                  </a:lnTo>
                  <a:cubicBezTo>
                    <a:pt x="267176" y="1005364"/>
                    <a:pt x="257651" y="995839"/>
                    <a:pt x="245269" y="995839"/>
                  </a:cubicBezTo>
                  <a:lnTo>
                    <a:pt x="210026" y="995839"/>
                  </a:lnTo>
                  <a:lnTo>
                    <a:pt x="210026" y="937736"/>
                  </a:lnTo>
                  <a:lnTo>
                    <a:pt x="311944" y="937736"/>
                  </a:lnTo>
                  <a:cubicBezTo>
                    <a:pt x="326231" y="937736"/>
                    <a:pt x="337661" y="926306"/>
                    <a:pt x="337661" y="912019"/>
                  </a:cubicBezTo>
                  <a:cubicBezTo>
                    <a:pt x="337661" y="896779"/>
                    <a:pt x="326231" y="885349"/>
                    <a:pt x="311944" y="885349"/>
                  </a:cubicBezTo>
                  <a:close/>
                  <a:moveTo>
                    <a:pt x="84296" y="885349"/>
                  </a:moveTo>
                  <a:lnTo>
                    <a:pt x="84296" y="471011"/>
                  </a:lnTo>
                  <a:cubicBezTo>
                    <a:pt x="84296" y="422434"/>
                    <a:pt x="124301" y="382429"/>
                    <a:pt x="172879" y="382429"/>
                  </a:cubicBezTo>
                  <a:cubicBezTo>
                    <a:pt x="221456" y="382429"/>
                    <a:pt x="261461" y="422434"/>
                    <a:pt x="261461" y="471011"/>
                  </a:cubicBezTo>
                  <a:lnTo>
                    <a:pt x="261461" y="886301"/>
                  </a:lnTo>
                  <a:lnTo>
                    <a:pt x="84296" y="886301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</p:grpSp>
      <p:grpSp>
        <p:nvGrpSpPr>
          <p:cNvPr id="46" name="Graphic 3">
            <a:extLst>
              <a:ext uri="{FF2B5EF4-FFF2-40B4-BE49-F238E27FC236}">
                <a16:creationId xmlns:a16="http://schemas.microsoft.com/office/drawing/2014/main" id="{E9792D98-DCFA-47BD-B13E-AC65CD5F8888}"/>
              </a:ext>
            </a:extLst>
          </p:cNvPr>
          <p:cNvGrpSpPr>
            <a:grpSpLocks noChangeAspect="1"/>
          </p:cNvGrpSpPr>
          <p:nvPr/>
        </p:nvGrpSpPr>
        <p:grpSpPr>
          <a:xfrm>
            <a:off x="1847480" y="9962259"/>
            <a:ext cx="656905" cy="1970717"/>
            <a:chOff x="5922168" y="2912268"/>
            <a:chExt cx="342900" cy="1028700"/>
          </a:xfrm>
        </p:grpSpPr>
        <p:sp>
          <p:nvSpPr>
            <p:cNvPr id="47" name="Freeform: Shape 15">
              <a:extLst>
                <a:ext uri="{FF2B5EF4-FFF2-40B4-BE49-F238E27FC236}">
                  <a16:creationId xmlns:a16="http://schemas.microsoft.com/office/drawing/2014/main" id="{60E6E577-4CF9-4F20-97F2-E2179F5C3AB0}"/>
                </a:ext>
              </a:extLst>
            </p:cNvPr>
            <p:cNvSpPr/>
            <p:nvPr/>
          </p:nvSpPr>
          <p:spPr>
            <a:xfrm>
              <a:off x="5986940" y="3274218"/>
              <a:ext cx="209550" cy="533400"/>
            </a:xfrm>
            <a:custGeom>
              <a:avLst/>
              <a:gdLst>
                <a:gd name="connsiteX0" fmla="*/ 209074 w 209550"/>
                <a:gd name="connsiteY0" fmla="*/ 529114 h 533400"/>
                <a:gd name="connsiteX1" fmla="*/ 209074 w 209550"/>
                <a:gd name="connsiteY1" fmla="*/ 109061 h 533400"/>
                <a:gd name="connsiteX2" fmla="*/ 108109 w 209550"/>
                <a:gd name="connsiteY2" fmla="*/ 7144 h 533400"/>
                <a:gd name="connsiteX3" fmla="*/ 7144 w 209550"/>
                <a:gd name="connsiteY3" fmla="*/ 108109 h 533400"/>
                <a:gd name="connsiteX4" fmla="*/ 7144 w 209550"/>
                <a:gd name="connsiteY4" fmla="*/ 528161 h 533400"/>
                <a:gd name="connsiteX5" fmla="*/ 209074 w 209550"/>
                <a:gd name="connsiteY5" fmla="*/ 528161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0" h="533400">
                  <a:moveTo>
                    <a:pt x="209074" y="529114"/>
                  </a:moveTo>
                  <a:lnTo>
                    <a:pt x="209074" y="109061"/>
                  </a:lnTo>
                  <a:cubicBezTo>
                    <a:pt x="209074" y="52864"/>
                    <a:pt x="163354" y="7144"/>
                    <a:pt x="108109" y="7144"/>
                  </a:cubicBezTo>
                  <a:cubicBezTo>
                    <a:pt x="51911" y="7144"/>
                    <a:pt x="7144" y="52864"/>
                    <a:pt x="7144" y="108109"/>
                  </a:cubicBezTo>
                  <a:lnTo>
                    <a:pt x="7144" y="528161"/>
                  </a:lnTo>
                  <a:lnTo>
                    <a:pt x="209074" y="528161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8" name="Freeform: Shape 16">
              <a:extLst>
                <a:ext uri="{FF2B5EF4-FFF2-40B4-BE49-F238E27FC236}">
                  <a16:creationId xmlns:a16="http://schemas.microsoft.com/office/drawing/2014/main" id="{0588B23E-261E-49D7-BB26-5119F431FE96}"/>
                </a:ext>
              </a:extLst>
            </p:cNvPr>
            <p:cNvSpPr/>
            <p:nvPr/>
          </p:nvSpPr>
          <p:spPr>
            <a:xfrm>
              <a:off x="5988768" y="3504417"/>
              <a:ext cx="209550" cy="303202"/>
            </a:xfrm>
            <a:custGeom>
              <a:avLst/>
              <a:gdLst>
                <a:gd name="connsiteX0" fmla="*/ 209074 w 209550"/>
                <a:gd name="connsiteY0" fmla="*/ 529114 h 533400"/>
                <a:gd name="connsiteX1" fmla="*/ 209074 w 209550"/>
                <a:gd name="connsiteY1" fmla="*/ 109061 h 533400"/>
                <a:gd name="connsiteX2" fmla="*/ 108109 w 209550"/>
                <a:gd name="connsiteY2" fmla="*/ 7144 h 533400"/>
                <a:gd name="connsiteX3" fmla="*/ 7144 w 209550"/>
                <a:gd name="connsiteY3" fmla="*/ 108109 h 533400"/>
                <a:gd name="connsiteX4" fmla="*/ 7144 w 209550"/>
                <a:gd name="connsiteY4" fmla="*/ 528161 h 533400"/>
                <a:gd name="connsiteX5" fmla="*/ 209074 w 209550"/>
                <a:gd name="connsiteY5" fmla="*/ 528161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0" h="533400">
                  <a:moveTo>
                    <a:pt x="209074" y="529114"/>
                  </a:moveTo>
                  <a:lnTo>
                    <a:pt x="209074" y="109061"/>
                  </a:lnTo>
                  <a:cubicBezTo>
                    <a:pt x="209074" y="52864"/>
                    <a:pt x="163354" y="7144"/>
                    <a:pt x="108109" y="7144"/>
                  </a:cubicBezTo>
                  <a:cubicBezTo>
                    <a:pt x="51911" y="7144"/>
                    <a:pt x="7144" y="52864"/>
                    <a:pt x="7144" y="108109"/>
                  </a:cubicBezTo>
                  <a:lnTo>
                    <a:pt x="7144" y="528161"/>
                  </a:lnTo>
                  <a:lnTo>
                    <a:pt x="209074" y="528161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9" name="Freeform: Shape 17">
              <a:extLst>
                <a:ext uri="{FF2B5EF4-FFF2-40B4-BE49-F238E27FC236}">
                  <a16:creationId xmlns:a16="http://schemas.microsoft.com/office/drawing/2014/main" id="{E1335B4A-B701-4D28-8DA4-FC1A860C4CF3}"/>
                </a:ext>
              </a:extLst>
            </p:cNvPr>
            <p:cNvSpPr/>
            <p:nvPr/>
          </p:nvSpPr>
          <p:spPr>
            <a:xfrm>
              <a:off x="6017418" y="3305651"/>
              <a:ext cx="95250" cy="466725"/>
            </a:xfrm>
            <a:custGeom>
              <a:avLst/>
              <a:gdLst>
                <a:gd name="connsiteX0" fmla="*/ 17621 w 95250"/>
                <a:gd name="connsiteY0" fmla="*/ 466249 h 466725"/>
                <a:gd name="connsiteX1" fmla="*/ 7144 w 95250"/>
                <a:gd name="connsiteY1" fmla="*/ 455771 h 466725"/>
                <a:gd name="connsiteX2" fmla="*/ 7144 w 95250"/>
                <a:gd name="connsiteY2" fmla="*/ 77629 h 466725"/>
                <a:gd name="connsiteX3" fmla="*/ 77629 w 95250"/>
                <a:gd name="connsiteY3" fmla="*/ 7144 h 466725"/>
                <a:gd name="connsiteX4" fmla="*/ 88106 w 95250"/>
                <a:gd name="connsiteY4" fmla="*/ 17621 h 466725"/>
                <a:gd name="connsiteX5" fmla="*/ 77629 w 95250"/>
                <a:gd name="connsiteY5" fmla="*/ 28099 h 466725"/>
                <a:gd name="connsiteX6" fmla="*/ 28099 w 95250"/>
                <a:gd name="connsiteY6" fmla="*/ 77629 h 466725"/>
                <a:gd name="connsiteX7" fmla="*/ 28099 w 95250"/>
                <a:gd name="connsiteY7" fmla="*/ 455771 h 466725"/>
                <a:gd name="connsiteX8" fmla="*/ 17621 w 95250"/>
                <a:gd name="connsiteY8" fmla="*/ 466249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466725">
                  <a:moveTo>
                    <a:pt x="17621" y="466249"/>
                  </a:moveTo>
                  <a:cubicBezTo>
                    <a:pt x="11906" y="466249"/>
                    <a:pt x="7144" y="461486"/>
                    <a:pt x="7144" y="455771"/>
                  </a:cubicBezTo>
                  <a:lnTo>
                    <a:pt x="7144" y="77629"/>
                  </a:lnTo>
                  <a:cubicBezTo>
                    <a:pt x="7144" y="38576"/>
                    <a:pt x="38576" y="7144"/>
                    <a:pt x="77629" y="7144"/>
                  </a:cubicBezTo>
                  <a:cubicBezTo>
                    <a:pt x="83344" y="7144"/>
                    <a:pt x="88106" y="11906"/>
                    <a:pt x="88106" y="17621"/>
                  </a:cubicBezTo>
                  <a:cubicBezTo>
                    <a:pt x="88106" y="23336"/>
                    <a:pt x="83344" y="28099"/>
                    <a:pt x="77629" y="28099"/>
                  </a:cubicBezTo>
                  <a:cubicBezTo>
                    <a:pt x="50959" y="28099"/>
                    <a:pt x="28099" y="50006"/>
                    <a:pt x="28099" y="77629"/>
                  </a:cubicBezTo>
                  <a:lnTo>
                    <a:pt x="28099" y="455771"/>
                  </a:lnTo>
                  <a:cubicBezTo>
                    <a:pt x="28099" y="461486"/>
                    <a:pt x="23336" y="466249"/>
                    <a:pt x="17621" y="46624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0" name="Freeform: Shape 18">
              <a:extLst>
                <a:ext uri="{FF2B5EF4-FFF2-40B4-BE49-F238E27FC236}">
                  <a16:creationId xmlns:a16="http://schemas.microsoft.com/office/drawing/2014/main" id="{03A739F1-6C9C-4BF4-B022-9E65DCD0A49A}"/>
                </a:ext>
              </a:extLst>
            </p:cNvPr>
            <p:cNvSpPr/>
            <p:nvPr/>
          </p:nvSpPr>
          <p:spPr>
            <a:xfrm>
              <a:off x="5922168" y="2912268"/>
              <a:ext cx="342900" cy="1028700"/>
            </a:xfrm>
            <a:custGeom>
              <a:avLst/>
              <a:gdLst>
                <a:gd name="connsiteX0" fmla="*/ 311944 w 342900"/>
                <a:gd name="connsiteY0" fmla="*/ 885349 h 1028700"/>
                <a:gd name="connsiteX1" fmla="*/ 287179 w 342900"/>
                <a:gd name="connsiteY1" fmla="*/ 885349 h 1028700"/>
                <a:gd name="connsiteX2" fmla="*/ 287179 w 342900"/>
                <a:gd name="connsiteY2" fmla="*/ 471011 h 1028700"/>
                <a:gd name="connsiteX3" fmla="*/ 197644 w 342900"/>
                <a:gd name="connsiteY3" fmla="*/ 359569 h 1028700"/>
                <a:gd name="connsiteX4" fmla="*/ 197644 w 342900"/>
                <a:gd name="connsiteY4" fmla="*/ 340519 h 1028700"/>
                <a:gd name="connsiteX5" fmla="*/ 181451 w 342900"/>
                <a:gd name="connsiteY5" fmla="*/ 316706 h 1028700"/>
                <a:gd name="connsiteX6" fmla="*/ 181451 w 342900"/>
                <a:gd name="connsiteY6" fmla="*/ 7144 h 1028700"/>
                <a:gd name="connsiteX7" fmla="*/ 164306 w 342900"/>
                <a:gd name="connsiteY7" fmla="*/ 63341 h 1028700"/>
                <a:gd name="connsiteX8" fmla="*/ 164306 w 342900"/>
                <a:gd name="connsiteY8" fmla="*/ 315754 h 1028700"/>
                <a:gd name="connsiteX9" fmla="*/ 148114 w 342900"/>
                <a:gd name="connsiteY9" fmla="*/ 339566 h 1028700"/>
                <a:gd name="connsiteX10" fmla="*/ 148114 w 342900"/>
                <a:gd name="connsiteY10" fmla="*/ 358616 h 1028700"/>
                <a:gd name="connsiteX11" fmla="*/ 58579 w 342900"/>
                <a:gd name="connsiteY11" fmla="*/ 470059 h 1028700"/>
                <a:gd name="connsiteX12" fmla="*/ 58579 w 342900"/>
                <a:gd name="connsiteY12" fmla="*/ 885349 h 1028700"/>
                <a:gd name="connsiteX13" fmla="*/ 32861 w 342900"/>
                <a:gd name="connsiteY13" fmla="*/ 885349 h 1028700"/>
                <a:gd name="connsiteX14" fmla="*/ 7144 w 342900"/>
                <a:gd name="connsiteY14" fmla="*/ 912019 h 1028700"/>
                <a:gd name="connsiteX15" fmla="*/ 32861 w 342900"/>
                <a:gd name="connsiteY15" fmla="*/ 937736 h 1028700"/>
                <a:gd name="connsiteX16" fmla="*/ 134779 w 342900"/>
                <a:gd name="connsiteY16" fmla="*/ 937736 h 1028700"/>
                <a:gd name="connsiteX17" fmla="*/ 134779 w 342900"/>
                <a:gd name="connsiteY17" fmla="*/ 995839 h 1028700"/>
                <a:gd name="connsiteX18" fmla="*/ 99536 w 342900"/>
                <a:gd name="connsiteY18" fmla="*/ 995839 h 1028700"/>
                <a:gd name="connsiteX19" fmla="*/ 77629 w 342900"/>
                <a:gd name="connsiteY19" fmla="*/ 1017746 h 1028700"/>
                <a:gd name="connsiteX20" fmla="*/ 77629 w 342900"/>
                <a:gd name="connsiteY20" fmla="*/ 1030129 h 1028700"/>
                <a:gd name="connsiteX21" fmla="*/ 267176 w 342900"/>
                <a:gd name="connsiteY21" fmla="*/ 1030129 h 1028700"/>
                <a:gd name="connsiteX22" fmla="*/ 267176 w 342900"/>
                <a:gd name="connsiteY22" fmla="*/ 1017746 h 1028700"/>
                <a:gd name="connsiteX23" fmla="*/ 245269 w 342900"/>
                <a:gd name="connsiteY23" fmla="*/ 995839 h 1028700"/>
                <a:gd name="connsiteX24" fmla="*/ 210026 w 342900"/>
                <a:gd name="connsiteY24" fmla="*/ 995839 h 1028700"/>
                <a:gd name="connsiteX25" fmla="*/ 210026 w 342900"/>
                <a:gd name="connsiteY25" fmla="*/ 937736 h 1028700"/>
                <a:gd name="connsiteX26" fmla="*/ 311944 w 342900"/>
                <a:gd name="connsiteY26" fmla="*/ 937736 h 1028700"/>
                <a:gd name="connsiteX27" fmla="*/ 337661 w 342900"/>
                <a:gd name="connsiteY27" fmla="*/ 912019 h 1028700"/>
                <a:gd name="connsiteX28" fmla="*/ 311944 w 342900"/>
                <a:gd name="connsiteY28" fmla="*/ 885349 h 1028700"/>
                <a:gd name="connsiteX29" fmla="*/ 84296 w 342900"/>
                <a:gd name="connsiteY29" fmla="*/ 885349 h 1028700"/>
                <a:gd name="connsiteX30" fmla="*/ 84296 w 342900"/>
                <a:gd name="connsiteY30" fmla="*/ 471011 h 1028700"/>
                <a:gd name="connsiteX31" fmla="*/ 172879 w 342900"/>
                <a:gd name="connsiteY31" fmla="*/ 382429 h 1028700"/>
                <a:gd name="connsiteX32" fmla="*/ 261461 w 342900"/>
                <a:gd name="connsiteY32" fmla="*/ 471011 h 1028700"/>
                <a:gd name="connsiteX33" fmla="*/ 261461 w 342900"/>
                <a:gd name="connsiteY33" fmla="*/ 886301 h 1028700"/>
                <a:gd name="connsiteX34" fmla="*/ 84296 w 342900"/>
                <a:gd name="connsiteY34" fmla="*/ 886301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42900" h="1028700">
                  <a:moveTo>
                    <a:pt x="311944" y="885349"/>
                  </a:moveTo>
                  <a:lnTo>
                    <a:pt x="287179" y="885349"/>
                  </a:lnTo>
                  <a:lnTo>
                    <a:pt x="287179" y="471011"/>
                  </a:lnTo>
                  <a:cubicBezTo>
                    <a:pt x="287179" y="416719"/>
                    <a:pt x="249079" y="370999"/>
                    <a:pt x="197644" y="359569"/>
                  </a:cubicBezTo>
                  <a:lnTo>
                    <a:pt x="197644" y="340519"/>
                  </a:lnTo>
                  <a:cubicBezTo>
                    <a:pt x="197644" y="330041"/>
                    <a:pt x="190976" y="320516"/>
                    <a:pt x="181451" y="316706"/>
                  </a:cubicBezTo>
                  <a:lnTo>
                    <a:pt x="181451" y="7144"/>
                  </a:lnTo>
                  <a:lnTo>
                    <a:pt x="164306" y="63341"/>
                  </a:lnTo>
                  <a:lnTo>
                    <a:pt x="164306" y="315754"/>
                  </a:lnTo>
                  <a:cubicBezTo>
                    <a:pt x="154781" y="319564"/>
                    <a:pt x="148114" y="328136"/>
                    <a:pt x="148114" y="339566"/>
                  </a:cubicBezTo>
                  <a:lnTo>
                    <a:pt x="148114" y="358616"/>
                  </a:lnTo>
                  <a:cubicBezTo>
                    <a:pt x="96679" y="370046"/>
                    <a:pt x="58579" y="415766"/>
                    <a:pt x="58579" y="470059"/>
                  </a:cubicBezTo>
                  <a:lnTo>
                    <a:pt x="58579" y="885349"/>
                  </a:lnTo>
                  <a:lnTo>
                    <a:pt x="32861" y="885349"/>
                  </a:lnTo>
                  <a:cubicBezTo>
                    <a:pt x="18574" y="885349"/>
                    <a:pt x="7144" y="896779"/>
                    <a:pt x="7144" y="912019"/>
                  </a:cubicBezTo>
                  <a:cubicBezTo>
                    <a:pt x="7144" y="926306"/>
                    <a:pt x="18574" y="937736"/>
                    <a:pt x="32861" y="937736"/>
                  </a:cubicBezTo>
                  <a:lnTo>
                    <a:pt x="134779" y="937736"/>
                  </a:lnTo>
                  <a:lnTo>
                    <a:pt x="134779" y="995839"/>
                  </a:lnTo>
                  <a:lnTo>
                    <a:pt x="99536" y="995839"/>
                  </a:lnTo>
                  <a:cubicBezTo>
                    <a:pt x="87154" y="995839"/>
                    <a:pt x="77629" y="1005364"/>
                    <a:pt x="77629" y="1017746"/>
                  </a:cubicBezTo>
                  <a:lnTo>
                    <a:pt x="77629" y="1030129"/>
                  </a:lnTo>
                  <a:lnTo>
                    <a:pt x="267176" y="1030129"/>
                  </a:lnTo>
                  <a:lnTo>
                    <a:pt x="267176" y="1017746"/>
                  </a:lnTo>
                  <a:cubicBezTo>
                    <a:pt x="267176" y="1005364"/>
                    <a:pt x="257651" y="995839"/>
                    <a:pt x="245269" y="995839"/>
                  </a:cubicBezTo>
                  <a:lnTo>
                    <a:pt x="210026" y="995839"/>
                  </a:lnTo>
                  <a:lnTo>
                    <a:pt x="210026" y="937736"/>
                  </a:lnTo>
                  <a:lnTo>
                    <a:pt x="311944" y="937736"/>
                  </a:lnTo>
                  <a:cubicBezTo>
                    <a:pt x="326231" y="937736"/>
                    <a:pt x="337661" y="926306"/>
                    <a:pt x="337661" y="912019"/>
                  </a:cubicBezTo>
                  <a:cubicBezTo>
                    <a:pt x="337661" y="896779"/>
                    <a:pt x="326231" y="885349"/>
                    <a:pt x="311944" y="885349"/>
                  </a:cubicBezTo>
                  <a:close/>
                  <a:moveTo>
                    <a:pt x="84296" y="885349"/>
                  </a:moveTo>
                  <a:lnTo>
                    <a:pt x="84296" y="471011"/>
                  </a:lnTo>
                  <a:cubicBezTo>
                    <a:pt x="84296" y="422434"/>
                    <a:pt x="124301" y="382429"/>
                    <a:pt x="172879" y="382429"/>
                  </a:cubicBezTo>
                  <a:cubicBezTo>
                    <a:pt x="221456" y="382429"/>
                    <a:pt x="261461" y="422434"/>
                    <a:pt x="261461" y="471011"/>
                  </a:cubicBezTo>
                  <a:lnTo>
                    <a:pt x="261461" y="886301"/>
                  </a:lnTo>
                  <a:lnTo>
                    <a:pt x="84296" y="886301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</p:grpSp>
      <p:grpSp>
        <p:nvGrpSpPr>
          <p:cNvPr id="51" name="Graphic 3">
            <a:extLst>
              <a:ext uri="{FF2B5EF4-FFF2-40B4-BE49-F238E27FC236}">
                <a16:creationId xmlns:a16="http://schemas.microsoft.com/office/drawing/2014/main" id="{D62E4E8B-57CD-46A3-9AB8-FC3AC84642E1}"/>
              </a:ext>
            </a:extLst>
          </p:cNvPr>
          <p:cNvGrpSpPr>
            <a:grpSpLocks noChangeAspect="1"/>
          </p:cNvGrpSpPr>
          <p:nvPr/>
        </p:nvGrpSpPr>
        <p:grpSpPr>
          <a:xfrm>
            <a:off x="13245746" y="9710893"/>
            <a:ext cx="656905" cy="1970717"/>
            <a:chOff x="5922168" y="2912268"/>
            <a:chExt cx="342900" cy="1028700"/>
          </a:xfrm>
        </p:grpSpPr>
        <p:sp>
          <p:nvSpPr>
            <p:cNvPr id="52" name="Freeform: Shape 15">
              <a:extLst>
                <a:ext uri="{FF2B5EF4-FFF2-40B4-BE49-F238E27FC236}">
                  <a16:creationId xmlns:a16="http://schemas.microsoft.com/office/drawing/2014/main" id="{427869B4-CC75-477D-AB51-B84C83691F50}"/>
                </a:ext>
              </a:extLst>
            </p:cNvPr>
            <p:cNvSpPr/>
            <p:nvPr/>
          </p:nvSpPr>
          <p:spPr>
            <a:xfrm>
              <a:off x="5986940" y="3274218"/>
              <a:ext cx="209550" cy="533400"/>
            </a:xfrm>
            <a:custGeom>
              <a:avLst/>
              <a:gdLst>
                <a:gd name="connsiteX0" fmla="*/ 209074 w 209550"/>
                <a:gd name="connsiteY0" fmla="*/ 529114 h 533400"/>
                <a:gd name="connsiteX1" fmla="*/ 209074 w 209550"/>
                <a:gd name="connsiteY1" fmla="*/ 109061 h 533400"/>
                <a:gd name="connsiteX2" fmla="*/ 108109 w 209550"/>
                <a:gd name="connsiteY2" fmla="*/ 7144 h 533400"/>
                <a:gd name="connsiteX3" fmla="*/ 7144 w 209550"/>
                <a:gd name="connsiteY3" fmla="*/ 108109 h 533400"/>
                <a:gd name="connsiteX4" fmla="*/ 7144 w 209550"/>
                <a:gd name="connsiteY4" fmla="*/ 528161 h 533400"/>
                <a:gd name="connsiteX5" fmla="*/ 209074 w 209550"/>
                <a:gd name="connsiteY5" fmla="*/ 528161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0" h="533400">
                  <a:moveTo>
                    <a:pt x="209074" y="529114"/>
                  </a:moveTo>
                  <a:lnTo>
                    <a:pt x="209074" y="109061"/>
                  </a:lnTo>
                  <a:cubicBezTo>
                    <a:pt x="209074" y="52864"/>
                    <a:pt x="163354" y="7144"/>
                    <a:pt x="108109" y="7144"/>
                  </a:cubicBezTo>
                  <a:cubicBezTo>
                    <a:pt x="51911" y="7144"/>
                    <a:pt x="7144" y="52864"/>
                    <a:pt x="7144" y="108109"/>
                  </a:cubicBezTo>
                  <a:lnTo>
                    <a:pt x="7144" y="528161"/>
                  </a:lnTo>
                  <a:lnTo>
                    <a:pt x="209074" y="528161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3" name="Freeform: Shape 16">
              <a:extLst>
                <a:ext uri="{FF2B5EF4-FFF2-40B4-BE49-F238E27FC236}">
                  <a16:creationId xmlns:a16="http://schemas.microsoft.com/office/drawing/2014/main" id="{26DC47D3-61FE-4349-8084-3297FB5EF7AC}"/>
                </a:ext>
              </a:extLst>
            </p:cNvPr>
            <p:cNvSpPr/>
            <p:nvPr/>
          </p:nvSpPr>
          <p:spPr>
            <a:xfrm>
              <a:off x="5988768" y="3504417"/>
              <a:ext cx="209550" cy="303202"/>
            </a:xfrm>
            <a:custGeom>
              <a:avLst/>
              <a:gdLst>
                <a:gd name="connsiteX0" fmla="*/ 209074 w 209550"/>
                <a:gd name="connsiteY0" fmla="*/ 529114 h 533400"/>
                <a:gd name="connsiteX1" fmla="*/ 209074 w 209550"/>
                <a:gd name="connsiteY1" fmla="*/ 109061 h 533400"/>
                <a:gd name="connsiteX2" fmla="*/ 108109 w 209550"/>
                <a:gd name="connsiteY2" fmla="*/ 7144 h 533400"/>
                <a:gd name="connsiteX3" fmla="*/ 7144 w 209550"/>
                <a:gd name="connsiteY3" fmla="*/ 108109 h 533400"/>
                <a:gd name="connsiteX4" fmla="*/ 7144 w 209550"/>
                <a:gd name="connsiteY4" fmla="*/ 528161 h 533400"/>
                <a:gd name="connsiteX5" fmla="*/ 209074 w 209550"/>
                <a:gd name="connsiteY5" fmla="*/ 528161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0" h="533400">
                  <a:moveTo>
                    <a:pt x="209074" y="529114"/>
                  </a:moveTo>
                  <a:lnTo>
                    <a:pt x="209074" y="109061"/>
                  </a:lnTo>
                  <a:cubicBezTo>
                    <a:pt x="209074" y="52864"/>
                    <a:pt x="163354" y="7144"/>
                    <a:pt x="108109" y="7144"/>
                  </a:cubicBezTo>
                  <a:cubicBezTo>
                    <a:pt x="51911" y="7144"/>
                    <a:pt x="7144" y="52864"/>
                    <a:pt x="7144" y="108109"/>
                  </a:cubicBezTo>
                  <a:lnTo>
                    <a:pt x="7144" y="528161"/>
                  </a:lnTo>
                  <a:lnTo>
                    <a:pt x="209074" y="528161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4" name="Freeform: Shape 17">
              <a:extLst>
                <a:ext uri="{FF2B5EF4-FFF2-40B4-BE49-F238E27FC236}">
                  <a16:creationId xmlns:a16="http://schemas.microsoft.com/office/drawing/2014/main" id="{4A521721-1879-479C-B6D3-F03A0A2FF78E}"/>
                </a:ext>
              </a:extLst>
            </p:cNvPr>
            <p:cNvSpPr/>
            <p:nvPr/>
          </p:nvSpPr>
          <p:spPr>
            <a:xfrm>
              <a:off x="6017418" y="3305651"/>
              <a:ext cx="95250" cy="466725"/>
            </a:xfrm>
            <a:custGeom>
              <a:avLst/>
              <a:gdLst>
                <a:gd name="connsiteX0" fmla="*/ 17621 w 95250"/>
                <a:gd name="connsiteY0" fmla="*/ 466249 h 466725"/>
                <a:gd name="connsiteX1" fmla="*/ 7144 w 95250"/>
                <a:gd name="connsiteY1" fmla="*/ 455771 h 466725"/>
                <a:gd name="connsiteX2" fmla="*/ 7144 w 95250"/>
                <a:gd name="connsiteY2" fmla="*/ 77629 h 466725"/>
                <a:gd name="connsiteX3" fmla="*/ 77629 w 95250"/>
                <a:gd name="connsiteY3" fmla="*/ 7144 h 466725"/>
                <a:gd name="connsiteX4" fmla="*/ 88106 w 95250"/>
                <a:gd name="connsiteY4" fmla="*/ 17621 h 466725"/>
                <a:gd name="connsiteX5" fmla="*/ 77629 w 95250"/>
                <a:gd name="connsiteY5" fmla="*/ 28099 h 466725"/>
                <a:gd name="connsiteX6" fmla="*/ 28099 w 95250"/>
                <a:gd name="connsiteY6" fmla="*/ 77629 h 466725"/>
                <a:gd name="connsiteX7" fmla="*/ 28099 w 95250"/>
                <a:gd name="connsiteY7" fmla="*/ 455771 h 466725"/>
                <a:gd name="connsiteX8" fmla="*/ 17621 w 95250"/>
                <a:gd name="connsiteY8" fmla="*/ 466249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466725">
                  <a:moveTo>
                    <a:pt x="17621" y="466249"/>
                  </a:moveTo>
                  <a:cubicBezTo>
                    <a:pt x="11906" y="466249"/>
                    <a:pt x="7144" y="461486"/>
                    <a:pt x="7144" y="455771"/>
                  </a:cubicBezTo>
                  <a:lnTo>
                    <a:pt x="7144" y="77629"/>
                  </a:lnTo>
                  <a:cubicBezTo>
                    <a:pt x="7144" y="38576"/>
                    <a:pt x="38576" y="7144"/>
                    <a:pt x="77629" y="7144"/>
                  </a:cubicBezTo>
                  <a:cubicBezTo>
                    <a:pt x="83344" y="7144"/>
                    <a:pt x="88106" y="11906"/>
                    <a:pt x="88106" y="17621"/>
                  </a:cubicBezTo>
                  <a:cubicBezTo>
                    <a:pt x="88106" y="23336"/>
                    <a:pt x="83344" y="28099"/>
                    <a:pt x="77629" y="28099"/>
                  </a:cubicBezTo>
                  <a:cubicBezTo>
                    <a:pt x="50959" y="28099"/>
                    <a:pt x="28099" y="50006"/>
                    <a:pt x="28099" y="77629"/>
                  </a:cubicBezTo>
                  <a:lnTo>
                    <a:pt x="28099" y="455771"/>
                  </a:lnTo>
                  <a:cubicBezTo>
                    <a:pt x="28099" y="461486"/>
                    <a:pt x="23336" y="466249"/>
                    <a:pt x="17621" y="46624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5" name="Freeform: Shape 18">
              <a:extLst>
                <a:ext uri="{FF2B5EF4-FFF2-40B4-BE49-F238E27FC236}">
                  <a16:creationId xmlns:a16="http://schemas.microsoft.com/office/drawing/2014/main" id="{D2F8C77C-E57C-4C37-8866-A788112A321A}"/>
                </a:ext>
              </a:extLst>
            </p:cNvPr>
            <p:cNvSpPr/>
            <p:nvPr/>
          </p:nvSpPr>
          <p:spPr>
            <a:xfrm>
              <a:off x="5922168" y="2912268"/>
              <a:ext cx="342900" cy="1028700"/>
            </a:xfrm>
            <a:custGeom>
              <a:avLst/>
              <a:gdLst>
                <a:gd name="connsiteX0" fmla="*/ 311944 w 342900"/>
                <a:gd name="connsiteY0" fmla="*/ 885349 h 1028700"/>
                <a:gd name="connsiteX1" fmla="*/ 287179 w 342900"/>
                <a:gd name="connsiteY1" fmla="*/ 885349 h 1028700"/>
                <a:gd name="connsiteX2" fmla="*/ 287179 w 342900"/>
                <a:gd name="connsiteY2" fmla="*/ 471011 h 1028700"/>
                <a:gd name="connsiteX3" fmla="*/ 197644 w 342900"/>
                <a:gd name="connsiteY3" fmla="*/ 359569 h 1028700"/>
                <a:gd name="connsiteX4" fmla="*/ 197644 w 342900"/>
                <a:gd name="connsiteY4" fmla="*/ 340519 h 1028700"/>
                <a:gd name="connsiteX5" fmla="*/ 181451 w 342900"/>
                <a:gd name="connsiteY5" fmla="*/ 316706 h 1028700"/>
                <a:gd name="connsiteX6" fmla="*/ 181451 w 342900"/>
                <a:gd name="connsiteY6" fmla="*/ 7144 h 1028700"/>
                <a:gd name="connsiteX7" fmla="*/ 164306 w 342900"/>
                <a:gd name="connsiteY7" fmla="*/ 63341 h 1028700"/>
                <a:gd name="connsiteX8" fmla="*/ 164306 w 342900"/>
                <a:gd name="connsiteY8" fmla="*/ 315754 h 1028700"/>
                <a:gd name="connsiteX9" fmla="*/ 148114 w 342900"/>
                <a:gd name="connsiteY9" fmla="*/ 339566 h 1028700"/>
                <a:gd name="connsiteX10" fmla="*/ 148114 w 342900"/>
                <a:gd name="connsiteY10" fmla="*/ 358616 h 1028700"/>
                <a:gd name="connsiteX11" fmla="*/ 58579 w 342900"/>
                <a:gd name="connsiteY11" fmla="*/ 470059 h 1028700"/>
                <a:gd name="connsiteX12" fmla="*/ 58579 w 342900"/>
                <a:gd name="connsiteY12" fmla="*/ 885349 h 1028700"/>
                <a:gd name="connsiteX13" fmla="*/ 32861 w 342900"/>
                <a:gd name="connsiteY13" fmla="*/ 885349 h 1028700"/>
                <a:gd name="connsiteX14" fmla="*/ 7144 w 342900"/>
                <a:gd name="connsiteY14" fmla="*/ 912019 h 1028700"/>
                <a:gd name="connsiteX15" fmla="*/ 32861 w 342900"/>
                <a:gd name="connsiteY15" fmla="*/ 937736 h 1028700"/>
                <a:gd name="connsiteX16" fmla="*/ 134779 w 342900"/>
                <a:gd name="connsiteY16" fmla="*/ 937736 h 1028700"/>
                <a:gd name="connsiteX17" fmla="*/ 134779 w 342900"/>
                <a:gd name="connsiteY17" fmla="*/ 995839 h 1028700"/>
                <a:gd name="connsiteX18" fmla="*/ 99536 w 342900"/>
                <a:gd name="connsiteY18" fmla="*/ 995839 h 1028700"/>
                <a:gd name="connsiteX19" fmla="*/ 77629 w 342900"/>
                <a:gd name="connsiteY19" fmla="*/ 1017746 h 1028700"/>
                <a:gd name="connsiteX20" fmla="*/ 77629 w 342900"/>
                <a:gd name="connsiteY20" fmla="*/ 1030129 h 1028700"/>
                <a:gd name="connsiteX21" fmla="*/ 267176 w 342900"/>
                <a:gd name="connsiteY21" fmla="*/ 1030129 h 1028700"/>
                <a:gd name="connsiteX22" fmla="*/ 267176 w 342900"/>
                <a:gd name="connsiteY22" fmla="*/ 1017746 h 1028700"/>
                <a:gd name="connsiteX23" fmla="*/ 245269 w 342900"/>
                <a:gd name="connsiteY23" fmla="*/ 995839 h 1028700"/>
                <a:gd name="connsiteX24" fmla="*/ 210026 w 342900"/>
                <a:gd name="connsiteY24" fmla="*/ 995839 h 1028700"/>
                <a:gd name="connsiteX25" fmla="*/ 210026 w 342900"/>
                <a:gd name="connsiteY25" fmla="*/ 937736 h 1028700"/>
                <a:gd name="connsiteX26" fmla="*/ 311944 w 342900"/>
                <a:gd name="connsiteY26" fmla="*/ 937736 h 1028700"/>
                <a:gd name="connsiteX27" fmla="*/ 337661 w 342900"/>
                <a:gd name="connsiteY27" fmla="*/ 912019 h 1028700"/>
                <a:gd name="connsiteX28" fmla="*/ 311944 w 342900"/>
                <a:gd name="connsiteY28" fmla="*/ 885349 h 1028700"/>
                <a:gd name="connsiteX29" fmla="*/ 84296 w 342900"/>
                <a:gd name="connsiteY29" fmla="*/ 885349 h 1028700"/>
                <a:gd name="connsiteX30" fmla="*/ 84296 w 342900"/>
                <a:gd name="connsiteY30" fmla="*/ 471011 h 1028700"/>
                <a:gd name="connsiteX31" fmla="*/ 172879 w 342900"/>
                <a:gd name="connsiteY31" fmla="*/ 382429 h 1028700"/>
                <a:gd name="connsiteX32" fmla="*/ 261461 w 342900"/>
                <a:gd name="connsiteY32" fmla="*/ 471011 h 1028700"/>
                <a:gd name="connsiteX33" fmla="*/ 261461 w 342900"/>
                <a:gd name="connsiteY33" fmla="*/ 886301 h 1028700"/>
                <a:gd name="connsiteX34" fmla="*/ 84296 w 342900"/>
                <a:gd name="connsiteY34" fmla="*/ 886301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42900" h="1028700">
                  <a:moveTo>
                    <a:pt x="311944" y="885349"/>
                  </a:moveTo>
                  <a:lnTo>
                    <a:pt x="287179" y="885349"/>
                  </a:lnTo>
                  <a:lnTo>
                    <a:pt x="287179" y="471011"/>
                  </a:lnTo>
                  <a:cubicBezTo>
                    <a:pt x="287179" y="416719"/>
                    <a:pt x="249079" y="370999"/>
                    <a:pt x="197644" y="359569"/>
                  </a:cubicBezTo>
                  <a:lnTo>
                    <a:pt x="197644" y="340519"/>
                  </a:lnTo>
                  <a:cubicBezTo>
                    <a:pt x="197644" y="330041"/>
                    <a:pt x="190976" y="320516"/>
                    <a:pt x="181451" y="316706"/>
                  </a:cubicBezTo>
                  <a:lnTo>
                    <a:pt x="181451" y="7144"/>
                  </a:lnTo>
                  <a:lnTo>
                    <a:pt x="164306" y="63341"/>
                  </a:lnTo>
                  <a:lnTo>
                    <a:pt x="164306" y="315754"/>
                  </a:lnTo>
                  <a:cubicBezTo>
                    <a:pt x="154781" y="319564"/>
                    <a:pt x="148114" y="328136"/>
                    <a:pt x="148114" y="339566"/>
                  </a:cubicBezTo>
                  <a:lnTo>
                    <a:pt x="148114" y="358616"/>
                  </a:lnTo>
                  <a:cubicBezTo>
                    <a:pt x="96679" y="370046"/>
                    <a:pt x="58579" y="415766"/>
                    <a:pt x="58579" y="470059"/>
                  </a:cubicBezTo>
                  <a:lnTo>
                    <a:pt x="58579" y="885349"/>
                  </a:lnTo>
                  <a:lnTo>
                    <a:pt x="32861" y="885349"/>
                  </a:lnTo>
                  <a:cubicBezTo>
                    <a:pt x="18574" y="885349"/>
                    <a:pt x="7144" y="896779"/>
                    <a:pt x="7144" y="912019"/>
                  </a:cubicBezTo>
                  <a:cubicBezTo>
                    <a:pt x="7144" y="926306"/>
                    <a:pt x="18574" y="937736"/>
                    <a:pt x="32861" y="937736"/>
                  </a:cubicBezTo>
                  <a:lnTo>
                    <a:pt x="134779" y="937736"/>
                  </a:lnTo>
                  <a:lnTo>
                    <a:pt x="134779" y="995839"/>
                  </a:lnTo>
                  <a:lnTo>
                    <a:pt x="99536" y="995839"/>
                  </a:lnTo>
                  <a:cubicBezTo>
                    <a:pt x="87154" y="995839"/>
                    <a:pt x="77629" y="1005364"/>
                    <a:pt x="77629" y="1017746"/>
                  </a:cubicBezTo>
                  <a:lnTo>
                    <a:pt x="77629" y="1030129"/>
                  </a:lnTo>
                  <a:lnTo>
                    <a:pt x="267176" y="1030129"/>
                  </a:lnTo>
                  <a:lnTo>
                    <a:pt x="267176" y="1017746"/>
                  </a:lnTo>
                  <a:cubicBezTo>
                    <a:pt x="267176" y="1005364"/>
                    <a:pt x="257651" y="995839"/>
                    <a:pt x="245269" y="995839"/>
                  </a:cubicBezTo>
                  <a:lnTo>
                    <a:pt x="210026" y="995839"/>
                  </a:lnTo>
                  <a:lnTo>
                    <a:pt x="210026" y="937736"/>
                  </a:lnTo>
                  <a:lnTo>
                    <a:pt x="311944" y="937736"/>
                  </a:lnTo>
                  <a:cubicBezTo>
                    <a:pt x="326231" y="937736"/>
                    <a:pt x="337661" y="926306"/>
                    <a:pt x="337661" y="912019"/>
                  </a:cubicBezTo>
                  <a:cubicBezTo>
                    <a:pt x="337661" y="896779"/>
                    <a:pt x="326231" y="885349"/>
                    <a:pt x="311944" y="885349"/>
                  </a:cubicBezTo>
                  <a:close/>
                  <a:moveTo>
                    <a:pt x="84296" y="885349"/>
                  </a:moveTo>
                  <a:lnTo>
                    <a:pt x="84296" y="471011"/>
                  </a:lnTo>
                  <a:cubicBezTo>
                    <a:pt x="84296" y="422434"/>
                    <a:pt x="124301" y="382429"/>
                    <a:pt x="172879" y="382429"/>
                  </a:cubicBezTo>
                  <a:cubicBezTo>
                    <a:pt x="221456" y="382429"/>
                    <a:pt x="261461" y="422434"/>
                    <a:pt x="261461" y="471011"/>
                  </a:cubicBezTo>
                  <a:lnTo>
                    <a:pt x="261461" y="886301"/>
                  </a:lnTo>
                  <a:lnTo>
                    <a:pt x="84296" y="886301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850210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C2DFE35-0B4B-42F0-ABE0-5B3246F30684}"/>
              </a:ext>
            </a:extLst>
          </p:cNvPr>
          <p:cNvCxnSpPr/>
          <p:nvPr/>
        </p:nvCxnSpPr>
        <p:spPr>
          <a:xfrm flipV="1">
            <a:off x="4395177" y="6499102"/>
            <a:ext cx="3963694" cy="3061677"/>
          </a:xfrm>
          <a:prstGeom prst="line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D507D9C-48E7-4B46-B5D6-5338F06D9D3C}"/>
              </a:ext>
            </a:extLst>
          </p:cNvPr>
          <p:cNvCxnSpPr/>
          <p:nvPr/>
        </p:nvCxnSpPr>
        <p:spPr>
          <a:xfrm flipH="1" flipV="1">
            <a:off x="8470823" y="6572119"/>
            <a:ext cx="3371772" cy="2810238"/>
          </a:xfrm>
          <a:prstGeom prst="line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758D6D-9721-4B42-8934-71B067920F4E}"/>
              </a:ext>
            </a:extLst>
          </p:cNvPr>
          <p:cNvCxnSpPr/>
          <p:nvPr/>
        </p:nvCxnSpPr>
        <p:spPr>
          <a:xfrm flipV="1">
            <a:off x="12657739" y="6499102"/>
            <a:ext cx="3419206" cy="2753262"/>
          </a:xfrm>
          <a:prstGeom prst="line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18AA2F3-E738-4820-AD02-265942B78047}"/>
              </a:ext>
            </a:extLst>
          </p:cNvPr>
          <p:cNvCxnSpPr>
            <a:cxnSpLocks/>
          </p:cNvCxnSpPr>
          <p:nvPr/>
        </p:nvCxnSpPr>
        <p:spPr>
          <a:xfrm flipH="1" flipV="1">
            <a:off x="17297657" y="6762648"/>
            <a:ext cx="2948564" cy="2489716"/>
          </a:xfrm>
          <a:prstGeom prst="line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3E3D3D4-F6D2-41F8-BBD1-DB82F1330C7B}"/>
              </a:ext>
            </a:extLst>
          </p:cNvPr>
          <p:cNvSpPr txBox="1"/>
          <p:nvPr/>
        </p:nvSpPr>
        <p:spPr>
          <a:xfrm>
            <a:off x="10324610" y="1263600"/>
            <a:ext cx="3787255" cy="1046440"/>
          </a:xfrm>
          <a:prstGeom prst="rect">
            <a:avLst/>
          </a:prstGeom>
          <a:noFill/>
        </p:spPr>
        <p:txBody>
          <a:bodyPr wrap="none" lIns="91440" tIns="0" rIns="0" bIns="0" rtlCol="0">
            <a:spAutoFit/>
          </a:bodyPr>
          <a:lstStyle/>
          <a:p>
            <a:pPr algn="ctr"/>
            <a:r>
              <a:rPr lang="en-US" sz="6800" spc="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Datasets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B08902-1E82-45A9-AE7B-01C9023B6917}"/>
              </a:ext>
            </a:extLst>
          </p:cNvPr>
          <p:cNvCxnSpPr/>
          <p:nvPr/>
        </p:nvCxnSpPr>
        <p:spPr>
          <a:xfrm>
            <a:off x="11520308" y="2622962"/>
            <a:ext cx="1364539" cy="0"/>
          </a:xfrm>
          <a:prstGeom prst="line">
            <a:avLst/>
          </a:prstGeom>
          <a:ln w="4572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C25DA83F-5905-46B2-9CAB-03984B8F26A8}"/>
              </a:ext>
            </a:extLst>
          </p:cNvPr>
          <p:cNvSpPr/>
          <p:nvPr/>
        </p:nvSpPr>
        <p:spPr>
          <a:xfrm>
            <a:off x="3758572" y="8849579"/>
            <a:ext cx="1691352" cy="1691792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 b="1" dirty="0">
              <a:solidFill>
                <a:schemeClr val="bg1"/>
              </a:solidFill>
              <a:latin typeface="Open Sans Semibold" charset="0"/>
              <a:ea typeface="Open Sans Semibold" charset="0"/>
              <a:cs typeface="Open Sans Semibold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A9EA710-B5BE-4FB1-B19F-9E73710F70EB}"/>
              </a:ext>
            </a:extLst>
          </p:cNvPr>
          <p:cNvSpPr/>
          <p:nvPr/>
        </p:nvSpPr>
        <p:spPr>
          <a:xfrm>
            <a:off x="7585923" y="5518510"/>
            <a:ext cx="1691352" cy="1691792"/>
          </a:xfrm>
          <a:prstGeom prst="ellipse">
            <a:avLst/>
          </a:prstGeom>
          <a:solidFill>
            <a:schemeClr val="accent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 b="1" dirty="0">
              <a:solidFill>
                <a:schemeClr val="bg1"/>
              </a:solidFill>
              <a:latin typeface="Open Sans Semibold" charset="0"/>
              <a:ea typeface="Open Sans Semibold" charset="0"/>
              <a:cs typeface="Open Sans Semibold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92CB908-A9B2-4AD0-8CBF-92301B0EEA8C}"/>
              </a:ext>
            </a:extLst>
          </p:cNvPr>
          <p:cNvSpPr/>
          <p:nvPr/>
        </p:nvSpPr>
        <p:spPr>
          <a:xfrm>
            <a:off x="20069072" y="8971103"/>
            <a:ext cx="1691352" cy="1691792"/>
          </a:xfrm>
          <a:prstGeom prst="ellipse">
            <a:avLst/>
          </a:prstGeom>
          <a:solidFill>
            <a:schemeClr val="accent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Open Sans Semibold" charset="0"/>
                <a:ea typeface="Open Sans Semibold" charset="0"/>
                <a:cs typeface="Open Sans Semibold" charset="0"/>
              </a:rPr>
              <a:t>!</a:t>
            </a:r>
            <a:endParaRPr lang="x-none" sz="6000" b="1" dirty="0">
              <a:solidFill>
                <a:schemeClr val="bg1"/>
              </a:solidFill>
              <a:latin typeface="Open Sans Semibold" charset="0"/>
              <a:ea typeface="Open Sans Semibold" charset="0"/>
              <a:cs typeface="Open Sans Semibold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3F288C3-68A8-40AE-B163-1E592E5A44CA}"/>
              </a:ext>
            </a:extLst>
          </p:cNvPr>
          <p:cNvSpPr/>
          <p:nvPr/>
        </p:nvSpPr>
        <p:spPr>
          <a:xfrm>
            <a:off x="11380970" y="8774666"/>
            <a:ext cx="1691352" cy="1691792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Open Sans Semibold" charset="0"/>
                <a:ea typeface="Open Sans Semibold" charset="0"/>
                <a:cs typeface="Open Sans Semibold" charset="0"/>
              </a:rPr>
              <a:t>#</a:t>
            </a:r>
            <a:endParaRPr lang="x-none" sz="6600" b="1" dirty="0">
              <a:solidFill>
                <a:schemeClr val="bg1"/>
              </a:solidFill>
              <a:latin typeface="Open Sans Semibold" charset="0"/>
              <a:ea typeface="Open Sans Semibold" charset="0"/>
              <a:cs typeface="Open Sans Semibold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6B16A98-B940-4D7C-9DB4-932A1113AB50}"/>
              </a:ext>
            </a:extLst>
          </p:cNvPr>
          <p:cNvSpPr/>
          <p:nvPr/>
        </p:nvSpPr>
        <p:spPr>
          <a:xfrm>
            <a:off x="15606304" y="5518510"/>
            <a:ext cx="1691352" cy="1691792"/>
          </a:xfrm>
          <a:prstGeom prst="ellipse">
            <a:avLst/>
          </a:prstGeom>
          <a:solidFill>
            <a:schemeClr val="accent4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 b="1" dirty="0">
              <a:solidFill>
                <a:schemeClr val="bg1"/>
              </a:solidFill>
              <a:latin typeface="Open Sans Semibold" charset="0"/>
              <a:ea typeface="Open Sans Semibold" charset="0"/>
              <a:cs typeface="Open Sans Semibold" charset="0"/>
            </a:endParaRP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6837DBC6-AD5A-464B-A680-8452175D191F}"/>
              </a:ext>
            </a:extLst>
          </p:cNvPr>
          <p:cNvSpPr txBox="1">
            <a:spLocks/>
          </p:cNvSpPr>
          <p:nvPr/>
        </p:nvSpPr>
        <p:spPr>
          <a:xfrm>
            <a:off x="18916650" y="11674928"/>
            <a:ext cx="4409378" cy="1578576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640"/>
              </a:lnSpc>
            </a:pPr>
            <a:r>
              <a:rPr lang="en-US" sz="27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Date in which the state or territory records transmission and deaths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A28101-FBBA-4A88-947E-BC19E436B5A2}"/>
              </a:ext>
            </a:extLst>
          </p:cNvPr>
          <p:cNvSpPr txBox="1"/>
          <p:nvPr/>
        </p:nvSpPr>
        <p:spPr>
          <a:xfrm>
            <a:off x="19865422" y="11048203"/>
            <a:ext cx="20986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Open Sans Semibold" charset="0"/>
                <a:ea typeface="Open Sans Semibold" charset="0"/>
                <a:cs typeface="Open Sans Semibold" charset="0"/>
              </a:rPr>
              <a:t>Infections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4EE949EF-BCE8-4905-9343-0D800740ADC4}"/>
              </a:ext>
            </a:extLst>
          </p:cNvPr>
          <p:cNvSpPr txBox="1">
            <a:spLocks/>
          </p:cNvSpPr>
          <p:nvPr/>
        </p:nvSpPr>
        <p:spPr>
          <a:xfrm>
            <a:off x="2523752" y="11731353"/>
            <a:ext cx="4409378" cy="64428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640"/>
              </a:lnSpc>
            </a:pPr>
            <a:r>
              <a:rPr lang="en-US" sz="27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States and territories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E0290A3-70B3-49EB-A3BC-1C9394512630}"/>
              </a:ext>
            </a:extLst>
          </p:cNvPr>
          <p:cNvSpPr txBox="1"/>
          <p:nvPr/>
        </p:nvSpPr>
        <p:spPr>
          <a:xfrm>
            <a:off x="4061914" y="11048204"/>
            <a:ext cx="10005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Open Sans Semibold" charset="0"/>
                <a:ea typeface="Open Sans Semibold" charset="0"/>
                <a:cs typeface="Open Sans Semibold" charset="0"/>
              </a:rPr>
              <a:t>USA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74C92253-4B99-4097-B643-E2254C819408}"/>
              </a:ext>
            </a:extLst>
          </p:cNvPr>
          <p:cNvSpPr txBox="1">
            <a:spLocks/>
          </p:cNvSpPr>
          <p:nvPr/>
        </p:nvSpPr>
        <p:spPr>
          <a:xfrm>
            <a:off x="9996728" y="11757148"/>
            <a:ext cx="4409378" cy="156761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640"/>
              </a:lnSpc>
            </a:pPr>
            <a:r>
              <a:rPr lang="en-US" sz="27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When the vaccines are established by the US Government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F1D2BC4-5979-4098-B343-62C5AF918F34}"/>
              </a:ext>
            </a:extLst>
          </p:cNvPr>
          <p:cNvSpPr txBox="1"/>
          <p:nvPr/>
        </p:nvSpPr>
        <p:spPr>
          <a:xfrm>
            <a:off x="11036733" y="11048204"/>
            <a:ext cx="2335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Open Sans Semibold" charset="0"/>
                <a:ea typeface="Open Sans Semibold" charset="0"/>
                <a:cs typeface="Open Sans Semibold" charset="0"/>
              </a:rPr>
              <a:t>Allocations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021A8A36-95B9-4BEB-86F1-A19AE95DD152}"/>
              </a:ext>
            </a:extLst>
          </p:cNvPr>
          <p:cNvSpPr txBox="1">
            <a:spLocks/>
          </p:cNvSpPr>
          <p:nvPr/>
        </p:nvSpPr>
        <p:spPr>
          <a:xfrm>
            <a:off x="6243832" y="3909366"/>
            <a:ext cx="4409378" cy="655246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640"/>
              </a:lnSpc>
            </a:pPr>
            <a:r>
              <a:rPr lang="en-US" sz="27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Pfizer, Moderna, and J&amp;J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D1FEF14-E255-4B93-B4C1-98F366E32632}"/>
              </a:ext>
            </a:extLst>
          </p:cNvPr>
          <p:cNvSpPr txBox="1"/>
          <p:nvPr/>
        </p:nvSpPr>
        <p:spPr>
          <a:xfrm>
            <a:off x="7545319" y="3200422"/>
            <a:ext cx="18129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Open Sans Semibold" charset="0"/>
                <a:ea typeface="Open Sans Semibold" charset="0"/>
                <a:cs typeface="Open Sans Semibold" charset="0"/>
              </a:rPr>
              <a:t>Vaccines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7F382AE1-04FF-4963-8992-791DEF27DEEC}"/>
              </a:ext>
            </a:extLst>
          </p:cNvPr>
          <p:cNvSpPr txBox="1">
            <a:spLocks/>
          </p:cNvSpPr>
          <p:nvPr/>
        </p:nvSpPr>
        <p:spPr>
          <a:xfrm>
            <a:off x="13894557" y="3909366"/>
            <a:ext cx="5022093" cy="156761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640"/>
              </a:lnSpc>
            </a:pPr>
            <a:r>
              <a:rPr lang="en-US" sz="27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Population, median age, household income, poverty rate and unemployment rate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44CF13C-1CF3-4299-B0AD-BE0CEAF5A28B}"/>
              </a:ext>
            </a:extLst>
          </p:cNvPr>
          <p:cNvSpPr txBox="1"/>
          <p:nvPr/>
        </p:nvSpPr>
        <p:spPr>
          <a:xfrm>
            <a:off x="14614762" y="3200422"/>
            <a:ext cx="29754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Open Sans Semibold" charset="0"/>
                <a:ea typeface="Open Sans Semibold" charset="0"/>
                <a:cs typeface="Open Sans Semibold" charset="0"/>
              </a:rPr>
              <a:t>Demographics</a:t>
            </a:r>
          </a:p>
        </p:txBody>
      </p:sp>
      <p:sp>
        <p:nvSpPr>
          <p:cNvPr id="38" name="Shape 2943">
            <a:extLst>
              <a:ext uri="{FF2B5EF4-FFF2-40B4-BE49-F238E27FC236}">
                <a16:creationId xmlns:a16="http://schemas.microsoft.com/office/drawing/2014/main" id="{AE43B1A4-9854-465C-AAD2-42F6897090E8}"/>
              </a:ext>
            </a:extLst>
          </p:cNvPr>
          <p:cNvSpPr/>
          <p:nvPr/>
        </p:nvSpPr>
        <p:spPr>
          <a:xfrm>
            <a:off x="4361842" y="9288153"/>
            <a:ext cx="666527" cy="8146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600" y="11782"/>
                </a:moveTo>
                <a:lnTo>
                  <a:pt x="9600" y="10800"/>
                </a:lnTo>
                <a:lnTo>
                  <a:pt x="11400" y="10800"/>
                </a:lnTo>
                <a:cubicBezTo>
                  <a:pt x="11732" y="10800"/>
                  <a:pt x="12000" y="10580"/>
                  <a:pt x="12000" y="10309"/>
                </a:cubicBezTo>
                <a:lnTo>
                  <a:pt x="12000" y="2945"/>
                </a:lnTo>
                <a:lnTo>
                  <a:pt x="19940" y="2945"/>
                </a:lnTo>
                <a:lnTo>
                  <a:pt x="16886" y="7111"/>
                </a:lnTo>
                <a:lnTo>
                  <a:pt x="16894" y="7115"/>
                </a:lnTo>
                <a:cubicBezTo>
                  <a:pt x="16840" y="7189"/>
                  <a:pt x="16800" y="7272"/>
                  <a:pt x="16800" y="7364"/>
                </a:cubicBezTo>
                <a:cubicBezTo>
                  <a:pt x="16800" y="7457"/>
                  <a:pt x="16840" y="7538"/>
                  <a:pt x="16894" y="7612"/>
                </a:cubicBezTo>
                <a:lnTo>
                  <a:pt x="16886" y="7616"/>
                </a:lnTo>
                <a:lnTo>
                  <a:pt x="19940" y="11782"/>
                </a:lnTo>
                <a:cubicBezTo>
                  <a:pt x="19940" y="11782"/>
                  <a:pt x="9600" y="11782"/>
                  <a:pt x="9600" y="11782"/>
                </a:cubicBezTo>
                <a:close/>
                <a:moveTo>
                  <a:pt x="1200" y="982"/>
                </a:moveTo>
                <a:lnTo>
                  <a:pt x="10800" y="982"/>
                </a:lnTo>
                <a:lnTo>
                  <a:pt x="10800" y="9818"/>
                </a:lnTo>
                <a:lnTo>
                  <a:pt x="1200" y="9818"/>
                </a:lnTo>
                <a:cubicBezTo>
                  <a:pt x="1200" y="9818"/>
                  <a:pt x="1200" y="982"/>
                  <a:pt x="1200" y="982"/>
                </a:cubicBezTo>
                <a:close/>
                <a:moveTo>
                  <a:pt x="21514" y="12020"/>
                </a:moveTo>
                <a:lnTo>
                  <a:pt x="18100" y="7364"/>
                </a:lnTo>
                <a:lnTo>
                  <a:pt x="21514" y="2707"/>
                </a:lnTo>
                <a:lnTo>
                  <a:pt x="21506" y="2703"/>
                </a:lnTo>
                <a:cubicBezTo>
                  <a:pt x="21560" y="2629"/>
                  <a:pt x="21600" y="2547"/>
                  <a:pt x="21600" y="2455"/>
                </a:cubicBezTo>
                <a:cubicBezTo>
                  <a:pt x="21600" y="2183"/>
                  <a:pt x="21332" y="1964"/>
                  <a:pt x="21000" y="1964"/>
                </a:cubicBezTo>
                <a:lnTo>
                  <a:pt x="12000" y="1964"/>
                </a:lnTo>
                <a:lnTo>
                  <a:pt x="12000" y="491"/>
                </a:lnTo>
                <a:cubicBezTo>
                  <a:pt x="12000" y="220"/>
                  <a:pt x="11732" y="0"/>
                  <a:pt x="11400" y="0"/>
                </a:cubicBezTo>
                <a:lnTo>
                  <a:pt x="600" y="0"/>
                </a:lnTo>
                <a:cubicBezTo>
                  <a:pt x="268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268" y="21600"/>
                  <a:pt x="600" y="21600"/>
                </a:cubicBezTo>
                <a:cubicBezTo>
                  <a:pt x="932" y="21600"/>
                  <a:pt x="1200" y="21380"/>
                  <a:pt x="1200" y="21109"/>
                </a:cubicBezTo>
                <a:lnTo>
                  <a:pt x="1200" y="10800"/>
                </a:lnTo>
                <a:lnTo>
                  <a:pt x="8400" y="10800"/>
                </a:lnTo>
                <a:lnTo>
                  <a:pt x="8400" y="12273"/>
                </a:lnTo>
                <a:cubicBezTo>
                  <a:pt x="8400" y="12544"/>
                  <a:pt x="8668" y="12764"/>
                  <a:pt x="9000" y="12764"/>
                </a:cubicBezTo>
                <a:lnTo>
                  <a:pt x="21000" y="12764"/>
                </a:lnTo>
                <a:cubicBezTo>
                  <a:pt x="21332" y="12764"/>
                  <a:pt x="21600" y="12544"/>
                  <a:pt x="21600" y="12273"/>
                </a:cubicBezTo>
                <a:cubicBezTo>
                  <a:pt x="21600" y="12181"/>
                  <a:pt x="21560" y="12098"/>
                  <a:pt x="21506" y="12024"/>
                </a:cubicBezTo>
                <a:cubicBezTo>
                  <a:pt x="21506" y="12024"/>
                  <a:pt x="21514" y="12020"/>
                  <a:pt x="21514" y="1202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b="1" dirty="0">
              <a:latin typeface="Open Sans Semibold" charset="0"/>
              <a:ea typeface="Open Sans Semibold" charset="0"/>
              <a:cs typeface="Open Sans Semibold" charset="0"/>
            </a:endParaRPr>
          </a:p>
        </p:txBody>
      </p:sp>
      <p:sp>
        <p:nvSpPr>
          <p:cNvPr id="39" name="Shape 2617">
            <a:extLst>
              <a:ext uri="{FF2B5EF4-FFF2-40B4-BE49-F238E27FC236}">
                <a16:creationId xmlns:a16="http://schemas.microsoft.com/office/drawing/2014/main" id="{85A92C93-4A5A-43FE-8A9F-743CC93E4507}"/>
              </a:ext>
            </a:extLst>
          </p:cNvPr>
          <p:cNvSpPr/>
          <p:nvPr/>
        </p:nvSpPr>
        <p:spPr>
          <a:xfrm>
            <a:off x="15931505" y="5997712"/>
            <a:ext cx="892021" cy="6407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57" y="20400"/>
                </a:moveTo>
                <a:cubicBezTo>
                  <a:pt x="4686" y="18711"/>
                  <a:pt x="5897" y="18036"/>
                  <a:pt x="7134" y="17493"/>
                </a:cubicBezTo>
                <a:lnTo>
                  <a:pt x="7173" y="17477"/>
                </a:lnTo>
                <a:cubicBezTo>
                  <a:pt x="8055" y="17190"/>
                  <a:pt x="9626" y="16039"/>
                  <a:pt x="9626" y="13569"/>
                </a:cubicBezTo>
                <a:cubicBezTo>
                  <a:pt x="9626" y="11474"/>
                  <a:pt x="8932" y="10452"/>
                  <a:pt x="8558" y="9902"/>
                </a:cubicBezTo>
                <a:cubicBezTo>
                  <a:pt x="8484" y="9791"/>
                  <a:pt x="8394" y="9649"/>
                  <a:pt x="8414" y="9680"/>
                </a:cubicBezTo>
                <a:cubicBezTo>
                  <a:pt x="8384" y="9599"/>
                  <a:pt x="8237" y="9129"/>
                  <a:pt x="8449" y="8035"/>
                </a:cubicBezTo>
                <a:cubicBezTo>
                  <a:pt x="8549" y="7522"/>
                  <a:pt x="8380" y="7241"/>
                  <a:pt x="8380" y="7241"/>
                </a:cubicBezTo>
                <a:cubicBezTo>
                  <a:pt x="8112" y="6505"/>
                  <a:pt x="7614" y="5133"/>
                  <a:pt x="7988" y="4025"/>
                </a:cubicBezTo>
                <a:cubicBezTo>
                  <a:pt x="8490" y="2492"/>
                  <a:pt x="8935" y="2190"/>
                  <a:pt x="9741" y="1747"/>
                </a:cubicBezTo>
                <a:cubicBezTo>
                  <a:pt x="9788" y="1721"/>
                  <a:pt x="9834" y="1691"/>
                  <a:pt x="9877" y="1657"/>
                </a:cubicBezTo>
                <a:cubicBezTo>
                  <a:pt x="10029" y="1535"/>
                  <a:pt x="10674" y="1200"/>
                  <a:pt x="11403" y="1200"/>
                </a:cubicBezTo>
                <a:cubicBezTo>
                  <a:pt x="11768" y="1200"/>
                  <a:pt x="12075" y="1285"/>
                  <a:pt x="12318" y="1454"/>
                </a:cubicBezTo>
                <a:cubicBezTo>
                  <a:pt x="12610" y="1655"/>
                  <a:pt x="12890" y="2039"/>
                  <a:pt x="13313" y="3271"/>
                </a:cubicBezTo>
                <a:cubicBezTo>
                  <a:pt x="14101" y="5469"/>
                  <a:pt x="13602" y="6698"/>
                  <a:pt x="13350" y="7124"/>
                </a:cubicBezTo>
                <a:cubicBezTo>
                  <a:pt x="13183" y="7407"/>
                  <a:pt x="13126" y="7764"/>
                  <a:pt x="13191" y="8102"/>
                </a:cubicBezTo>
                <a:cubicBezTo>
                  <a:pt x="13386" y="9109"/>
                  <a:pt x="13260" y="9534"/>
                  <a:pt x="13227" y="9619"/>
                </a:cubicBezTo>
                <a:cubicBezTo>
                  <a:pt x="13219" y="9631"/>
                  <a:pt x="13101" y="9814"/>
                  <a:pt x="13041" y="9902"/>
                </a:cubicBezTo>
                <a:cubicBezTo>
                  <a:pt x="12668" y="10452"/>
                  <a:pt x="11973" y="11474"/>
                  <a:pt x="11973" y="13569"/>
                </a:cubicBezTo>
                <a:cubicBezTo>
                  <a:pt x="11973" y="16039"/>
                  <a:pt x="13545" y="17190"/>
                  <a:pt x="14427" y="17477"/>
                </a:cubicBezTo>
                <a:lnTo>
                  <a:pt x="14466" y="17493"/>
                </a:lnTo>
                <a:cubicBezTo>
                  <a:pt x="15703" y="18036"/>
                  <a:pt x="16914" y="18711"/>
                  <a:pt x="17143" y="20400"/>
                </a:cubicBezTo>
                <a:cubicBezTo>
                  <a:pt x="17143" y="20400"/>
                  <a:pt x="4457" y="20400"/>
                  <a:pt x="4457" y="20400"/>
                </a:cubicBezTo>
                <a:close/>
                <a:moveTo>
                  <a:pt x="14715" y="16328"/>
                </a:moveTo>
                <a:cubicBezTo>
                  <a:pt x="14715" y="16328"/>
                  <a:pt x="12955" y="15815"/>
                  <a:pt x="12955" y="13569"/>
                </a:cubicBezTo>
                <a:cubicBezTo>
                  <a:pt x="12955" y="11596"/>
                  <a:pt x="13678" y="10901"/>
                  <a:pt x="13957" y="10421"/>
                </a:cubicBezTo>
                <a:cubicBezTo>
                  <a:pt x="13957" y="10421"/>
                  <a:pt x="14531" y="9807"/>
                  <a:pt x="14146" y="7826"/>
                </a:cubicBezTo>
                <a:cubicBezTo>
                  <a:pt x="14787" y="6740"/>
                  <a:pt x="14995" y="4972"/>
                  <a:pt x="14211" y="2789"/>
                </a:cubicBezTo>
                <a:cubicBezTo>
                  <a:pt x="13774" y="1514"/>
                  <a:pt x="13389" y="815"/>
                  <a:pt x="12801" y="409"/>
                </a:cubicBezTo>
                <a:cubicBezTo>
                  <a:pt x="12370" y="110"/>
                  <a:pt x="11880" y="0"/>
                  <a:pt x="11403" y="0"/>
                </a:cubicBezTo>
                <a:cubicBezTo>
                  <a:pt x="10516" y="0"/>
                  <a:pt x="9675" y="384"/>
                  <a:pt x="9339" y="653"/>
                </a:cubicBezTo>
                <a:cubicBezTo>
                  <a:pt x="8357" y="1192"/>
                  <a:pt x="7697" y="1688"/>
                  <a:pt x="7077" y="3579"/>
                </a:cubicBezTo>
                <a:cubicBezTo>
                  <a:pt x="6540" y="5168"/>
                  <a:pt x="7179" y="6892"/>
                  <a:pt x="7494" y="7758"/>
                </a:cubicBezTo>
                <a:cubicBezTo>
                  <a:pt x="7110" y="9740"/>
                  <a:pt x="7642" y="10421"/>
                  <a:pt x="7642" y="10421"/>
                </a:cubicBezTo>
                <a:cubicBezTo>
                  <a:pt x="7922" y="10901"/>
                  <a:pt x="8644" y="11596"/>
                  <a:pt x="8644" y="13569"/>
                </a:cubicBezTo>
                <a:cubicBezTo>
                  <a:pt x="8644" y="15815"/>
                  <a:pt x="6885" y="16328"/>
                  <a:pt x="6885" y="16328"/>
                </a:cubicBezTo>
                <a:cubicBezTo>
                  <a:pt x="5768" y="16819"/>
                  <a:pt x="3436" y="17760"/>
                  <a:pt x="3436" y="21000"/>
                </a:cubicBezTo>
                <a:cubicBezTo>
                  <a:pt x="3436" y="21000"/>
                  <a:pt x="3436" y="21600"/>
                  <a:pt x="3927" y="21600"/>
                </a:cubicBezTo>
                <a:lnTo>
                  <a:pt x="17673" y="21600"/>
                </a:lnTo>
                <a:cubicBezTo>
                  <a:pt x="18164" y="21600"/>
                  <a:pt x="18164" y="21000"/>
                  <a:pt x="18164" y="21000"/>
                </a:cubicBezTo>
                <a:cubicBezTo>
                  <a:pt x="18164" y="17760"/>
                  <a:pt x="15832" y="16819"/>
                  <a:pt x="14715" y="16328"/>
                </a:cubicBezTo>
                <a:moveTo>
                  <a:pt x="19516" y="15006"/>
                </a:moveTo>
                <a:cubicBezTo>
                  <a:pt x="19516" y="15006"/>
                  <a:pt x="18416" y="14701"/>
                  <a:pt x="18416" y="12954"/>
                </a:cubicBezTo>
                <a:cubicBezTo>
                  <a:pt x="18416" y="11419"/>
                  <a:pt x="18794" y="10879"/>
                  <a:pt x="19017" y="10506"/>
                </a:cubicBezTo>
                <a:cubicBezTo>
                  <a:pt x="19017" y="10506"/>
                  <a:pt x="19443" y="9975"/>
                  <a:pt x="19136" y="8435"/>
                </a:cubicBezTo>
                <a:cubicBezTo>
                  <a:pt x="19388" y="7760"/>
                  <a:pt x="19900" y="6419"/>
                  <a:pt x="19470" y="5184"/>
                </a:cubicBezTo>
                <a:cubicBezTo>
                  <a:pt x="18974" y="3714"/>
                  <a:pt x="18645" y="3327"/>
                  <a:pt x="17860" y="2908"/>
                </a:cubicBezTo>
                <a:cubicBezTo>
                  <a:pt x="17591" y="2699"/>
                  <a:pt x="16918" y="2400"/>
                  <a:pt x="16208" y="2400"/>
                </a:cubicBezTo>
                <a:cubicBezTo>
                  <a:pt x="15873" y="2400"/>
                  <a:pt x="15531" y="2473"/>
                  <a:pt x="15218" y="2647"/>
                </a:cubicBezTo>
                <a:cubicBezTo>
                  <a:pt x="15343" y="3035"/>
                  <a:pt x="15449" y="3420"/>
                  <a:pt x="15525" y="3799"/>
                </a:cubicBezTo>
                <a:cubicBezTo>
                  <a:pt x="15537" y="3790"/>
                  <a:pt x="15550" y="3779"/>
                  <a:pt x="15563" y="3770"/>
                </a:cubicBezTo>
                <a:cubicBezTo>
                  <a:pt x="15730" y="3657"/>
                  <a:pt x="15948" y="3600"/>
                  <a:pt x="16208" y="3600"/>
                </a:cubicBezTo>
                <a:cubicBezTo>
                  <a:pt x="16716" y="3600"/>
                  <a:pt x="17211" y="3825"/>
                  <a:pt x="17332" y="3919"/>
                </a:cubicBezTo>
                <a:cubicBezTo>
                  <a:pt x="17375" y="3953"/>
                  <a:pt x="17421" y="3983"/>
                  <a:pt x="17467" y="4008"/>
                </a:cubicBezTo>
                <a:cubicBezTo>
                  <a:pt x="17950" y="4265"/>
                  <a:pt x="18131" y="4362"/>
                  <a:pt x="18562" y="5641"/>
                </a:cubicBezTo>
                <a:cubicBezTo>
                  <a:pt x="18822" y="6387"/>
                  <a:pt x="18452" y="7378"/>
                  <a:pt x="18253" y="7911"/>
                </a:cubicBezTo>
                <a:cubicBezTo>
                  <a:pt x="18161" y="8156"/>
                  <a:pt x="18130" y="8457"/>
                  <a:pt x="18182" y="8718"/>
                </a:cubicBezTo>
                <a:cubicBezTo>
                  <a:pt x="18316" y="9392"/>
                  <a:pt x="18254" y="9706"/>
                  <a:pt x="18232" y="9784"/>
                </a:cubicBezTo>
                <a:cubicBezTo>
                  <a:pt x="18230" y="9788"/>
                  <a:pt x="18227" y="9793"/>
                  <a:pt x="18224" y="9798"/>
                </a:cubicBezTo>
                <a:lnTo>
                  <a:pt x="18191" y="9853"/>
                </a:lnTo>
                <a:cubicBezTo>
                  <a:pt x="17926" y="10290"/>
                  <a:pt x="17434" y="11106"/>
                  <a:pt x="17434" y="12954"/>
                </a:cubicBezTo>
                <a:cubicBezTo>
                  <a:pt x="17434" y="15019"/>
                  <a:pt x="18570" y="15933"/>
                  <a:pt x="19229" y="16155"/>
                </a:cubicBezTo>
                <a:cubicBezTo>
                  <a:pt x="19856" y="16429"/>
                  <a:pt x="20435" y="16859"/>
                  <a:pt x="20582" y="17999"/>
                </a:cubicBezTo>
                <a:lnTo>
                  <a:pt x="18459" y="18000"/>
                </a:lnTo>
                <a:cubicBezTo>
                  <a:pt x="18647" y="18353"/>
                  <a:pt x="18802" y="18755"/>
                  <a:pt x="18920" y="19200"/>
                </a:cubicBezTo>
                <a:lnTo>
                  <a:pt x="21109" y="19199"/>
                </a:lnTo>
                <a:cubicBezTo>
                  <a:pt x="21600" y="19199"/>
                  <a:pt x="21600" y="18599"/>
                  <a:pt x="21600" y="18599"/>
                </a:cubicBezTo>
                <a:cubicBezTo>
                  <a:pt x="21600" y="16199"/>
                  <a:pt x="20410" y="15388"/>
                  <a:pt x="19516" y="15006"/>
                </a:cubicBezTo>
                <a:moveTo>
                  <a:pt x="2371" y="16155"/>
                </a:moveTo>
                <a:cubicBezTo>
                  <a:pt x="3030" y="15933"/>
                  <a:pt x="4166" y="15019"/>
                  <a:pt x="4166" y="12954"/>
                </a:cubicBezTo>
                <a:cubicBezTo>
                  <a:pt x="4166" y="11106"/>
                  <a:pt x="3673" y="10290"/>
                  <a:pt x="3409" y="9853"/>
                </a:cubicBezTo>
                <a:lnTo>
                  <a:pt x="3376" y="9798"/>
                </a:lnTo>
                <a:cubicBezTo>
                  <a:pt x="3373" y="9793"/>
                  <a:pt x="3370" y="9788"/>
                  <a:pt x="3367" y="9784"/>
                </a:cubicBezTo>
                <a:cubicBezTo>
                  <a:pt x="3346" y="9706"/>
                  <a:pt x="3283" y="9392"/>
                  <a:pt x="3418" y="8718"/>
                </a:cubicBezTo>
                <a:cubicBezTo>
                  <a:pt x="3470" y="8457"/>
                  <a:pt x="3439" y="8156"/>
                  <a:pt x="3347" y="7911"/>
                </a:cubicBezTo>
                <a:cubicBezTo>
                  <a:pt x="3148" y="7378"/>
                  <a:pt x="2778" y="6387"/>
                  <a:pt x="3038" y="5641"/>
                </a:cubicBezTo>
                <a:cubicBezTo>
                  <a:pt x="3469" y="4362"/>
                  <a:pt x="3649" y="4265"/>
                  <a:pt x="4133" y="4008"/>
                </a:cubicBezTo>
                <a:cubicBezTo>
                  <a:pt x="4180" y="3983"/>
                  <a:pt x="4225" y="3953"/>
                  <a:pt x="4268" y="3919"/>
                </a:cubicBezTo>
                <a:cubicBezTo>
                  <a:pt x="4389" y="3825"/>
                  <a:pt x="4884" y="3600"/>
                  <a:pt x="5392" y="3600"/>
                </a:cubicBezTo>
                <a:cubicBezTo>
                  <a:pt x="5636" y="3600"/>
                  <a:pt x="5839" y="3655"/>
                  <a:pt x="6002" y="3755"/>
                </a:cubicBezTo>
                <a:cubicBezTo>
                  <a:pt x="6045" y="3548"/>
                  <a:pt x="6096" y="3341"/>
                  <a:pt x="6165" y="3134"/>
                </a:cubicBezTo>
                <a:cubicBezTo>
                  <a:pt x="6225" y="2950"/>
                  <a:pt x="6289" y="2793"/>
                  <a:pt x="6351" y="2630"/>
                </a:cubicBezTo>
                <a:cubicBezTo>
                  <a:pt x="6046" y="2468"/>
                  <a:pt x="5716" y="2400"/>
                  <a:pt x="5392" y="2400"/>
                </a:cubicBezTo>
                <a:cubicBezTo>
                  <a:pt x="4682" y="2400"/>
                  <a:pt x="4009" y="2699"/>
                  <a:pt x="3740" y="2908"/>
                </a:cubicBezTo>
                <a:cubicBezTo>
                  <a:pt x="2955" y="3327"/>
                  <a:pt x="2625" y="3714"/>
                  <a:pt x="2130" y="5184"/>
                </a:cubicBezTo>
                <a:cubicBezTo>
                  <a:pt x="1700" y="6419"/>
                  <a:pt x="2212" y="7760"/>
                  <a:pt x="2464" y="8435"/>
                </a:cubicBezTo>
                <a:cubicBezTo>
                  <a:pt x="2156" y="9975"/>
                  <a:pt x="2583" y="10506"/>
                  <a:pt x="2583" y="10506"/>
                </a:cubicBezTo>
                <a:cubicBezTo>
                  <a:pt x="2806" y="10879"/>
                  <a:pt x="3185" y="11419"/>
                  <a:pt x="3185" y="12954"/>
                </a:cubicBezTo>
                <a:cubicBezTo>
                  <a:pt x="3185" y="14701"/>
                  <a:pt x="2084" y="15006"/>
                  <a:pt x="2084" y="15006"/>
                </a:cubicBezTo>
                <a:cubicBezTo>
                  <a:pt x="1191" y="15388"/>
                  <a:pt x="0" y="16199"/>
                  <a:pt x="0" y="18599"/>
                </a:cubicBezTo>
                <a:cubicBezTo>
                  <a:pt x="0" y="18599"/>
                  <a:pt x="0" y="19199"/>
                  <a:pt x="491" y="19199"/>
                </a:cubicBezTo>
                <a:lnTo>
                  <a:pt x="2680" y="19200"/>
                </a:lnTo>
                <a:cubicBezTo>
                  <a:pt x="2798" y="18755"/>
                  <a:pt x="2952" y="18353"/>
                  <a:pt x="3141" y="18000"/>
                </a:cubicBezTo>
                <a:lnTo>
                  <a:pt x="1018" y="17999"/>
                </a:lnTo>
                <a:cubicBezTo>
                  <a:pt x="1165" y="16859"/>
                  <a:pt x="1744" y="16429"/>
                  <a:pt x="2371" y="16155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b="1" dirty="0">
              <a:latin typeface="Open Sans Semibold" charset="0"/>
              <a:ea typeface="Open Sans Semibold" charset="0"/>
              <a:cs typeface="Open Sans Semibold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9F37A1F-ED0E-41DB-8314-FCDFA974E033}"/>
              </a:ext>
            </a:extLst>
          </p:cNvPr>
          <p:cNvSpPr/>
          <p:nvPr/>
        </p:nvSpPr>
        <p:spPr>
          <a:xfrm>
            <a:off x="514927" y="5472201"/>
            <a:ext cx="1691352" cy="16917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 b="1" dirty="0">
              <a:solidFill>
                <a:schemeClr val="bg1"/>
              </a:solidFill>
              <a:latin typeface="Open Sans Semibold" charset="0"/>
              <a:ea typeface="Open Sans Semibold" charset="0"/>
              <a:cs typeface="Open Sans Semibold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D49C618-3CDC-487C-B524-BE11DB6E6467}"/>
              </a:ext>
            </a:extLst>
          </p:cNvPr>
          <p:cNvSpPr txBox="1"/>
          <p:nvPr/>
        </p:nvSpPr>
        <p:spPr>
          <a:xfrm>
            <a:off x="514927" y="3073770"/>
            <a:ext cx="22829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Open Sans Semibold" charset="0"/>
                <a:ea typeface="Open Sans Semibold" charset="0"/>
                <a:cs typeface="Open Sans Semibold" charset="0"/>
              </a:rPr>
              <a:t>Timeframe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32D72079-9AD7-4F0A-BAA7-178B91762191}"/>
              </a:ext>
            </a:extLst>
          </p:cNvPr>
          <p:cNvSpPr txBox="1">
            <a:spLocks/>
          </p:cNvSpPr>
          <p:nvPr/>
        </p:nvSpPr>
        <p:spPr>
          <a:xfrm>
            <a:off x="-28948" y="3903211"/>
            <a:ext cx="3480115" cy="64428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640"/>
              </a:lnSpc>
            </a:pPr>
            <a:r>
              <a:rPr lang="en-US" sz="27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12/14/20-4/19/21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9D600E8-5C20-4D77-AD3D-D9A6CBE12192}"/>
              </a:ext>
            </a:extLst>
          </p:cNvPr>
          <p:cNvCxnSpPr>
            <a:cxnSpLocks/>
          </p:cNvCxnSpPr>
          <p:nvPr/>
        </p:nvCxnSpPr>
        <p:spPr>
          <a:xfrm flipH="1" flipV="1">
            <a:off x="1868034" y="7094771"/>
            <a:ext cx="1898748" cy="2157593"/>
          </a:xfrm>
          <a:prstGeom prst="line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hape 2587">
            <a:extLst>
              <a:ext uri="{FF2B5EF4-FFF2-40B4-BE49-F238E27FC236}">
                <a16:creationId xmlns:a16="http://schemas.microsoft.com/office/drawing/2014/main" id="{E29973CF-1FC6-4AE0-A47A-8AB034BF51AE}"/>
              </a:ext>
            </a:extLst>
          </p:cNvPr>
          <p:cNvSpPr/>
          <p:nvPr/>
        </p:nvSpPr>
        <p:spPr>
          <a:xfrm>
            <a:off x="959926" y="5961533"/>
            <a:ext cx="752002" cy="713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81" y="19846"/>
                </a:moveTo>
                <a:lnTo>
                  <a:pt x="9413" y="12882"/>
                </a:lnTo>
                <a:lnTo>
                  <a:pt x="19655" y="2640"/>
                </a:lnTo>
                <a:cubicBezTo>
                  <a:pt x="19655" y="2640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5"/>
                  <a:pt x="299" y="8876"/>
                  <a:pt x="297" y="8877"/>
                </a:cubicBezTo>
                <a:lnTo>
                  <a:pt x="280" y="8885"/>
                </a:lnTo>
                <a:lnTo>
                  <a:pt x="281" y="8887"/>
                </a:lnTo>
                <a:cubicBezTo>
                  <a:pt x="116" y="8967"/>
                  <a:pt x="0" y="9132"/>
                  <a:pt x="0" y="9327"/>
                </a:cubicBezTo>
                <a:cubicBezTo>
                  <a:pt x="0" y="9550"/>
                  <a:pt x="151" y="9731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699"/>
                </a:lnTo>
                <a:cubicBezTo>
                  <a:pt x="21578" y="636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5"/>
                  <a:pt x="7507" y="16344"/>
                </a:cubicBezTo>
                <a:lnTo>
                  <a:pt x="6035" y="17817"/>
                </a:lnTo>
                <a:cubicBezTo>
                  <a:pt x="5946" y="17905"/>
                  <a:pt x="5891" y="18029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0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1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2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1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9"/>
                  <a:pt x="3927" y="14101"/>
                  <a:pt x="3927" y="14237"/>
                </a:cubicBezTo>
                <a:cubicBezTo>
                  <a:pt x="3927" y="14507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b="1" dirty="0">
              <a:latin typeface="Open Sans Semibold" charset="0"/>
              <a:ea typeface="Open Sans Semibold" charset="0"/>
              <a:cs typeface="Open Sans Semibold" charset="0"/>
            </a:endParaRPr>
          </a:p>
        </p:txBody>
      </p:sp>
      <p:sp>
        <p:nvSpPr>
          <p:cNvPr id="45" name="Shape 2769">
            <a:extLst>
              <a:ext uri="{FF2B5EF4-FFF2-40B4-BE49-F238E27FC236}">
                <a16:creationId xmlns:a16="http://schemas.microsoft.com/office/drawing/2014/main" id="{9A5828A3-8E6F-4964-B33A-5449086950AB}"/>
              </a:ext>
            </a:extLst>
          </p:cNvPr>
          <p:cNvSpPr/>
          <p:nvPr/>
        </p:nvSpPr>
        <p:spPr>
          <a:xfrm>
            <a:off x="8092940" y="5829172"/>
            <a:ext cx="711162" cy="9778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50" y="8836"/>
                </a:moveTo>
                <a:cubicBezTo>
                  <a:pt x="1350" y="7752"/>
                  <a:pt x="2559" y="6873"/>
                  <a:pt x="4050" y="6873"/>
                </a:cubicBezTo>
                <a:lnTo>
                  <a:pt x="17550" y="6873"/>
                </a:lnTo>
                <a:cubicBezTo>
                  <a:pt x="19041" y="6873"/>
                  <a:pt x="20250" y="7752"/>
                  <a:pt x="20250" y="8836"/>
                </a:cubicBezTo>
                <a:cubicBezTo>
                  <a:pt x="20250" y="8836"/>
                  <a:pt x="1350" y="8836"/>
                  <a:pt x="1350" y="8836"/>
                </a:cubicBezTo>
                <a:close/>
                <a:moveTo>
                  <a:pt x="14850" y="12764"/>
                </a:moveTo>
                <a:lnTo>
                  <a:pt x="14850" y="14727"/>
                </a:lnTo>
                <a:lnTo>
                  <a:pt x="12150" y="14727"/>
                </a:lnTo>
                <a:lnTo>
                  <a:pt x="12150" y="16691"/>
                </a:lnTo>
                <a:lnTo>
                  <a:pt x="9450" y="16691"/>
                </a:lnTo>
                <a:lnTo>
                  <a:pt x="9450" y="14727"/>
                </a:lnTo>
                <a:lnTo>
                  <a:pt x="6750" y="14727"/>
                </a:lnTo>
                <a:lnTo>
                  <a:pt x="6750" y="12764"/>
                </a:lnTo>
                <a:lnTo>
                  <a:pt x="9450" y="12764"/>
                </a:lnTo>
                <a:lnTo>
                  <a:pt x="9450" y="10800"/>
                </a:lnTo>
                <a:lnTo>
                  <a:pt x="12150" y="10800"/>
                </a:lnTo>
                <a:lnTo>
                  <a:pt x="12150" y="12764"/>
                </a:lnTo>
                <a:cubicBezTo>
                  <a:pt x="12150" y="12764"/>
                  <a:pt x="14850" y="12764"/>
                  <a:pt x="14850" y="12764"/>
                </a:cubicBezTo>
                <a:close/>
                <a:moveTo>
                  <a:pt x="17550" y="20618"/>
                </a:moveTo>
                <a:lnTo>
                  <a:pt x="4050" y="20618"/>
                </a:lnTo>
                <a:cubicBezTo>
                  <a:pt x="2559" y="20618"/>
                  <a:pt x="1350" y="19739"/>
                  <a:pt x="1350" y="18655"/>
                </a:cubicBezTo>
                <a:lnTo>
                  <a:pt x="20250" y="18655"/>
                </a:lnTo>
                <a:cubicBezTo>
                  <a:pt x="20250" y="19739"/>
                  <a:pt x="19041" y="20618"/>
                  <a:pt x="17550" y="20618"/>
                </a:cubicBezTo>
                <a:moveTo>
                  <a:pt x="6750" y="2945"/>
                </a:moveTo>
                <a:lnTo>
                  <a:pt x="14850" y="2945"/>
                </a:lnTo>
                <a:lnTo>
                  <a:pt x="14850" y="4909"/>
                </a:lnTo>
                <a:lnTo>
                  <a:pt x="6750" y="4909"/>
                </a:lnTo>
                <a:cubicBezTo>
                  <a:pt x="6750" y="4909"/>
                  <a:pt x="6750" y="2945"/>
                  <a:pt x="6750" y="2945"/>
                </a:cubicBezTo>
                <a:close/>
                <a:moveTo>
                  <a:pt x="6750" y="982"/>
                </a:moveTo>
                <a:lnTo>
                  <a:pt x="14850" y="982"/>
                </a:lnTo>
                <a:lnTo>
                  <a:pt x="14850" y="1964"/>
                </a:lnTo>
                <a:lnTo>
                  <a:pt x="6750" y="1964"/>
                </a:lnTo>
                <a:cubicBezTo>
                  <a:pt x="6750" y="1964"/>
                  <a:pt x="6750" y="982"/>
                  <a:pt x="6750" y="982"/>
                </a:cubicBezTo>
                <a:close/>
                <a:moveTo>
                  <a:pt x="17550" y="5891"/>
                </a:moveTo>
                <a:lnTo>
                  <a:pt x="16200" y="5891"/>
                </a:lnTo>
                <a:lnTo>
                  <a:pt x="16200" y="4909"/>
                </a:lnTo>
                <a:lnTo>
                  <a:pt x="16200" y="982"/>
                </a:lnTo>
                <a:cubicBezTo>
                  <a:pt x="16200" y="440"/>
                  <a:pt x="15595" y="0"/>
                  <a:pt x="14850" y="0"/>
                </a:cubicBezTo>
                <a:lnTo>
                  <a:pt x="6750" y="0"/>
                </a:lnTo>
                <a:cubicBezTo>
                  <a:pt x="6005" y="0"/>
                  <a:pt x="5400" y="440"/>
                  <a:pt x="5400" y="982"/>
                </a:cubicBezTo>
                <a:lnTo>
                  <a:pt x="5400" y="4909"/>
                </a:lnTo>
                <a:lnTo>
                  <a:pt x="5400" y="5891"/>
                </a:lnTo>
                <a:lnTo>
                  <a:pt x="4050" y="5891"/>
                </a:lnTo>
                <a:cubicBezTo>
                  <a:pt x="1813" y="5891"/>
                  <a:pt x="0" y="7210"/>
                  <a:pt x="0" y="8836"/>
                </a:cubicBezTo>
                <a:lnTo>
                  <a:pt x="0" y="18655"/>
                </a:lnTo>
                <a:cubicBezTo>
                  <a:pt x="0" y="20282"/>
                  <a:pt x="1813" y="21600"/>
                  <a:pt x="4050" y="21600"/>
                </a:cubicBezTo>
                <a:lnTo>
                  <a:pt x="17550" y="21600"/>
                </a:lnTo>
                <a:cubicBezTo>
                  <a:pt x="19787" y="21600"/>
                  <a:pt x="21600" y="20282"/>
                  <a:pt x="21600" y="18655"/>
                </a:cubicBezTo>
                <a:lnTo>
                  <a:pt x="21600" y="8836"/>
                </a:lnTo>
                <a:cubicBezTo>
                  <a:pt x="21600" y="7210"/>
                  <a:pt x="19787" y="5891"/>
                  <a:pt x="17550" y="5891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b="1" dirty="0">
              <a:latin typeface="Open Sans Semibold" charset="0"/>
              <a:ea typeface="Open Sans Semibold" charset="0"/>
              <a:cs typeface="Open Sans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98076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227051-FA96-4A69-AB8E-6466B1F1D354}"/>
              </a:ext>
            </a:extLst>
          </p:cNvPr>
          <p:cNvSpPr txBox="1"/>
          <p:nvPr/>
        </p:nvSpPr>
        <p:spPr>
          <a:xfrm>
            <a:off x="879067" y="1263600"/>
            <a:ext cx="9832179" cy="1046440"/>
          </a:xfrm>
          <a:prstGeom prst="rect">
            <a:avLst/>
          </a:prstGeom>
          <a:noFill/>
        </p:spPr>
        <p:txBody>
          <a:bodyPr wrap="none" lIns="91440" tIns="0" rIns="0" bIns="0" rtlCol="0">
            <a:spAutoFit/>
          </a:bodyPr>
          <a:lstStyle/>
          <a:p>
            <a:pPr algn="ctr"/>
            <a:r>
              <a:rPr lang="en-US" sz="6800" spc="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Exploration &amp; Cleanup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656915-55BF-4884-8662-23AD9D9CA08D}"/>
              </a:ext>
            </a:extLst>
          </p:cNvPr>
          <p:cNvCxnSpPr/>
          <p:nvPr/>
        </p:nvCxnSpPr>
        <p:spPr>
          <a:xfrm>
            <a:off x="5097206" y="2622962"/>
            <a:ext cx="1364539" cy="0"/>
          </a:xfrm>
          <a:prstGeom prst="line">
            <a:avLst/>
          </a:prstGeom>
          <a:ln w="4572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5449C6A-A5C6-43D1-8256-E6483BDE4ED8}"/>
              </a:ext>
            </a:extLst>
          </p:cNvPr>
          <p:cNvSpPr txBox="1"/>
          <p:nvPr/>
        </p:nvSpPr>
        <p:spPr>
          <a:xfrm>
            <a:off x="3308404" y="5735036"/>
            <a:ext cx="3829510" cy="86812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>
              <a:lnSpc>
                <a:spcPts val="7060"/>
              </a:lnSpc>
            </a:pPr>
            <a:r>
              <a:rPr lang="en-US" sz="3200" b="1" dirty="0">
                <a:solidFill>
                  <a:schemeClr val="tx2"/>
                </a:solidFill>
                <a:latin typeface="Open Sans Semibold" charset="0"/>
                <a:ea typeface="Open Sans Semibold" charset="0"/>
                <a:cs typeface="Open Sans Semibold" charset="0"/>
              </a:rPr>
              <a:t>Vaccine Allocation 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0EC07AA1-52FA-4929-BB5B-BD8772B0A761}"/>
              </a:ext>
            </a:extLst>
          </p:cNvPr>
          <p:cNvSpPr txBox="1">
            <a:spLocks/>
          </p:cNvSpPr>
          <p:nvPr/>
        </p:nvSpPr>
        <p:spPr>
          <a:xfrm>
            <a:off x="3172828" y="6648215"/>
            <a:ext cx="7360271" cy="64428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40"/>
              </a:lnSpc>
            </a:pPr>
            <a:r>
              <a:rPr lang="en-US" sz="27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Set zero value for null values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3B33D7-F85C-4823-A4D7-A38826834907}"/>
              </a:ext>
            </a:extLst>
          </p:cNvPr>
          <p:cNvSpPr txBox="1"/>
          <p:nvPr/>
        </p:nvSpPr>
        <p:spPr>
          <a:xfrm>
            <a:off x="3322829" y="2927272"/>
            <a:ext cx="3530134" cy="88113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>
              <a:lnSpc>
                <a:spcPts val="7060"/>
              </a:lnSpc>
            </a:pPr>
            <a:r>
              <a:rPr lang="en-US" sz="3200" b="1" dirty="0">
                <a:solidFill>
                  <a:schemeClr val="tx2"/>
                </a:solidFill>
                <a:latin typeface="Open Sans Semibold" charset="0"/>
                <a:ea typeface="Open Sans Semibold" charset="0"/>
                <a:cs typeface="Open Sans Semibold" charset="0"/>
              </a:rPr>
              <a:t>Normalized Data</a:t>
            </a:r>
            <a:endParaRPr lang="en-US" sz="2000" b="1" dirty="0">
              <a:solidFill>
                <a:srgbClr val="FF0000"/>
              </a:solidFill>
              <a:latin typeface="Open Sans Semibold" charset="0"/>
              <a:ea typeface="Open Sans Semibold" charset="0"/>
              <a:cs typeface="Open Sans Semibold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58DE281-73E7-4903-8B59-E01FF6594969}"/>
              </a:ext>
            </a:extLst>
          </p:cNvPr>
          <p:cNvSpPr txBox="1">
            <a:spLocks/>
          </p:cNvSpPr>
          <p:nvPr/>
        </p:nvSpPr>
        <p:spPr>
          <a:xfrm>
            <a:off x="3172828" y="3808411"/>
            <a:ext cx="7360271" cy="1578576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40"/>
              </a:lnSpc>
            </a:pPr>
            <a:r>
              <a:rPr lang="en-US" sz="27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Measured the number of days from the original start date (12/14/20) and removed all case and death data prior to this date.</a:t>
            </a:r>
          </a:p>
        </p:txBody>
      </p:sp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B76D1BD8-9ED1-4516-B0AD-9CDB7319C392}"/>
              </a:ext>
            </a:extLst>
          </p:cNvPr>
          <p:cNvPicPr>
            <a:picLocks noGrp="1" noChangeAspect="1"/>
          </p:cNvPicPr>
          <p:nvPr>
            <p:ph type="pic" sz="quarter" idx="60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36" t="5056" r="15900" b="1678"/>
          <a:stretch/>
        </p:blipFill>
        <p:spPr>
          <a:xfrm>
            <a:off x="12188825" y="18113"/>
            <a:ext cx="12188825" cy="1371600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FFA297-4969-49E3-AAD2-44403D163215}"/>
              </a:ext>
            </a:extLst>
          </p:cNvPr>
          <p:cNvSpPr txBox="1"/>
          <p:nvPr/>
        </p:nvSpPr>
        <p:spPr>
          <a:xfrm>
            <a:off x="3388563" y="9566046"/>
            <a:ext cx="6166881" cy="88113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>
              <a:lnSpc>
                <a:spcPts val="7060"/>
              </a:lnSpc>
            </a:pPr>
            <a:r>
              <a:rPr lang="en-US" sz="3200" b="1" dirty="0">
                <a:solidFill>
                  <a:schemeClr val="tx2"/>
                </a:solidFill>
                <a:latin typeface="Open Sans Semibold" charset="0"/>
                <a:ea typeface="Open Sans Semibold" charset="0"/>
                <a:cs typeface="Open Sans Semibold" charset="0"/>
              </a:rPr>
              <a:t>Summarized data restrictions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BEC375D-2FF0-4907-9BB2-64492B65B94D}"/>
              </a:ext>
            </a:extLst>
          </p:cNvPr>
          <p:cNvSpPr txBox="1">
            <a:spLocks/>
          </p:cNvSpPr>
          <p:nvPr/>
        </p:nvSpPr>
        <p:spPr>
          <a:xfrm>
            <a:off x="3198228" y="10521259"/>
            <a:ext cx="7360271" cy="1578576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40"/>
              </a:lnSpc>
            </a:pPr>
            <a:r>
              <a:rPr lang="en-US" sz="27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With select plots, it was necessary to omit territories (e.g. Puerto Rico) and government affiliations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570CA6-E807-4EEE-A3C4-65C8CD5F7E35}"/>
              </a:ext>
            </a:extLst>
          </p:cNvPr>
          <p:cNvSpPr txBox="1"/>
          <p:nvPr/>
        </p:nvSpPr>
        <p:spPr>
          <a:xfrm>
            <a:off x="3308404" y="7596806"/>
            <a:ext cx="5457135" cy="86812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>
              <a:lnSpc>
                <a:spcPts val="7060"/>
              </a:lnSpc>
            </a:pPr>
            <a:r>
              <a:rPr lang="en-US" sz="3200" b="1" dirty="0">
                <a:solidFill>
                  <a:schemeClr val="tx2"/>
                </a:solidFill>
                <a:latin typeface="Open Sans Semibold" charset="0"/>
                <a:ea typeface="Open Sans Semibold" charset="0"/>
                <a:cs typeface="Open Sans Semibold" charset="0"/>
              </a:rPr>
              <a:t>State Naming Conventions 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E7549757-6BFF-4213-A902-DB4BB9A52147}"/>
              </a:ext>
            </a:extLst>
          </p:cNvPr>
          <p:cNvSpPr txBox="1">
            <a:spLocks/>
          </p:cNvSpPr>
          <p:nvPr/>
        </p:nvSpPr>
        <p:spPr>
          <a:xfrm>
            <a:off x="3172828" y="8611327"/>
            <a:ext cx="7360271" cy="64428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40"/>
              </a:lnSpc>
            </a:pPr>
            <a:r>
              <a:rPr lang="en-US" sz="27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Utilized state codes as common index </a:t>
            </a:r>
          </a:p>
        </p:txBody>
      </p:sp>
      <p:sp>
        <p:nvSpPr>
          <p:cNvPr id="16" name="Shape 2767">
            <a:extLst>
              <a:ext uri="{FF2B5EF4-FFF2-40B4-BE49-F238E27FC236}">
                <a16:creationId xmlns:a16="http://schemas.microsoft.com/office/drawing/2014/main" id="{33AFBC23-2E63-4FF0-8E86-FCE70F938FB6}"/>
              </a:ext>
            </a:extLst>
          </p:cNvPr>
          <p:cNvSpPr/>
          <p:nvPr/>
        </p:nvSpPr>
        <p:spPr>
          <a:xfrm>
            <a:off x="1842935" y="4311948"/>
            <a:ext cx="1033165" cy="10331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11782"/>
                </a:moveTo>
                <a:lnTo>
                  <a:pt x="11782" y="11782"/>
                </a:lnTo>
                <a:lnTo>
                  <a:pt x="11782" y="15709"/>
                </a:lnTo>
                <a:lnTo>
                  <a:pt x="9818" y="15709"/>
                </a:lnTo>
                <a:lnTo>
                  <a:pt x="9818" y="11782"/>
                </a:lnTo>
                <a:lnTo>
                  <a:pt x="5891" y="11782"/>
                </a:lnTo>
                <a:lnTo>
                  <a:pt x="5891" y="9818"/>
                </a:lnTo>
                <a:lnTo>
                  <a:pt x="9818" y="9818"/>
                </a:lnTo>
                <a:lnTo>
                  <a:pt x="9818" y="5891"/>
                </a:lnTo>
                <a:lnTo>
                  <a:pt x="11782" y="5891"/>
                </a:lnTo>
                <a:lnTo>
                  <a:pt x="11782" y="9818"/>
                </a:lnTo>
                <a:lnTo>
                  <a:pt x="15709" y="9818"/>
                </a:lnTo>
                <a:cubicBezTo>
                  <a:pt x="15709" y="9818"/>
                  <a:pt x="15709" y="11782"/>
                  <a:pt x="15709" y="11782"/>
                </a:cubicBezTo>
                <a:close/>
                <a:moveTo>
                  <a:pt x="15709" y="8836"/>
                </a:moveTo>
                <a:lnTo>
                  <a:pt x="12764" y="8836"/>
                </a:lnTo>
                <a:lnTo>
                  <a:pt x="12764" y="5891"/>
                </a:lnTo>
                <a:cubicBezTo>
                  <a:pt x="12764" y="5349"/>
                  <a:pt x="12324" y="4909"/>
                  <a:pt x="11782" y="4909"/>
                </a:cubicBezTo>
                <a:lnTo>
                  <a:pt x="9818" y="4909"/>
                </a:lnTo>
                <a:cubicBezTo>
                  <a:pt x="9276" y="4909"/>
                  <a:pt x="8836" y="5349"/>
                  <a:pt x="8836" y="5891"/>
                </a:cubicBezTo>
                <a:lnTo>
                  <a:pt x="8836" y="8836"/>
                </a:lnTo>
                <a:lnTo>
                  <a:pt x="5891" y="8836"/>
                </a:lnTo>
                <a:cubicBezTo>
                  <a:pt x="5349" y="8836"/>
                  <a:pt x="4909" y="9276"/>
                  <a:pt x="4909" y="9818"/>
                </a:cubicBezTo>
                <a:lnTo>
                  <a:pt x="4909" y="11782"/>
                </a:lnTo>
                <a:cubicBezTo>
                  <a:pt x="4909" y="12324"/>
                  <a:pt x="5349" y="12764"/>
                  <a:pt x="5891" y="12764"/>
                </a:cubicBezTo>
                <a:lnTo>
                  <a:pt x="8836" y="12764"/>
                </a:lnTo>
                <a:lnTo>
                  <a:pt x="8836" y="15709"/>
                </a:lnTo>
                <a:cubicBezTo>
                  <a:pt x="8836" y="16251"/>
                  <a:pt x="9276" y="16691"/>
                  <a:pt x="9818" y="16691"/>
                </a:cubicBezTo>
                <a:lnTo>
                  <a:pt x="11782" y="16691"/>
                </a:lnTo>
                <a:cubicBezTo>
                  <a:pt x="12324" y="16691"/>
                  <a:pt x="12764" y="16251"/>
                  <a:pt x="12764" y="15709"/>
                </a:cubicBezTo>
                <a:lnTo>
                  <a:pt x="12764" y="12764"/>
                </a:lnTo>
                <a:lnTo>
                  <a:pt x="15709" y="12764"/>
                </a:lnTo>
                <a:cubicBezTo>
                  <a:pt x="16251" y="12764"/>
                  <a:pt x="16691" y="12324"/>
                  <a:pt x="16691" y="11782"/>
                </a:cubicBezTo>
                <a:lnTo>
                  <a:pt x="16691" y="9818"/>
                </a:lnTo>
                <a:cubicBezTo>
                  <a:pt x="16691" y="9276"/>
                  <a:pt x="16251" y="8836"/>
                  <a:pt x="15709" y="8836"/>
                </a:cubicBezTo>
                <a:moveTo>
                  <a:pt x="10800" y="20618"/>
                </a:moveTo>
                <a:cubicBezTo>
                  <a:pt x="5377" y="20618"/>
                  <a:pt x="982" y="16222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2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b="1" dirty="0">
              <a:latin typeface="Open Sans Semibold" charset="0"/>
              <a:ea typeface="Open Sans Semibold" charset="0"/>
              <a:cs typeface="Open Sans Semibold" charset="0"/>
            </a:endParaRPr>
          </a:p>
        </p:txBody>
      </p:sp>
      <p:sp>
        <p:nvSpPr>
          <p:cNvPr id="22" name="Shape 2763">
            <a:extLst>
              <a:ext uri="{FF2B5EF4-FFF2-40B4-BE49-F238E27FC236}">
                <a16:creationId xmlns:a16="http://schemas.microsoft.com/office/drawing/2014/main" id="{D548DAED-D72C-489F-9B8A-DA972CA066FA}"/>
              </a:ext>
            </a:extLst>
          </p:cNvPr>
          <p:cNvSpPr/>
          <p:nvPr/>
        </p:nvSpPr>
        <p:spPr>
          <a:xfrm>
            <a:off x="1973087" y="10821623"/>
            <a:ext cx="977847" cy="9778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79" y="7008"/>
                </a:moveTo>
                <a:cubicBezTo>
                  <a:pt x="20006" y="12260"/>
                  <a:pt x="12624" y="19436"/>
                  <a:pt x="10800" y="20538"/>
                </a:cubicBezTo>
                <a:cubicBezTo>
                  <a:pt x="8976" y="19436"/>
                  <a:pt x="1594" y="12260"/>
                  <a:pt x="1021" y="7001"/>
                </a:cubicBezTo>
                <a:cubicBezTo>
                  <a:pt x="1021" y="7001"/>
                  <a:pt x="982" y="6718"/>
                  <a:pt x="982" y="6382"/>
                </a:cubicBezTo>
                <a:cubicBezTo>
                  <a:pt x="982" y="3405"/>
                  <a:pt x="3404" y="982"/>
                  <a:pt x="6382" y="982"/>
                </a:cubicBezTo>
                <a:cubicBezTo>
                  <a:pt x="7780" y="982"/>
                  <a:pt x="9107" y="1518"/>
                  <a:pt x="10120" y="2491"/>
                </a:cubicBezTo>
                <a:lnTo>
                  <a:pt x="10585" y="2939"/>
                </a:lnTo>
                <a:lnTo>
                  <a:pt x="8836" y="6873"/>
                </a:lnTo>
                <a:lnTo>
                  <a:pt x="11291" y="9818"/>
                </a:lnTo>
                <a:lnTo>
                  <a:pt x="9327" y="14236"/>
                </a:lnTo>
                <a:lnTo>
                  <a:pt x="10800" y="16691"/>
                </a:lnTo>
                <a:lnTo>
                  <a:pt x="10432" y="14236"/>
                </a:lnTo>
                <a:lnTo>
                  <a:pt x="12365" y="9542"/>
                </a:lnTo>
                <a:lnTo>
                  <a:pt x="10002" y="6781"/>
                </a:lnTo>
                <a:lnTo>
                  <a:pt x="12069" y="2007"/>
                </a:lnTo>
                <a:cubicBezTo>
                  <a:pt x="12984" y="1345"/>
                  <a:pt x="14076" y="982"/>
                  <a:pt x="15218" y="982"/>
                </a:cubicBezTo>
                <a:cubicBezTo>
                  <a:pt x="18196" y="982"/>
                  <a:pt x="20618" y="3405"/>
                  <a:pt x="20618" y="6382"/>
                </a:cubicBezTo>
                <a:cubicBezTo>
                  <a:pt x="20618" y="6725"/>
                  <a:pt x="20579" y="7008"/>
                  <a:pt x="20579" y="7008"/>
                </a:cubicBezTo>
                <a:moveTo>
                  <a:pt x="21600" y="6382"/>
                </a:moveTo>
                <a:cubicBezTo>
                  <a:pt x="21600" y="2857"/>
                  <a:pt x="18743" y="0"/>
                  <a:pt x="15218" y="0"/>
                </a:cubicBezTo>
                <a:cubicBezTo>
                  <a:pt x="13502" y="0"/>
                  <a:pt x="11947" y="681"/>
                  <a:pt x="10800" y="1783"/>
                </a:cubicBezTo>
                <a:cubicBezTo>
                  <a:pt x="9653" y="681"/>
                  <a:pt x="8098" y="0"/>
                  <a:pt x="6382" y="0"/>
                </a:cubicBezTo>
                <a:cubicBezTo>
                  <a:pt x="2857" y="0"/>
                  <a:pt x="0" y="2857"/>
                  <a:pt x="0" y="6382"/>
                </a:cubicBezTo>
                <a:cubicBezTo>
                  <a:pt x="0" y="6792"/>
                  <a:pt x="65" y="7282"/>
                  <a:pt x="45" y="7115"/>
                </a:cubicBezTo>
                <a:cubicBezTo>
                  <a:pt x="733" y="13419"/>
                  <a:pt x="9855" y="21600"/>
                  <a:pt x="10800" y="21600"/>
                </a:cubicBezTo>
                <a:cubicBezTo>
                  <a:pt x="11745" y="21600"/>
                  <a:pt x="20867" y="13419"/>
                  <a:pt x="21555" y="7115"/>
                </a:cubicBezTo>
                <a:cubicBezTo>
                  <a:pt x="21536" y="7282"/>
                  <a:pt x="21600" y="6792"/>
                  <a:pt x="21600" y="6382"/>
                </a:cubicBezTo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b="1" dirty="0">
              <a:latin typeface="Open Sans Semibold" charset="0"/>
              <a:ea typeface="Open Sans Semibold" charset="0"/>
              <a:cs typeface="Open Sans Semibold" charset="0"/>
            </a:endParaRPr>
          </a:p>
        </p:txBody>
      </p:sp>
      <p:sp>
        <p:nvSpPr>
          <p:cNvPr id="23" name="Shape 2769">
            <a:extLst>
              <a:ext uri="{FF2B5EF4-FFF2-40B4-BE49-F238E27FC236}">
                <a16:creationId xmlns:a16="http://schemas.microsoft.com/office/drawing/2014/main" id="{7A71641F-9685-4562-9E3B-6FAA82C0118A}"/>
              </a:ext>
            </a:extLst>
          </p:cNvPr>
          <p:cNvSpPr/>
          <p:nvPr/>
        </p:nvSpPr>
        <p:spPr>
          <a:xfrm>
            <a:off x="1842935" y="6302993"/>
            <a:ext cx="878090" cy="10331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50" y="8836"/>
                </a:moveTo>
                <a:cubicBezTo>
                  <a:pt x="1350" y="7752"/>
                  <a:pt x="2559" y="6873"/>
                  <a:pt x="4050" y="6873"/>
                </a:cubicBezTo>
                <a:lnTo>
                  <a:pt x="17550" y="6873"/>
                </a:lnTo>
                <a:cubicBezTo>
                  <a:pt x="19041" y="6873"/>
                  <a:pt x="20250" y="7752"/>
                  <a:pt x="20250" y="8836"/>
                </a:cubicBezTo>
                <a:cubicBezTo>
                  <a:pt x="20250" y="8836"/>
                  <a:pt x="1350" y="8836"/>
                  <a:pt x="1350" y="8836"/>
                </a:cubicBezTo>
                <a:close/>
                <a:moveTo>
                  <a:pt x="14850" y="12764"/>
                </a:moveTo>
                <a:lnTo>
                  <a:pt x="14850" y="14727"/>
                </a:lnTo>
                <a:lnTo>
                  <a:pt x="12150" y="14727"/>
                </a:lnTo>
                <a:lnTo>
                  <a:pt x="12150" y="16691"/>
                </a:lnTo>
                <a:lnTo>
                  <a:pt x="9450" y="16691"/>
                </a:lnTo>
                <a:lnTo>
                  <a:pt x="9450" y="14727"/>
                </a:lnTo>
                <a:lnTo>
                  <a:pt x="6750" y="14727"/>
                </a:lnTo>
                <a:lnTo>
                  <a:pt x="6750" y="12764"/>
                </a:lnTo>
                <a:lnTo>
                  <a:pt x="9450" y="12764"/>
                </a:lnTo>
                <a:lnTo>
                  <a:pt x="9450" y="10800"/>
                </a:lnTo>
                <a:lnTo>
                  <a:pt x="12150" y="10800"/>
                </a:lnTo>
                <a:lnTo>
                  <a:pt x="12150" y="12764"/>
                </a:lnTo>
                <a:cubicBezTo>
                  <a:pt x="12150" y="12764"/>
                  <a:pt x="14850" y="12764"/>
                  <a:pt x="14850" y="12764"/>
                </a:cubicBezTo>
                <a:close/>
                <a:moveTo>
                  <a:pt x="17550" y="20618"/>
                </a:moveTo>
                <a:lnTo>
                  <a:pt x="4050" y="20618"/>
                </a:lnTo>
                <a:cubicBezTo>
                  <a:pt x="2559" y="20618"/>
                  <a:pt x="1350" y="19739"/>
                  <a:pt x="1350" y="18655"/>
                </a:cubicBezTo>
                <a:lnTo>
                  <a:pt x="20250" y="18655"/>
                </a:lnTo>
                <a:cubicBezTo>
                  <a:pt x="20250" y="19739"/>
                  <a:pt x="19041" y="20618"/>
                  <a:pt x="17550" y="20618"/>
                </a:cubicBezTo>
                <a:moveTo>
                  <a:pt x="6750" y="2945"/>
                </a:moveTo>
                <a:lnTo>
                  <a:pt x="14850" y="2945"/>
                </a:lnTo>
                <a:lnTo>
                  <a:pt x="14850" y="4909"/>
                </a:lnTo>
                <a:lnTo>
                  <a:pt x="6750" y="4909"/>
                </a:lnTo>
                <a:cubicBezTo>
                  <a:pt x="6750" y="4909"/>
                  <a:pt x="6750" y="2945"/>
                  <a:pt x="6750" y="2945"/>
                </a:cubicBezTo>
                <a:close/>
                <a:moveTo>
                  <a:pt x="6750" y="982"/>
                </a:moveTo>
                <a:lnTo>
                  <a:pt x="14850" y="982"/>
                </a:lnTo>
                <a:lnTo>
                  <a:pt x="14850" y="1964"/>
                </a:lnTo>
                <a:lnTo>
                  <a:pt x="6750" y="1964"/>
                </a:lnTo>
                <a:cubicBezTo>
                  <a:pt x="6750" y="1964"/>
                  <a:pt x="6750" y="982"/>
                  <a:pt x="6750" y="982"/>
                </a:cubicBezTo>
                <a:close/>
                <a:moveTo>
                  <a:pt x="17550" y="5891"/>
                </a:moveTo>
                <a:lnTo>
                  <a:pt x="16200" y="5891"/>
                </a:lnTo>
                <a:lnTo>
                  <a:pt x="16200" y="4909"/>
                </a:lnTo>
                <a:lnTo>
                  <a:pt x="16200" y="982"/>
                </a:lnTo>
                <a:cubicBezTo>
                  <a:pt x="16200" y="440"/>
                  <a:pt x="15595" y="0"/>
                  <a:pt x="14850" y="0"/>
                </a:cubicBezTo>
                <a:lnTo>
                  <a:pt x="6750" y="0"/>
                </a:lnTo>
                <a:cubicBezTo>
                  <a:pt x="6005" y="0"/>
                  <a:pt x="5400" y="440"/>
                  <a:pt x="5400" y="982"/>
                </a:cubicBezTo>
                <a:lnTo>
                  <a:pt x="5400" y="4909"/>
                </a:lnTo>
                <a:lnTo>
                  <a:pt x="5400" y="5891"/>
                </a:lnTo>
                <a:lnTo>
                  <a:pt x="4050" y="5891"/>
                </a:lnTo>
                <a:cubicBezTo>
                  <a:pt x="1813" y="5891"/>
                  <a:pt x="0" y="7210"/>
                  <a:pt x="0" y="8836"/>
                </a:cubicBezTo>
                <a:lnTo>
                  <a:pt x="0" y="18655"/>
                </a:lnTo>
                <a:cubicBezTo>
                  <a:pt x="0" y="20282"/>
                  <a:pt x="1813" y="21600"/>
                  <a:pt x="4050" y="21600"/>
                </a:cubicBezTo>
                <a:lnTo>
                  <a:pt x="17550" y="21600"/>
                </a:lnTo>
                <a:cubicBezTo>
                  <a:pt x="19787" y="21600"/>
                  <a:pt x="21600" y="20282"/>
                  <a:pt x="21600" y="18655"/>
                </a:cubicBezTo>
                <a:lnTo>
                  <a:pt x="21600" y="8836"/>
                </a:lnTo>
                <a:cubicBezTo>
                  <a:pt x="21600" y="7210"/>
                  <a:pt x="19787" y="5891"/>
                  <a:pt x="17550" y="5891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b="1" dirty="0">
              <a:latin typeface="Open Sans Semibold" charset="0"/>
              <a:ea typeface="Open Sans Semibold" charset="0"/>
              <a:cs typeface="Open Sans Semibold" charset="0"/>
            </a:endParaRPr>
          </a:p>
        </p:txBody>
      </p:sp>
      <p:sp>
        <p:nvSpPr>
          <p:cNvPr id="18" name="Freeform 704">
            <a:extLst>
              <a:ext uri="{FF2B5EF4-FFF2-40B4-BE49-F238E27FC236}">
                <a16:creationId xmlns:a16="http://schemas.microsoft.com/office/drawing/2014/main" id="{A5C3EE32-7C39-4822-BE75-CB267E830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509" y="8229374"/>
            <a:ext cx="1074591" cy="1202408"/>
          </a:xfrm>
          <a:custGeom>
            <a:avLst/>
            <a:gdLst>
              <a:gd name="T0" fmla="*/ 28276 w 294916"/>
              <a:gd name="T1" fmla="*/ 216200 h 294642"/>
              <a:gd name="T2" fmla="*/ 19096 w 294916"/>
              <a:gd name="T3" fmla="*/ 216200 h 294642"/>
              <a:gd name="T4" fmla="*/ 266432 w 294916"/>
              <a:gd name="T5" fmla="*/ 210548 h 294642"/>
              <a:gd name="T6" fmla="*/ 208386 w 294916"/>
              <a:gd name="T7" fmla="*/ 231526 h 294642"/>
              <a:gd name="T8" fmla="*/ 207664 w 294916"/>
              <a:gd name="T9" fmla="*/ 242739 h 294642"/>
              <a:gd name="T10" fmla="*/ 263907 w 294916"/>
              <a:gd name="T11" fmla="*/ 222847 h 294642"/>
              <a:gd name="T12" fmla="*/ 266432 w 294916"/>
              <a:gd name="T13" fmla="*/ 210548 h 294642"/>
              <a:gd name="T14" fmla="*/ 46508 w 294916"/>
              <a:gd name="T15" fmla="*/ 274569 h 294642"/>
              <a:gd name="T16" fmla="*/ 286620 w 294916"/>
              <a:gd name="T17" fmla="*/ 230804 h 294642"/>
              <a:gd name="T18" fmla="*/ 264268 w 294916"/>
              <a:gd name="T19" fmla="*/ 232251 h 294642"/>
              <a:gd name="T20" fmla="*/ 162959 w 294916"/>
              <a:gd name="T21" fmla="*/ 259016 h 294642"/>
              <a:gd name="T22" fmla="*/ 118974 w 294916"/>
              <a:gd name="T23" fmla="*/ 251058 h 294642"/>
              <a:gd name="T24" fmla="*/ 191441 w 294916"/>
              <a:gd name="T25" fmla="*/ 246356 h 294642"/>
              <a:gd name="T26" fmla="*/ 196489 w 294916"/>
              <a:gd name="T27" fmla="*/ 225740 h 294642"/>
              <a:gd name="T28" fmla="*/ 126906 w 294916"/>
              <a:gd name="T29" fmla="*/ 213443 h 294642"/>
              <a:gd name="T30" fmla="*/ 9013 w 294916"/>
              <a:gd name="T31" fmla="*/ 201506 h 294642"/>
              <a:gd name="T32" fmla="*/ 37496 w 294916"/>
              <a:gd name="T33" fmla="*/ 273484 h 294642"/>
              <a:gd name="T34" fmla="*/ 9013 w 294916"/>
              <a:gd name="T35" fmla="*/ 201506 h 294642"/>
              <a:gd name="T36" fmla="*/ 42181 w 294916"/>
              <a:gd name="T37" fmla="*/ 192464 h 294642"/>
              <a:gd name="T38" fmla="*/ 187835 w 294916"/>
              <a:gd name="T39" fmla="*/ 213803 h 294642"/>
              <a:gd name="T40" fmla="*/ 205502 w 294916"/>
              <a:gd name="T41" fmla="*/ 222847 h 294642"/>
              <a:gd name="T42" fmla="*/ 272200 w 294916"/>
              <a:gd name="T43" fmla="*/ 203677 h 294642"/>
              <a:gd name="T44" fmla="*/ 277608 w 294916"/>
              <a:gd name="T45" fmla="*/ 217783 h 294642"/>
              <a:gd name="T46" fmla="*/ 295634 w 294916"/>
              <a:gd name="T47" fmla="*/ 231166 h 294642"/>
              <a:gd name="T48" fmla="*/ 134476 w 294916"/>
              <a:gd name="T49" fmla="*/ 295909 h 294642"/>
              <a:gd name="T50" fmla="*/ 4687 w 294916"/>
              <a:gd name="T51" fmla="*/ 282526 h 294642"/>
              <a:gd name="T52" fmla="*/ 0 w 294916"/>
              <a:gd name="T53" fmla="*/ 197166 h 294642"/>
              <a:gd name="T54" fmla="*/ 183563 w 294916"/>
              <a:gd name="T55" fmla="*/ 73937 h 294642"/>
              <a:gd name="T56" fmla="*/ 179259 w 294916"/>
              <a:gd name="T57" fmla="*/ 103880 h 294642"/>
              <a:gd name="T58" fmla="*/ 153785 w 294916"/>
              <a:gd name="T59" fmla="*/ 124804 h 294642"/>
              <a:gd name="T60" fmla="*/ 183563 w 294916"/>
              <a:gd name="T61" fmla="*/ 129133 h 294642"/>
              <a:gd name="T62" fmla="*/ 204372 w 294916"/>
              <a:gd name="T63" fmla="*/ 154747 h 294642"/>
              <a:gd name="T64" fmla="*/ 208678 w 294916"/>
              <a:gd name="T65" fmla="*/ 124804 h 294642"/>
              <a:gd name="T66" fmla="*/ 234152 w 294916"/>
              <a:gd name="T67" fmla="*/ 103880 h 294642"/>
              <a:gd name="T68" fmla="*/ 204372 w 294916"/>
              <a:gd name="T69" fmla="*/ 99190 h 294642"/>
              <a:gd name="T70" fmla="*/ 183563 w 294916"/>
              <a:gd name="T71" fmla="*/ 73937 h 294642"/>
              <a:gd name="T72" fmla="*/ 208678 w 294916"/>
              <a:gd name="T73" fmla="*/ 64917 h 294642"/>
              <a:gd name="T74" fmla="*/ 213342 w 294916"/>
              <a:gd name="T75" fmla="*/ 94860 h 294642"/>
              <a:gd name="T76" fmla="*/ 243121 w 294916"/>
              <a:gd name="T77" fmla="*/ 99190 h 294642"/>
              <a:gd name="T78" fmla="*/ 238458 w 294916"/>
              <a:gd name="T79" fmla="*/ 133461 h 294642"/>
              <a:gd name="T80" fmla="*/ 213342 w 294916"/>
              <a:gd name="T81" fmla="*/ 159075 h 294642"/>
              <a:gd name="T82" fmla="*/ 179259 w 294916"/>
              <a:gd name="T83" fmla="*/ 163405 h 294642"/>
              <a:gd name="T84" fmla="*/ 174594 w 294916"/>
              <a:gd name="T85" fmla="*/ 133461 h 294642"/>
              <a:gd name="T86" fmla="*/ 144815 w 294916"/>
              <a:gd name="T87" fmla="*/ 129133 h 294642"/>
              <a:gd name="T88" fmla="*/ 149480 w 294916"/>
              <a:gd name="T89" fmla="*/ 94860 h 294642"/>
              <a:gd name="T90" fmla="*/ 174594 w 294916"/>
              <a:gd name="T91" fmla="*/ 69607 h 294642"/>
              <a:gd name="T92" fmla="*/ 195374 w 294916"/>
              <a:gd name="T93" fmla="*/ 10368 h 294642"/>
              <a:gd name="T94" fmla="*/ 120444 w 294916"/>
              <a:gd name="T95" fmla="*/ 116402 h 294642"/>
              <a:gd name="T96" fmla="*/ 195374 w 294916"/>
              <a:gd name="T97" fmla="*/ 191058 h 294642"/>
              <a:gd name="T98" fmla="*/ 248583 w 294916"/>
              <a:gd name="T99" fmla="*/ 63385 h 294642"/>
              <a:gd name="T100" fmla="*/ 192478 w 294916"/>
              <a:gd name="T101" fmla="*/ 1352 h 294642"/>
              <a:gd name="T102" fmla="*/ 254737 w 294916"/>
              <a:gd name="T103" fmla="*/ 57254 h 294642"/>
              <a:gd name="T104" fmla="*/ 195374 w 294916"/>
              <a:gd name="T105" fmla="*/ 200074 h 294642"/>
              <a:gd name="T106" fmla="*/ 111395 w 294916"/>
              <a:gd name="T107" fmla="*/ 116402 h 294642"/>
              <a:gd name="T108" fmla="*/ 192478 w 294916"/>
              <a:gd name="T109" fmla="*/ 1352 h 294642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294916" h="294642">
                <a:moveTo>
                  <a:pt x="23812" y="210689"/>
                </a:moveTo>
                <a:cubicBezTo>
                  <a:pt x="26010" y="210689"/>
                  <a:pt x="28208" y="212806"/>
                  <a:pt x="28208" y="215275"/>
                </a:cubicBezTo>
                <a:cubicBezTo>
                  <a:pt x="28208" y="217745"/>
                  <a:pt x="26010" y="219861"/>
                  <a:pt x="23812" y="219861"/>
                </a:cubicBezTo>
                <a:cubicBezTo>
                  <a:pt x="21248" y="219861"/>
                  <a:pt x="19050" y="217745"/>
                  <a:pt x="19050" y="215275"/>
                </a:cubicBezTo>
                <a:cubicBezTo>
                  <a:pt x="19050" y="212806"/>
                  <a:pt x="21248" y="210689"/>
                  <a:pt x="23812" y="210689"/>
                </a:cubicBezTo>
                <a:close/>
                <a:moveTo>
                  <a:pt x="265784" y="209647"/>
                </a:moveTo>
                <a:cubicBezTo>
                  <a:pt x="263626" y="208566"/>
                  <a:pt x="252477" y="213248"/>
                  <a:pt x="244205" y="216850"/>
                </a:cubicBezTo>
                <a:cubicBezTo>
                  <a:pt x="234494" y="221171"/>
                  <a:pt x="222266" y="226214"/>
                  <a:pt x="207880" y="230535"/>
                </a:cubicBezTo>
                <a:cubicBezTo>
                  <a:pt x="208239" y="232336"/>
                  <a:pt x="208239" y="234857"/>
                  <a:pt x="208239" y="237378"/>
                </a:cubicBezTo>
                <a:cubicBezTo>
                  <a:pt x="208239" y="238459"/>
                  <a:pt x="207880" y="239899"/>
                  <a:pt x="207160" y="241700"/>
                </a:cubicBezTo>
                <a:cubicBezTo>
                  <a:pt x="231257" y="235577"/>
                  <a:pt x="248161" y="228374"/>
                  <a:pt x="260389" y="223332"/>
                </a:cubicBezTo>
                <a:cubicBezTo>
                  <a:pt x="261468" y="222612"/>
                  <a:pt x="262187" y="222252"/>
                  <a:pt x="263266" y="221892"/>
                </a:cubicBezTo>
                <a:cubicBezTo>
                  <a:pt x="266503" y="219011"/>
                  <a:pt x="268301" y="215769"/>
                  <a:pt x="268301" y="213608"/>
                </a:cubicBezTo>
                <a:cubicBezTo>
                  <a:pt x="268301" y="213248"/>
                  <a:pt x="268301" y="211808"/>
                  <a:pt x="265784" y="209647"/>
                </a:cubicBezTo>
                <a:close/>
                <a:moveTo>
                  <a:pt x="46395" y="200643"/>
                </a:moveTo>
                <a:lnTo>
                  <a:pt x="46395" y="273393"/>
                </a:lnTo>
                <a:cubicBezTo>
                  <a:pt x="66895" y="279516"/>
                  <a:pt x="187379" y="311929"/>
                  <a:pt x="278731" y="239179"/>
                </a:cubicBezTo>
                <a:cubicBezTo>
                  <a:pt x="280529" y="238099"/>
                  <a:pt x="285565" y="233417"/>
                  <a:pt x="285924" y="229815"/>
                </a:cubicBezTo>
                <a:cubicBezTo>
                  <a:pt x="285924" y="228735"/>
                  <a:pt x="285565" y="227294"/>
                  <a:pt x="283407" y="225493"/>
                </a:cubicBezTo>
                <a:cubicBezTo>
                  <a:pt x="281608" y="223693"/>
                  <a:pt x="272977" y="227654"/>
                  <a:pt x="263626" y="231256"/>
                </a:cubicBezTo>
                <a:cubicBezTo>
                  <a:pt x="248880" y="237738"/>
                  <a:pt x="226941" y="247102"/>
                  <a:pt x="193493" y="253945"/>
                </a:cubicBezTo>
                <a:cubicBezTo>
                  <a:pt x="186300" y="256466"/>
                  <a:pt x="175870" y="257907"/>
                  <a:pt x="162563" y="257907"/>
                </a:cubicBezTo>
                <a:cubicBezTo>
                  <a:pt x="151054" y="257907"/>
                  <a:pt x="137747" y="256826"/>
                  <a:pt x="122641" y="255026"/>
                </a:cubicBezTo>
                <a:cubicBezTo>
                  <a:pt x="120124" y="254665"/>
                  <a:pt x="118326" y="252504"/>
                  <a:pt x="118685" y="249983"/>
                </a:cubicBezTo>
                <a:cubicBezTo>
                  <a:pt x="119045" y="247823"/>
                  <a:pt x="121203" y="246022"/>
                  <a:pt x="123720" y="246022"/>
                </a:cubicBezTo>
                <a:cubicBezTo>
                  <a:pt x="164002" y="251424"/>
                  <a:pt x="182344" y="248543"/>
                  <a:pt x="190976" y="245301"/>
                </a:cubicBezTo>
                <a:cubicBezTo>
                  <a:pt x="198888" y="242060"/>
                  <a:pt x="199248" y="238099"/>
                  <a:pt x="199248" y="236658"/>
                </a:cubicBezTo>
                <a:cubicBezTo>
                  <a:pt x="199608" y="231256"/>
                  <a:pt x="198529" y="227294"/>
                  <a:pt x="196011" y="224773"/>
                </a:cubicBezTo>
                <a:cubicBezTo>
                  <a:pt x="192774" y="221532"/>
                  <a:pt x="187379" y="221532"/>
                  <a:pt x="187379" y="221532"/>
                </a:cubicBezTo>
                <a:cubicBezTo>
                  <a:pt x="143861" y="222252"/>
                  <a:pt x="135589" y="217570"/>
                  <a:pt x="126598" y="212528"/>
                </a:cubicBezTo>
                <a:cubicBezTo>
                  <a:pt x="117606" y="207126"/>
                  <a:pt x="107536" y="201003"/>
                  <a:pt x="46395" y="200643"/>
                </a:cubicBezTo>
                <a:close/>
                <a:moveTo>
                  <a:pt x="8991" y="200643"/>
                </a:moveTo>
                <a:lnTo>
                  <a:pt x="8991" y="272313"/>
                </a:lnTo>
                <a:lnTo>
                  <a:pt x="37404" y="272313"/>
                </a:lnTo>
                <a:lnTo>
                  <a:pt x="37404" y="200643"/>
                </a:lnTo>
                <a:lnTo>
                  <a:pt x="8991" y="200643"/>
                </a:lnTo>
                <a:close/>
                <a:moveTo>
                  <a:pt x="4675" y="191639"/>
                </a:moveTo>
                <a:lnTo>
                  <a:pt x="42079" y="191639"/>
                </a:lnTo>
                <a:cubicBezTo>
                  <a:pt x="109694" y="191639"/>
                  <a:pt x="120843" y="198482"/>
                  <a:pt x="130913" y="204605"/>
                </a:cubicBezTo>
                <a:cubicBezTo>
                  <a:pt x="139185" y="209287"/>
                  <a:pt x="146019" y="213248"/>
                  <a:pt x="187379" y="212888"/>
                </a:cubicBezTo>
                <a:cubicBezTo>
                  <a:pt x="187379" y="212888"/>
                  <a:pt x="196011" y="212168"/>
                  <a:pt x="202485" y="218290"/>
                </a:cubicBezTo>
                <a:cubicBezTo>
                  <a:pt x="203204" y="219731"/>
                  <a:pt x="204283" y="220451"/>
                  <a:pt x="205002" y="221892"/>
                </a:cubicBezTo>
                <a:cubicBezTo>
                  <a:pt x="218669" y="217930"/>
                  <a:pt x="230897" y="212888"/>
                  <a:pt x="240608" y="208926"/>
                </a:cubicBezTo>
                <a:cubicBezTo>
                  <a:pt x="256073" y="202084"/>
                  <a:pt x="265064" y="198122"/>
                  <a:pt x="271538" y="202804"/>
                </a:cubicBezTo>
                <a:cubicBezTo>
                  <a:pt x="275854" y="206405"/>
                  <a:pt x="276933" y="210367"/>
                  <a:pt x="277293" y="213248"/>
                </a:cubicBezTo>
                <a:cubicBezTo>
                  <a:pt x="277293" y="214329"/>
                  <a:pt x="276933" y="215769"/>
                  <a:pt x="276933" y="216850"/>
                </a:cubicBezTo>
                <a:cubicBezTo>
                  <a:pt x="281968" y="215769"/>
                  <a:pt x="285924" y="216129"/>
                  <a:pt x="289161" y="218650"/>
                </a:cubicBezTo>
                <a:cubicBezTo>
                  <a:pt x="294196" y="222612"/>
                  <a:pt x="294916" y="227294"/>
                  <a:pt x="294916" y="230175"/>
                </a:cubicBezTo>
                <a:cubicBezTo>
                  <a:pt x="294196" y="238819"/>
                  <a:pt x="285205" y="245662"/>
                  <a:pt x="283766" y="246382"/>
                </a:cubicBezTo>
                <a:cubicBezTo>
                  <a:pt x="235933" y="284558"/>
                  <a:pt x="180186" y="294642"/>
                  <a:pt x="134150" y="294642"/>
                </a:cubicBezTo>
                <a:cubicBezTo>
                  <a:pt x="85237" y="294642"/>
                  <a:pt x="47114" y="283117"/>
                  <a:pt x="41360" y="281316"/>
                </a:cubicBezTo>
                <a:lnTo>
                  <a:pt x="4675" y="281316"/>
                </a:lnTo>
                <a:cubicBezTo>
                  <a:pt x="2158" y="281316"/>
                  <a:pt x="0" y="279156"/>
                  <a:pt x="0" y="276995"/>
                </a:cubicBezTo>
                <a:lnTo>
                  <a:pt x="0" y="196321"/>
                </a:lnTo>
                <a:cubicBezTo>
                  <a:pt x="0" y="193800"/>
                  <a:pt x="2158" y="191639"/>
                  <a:pt x="4675" y="191639"/>
                </a:cubicBezTo>
                <a:close/>
                <a:moveTo>
                  <a:pt x="183117" y="73620"/>
                </a:moveTo>
                <a:lnTo>
                  <a:pt x="183117" y="98765"/>
                </a:lnTo>
                <a:cubicBezTo>
                  <a:pt x="183117" y="101279"/>
                  <a:pt x="181328" y="103435"/>
                  <a:pt x="178823" y="103435"/>
                </a:cubicBezTo>
                <a:lnTo>
                  <a:pt x="153411" y="103435"/>
                </a:lnTo>
                <a:lnTo>
                  <a:pt x="153411" y="124269"/>
                </a:lnTo>
                <a:lnTo>
                  <a:pt x="178823" y="124269"/>
                </a:lnTo>
                <a:cubicBezTo>
                  <a:pt x="181328" y="124269"/>
                  <a:pt x="183117" y="126065"/>
                  <a:pt x="183117" y="128580"/>
                </a:cubicBezTo>
                <a:lnTo>
                  <a:pt x="183117" y="154084"/>
                </a:lnTo>
                <a:lnTo>
                  <a:pt x="203876" y="154084"/>
                </a:lnTo>
                <a:lnTo>
                  <a:pt x="203876" y="128580"/>
                </a:lnTo>
                <a:cubicBezTo>
                  <a:pt x="203876" y="126065"/>
                  <a:pt x="206024" y="124269"/>
                  <a:pt x="208171" y="124269"/>
                </a:cubicBezTo>
                <a:lnTo>
                  <a:pt x="233583" y="124269"/>
                </a:lnTo>
                <a:lnTo>
                  <a:pt x="233583" y="103435"/>
                </a:lnTo>
                <a:lnTo>
                  <a:pt x="208171" y="103435"/>
                </a:lnTo>
                <a:cubicBezTo>
                  <a:pt x="206024" y="103435"/>
                  <a:pt x="203876" y="101279"/>
                  <a:pt x="203876" y="98765"/>
                </a:cubicBezTo>
                <a:lnTo>
                  <a:pt x="203876" y="73620"/>
                </a:lnTo>
                <a:lnTo>
                  <a:pt x="183117" y="73620"/>
                </a:lnTo>
                <a:close/>
                <a:moveTo>
                  <a:pt x="178823" y="64639"/>
                </a:moveTo>
                <a:lnTo>
                  <a:pt x="208171" y="64639"/>
                </a:lnTo>
                <a:cubicBezTo>
                  <a:pt x="210676" y="64639"/>
                  <a:pt x="212824" y="66795"/>
                  <a:pt x="212824" y="69309"/>
                </a:cubicBezTo>
                <a:lnTo>
                  <a:pt x="212824" y="94454"/>
                </a:lnTo>
                <a:lnTo>
                  <a:pt x="237878" y="94454"/>
                </a:lnTo>
                <a:cubicBezTo>
                  <a:pt x="240383" y="94454"/>
                  <a:pt x="242530" y="96250"/>
                  <a:pt x="242530" y="98765"/>
                </a:cubicBezTo>
                <a:lnTo>
                  <a:pt x="242530" y="128580"/>
                </a:lnTo>
                <a:cubicBezTo>
                  <a:pt x="242530" y="131094"/>
                  <a:pt x="240383" y="132890"/>
                  <a:pt x="237878" y="132890"/>
                </a:cubicBezTo>
                <a:lnTo>
                  <a:pt x="212824" y="132890"/>
                </a:lnTo>
                <a:lnTo>
                  <a:pt x="212824" y="158394"/>
                </a:lnTo>
                <a:cubicBezTo>
                  <a:pt x="212824" y="160909"/>
                  <a:pt x="210676" y="162705"/>
                  <a:pt x="208171" y="162705"/>
                </a:cubicBezTo>
                <a:lnTo>
                  <a:pt x="178823" y="162705"/>
                </a:lnTo>
                <a:cubicBezTo>
                  <a:pt x="176317" y="162705"/>
                  <a:pt x="174170" y="160909"/>
                  <a:pt x="174170" y="158394"/>
                </a:cubicBezTo>
                <a:lnTo>
                  <a:pt x="174170" y="132890"/>
                </a:lnTo>
                <a:lnTo>
                  <a:pt x="149116" y="132890"/>
                </a:lnTo>
                <a:cubicBezTo>
                  <a:pt x="146611" y="132890"/>
                  <a:pt x="144463" y="131094"/>
                  <a:pt x="144463" y="128580"/>
                </a:cubicBezTo>
                <a:lnTo>
                  <a:pt x="144463" y="98765"/>
                </a:lnTo>
                <a:cubicBezTo>
                  <a:pt x="144463" y="96250"/>
                  <a:pt x="146611" y="94454"/>
                  <a:pt x="149116" y="94454"/>
                </a:cubicBezTo>
                <a:lnTo>
                  <a:pt x="174170" y="94454"/>
                </a:lnTo>
                <a:lnTo>
                  <a:pt x="174170" y="69309"/>
                </a:lnTo>
                <a:cubicBezTo>
                  <a:pt x="174170" y="66795"/>
                  <a:pt x="176317" y="64639"/>
                  <a:pt x="178823" y="64639"/>
                </a:cubicBezTo>
                <a:close/>
                <a:moveTo>
                  <a:pt x="194899" y="10324"/>
                </a:moveTo>
                <a:lnTo>
                  <a:pt x="141818" y="63113"/>
                </a:lnTo>
                <a:cubicBezTo>
                  <a:pt x="128096" y="77478"/>
                  <a:pt x="120152" y="95793"/>
                  <a:pt x="120152" y="115903"/>
                </a:cubicBezTo>
                <a:cubicBezTo>
                  <a:pt x="120152" y="136014"/>
                  <a:pt x="128096" y="154687"/>
                  <a:pt x="141818" y="168693"/>
                </a:cubicBezTo>
                <a:cubicBezTo>
                  <a:pt x="156262" y="182698"/>
                  <a:pt x="175039" y="190239"/>
                  <a:pt x="194899" y="190239"/>
                </a:cubicBezTo>
                <a:cubicBezTo>
                  <a:pt x="215120" y="190239"/>
                  <a:pt x="233897" y="182698"/>
                  <a:pt x="247979" y="168693"/>
                </a:cubicBezTo>
                <a:cubicBezTo>
                  <a:pt x="277228" y="139605"/>
                  <a:pt x="277228" y="92561"/>
                  <a:pt x="247979" y="63113"/>
                </a:cubicBezTo>
                <a:lnTo>
                  <a:pt x="194899" y="10324"/>
                </a:lnTo>
                <a:close/>
                <a:moveTo>
                  <a:pt x="192010" y="1346"/>
                </a:moveTo>
                <a:cubicBezTo>
                  <a:pt x="193454" y="-449"/>
                  <a:pt x="196343" y="-449"/>
                  <a:pt x="198148" y="1346"/>
                </a:cubicBezTo>
                <a:lnTo>
                  <a:pt x="254118" y="57009"/>
                </a:lnTo>
                <a:cubicBezTo>
                  <a:pt x="286977" y="89329"/>
                  <a:pt x="286977" y="142478"/>
                  <a:pt x="254118" y="174798"/>
                </a:cubicBezTo>
                <a:cubicBezTo>
                  <a:pt x="238591" y="190598"/>
                  <a:pt x="217647" y="199217"/>
                  <a:pt x="194899" y="199217"/>
                </a:cubicBezTo>
                <a:cubicBezTo>
                  <a:pt x="172511" y="199217"/>
                  <a:pt x="151568" y="190598"/>
                  <a:pt x="135679" y="174798"/>
                </a:cubicBezTo>
                <a:cubicBezTo>
                  <a:pt x="119791" y="159356"/>
                  <a:pt x="111125" y="138168"/>
                  <a:pt x="111125" y="115903"/>
                </a:cubicBezTo>
                <a:cubicBezTo>
                  <a:pt x="111125" y="93638"/>
                  <a:pt x="119791" y="72810"/>
                  <a:pt x="135679" y="57009"/>
                </a:cubicBezTo>
                <a:lnTo>
                  <a:pt x="192010" y="1346"/>
                </a:lnTo>
                <a:close/>
              </a:path>
            </a:pathLst>
          </a:custGeom>
          <a:solidFill>
            <a:schemeClr val="accent1">
              <a:lumMod val="75000"/>
              <a:lumOff val="25000"/>
            </a:schemeClr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80251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BC6D75D-C2E6-4548-A3B3-8937EAA0D948}"/>
              </a:ext>
            </a:extLst>
          </p:cNvPr>
          <p:cNvSpPr/>
          <p:nvPr/>
        </p:nvSpPr>
        <p:spPr>
          <a:xfrm>
            <a:off x="4889972" y="2734113"/>
            <a:ext cx="11790466" cy="1676865"/>
          </a:xfrm>
          <a:prstGeom prst="roundRect">
            <a:avLst>
              <a:gd name="adj" fmla="val 1430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502AC7D4-ECE5-A14C-818B-F61FFAEA8E40}"/>
              </a:ext>
            </a:extLst>
          </p:cNvPr>
          <p:cNvSpPr/>
          <p:nvPr/>
        </p:nvSpPr>
        <p:spPr>
          <a:xfrm rot="5400000">
            <a:off x="17185124" y="2985280"/>
            <a:ext cx="1008625" cy="1278889"/>
          </a:xfrm>
          <a:custGeom>
            <a:avLst/>
            <a:gdLst>
              <a:gd name="connsiteX0" fmla="*/ 0 w 600077"/>
              <a:gd name="connsiteY0" fmla="*/ 643352 h 738186"/>
              <a:gd name="connsiteX1" fmla="*/ 0 w 600077"/>
              <a:gd name="connsiteY1" fmla="*/ 243151 h 738186"/>
              <a:gd name="connsiteX2" fmla="*/ 243151 w 600077"/>
              <a:gd name="connsiteY2" fmla="*/ 0 h 738186"/>
              <a:gd name="connsiteX3" fmla="*/ 356926 w 600077"/>
              <a:gd name="connsiteY3" fmla="*/ 0 h 738186"/>
              <a:gd name="connsiteX4" fmla="*/ 600077 w 600077"/>
              <a:gd name="connsiteY4" fmla="*/ 243151 h 738186"/>
              <a:gd name="connsiteX5" fmla="*/ 600077 w 600077"/>
              <a:gd name="connsiteY5" fmla="*/ 643352 h 738186"/>
              <a:gd name="connsiteX6" fmla="*/ 580969 w 600077"/>
              <a:gd name="connsiteY6" fmla="*/ 737998 h 738186"/>
              <a:gd name="connsiteX7" fmla="*/ 580867 w 600077"/>
              <a:gd name="connsiteY7" fmla="*/ 738186 h 738186"/>
              <a:gd name="connsiteX8" fmla="*/ 19210 w 600077"/>
              <a:gd name="connsiteY8" fmla="*/ 738185 h 738186"/>
              <a:gd name="connsiteX9" fmla="*/ 19108 w 600077"/>
              <a:gd name="connsiteY9" fmla="*/ 737998 h 738186"/>
              <a:gd name="connsiteX10" fmla="*/ 0 w 600077"/>
              <a:gd name="connsiteY10" fmla="*/ 643352 h 738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00077" h="738186">
                <a:moveTo>
                  <a:pt x="0" y="643352"/>
                </a:moveTo>
                <a:lnTo>
                  <a:pt x="0" y="243151"/>
                </a:lnTo>
                <a:cubicBezTo>
                  <a:pt x="0" y="108862"/>
                  <a:pt x="108862" y="0"/>
                  <a:pt x="243151" y="0"/>
                </a:cubicBezTo>
                <a:lnTo>
                  <a:pt x="356926" y="0"/>
                </a:lnTo>
                <a:cubicBezTo>
                  <a:pt x="491215" y="0"/>
                  <a:pt x="600077" y="108862"/>
                  <a:pt x="600077" y="243151"/>
                </a:cubicBezTo>
                <a:lnTo>
                  <a:pt x="600077" y="643352"/>
                </a:lnTo>
                <a:cubicBezTo>
                  <a:pt x="600077" y="676924"/>
                  <a:pt x="593273" y="708907"/>
                  <a:pt x="580969" y="737998"/>
                </a:cubicBezTo>
                <a:lnTo>
                  <a:pt x="580867" y="738186"/>
                </a:lnTo>
                <a:lnTo>
                  <a:pt x="19210" y="738185"/>
                </a:lnTo>
                <a:lnTo>
                  <a:pt x="19108" y="737998"/>
                </a:lnTo>
                <a:cubicBezTo>
                  <a:pt x="6804" y="708907"/>
                  <a:pt x="0" y="676924"/>
                  <a:pt x="0" y="643352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A12E260-EFB1-2E4C-BADF-18DB28F01EEB}"/>
              </a:ext>
            </a:extLst>
          </p:cNvPr>
          <p:cNvSpPr/>
          <p:nvPr/>
        </p:nvSpPr>
        <p:spPr>
          <a:xfrm>
            <a:off x="16705831" y="2783992"/>
            <a:ext cx="317417" cy="1676866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304A50-586E-4346-8802-BA5FA4A9258D}"/>
              </a:ext>
            </a:extLst>
          </p:cNvPr>
          <p:cNvSpPr/>
          <p:nvPr/>
        </p:nvSpPr>
        <p:spPr>
          <a:xfrm>
            <a:off x="4953454" y="2878538"/>
            <a:ext cx="4089867" cy="13465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198" dirty="0">
                <a:latin typeface="Open Sans Light" panose="020B0306030504020204" pitchFamily="34" charset="0"/>
              </a:rPr>
              <a:t>Pfizer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54F640-EC57-8C43-AC94-A13BE59BB858}"/>
              </a:ext>
            </a:extLst>
          </p:cNvPr>
          <p:cNvSpPr/>
          <p:nvPr/>
        </p:nvSpPr>
        <p:spPr>
          <a:xfrm>
            <a:off x="9043321" y="2878538"/>
            <a:ext cx="4501474" cy="13412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198" dirty="0">
                <a:latin typeface="Open Sans Light" panose="020B0306030504020204" pitchFamily="34" charset="0"/>
              </a:rPr>
              <a:t>Moderna</a:t>
            </a:r>
          </a:p>
        </p:txBody>
      </p:sp>
      <p:sp>
        <p:nvSpPr>
          <p:cNvPr id="12" name="Round Same Side Corner Rectangle 11">
            <a:extLst>
              <a:ext uri="{FF2B5EF4-FFF2-40B4-BE49-F238E27FC236}">
                <a16:creationId xmlns:a16="http://schemas.microsoft.com/office/drawing/2014/main" id="{7F807DE0-7C85-424A-B202-DD3FD3260790}"/>
              </a:ext>
            </a:extLst>
          </p:cNvPr>
          <p:cNvSpPr/>
          <p:nvPr/>
        </p:nvSpPr>
        <p:spPr>
          <a:xfrm rot="5400000">
            <a:off x="14359960" y="2063370"/>
            <a:ext cx="1341223" cy="2971555"/>
          </a:xfrm>
          <a:prstGeom prst="round2SameRect">
            <a:avLst>
              <a:gd name="adj1" fmla="val 12139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r>
              <a:rPr lang="en-US" sz="6000" dirty="0">
                <a:latin typeface="Open Sans Light" panose="020B0306030504020204" pitchFamily="34" charset="0"/>
              </a:rPr>
              <a:t>J&amp;J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9954B4-42BA-3B46-9D2C-658B93B52A24}"/>
              </a:ext>
            </a:extLst>
          </p:cNvPr>
          <p:cNvSpPr/>
          <p:nvPr/>
        </p:nvSpPr>
        <p:spPr>
          <a:xfrm>
            <a:off x="2692382" y="3032642"/>
            <a:ext cx="1670767" cy="9800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04908D0-A039-3144-BA16-B39B85203240}"/>
              </a:ext>
            </a:extLst>
          </p:cNvPr>
          <p:cNvSpPr/>
          <p:nvPr/>
        </p:nvSpPr>
        <p:spPr>
          <a:xfrm>
            <a:off x="18046268" y="3501614"/>
            <a:ext cx="2688941" cy="45719"/>
          </a:xfrm>
          <a:custGeom>
            <a:avLst/>
            <a:gdLst>
              <a:gd name="connsiteX0" fmla="*/ 0 w 1854109"/>
              <a:gd name="connsiteY0" fmla="*/ 0 h 116680"/>
              <a:gd name="connsiteX1" fmla="*/ 1753708 w 1854109"/>
              <a:gd name="connsiteY1" fmla="*/ 0 h 116680"/>
              <a:gd name="connsiteX2" fmla="*/ 1854109 w 1854109"/>
              <a:gd name="connsiteY2" fmla="*/ 116680 h 116680"/>
              <a:gd name="connsiteX3" fmla="*/ 0 w 1854109"/>
              <a:gd name="connsiteY3" fmla="*/ 116680 h 116680"/>
              <a:gd name="connsiteX4" fmla="*/ 0 w 1854109"/>
              <a:gd name="connsiteY4" fmla="*/ 0 h 116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4109" h="116680">
                <a:moveTo>
                  <a:pt x="0" y="0"/>
                </a:moveTo>
                <a:lnTo>
                  <a:pt x="1753708" y="0"/>
                </a:lnTo>
                <a:lnTo>
                  <a:pt x="1854109" y="116680"/>
                </a:lnTo>
                <a:lnTo>
                  <a:pt x="0" y="11668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solidFill>
                <a:schemeClr val="bg2">
                  <a:lumMod val="50000"/>
                </a:schemeClr>
              </a:solidFill>
              <a:latin typeface="Open Sans Light" panose="020B0306030504020204" pitchFamily="34" charset="0"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00A3CF-7198-4940-89F9-A87C8C7DE1BC}"/>
              </a:ext>
            </a:extLst>
          </p:cNvPr>
          <p:cNvSpPr/>
          <p:nvPr/>
        </p:nvSpPr>
        <p:spPr>
          <a:xfrm>
            <a:off x="23744378" y="5895585"/>
            <a:ext cx="12797" cy="6326"/>
          </a:xfrm>
          <a:custGeom>
            <a:avLst/>
            <a:gdLst>
              <a:gd name="connsiteX0" fmla="*/ 0 w 6400"/>
              <a:gd name="connsiteY0" fmla="*/ 0 h 3164"/>
              <a:gd name="connsiteX1" fmla="*/ 6400 w 6400"/>
              <a:gd name="connsiteY1" fmla="*/ 0 h 3164"/>
              <a:gd name="connsiteX2" fmla="*/ 2723 w 6400"/>
              <a:gd name="connsiteY2" fmla="*/ 3164 h 3164"/>
              <a:gd name="connsiteX3" fmla="*/ 0 w 6400"/>
              <a:gd name="connsiteY3" fmla="*/ 0 h 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00" h="3164">
                <a:moveTo>
                  <a:pt x="0" y="0"/>
                </a:moveTo>
                <a:lnTo>
                  <a:pt x="6400" y="0"/>
                </a:lnTo>
                <a:lnTo>
                  <a:pt x="2723" y="3164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solidFill>
                <a:schemeClr val="bg2">
                  <a:lumMod val="50000"/>
                </a:schemeClr>
              </a:solidFill>
              <a:latin typeface="Open Sans Light" panose="020B0306030504020204" pitchFamily="34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2762727-3F12-A145-8A79-B5EC0D51EBE7}"/>
              </a:ext>
            </a:extLst>
          </p:cNvPr>
          <p:cNvSpPr/>
          <p:nvPr/>
        </p:nvSpPr>
        <p:spPr>
          <a:xfrm flipH="1">
            <a:off x="2480495" y="2458858"/>
            <a:ext cx="185143" cy="2097375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7D1C403-CAB8-DA42-AFA4-2FE64C46512A}"/>
              </a:ext>
            </a:extLst>
          </p:cNvPr>
          <p:cNvSpPr/>
          <p:nvPr/>
        </p:nvSpPr>
        <p:spPr>
          <a:xfrm>
            <a:off x="4363149" y="2270423"/>
            <a:ext cx="564912" cy="2354437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02B371-AA99-6F45-99DD-DBE4ECFDDDAB}"/>
              </a:ext>
            </a:extLst>
          </p:cNvPr>
          <p:cNvSpPr txBox="1"/>
          <p:nvPr/>
        </p:nvSpPr>
        <p:spPr>
          <a:xfrm>
            <a:off x="8489650" y="580840"/>
            <a:ext cx="738048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Implementation &amp; Execution</a:t>
            </a:r>
          </a:p>
          <a:p>
            <a:pPr algn="ctr"/>
            <a:r>
              <a:rPr lang="en-US" sz="4400" b="1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Team Project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8A13458-BABF-43D4-A4E7-E4FDA19D1129}"/>
              </a:ext>
            </a:extLst>
          </p:cNvPr>
          <p:cNvCxnSpPr/>
          <p:nvPr/>
        </p:nvCxnSpPr>
        <p:spPr>
          <a:xfrm>
            <a:off x="11288871" y="2527485"/>
            <a:ext cx="1364539" cy="0"/>
          </a:xfrm>
          <a:prstGeom prst="line">
            <a:avLst/>
          </a:prstGeom>
          <a:ln w="4572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37C3F21-D293-49E0-B186-3EA1EDA9C02D}"/>
              </a:ext>
            </a:extLst>
          </p:cNvPr>
          <p:cNvSpPr txBox="1"/>
          <p:nvPr/>
        </p:nvSpPr>
        <p:spPr>
          <a:xfrm>
            <a:off x="952521" y="5921264"/>
            <a:ext cx="2280465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How we tackled our dataset:</a:t>
            </a:r>
          </a:p>
          <a:p>
            <a:endParaRPr lang="en-US" sz="24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Created a data manipulation folder and two subfolders within GitHub for clean data and source data, along with original readme file.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Datasets were scrubbed multiple times to ensure accuracy, including combining territories (e.g. Guam, Puerto Rico into separate state) for plotting purposes.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Assigned the plotting tasks (11) into individual folders with a respective read me file script for each person to follow.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Once team member completed their work, it was committed and pushed to our respective individual branches and later merged/squashed into the main branch.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All remaining updates were conducted through the main branch, requiring coordination among the team to avoid merge conflicts and overwriting our work.</a:t>
            </a:r>
          </a:p>
        </p:txBody>
      </p:sp>
    </p:spTree>
    <p:extLst>
      <p:ext uri="{BB962C8B-B14F-4D97-AF65-F5344CB8AC3E}">
        <p14:creationId xmlns:p14="http://schemas.microsoft.com/office/powerpoint/2010/main" val="3421757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FF4EF909-5003-48BB-AC58-B6192EF5713F}"/>
              </a:ext>
            </a:extLst>
          </p:cNvPr>
          <p:cNvPicPr>
            <a:picLocks noGrp="1" noChangeAspect="1"/>
          </p:cNvPicPr>
          <p:nvPr>
            <p:ph type="pic" sz="quarter" idx="60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85" t="-3920" r="5394" b="15684"/>
          <a:stretch/>
        </p:blipFill>
        <p:spPr>
          <a:xfrm>
            <a:off x="8750007" y="-1403192"/>
            <a:ext cx="17547215" cy="15303098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7CC6D2B-E5F7-45DF-9686-52C50E582EEC}"/>
              </a:ext>
            </a:extLst>
          </p:cNvPr>
          <p:cNvSpPr>
            <a:spLocks/>
          </p:cNvSpPr>
          <p:nvPr/>
        </p:nvSpPr>
        <p:spPr bwMode="auto">
          <a:xfrm>
            <a:off x="2050494" y="4434259"/>
            <a:ext cx="6545061" cy="161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defTabSz="4572000"/>
            <a:r>
              <a:rPr lang="en-US" sz="10500" b="1" spc="17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Bebas Neue" charset="0"/>
              </a:rPr>
              <a:t>Analysis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BB5AD22-DA3F-4569-B983-40664927027E}"/>
              </a:ext>
            </a:extLst>
          </p:cNvPr>
          <p:cNvSpPr txBox="1">
            <a:spLocks/>
          </p:cNvSpPr>
          <p:nvPr/>
        </p:nvSpPr>
        <p:spPr>
          <a:xfrm>
            <a:off x="1351044" y="8076847"/>
            <a:ext cx="10306506" cy="179017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00"/>
              </a:lnSpc>
            </a:pPr>
            <a:r>
              <a:rPr lang="en-US" sz="27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We will present visualizations that help illustrate the current situation related to the Covid-19 pandemic and where we stand relative to vaccinations at a state level within the United States.</a:t>
            </a:r>
          </a:p>
        </p:txBody>
      </p:sp>
    </p:spTree>
    <p:extLst>
      <p:ext uri="{BB962C8B-B14F-4D97-AF65-F5344CB8AC3E}">
        <p14:creationId xmlns:p14="http://schemas.microsoft.com/office/powerpoint/2010/main" val="315432694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040759-D789-46E3-B613-7E50821A1881}"/>
              </a:ext>
            </a:extLst>
          </p:cNvPr>
          <p:cNvSpPr txBox="1"/>
          <p:nvPr/>
        </p:nvSpPr>
        <p:spPr>
          <a:xfrm>
            <a:off x="1501775" y="10954668"/>
            <a:ext cx="106870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There is good evidence that the administration is reflective is </a:t>
            </a:r>
          </a:p>
          <a:p>
            <a:r>
              <a:rPr lang="en-US" sz="2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reflective of the lower number of deaths.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826A21-2C98-4BC4-9DFE-629F238C70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60507"/>
            <a:ext cx="12504326" cy="75025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298FD23-ADE4-4D5D-A52A-756F5EC8DE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7581" y="5900360"/>
            <a:ext cx="12069519" cy="72417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20B8DD-6FAD-4E80-87AC-E04781123B73}"/>
              </a:ext>
            </a:extLst>
          </p:cNvPr>
          <p:cNvSpPr txBox="1"/>
          <p:nvPr/>
        </p:nvSpPr>
        <p:spPr>
          <a:xfrm>
            <a:off x="6537913" y="512979"/>
            <a:ext cx="113018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Are vaccinations decreasing death rates?</a:t>
            </a:r>
          </a:p>
        </p:txBody>
      </p:sp>
    </p:spTree>
    <p:extLst>
      <p:ext uri="{BB962C8B-B14F-4D97-AF65-F5344CB8AC3E}">
        <p14:creationId xmlns:p14="http://schemas.microsoft.com/office/powerpoint/2010/main" val="4128095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6953B5-1F20-4071-A1C6-A77700EE0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53" y="735468"/>
            <a:ext cx="18591907" cy="111551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3CB8DC-C5F4-46D4-8BEB-9E554F813210}"/>
              </a:ext>
            </a:extLst>
          </p:cNvPr>
          <p:cNvSpPr txBox="1"/>
          <p:nvPr/>
        </p:nvSpPr>
        <p:spPr>
          <a:xfrm>
            <a:off x="5765602" y="11998333"/>
            <a:ext cx="13560122" cy="523220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The CDC has allocated both doses for Pfizer and </a:t>
            </a:r>
            <a:r>
              <a:rPr lang="en-US" sz="28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Moderna</a:t>
            </a:r>
            <a:r>
              <a:rPr lang="en-US" sz="2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at the time of allocation.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F0A6DB-031A-4DF1-8ED1-8261B8DCA09F}"/>
              </a:ext>
            </a:extLst>
          </p:cNvPr>
          <p:cNvSpPr txBox="1"/>
          <p:nvPr/>
        </p:nvSpPr>
        <p:spPr>
          <a:xfrm>
            <a:off x="853804" y="366136"/>
            <a:ext cx="22728851" cy="738664"/>
          </a:xfrm>
          <a:prstGeom prst="rect">
            <a:avLst/>
          </a:prstGeom>
          <a:noFill/>
        </p:spPr>
        <p:txBody>
          <a:bodyPr wrap="none" lIns="91440" tIns="0" rIns="0" bIns="0" rtlCol="0">
            <a:spAutoFit/>
          </a:bodyPr>
          <a:lstStyle/>
          <a:p>
            <a:pPr algn="ctr"/>
            <a:r>
              <a:rPr lang="en-US" sz="4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How does the CDC handle the multi dose allocation in their distribution values?</a:t>
            </a:r>
            <a:endParaRPr lang="en-US" sz="4400" spc="3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980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TIFY - Cool2 - Light">
      <a:dk1>
        <a:srgbClr val="08273C"/>
      </a:dk1>
      <a:lt1>
        <a:srgbClr val="FFFFFF"/>
      </a:lt1>
      <a:dk2>
        <a:srgbClr val="03121A"/>
      </a:dk2>
      <a:lt2>
        <a:srgbClr val="FFFFFF"/>
      </a:lt2>
      <a:accent1>
        <a:srgbClr val="021E49"/>
      </a:accent1>
      <a:accent2>
        <a:srgbClr val="29486D"/>
      </a:accent2>
      <a:accent3>
        <a:srgbClr val="356689"/>
      </a:accent3>
      <a:accent4>
        <a:srgbClr val="0D6A90"/>
      </a:accent4>
      <a:accent5>
        <a:srgbClr val="88BBD7"/>
      </a:accent5>
      <a:accent6>
        <a:srgbClr val="363636"/>
      </a:accent6>
      <a:hlink>
        <a:srgbClr val="CA6C48"/>
      </a:hlink>
      <a:folHlink>
        <a:srgbClr val="FF253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{9BB6B025-EE7B-B14D-8EC8-5D2DE61B865A}tf16401378</Template>
  <TotalTime>87482</TotalTime>
  <Words>1107</Words>
  <Application>Microsoft Office PowerPoint</Application>
  <PresentationFormat>Custom</PresentationFormat>
  <Paragraphs>118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Consolas</vt:lpstr>
      <vt:lpstr>Open Sans</vt:lpstr>
      <vt:lpstr>Open Sans Light</vt:lpstr>
      <vt:lpstr>Open Sans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Brad Niemiec</dc:creator>
  <cp:keywords/>
  <dc:description/>
  <cp:lastModifiedBy>Brad</cp:lastModifiedBy>
  <cp:revision>15253</cp:revision>
  <dcterms:created xsi:type="dcterms:W3CDTF">2014-11-12T21:47:38Z</dcterms:created>
  <dcterms:modified xsi:type="dcterms:W3CDTF">2021-04-29T19:04:06Z</dcterms:modified>
  <cp:category/>
</cp:coreProperties>
</file>