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9"/>
  </p:notesMasterIdLst>
  <p:sldIdLst>
    <p:sldId id="2440" r:id="rId2"/>
    <p:sldId id="2588" r:id="rId3"/>
    <p:sldId id="2565" r:id="rId4"/>
    <p:sldId id="2575" r:id="rId5"/>
    <p:sldId id="3326" r:id="rId6"/>
    <p:sldId id="3307" r:id="rId7"/>
    <p:sldId id="2568" r:id="rId8"/>
    <p:sldId id="3323" r:id="rId9"/>
    <p:sldId id="3317" r:id="rId10"/>
    <p:sldId id="3314" r:id="rId11"/>
    <p:sldId id="3313" r:id="rId12"/>
    <p:sldId id="3328" r:id="rId13"/>
    <p:sldId id="3325" r:id="rId14"/>
    <p:sldId id="3324" r:id="rId15"/>
    <p:sldId id="3319" r:id="rId16"/>
    <p:sldId id="2572" r:id="rId17"/>
    <p:sldId id="3327"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pos="1439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CB5E3"/>
    <a:srgbClr val="000000"/>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6" autoAdjust="0"/>
    <p:restoredTop sz="93512" autoAdjust="0"/>
  </p:normalViewPr>
  <p:slideViewPr>
    <p:cSldViewPr snapToGrid="0" snapToObjects="1">
      <p:cViewPr varScale="1">
        <p:scale>
          <a:sx n="55" d="100"/>
          <a:sy n="55" d="100"/>
        </p:scale>
        <p:origin x="204" y="90"/>
      </p:cViewPr>
      <p:guideLst>
        <p:guide pos="958"/>
        <p:guide orient="horz" pos="480"/>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panose="020B03060305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panose="020B0306030504020204" pitchFamily="34" charset="0"/>
              </a:defRPr>
            </a:lvl1pPr>
          </a:lstStyle>
          <a:p>
            <a:fld id="{EFC10EE1-B198-C942-8235-326C972CBB30}" type="datetimeFigureOut">
              <a:rPr lang="en-US" smtClean="0"/>
              <a:pPr/>
              <a:t>4/29/2021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panose="020B03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panose="020B0306030504020204"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panose="020B0306030504020204" pitchFamily="34" charset="0"/>
        <a:ea typeface="+mn-ea"/>
        <a:cs typeface="+mn-cs"/>
      </a:defRPr>
    </a:lvl1pPr>
    <a:lvl2pPr marL="914217" algn="l" defTabSz="914217" rtl="0" eaLnBrk="1" latinLnBrk="0" hangingPunct="1">
      <a:defRPr sz="2400" b="0" i="0" kern="1200">
        <a:solidFill>
          <a:schemeClr val="tx1"/>
        </a:solidFill>
        <a:latin typeface="Open Sans Light" panose="020B0306030504020204" pitchFamily="34" charset="0"/>
        <a:ea typeface="+mn-ea"/>
        <a:cs typeface="+mn-cs"/>
      </a:defRPr>
    </a:lvl2pPr>
    <a:lvl3pPr marL="1828434" algn="l" defTabSz="914217" rtl="0" eaLnBrk="1" latinLnBrk="0" hangingPunct="1">
      <a:defRPr sz="2400" b="0" i="0" kern="1200">
        <a:solidFill>
          <a:schemeClr val="tx1"/>
        </a:solidFill>
        <a:latin typeface="Open Sans Light" panose="020B0306030504020204" pitchFamily="34" charset="0"/>
        <a:ea typeface="+mn-ea"/>
        <a:cs typeface="+mn-cs"/>
      </a:defRPr>
    </a:lvl3pPr>
    <a:lvl4pPr marL="2742651" algn="l" defTabSz="914217" rtl="0" eaLnBrk="1" latinLnBrk="0" hangingPunct="1">
      <a:defRPr sz="2400" b="0" i="0" kern="1200">
        <a:solidFill>
          <a:schemeClr val="tx1"/>
        </a:solidFill>
        <a:latin typeface="Open Sans Light" panose="020B0306030504020204" pitchFamily="34" charset="0"/>
        <a:ea typeface="+mn-ea"/>
        <a:cs typeface="+mn-cs"/>
      </a:defRPr>
    </a:lvl4pPr>
    <a:lvl5pPr marL="3656868" algn="l" defTabSz="914217" rtl="0" eaLnBrk="1" latinLnBrk="0" hangingPunct="1">
      <a:defRPr sz="2400" b="0" i="0" kern="1200">
        <a:solidFill>
          <a:schemeClr val="tx1"/>
        </a:solidFill>
        <a:latin typeface="Open Sans Light" panose="020B0306030504020204"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86308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This figure represents the percent of vaccines allocated versus the percent of vaccines administered.  This is a calculation based on the number of doses.  Keep in mind that two of the three vaccines in our dataset require two doses (Pfizer &amp; </a:t>
            </a:r>
            <a:r>
              <a:rPr lang="en-US" sz="2400" dirty="0" err="1">
                <a:latin typeface="Open Sans Light" panose="020B0306030504020204" pitchFamily="34" charset="0"/>
                <a:ea typeface="Open Sans Light" panose="020B0306030504020204" pitchFamily="34" charset="0"/>
                <a:cs typeface="Open Sans Light" panose="020B0306030504020204" pitchFamily="34" charset="0"/>
              </a:rPr>
              <a:t>Moderna</a:t>
            </a:r>
            <a:r>
              <a:rPr lang="en-US" sz="2400" dirty="0">
                <a:latin typeface="Open Sans Light" panose="020B0306030504020204" pitchFamily="34" charset="0"/>
                <a:ea typeface="Open Sans Light" panose="020B0306030504020204" pitchFamily="34" charset="0"/>
                <a:cs typeface="Open Sans Light" panose="020B0306030504020204" pitchFamily="34" charset="0"/>
              </a:rPr>
              <a:t>).  The majority of states are adequately administering the vaccines upon receipt from the CDC.  New Hampshire and New Mexico reflect a higher number of vaccines received versus administered and we suspect it is related to the indigenous population and their diligence within the tribal community to administer them quickly; while we suspect Alaska has experienced challenges with administering the vaccination based on population density.</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55314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ig-Picture">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prstGeom prst="rect">
            <a:avLst/>
          </a:prstGeom>
          <a:effectLst/>
        </p:spPr>
        <p:txBody>
          <a:bodyPr>
            <a:norm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390497382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FAULT-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2747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reak Layout Slide">
    <p:spTree>
      <p:nvGrpSpPr>
        <p:cNvPr id="1" name=""/>
        <p:cNvGrpSpPr/>
        <p:nvPr/>
      </p:nvGrpSpPr>
      <p:grpSpPr>
        <a:xfrm>
          <a:off x="0" y="0"/>
          <a:ext cx="0" cy="0"/>
          <a:chOff x="0" y="0"/>
          <a:chExt cx="0" cy="0"/>
        </a:xfrm>
      </p:grpSpPr>
      <p:sp>
        <p:nvSpPr>
          <p:cNvPr id="12" name="Oval 2">
            <a:extLst>
              <a:ext uri="{FF2B5EF4-FFF2-40B4-BE49-F238E27FC236}">
                <a16:creationId xmlns:a16="http://schemas.microsoft.com/office/drawing/2014/main" id="{FEB26418-2BCC-1F4D-9607-762383842187}"/>
              </a:ext>
            </a:extLst>
          </p:cNvPr>
          <p:cNvSpPr/>
          <p:nvPr userDrawn="1"/>
        </p:nvSpPr>
        <p:spPr>
          <a:xfrm rot="317298">
            <a:off x="8266732" y="-878796"/>
            <a:ext cx="18114993" cy="14951077"/>
          </a:xfrm>
          <a:custGeom>
            <a:avLst/>
            <a:gdLst>
              <a:gd name="connsiteX0" fmla="*/ 0 w 4023360"/>
              <a:gd name="connsiteY0" fmla="*/ 1319349 h 2638697"/>
              <a:gd name="connsiteX1" fmla="*/ 2011680 w 4023360"/>
              <a:gd name="connsiteY1" fmla="*/ 0 h 2638697"/>
              <a:gd name="connsiteX2" fmla="*/ 4023360 w 4023360"/>
              <a:gd name="connsiteY2" fmla="*/ 1319349 h 2638697"/>
              <a:gd name="connsiteX3" fmla="*/ 2011680 w 4023360"/>
              <a:gd name="connsiteY3" fmla="*/ 2638698 h 2638697"/>
              <a:gd name="connsiteX4" fmla="*/ 0 w 4023360"/>
              <a:gd name="connsiteY4" fmla="*/ 1319349 h 2638697"/>
              <a:gd name="connsiteX0" fmla="*/ 0 w 4023360"/>
              <a:gd name="connsiteY0" fmla="*/ 1319349 h 2638698"/>
              <a:gd name="connsiteX1" fmla="*/ 2011680 w 4023360"/>
              <a:gd name="connsiteY1" fmla="*/ 0 h 2638698"/>
              <a:gd name="connsiteX2" fmla="*/ 4023360 w 4023360"/>
              <a:gd name="connsiteY2" fmla="*/ 1319349 h 2638698"/>
              <a:gd name="connsiteX3" fmla="*/ 2011680 w 4023360"/>
              <a:gd name="connsiteY3" fmla="*/ 2638698 h 2638698"/>
              <a:gd name="connsiteX4" fmla="*/ 0 w 4023360"/>
              <a:gd name="connsiteY4" fmla="*/ 1319349 h 2638698"/>
              <a:gd name="connsiteX0" fmla="*/ 0 w 4911634"/>
              <a:gd name="connsiteY0" fmla="*/ 1327320 h 2650631"/>
              <a:gd name="connsiteX1" fmla="*/ 2011680 w 4911634"/>
              <a:gd name="connsiteY1" fmla="*/ 7971 h 2650631"/>
              <a:gd name="connsiteX2" fmla="*/ 4911634 w 4911634"/>
              <a:gd name="connsiteY2" fmla="*/ 961560 h 2650631"/>
              <a:gd name="connsiteX3" fmla="*/ 2011680 w 4911634"/>
              <a:gd name="connsiteY3" fmla="*/ 2646669 h 2650631"/>
              <a:gd name="connsiteX4" fmla="*/ 0 w 4911634"/>
              <a:gd name="connsiteY4" fmla="*/ 1327320 h 2650631"/>
              <a:gd name="connsiteX0" fmla="*/ 0 w 5024919"/>
              <a:gd name="connsiteY0" fmla="*/ 2478438 h 4472431"/>
              <a:gd name="connsiteX1" fmla="*/ 2011680 w 5024919"/>
              <a:gd name="connsiteY1" fmla="*/ 1159089 h 4472431"/>
              <a:gd name="connsiteX2" fmla="*/ 4911634 w 5024919"/>
              <a:gd name="connsiteY2" fmla="*/ 2112678 h 4472431"/>
              <a:gd name="connsiteX3" fmla="*/ 2011680 w 5024919"/>
              <a:gd name="connsiteY3" fmla="*/ 3797787 h 4472431"/>
              <a:gd name="connsiteX4" fmla="*/ 0 w 5024919"/>
              <a:gd name="connsiteY4" fmla="*/ 2478438 h 4472431"/>
              <a:gd name="connsiteX0" fmla="*/ 0 w 5018128"/>
              <a:gd name="connsiteY0" fmla="*/ 2659814 h 4824822"/>
              <a:gd name="connsiteX1" fmla="*/ 2011680 w 5018128"/>
              <a:gd name="connsiteY1" fmla="*/ 1340465 h 4824822"/>
              <a:gd name="connsiteX2" fmla="*/ 4911634 w 5018128"/>
              <a:gd name="connsiteY2" fmla="*/ 2294054 h 4824822"/>
              <a:gd name="connsiteX3" fmla="*/ 2011680 w 5018128"/>
              <a:gd name="connsiteY3" fmla="*/ 3979163 h 4824822"/>
              <a:gd name="connsiteX4" fmla="*/ 0 w 5018128"/>
              <a:gd name="connsiteY4" fmla="*/ 2659814 h 4824822"/>
              <a:gd name="connsiteX0" fmla="*/ 828178 w 3064248"/>
              <a:gd name="connsiteY0" fmla="*/ 2632474 h 4825029"/>
              <a:gd name="connsiteX1" fmla="*/ 70533 w 3064248"/>
              <a:gd name="connsiteY1" fmla="*/ 1339250 h 4825029"/>
              <a:gd name="connsiteX2" fmla="*/ 2970487 w 3064248"/>
              <a:gd name="connsiteY2" fmla="*/ 2292839 h 4825029"/>
              <a:gd name="connsiteX3" fmla="*/ 70533 w 3064248"/>
              <a:gd name="connsiteY3" fmla="*/ 3977948 h 4825029"/>
              <a:gd name="connsiteX4" fmla="*/ 828178 w 3064248"/>
              <a:gd name="connsiteY4" fmla="*/ 2632474 h 4825029"/>
              <a:gd name="connsiteX0" fmla="*/ 829487 w 3065557"/>
              <a:gd name="connsiteY0" fmla="*/ 2632474 h 4825029"/>
              <a:gd name="connsiteX1" fmla="*/ 71842 w 3065557"/>
              <a:gd name="connsiteY1" fmla="*/ 1339250 h 4825029"/>
              <a:gd name="connsiteX2" fmla="*/ 2971796 w 3065557"/>
              <a:gd name="connsiteY2" fmla="*/ 2292839 h 4825029"/>
              <a:gd name="connsiteX3" fmla="*/ 71842 w 3065557"/>
              <a:gd name="connsiteY3" fmla="*/ 3977948 h 4825029"/>
              <a:gd name="connsiteX4" fmla="*/ 829487 w 3065557"/>
              <a:gd name="connsiteY4" fmla="*/ 2632474 h 4825029"/>
              <a:gd name="connsiteX0" fmla="*/ 1179865 w 3415935"/>
              <a:gd name="connsiteY0" fmla="*/ 2639782 h 4832337"/>
              <a:gd name="connsiteX1" fmla="*/ 422220 w 3415935"/>
              <a:gd name="connsiteY1" fmla="*/ 1346558 h 4832337"/>
              <a:gd name="connsiteX2" fmla="*/ 3322174 w 3415935"/>
              <a:gd name="connsiteY2" fmla="*/ 2300147 h 4832337"/>
              <a:gd name="connsiteX3" fmla="*/ 422220 w 3415935"/>
              <a:gd name="connsiteY3" fmla="*/ 3985256 h 4832337"/>
              <a:gd name="connsiteX4" fmla="*/ 1179865 w 3415935"/>
              <a:gd name="connsiteY4" fmla="*/ 2639782 h 4832337"/>
              <a:gd name="connsiteX0" fmla="*/ 601577 w 3099980"/>
              <a:gd name="connsiteY0" fmla="*/ 3042691 h 4822127"/>
              <a:gd name="connsiteX1" fmla="*/ 105189 w 3099980"/>
              <a:gd name="connsiteY1" fmla="*/ 1357581 h 4822127"/>
              <a:gd name="connsiteX2" fmla="*/ 3005143 w 3099980"/>
              <a:gd name="connsiteY2" fmla="*/ 2311170 h 4822127"/>
              <a:gd name="connsiteX3" fmla="*/ 105189 w 3099980"/>
              <a:gd name="connsiteY3" fmla="*/ 3996279 h 4822127"/>
              <a:gd name="connsiteX4" fmla="*/ 601577 w 3099980"/>
              <a:gd name="connsiteY4" fmla="*/ 3042691 h 4822127"/>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36869 w 3077870"/>
              <a:gd name="connsiteY0" fmla="*/ 2577793 h 4825445"/>
              <a:gd name="connsiteX1" fmla="*/ 83727 w 3077870"/>
              <a:gd name="connsiteY1" fmla="*/ 1336820 h 4825445"/>
              <a:gd name="connsiteX2" fmla="*/ 2983681 w 3077870"/>
              <a:gd name="connsiteY2" fmla="*/ 2290409 h 4825445"/>
              <a:gd name="connsiteX3" fmla="*/ 83727 w 3077870"/>
              <a:gd name="connsiteY3" fmla="*/ 3975518 h 4825445"/>
              <a:gd name="connsiteX4" fmla="*/ 736869 w 3077870"/>
              <a:gd name="connsiteY4" fmla="*/ 2577793 h 4825445"/>
              <a:gd name="connsiteX0" fmla="*/ 1032631 w 3373632"/>
              <a:gd name="connsiteY0" fmla="*/ 2637043 h 4884695"/>
              <a:gd name="connsiteX1" fmla="*/ 379489 w 3373632"/>
              <a:gd name="connsiteY1" fmla="*/ 1396070 h 4884695"/>
              <a:gd name="connsiteX2" fmla="*/ 3279443 w 3373632"/>
              <a:gd name="connsiteY2" fmla="*/ 2349659 h 4884695"/>
              <a:gd name="connsiteX3" fmla="*/ 379489 w 3373632"/>
              <a:gd name="connsiteY3" fmla="*/ 4034768 h 4884695"/>
              <a:gd name="connsiteX4" fmla="*/ 1032631 w 3373632"/>
              <a:gd name="connsiteY4" fmla="*/ 2637043 h 4884695"/>
              <a:gd name="connsiteX0" fmla="*/ 733719 w 3074720"/>
              <a:gd name="connsiteY0" fmla="*/ 2834616 h 5082268"/>
              <a:gd name="connsiteX1" fmla="*/ 80577 w 3074720"/>
              <a:gd name="connsiteY1" fmla="*/ 1593643 h 5082268"/>
              <a:gd name="connsiteX2" fmla="*/ 2980531 w 3074720"/>
              <a:gd name="connsiteY2" fmla="*/ 2547232 h 5082268"/>
              <a:gd name="connsiteX3" fmla="*/ 80577 w 3074720"/>
              <a:gd name="connsiteY3" fmla="*/ 4232341 h 5082268"/>
              <a:gd name="connsiteX4" fmla="*/ 733719 w 3074720"/>
              <a:gd name="connsiteY4" fmla="*/ 2834616 h 5082268"/>
              <a:gd name="connsiteX0" fmla="*/ 733719 w 3343025"/>
              <a:gd name="connsiteY0" fmla="*/ 1539502 h 3146241"/>
              <a:gd name="connsiteX1" fmla="*/ 80577 w 3343025"/>
              <a:gd name="connsiteY1" fmla="*/ 298529 h 3146241"/>
              <a:gd name="connsiteX2" fmla="*/ 2980531 w 3343025"/>
              <a:gd name="connsiteY2" fmla="*/ 1252118 h 3146241"/>
              <a:gd name="connsiteX3" fmla="*/ 2980531 w 3343025"/>
              <a:gd name="connsiteY3" fmla="*/ 2963350 h 3146241"/>
              <a:gd name="connsiteX4" fmla="*/ 80577 w 3343025"/>
              <a:gd name="connsiteY4" fmla="*/ 2937227 h 3146241"/>
              <a:gd name="connsiteX5" fmla="*/ 733719 w 3343025"/>
              <a:gd name="connsiteY5" fmla="*/ 1539502 h 3146241"/>
              <a:gd name="connsiteX0" fmla="*/ 666819 w 3276125"/>
              <a:gd name="connsiteY0" fmla="*/ 1539502 h 3267085"/>
              <a:gd name="connsiteX1" fmla="*/ 13677 w 3276125"/>
              <a:gd name="connsiteY1" fmla="*/ 298529 h 3267085"/>
              <a:gd name="connsiteX2" fmla="*/ 2913631 w 3276125"/>
              <a:gd name="connsiteY2" fmla="*/ 1252118 h 3267085"/>
              <a:gd name="connsiteX3" fmla="*/ 2913631 w 3276125"/>
              <a:gd name="connsiteY3" fmla="*/ 2963350 h 3267085"/>
              <a:gd name="connsiteX4" fmla="*/ 875826 w 3276125"/>
              <a:gd name="connsiteY4" fmla="*/ 3146233 h 3267085"/>
              <a:gd name="connsiteX5" fmla="*/ 666819 w 3276125"/>
              <a:gd name="connsiteY5" fmla="*/ 1539502 h 3267085"/>
              <a:gd name="connsiteX0" fmla="*/ 743313 w 3339821"/>
              <a:gd name="connsiteY0" fmla="*/ 1277445 h 3005028"/>
              <a:gd name="connsiteX1" fmla="*/ 90171 w 3339821"/>
              <a:gd name="connsiteY1" fmla="*/ 36472 h 3005028"/>
              <a:gd name="connsiteX2" fmla="*/ 2963999 w 3339821"/>
              <a:gd name="connsiteY2" fmla="*/ 545924 h 3005028"/>
              <a:gd name="connsiteX3" fmla="*/ 2990125 w 3339821"/>
              <a:gd name="connsiteY3" fmla="*/ 2701293 h 3005028"/>
              <a:gd name="connsiteX4" fmla="*/ 952320 w 3339821"/>
              <a:gd name="connsiteY4" fmla="*/ 2884176 h 3005028"/>
              <a:gd name="connsiteX5" fmla="*/ 743313 w 3339821"/>
              <a:gd name="connsiteY5" fmla="*/ 1277445 h 3005028"/>
              <a:gd name="connsiteX0" fmla="*/ 743313 w 3349418"/>
              <a:gd name="connsiteY0" fmla="*/ 1258455 h 2986038"/>
              <a:gd name="connsiteX1" fmla="*/ 90171 w 3349418"/>
              <a:gd name="connsiteY1" fmla="*/ 17482 h 2986038"/>
              <a:gd name="connsiteX2" fmla="*/ 2963999 w 3349418"/>
              <a:gd name="connsiteY2" fmla="*/ 526934 h 2986038"/>
              <a:gd name="connsiteX3" fmla="*/ 2990125 w 3349418"/>
              <a:gd name="connsiteY3" fmla="*/ 2682303 h 2986038"/>
              <a:gd name="connsiteX4" fmla="*/ 952320 w 3349418"/>
              <a:gd name="connsiteY4" fmla="*/ 2865186 h 2986038"/>
              <a:gd name="connsiteX5" fmla="*/ 743313 w 3349418"/>
              <a:gd name="connsiteY5" fmla="*/ 1258455 h 2986038"/>
              <a:gd name="connsiteX0" fmla="*/ 743313 w 3989550"/>
              <a:gd name="connsiteY0" fmla="*/ 1415311 h 3142894"/>
              <a:gd name="connsiteX1" fmla="*/ 90171 w 3989550"/>
              <a:gd name="connsiteY1" fmla="*/ 174338 h 3142894"/>
              <a:gd name="connsiteX2" fmla="*/ 2963999 w 3989550"/>
              <a:gd name="connsiteY2" fmla="*/ 683790 h 3142894"/>
              <a:gd name="connsiteX3" fmla="*/ 2990125 w 3989550"/>
              <a:gd name="connsiteY3" fmla="*/ 2839159 h 3142894"/>
              <a:gd name="connsiteX4" fmla="*/ 952320 w 3989550"/>
              <a:gd name="connsiteY4" fmla="*/ 3022042 h 3142894"/>
              <a:gd name="connsiteX5" fmla="*/ 743313 w 3989550"/>
              <a:gd name="connsiteY5" fmla="*/ 1415311 h 3142894"/>
              <a:gd name="connsiteX0" fmla="*/ 1166743 w 3942717"/>
              <a:gd name="connsiteY0" fmla="*/ 1554564 h 3141872"/>
              <a:gd name="connsiteX1" fmla="*/ 43338 w 3942717"/>
              <a:gd name="connsiteY1" fmla="*/ 182962 h 3141872"/>
              <a:gd name="connsiteX2" fmla="*/ 2917166 w 3942717"/>
              <a:gd name="connsiteY2" fmla="*/ 692414 h 3141872"/>
              <a:gd name="connsiteX3" fmla="*/ 2943292 w 3942717"/>
              <a:gd name="connsiteY3" fmla="*/ 2847783 h 3141872"/>
              <a:gd name="connsiteX4" fmla="*/ 905487 w 3942717"/>
              <a:gd name="connsiteY4" fmla="*/ 3030666 h 3141872"/>
              <a:gd name="connsiteX5" fmla="*/ 1166743 w 3942717"/>
              <a:gd name="connsiteY5" fmla="*/ 1554564 h 3141872"/>
              <a:gd name="connsiteX0" fmla="*/ 1158845 w 3934819"/>
              <a:gd name="connsiteY0" fmla="*/ 1554564 h 3141872"/>
              <a:gd name="connsiteX1" fmla="*/ 35440 w 3934819"/>
              <a:gd name="connsiteY1" fmla="*/ 182962 h 3141872"/>
              <a:gd name="connsiteX2" fmla="*/ 2909268 w 3934819"/>
              <a:gd name="connsiteY2" fmla="*/ 692414 h 3141872"/>
              <a:gd name="connsiteX3" fmla="*/ 2935394 w 3934819"/>
              <a:gd name="connsiteY3" fmla="*/ 2847783 h 3141872"/>
              <a:gd name="connsiteX4" fmla="*/ 897589 w 3934819"/>
              <a:gd name="connsiteY4" fmla="*/ 3030666 h 3141872"/>
              <a:gd name="connsiteX5" fmla="*/ 1158845 w 3934819"/>
              <a:gd name="connsiteY5" fmla="*/ 1554564 h 3141872"/>
              <a:gd name="connsiteX0" fmla="*/ 1167874 w 3943848"/>
              <a:gd name="connsiteY0" fmla="*/ 1554564 h 3242971"/>
              <a:gd name="connsiteX1" fmla="*/ 44469 w 3943848"/>
              <a:gd name="connsiteY1" fmla="*/ 182962 h 3242971"/>
              <a:gd name="connsiteX2" fmla="*/ 2918297 w 3943848"/>
              <a:gd name="connsiteY2" fmla="*/ 692414 h 3242971"/>
              <a:gd name="connsiteX3" fmla="*/ 2944423 w 3943848"/>
              <a:gd name="connsiteY3" fmla="*/ 2847783 h 3242971"/>
              <a:gd name="connsiteX4" fmla="*/ 1141749 w 3943848"/>
              <a:gd name="connsiteY4" fmla="*/ 3161294 h 3242971"/>
              <a:gd name="connsiteX5" fmla="*/ 1167874 w 3943848"/>
              <a:gd name="connsiteY5" fmla="*/ 1554564 h 3242971"/>
              <a:gd name="connsiteX0" fmla="*/ 1487757 w 3924096"/>
              <a:gd name="connsiteY0" fmla="*/ 1471006 h 3243408"/>
              <a:gd name="connsiteX1" fmla="*/ 24717 w 3924096"/>
              <a:gd name="connsiteY1" fmla="*/ 177781 h 3243408"/>
              <a:gd name="connsiteX2" fmla="*/ 2898545 w 3924096"/>
              <a:gd name="connsiteY2" fmla="*/ 687233 h 3243408"/>
              <a:gd name="connsiteX3" fmla="*/ 2924671 w 3924096"/>
              <a:gd name="connsiteY3" fmla="*/ 2842602 h 3243408"/>
              <a:gd name="connsiteX4" fmla="*/ 1121997 w 3924096"/>
              <a:gd name="connsiteY4" fmla="*/ 3156113 h 3243408"/>
              <a:gd name="connsiteX5" fmla="*/ 1487757 w 3924096"/>
              <a:gd name="connsiteY5" fmla="*/ 1471006 h 3243408"/>
              <a:gd name="connsiteX0" fmla="*/ 1338981 w 3932075"/>
              <a:gd name="connsiteY0" fmla="*/ 1498856 h 3243257"/>
              <a:gd name="connsiteX1" fmla="*/ 32696 w 3932075"/>
              <a:gd name="connsiteY1" fmla="*/ 179505 h 3243257"/>
              <a:gd name="connsiteX2" fmla="*/ 2906524 w 3932075"/>
              <a:gd name="connsiteY2" fmla="*/ 688957 h 3243257"/>
              <a:gd name="connsiteX3" fmla="*/ 2932650 w 3932075"/>
              <a:gd name="connsiteY3" fmla="*/ 2844326 h 3243257"/>
              <a:gd name="connsiteX4" fmla="*/ 1129976 w 3932075"/>
              <a:gd name="connsiteY4" fmla="*/ 3157837 h 3243257"/>
              <a:gd name="connsiteX5" fmla="*/ 1338981 w 3932075"/>
              <a:gd name="connsiteY5" fmla="*/ 1498856 h 3243257"/>
              <a:gd name="connsiteX0" fmla="*/ 1335658 w 3928752"/>
              <a:gd name="connsiteY0" fmla="*/ 1498856 h 3243257"/>
              <a:gd name="connsiteX1" fmla="*/ 29373 w 3928752"/>
              <a:gd name="connsiteY1" fmla="*/ 179505 h 3243257"/>
              <a:gd name="connsiteX2" fmla="*/ 2903201 w 3928752"/>
              <a:gd name="connsiteY2" fmla="*/ 688957 h 3243257"/>
              <a:gd name="connsiteX3" fmla="*/ 2929327 w 3928752"/>
              <a:gd name="connsiteY3" fmla="*/ 2844326 h 3243257"/>
              <a:gd name="connsiteX4" fmla="*/ 1126653 w 3928752"/>
              <a:gd name="connsiteY4" fmla="*/ 3157837 h 3243257"/>
              <a:gd name="connsiteX5" fmla="*/ 1335658 w 3928752"/>
              <a:gd name="connsiteY5" fmla="*/ 1498856 h 3243257"/>
              <a:gd name="connsiteX0" fmla="*/ 929323 w 2847779"/>
              <a:gd name="connsiteY0" fmla="*/ 1311149 h 3055550"/>
              <a:gd name="connsiteX1" fmla="*/ 42105 w 2847779"/>
              <a:gd name="connsiteY1" fmla="*/ 47397 h 3055550"/>
              <a:gd name="connsiteX2" fmla="*/ 2496866 w 2847779"/>
              <a:gd name="connsiteY2" fmla="*/ 501250 h 3055550"/>
              <a:gd name="connsiteX3" fmla="*/ 2522992 w 2847779"/>
              <a:gd name="connsiteY3" fmla="*/ 2656619 h 3055550"/>
              <a:gd name="connsiteX4" fmla="*/ 720318 w 2847779"/>
              <a:gd name="connsiteY4" fmla="*/ 2970130 h 3055550"/>
              <a:gd name="connsiteX5" fmla="*/ 929323 w 2847779"/>
              <a:gd name="connsiteY5" fmla="*/ 1311149 h 3055550"/>
              <a:gd name="connsiteX0" fmla="*/ 893267 w 2811723"/>
              <a:gd name="connsiteY0" fmla="*/ 1571712 h 3316113"/>
              <a:gd name="connsiteX1" fmla="*/ 6049 w 2811723"/>
              <a:gd name="connsiteY1" fmla="*/ 307960 h 3316113"/>
              <a:gd name="connsiteX2" fmla="*/ 2460810 w 2811723"/>
              <a:gd name="connsiteY2" fmla="*/ 761813 h 3316113"/>
              <a:gd name="connsiteX3" fmla="*/ 2486936 w 2811723"/>
              <a:gd name="connsiteY3" fmla="*/ 2917182 h 3316113"/>
              <a:gd name="connsiteX4" fmla="*/ 684262 w 2811723"/>
              <a:gd name="connsiteY4" fmla="*/ 3230693 h 3316113"/>
              <a:gd name="connsiteX5" fmla="*/ 893267 w 2811723"/>
              <a:gd name="connsiteY5" fmla="*/ 1571712 h 3316113"/>
              <a:gd name="connsiteX0" fmla="*/ 893267 w 2753403"/>
              <a:gd name="connsiteY0" fmla="*/ 1596701 h 3341102"/>
              <a:gd name="connsiteX1" fmla="*/ 6049 w 2753403"/>
              <a:gd name="connsiteY1" fmla="*/ 332949 h 3341102"/>
              <a:gd name="connsiteX2" fmla="*/ 2460810 w 2753403"/>
              <a:gd name="connsiteY2" fmla="*/ 786802 h 3341102"/>
              <a:gd name="connsiteX3" fmla="*/ 2486936 w 2753403"/>
              <a:gd name="connsiteY3" fmla="*/ 2942171 h 3341102"/>
              <a:gd name="connsiteX4" fmla="*/ 684262 w 2753403"/>
              <a:gd name="connsiteY4" fmla="*/ 3255682 h 3341102"/>
              <a:gd name="connsiteX5" fmla="*/ 893267 w 2753403"/>
              <a:gd name="connsiteY5" fmla="*/ 1596701 h 3341102"/>
              <a:gd name="connsiteX0" fmla="*/ 893267 w 2786363"/>
              <a:gd name="connsiteY0" fmla="*/ 1591483 h 3335884"/>
              <a:gd name="connsiteX1" fmla="*/ 6049 w 2786363"/>
              <a:gd name="connsiteY1" fmla="*/ 327731 h 3335884"/>
              <a:gd name="connsiteX2" fmla="*/ 2460810 w 2786363"/>
              <a:gd name="connsiteY2" fmla="*/ 781584 h 3335884"/>
              <a:gd name="connsiteX3" fmla="*/ 2486936 w 2786363"/>
              <a:gd name="connsiteY3" fmla="*/ 2936953 h 3335884"/>
              <a:gd name="connsiteX4" fmla="*/ 684262 w 2786363"/>
              <a:gd name="connsiteY4" fmla="*/ 3250464 h 3335884"/>
              <a:gd name="connsiteX5" fmla="*/ 893267 w 2786363"/>
              <a:gd name="connsiteY5" fmla="*/ 1591483 h 3335884"/>
              <a:gd name="connsiteX0" fmla="*/ 893267 w 2798845"/>
              <a:gd name="connsiteY0" fmla="*/ 1591483 h 3335884"/>
              <a:gd name="connsiteX1" fmla="*/ 6049 w 2798845"/>
              <a:gd name="connsiteY1" fmla="*/ 327731 h 3335884"/>
              <a:gd name="connsiteX2" fmla="*/ 2460810 w 2798845"/>
              <a:gd name="connsiteY2" fmla="*/ 781584 h 3335884"/>
              <a:gd name="connsiteX3" fmla="*/ 2486936 w 2798845"/>
              <a:gd name="connsiteY3" fmla="*/ 2936953 h 3335884"/>
              <a:gd name="connsiteX4" fmla="*/ 684262 w 2798845"/>
              <a:gd name="connsiteY4" fmla="*/ 3250464 h 3335884"/>
              <a:gd name="connsiteX5" fmla="*/ 893267 w 2798845"/>
              <a:gd name="connsiteY5" fmla="*/ 1591483 h 3335884"/>
              <a:gd name="connsiteX0" fmla="*/ 893267 w 2856744"/>
              <a:gd name="connsiteY0" fmla="*/ 1579347 h 3323748"/>
              <a:gd name="connsiteX1" fmla="*/ 6049 w 2856744"/>
              <a:gd name="connsiteY1" fmla="*/ 315595 h 3323748"/>
              <a:gd name="connsiteX2" fmla="*/ 2460810 w 2856744"/>
              <a:gd name="connsiteY2" fmla="*/ 769448 h 3323748"/>
              <a:gd name="connsiteX3" fmla="*/ 2486936 w 2856744"/>
              <a:gd name="connsiteY3" fmla="*/ 2924817 h 3323748"/>
              <a:gd name="connsiteX4" fmla="*/ 684262 w 2856744"/>
              <a:gd name="connsiteY4" fmla="*/ 3238328 h 3323748"/>
              <a:gd name="connsiteX5" fmla="*/ 893267 w 2856744"/>
              <a:gd name="connsiteY5" fmla="*/ 1579347 h 3323748"/>
              <a:gd name="connsiteX0" fmla="*/ 899451 w 2818269"/>
              <a:gd name="connsiteY0" fmla="*/ 1566331 h 3310732"/>
              <a:gd name="connsiteX1" fmla="*/ 6014 w 2818269"/>
              <a:gd name="connsiteY1" fmla="*/ 309205 h 3310732"/>
              <a:gd name="connsiteX2" fmla="*/ 2466994 w 2818269"/>
              <a:gd name="connsiteY2" fmla="*/ 756432 h 3310732"/>
              <a:gd name="connsiteX3" fmla="*/ 2493120 w 2818269"/>
              <a:gd name="connsiteY3" fmla="*/ 2911801 h 3310732"/>
              <a:gd name="connsiteX4" fmla="*/ 690446 w 2818269"/>
              <a:gd name="connsiteY4" fmla="*/ 3225312 h 3310732"/>
              <a:gd name="connsiteX5" fmla="*/ 899451 w 2818269"/>
              <a:gd name="connsiteY5" fmla="*/ 1566331 h 3310732"/>
              <a:gd name="connsiteX0" fmla="*/ 906063 w 2824881"/>
              <a:gd name="connsiteY0" fmla="*/ 1657157 h 3401558"/>
              <a:gd name="connsiteX1" fmla="*/ 12626 w 2824881"/>
              <a:gd name="connsiteY1" fmla="*/ 400031 h 3401558"/>
              <a:gd name="connsiteX2" fmla="*/ 2473606 w 2824881"/>
              <a:gd name="connsiteY2" fmla="*/ 847258 h 3401558"/>
              <a:gd name="connsiteX3" fmla="*/ 2499732 w 2824881"/>
              <a:gd name="connsiteY3" fmla="*/ 3002627 h 3401558"/>
              <a:gd name="connsiteX4" fmla="*/ 697058 w 2824881"/>
              <a:gd name="connsiteY4" fmla="*/ 3316138 h 3401558"/>
              <a:gd name="connsiteX5" fmla="*/ 906063 w 2824881"/>
              <a:gd name="connsiteY5" fmla="*/ 1657157 h 3401558"/>
              <a:gd name="connsiteX0" fmla="*/ 906063 w 2824881"/>
              <a:gd name="connsiteY0" fmla="*/ 1657157 h 3412991"/>
              <a:gd name="connsiteX1" fmla="*/ 12626 w 2824881"/>
              <a:gd name="connsiteY1" fmla="*/ 400031 h 3412991"/>
              <a:gd name="connsiteX2" fmla="*/ 2473606 w 2824881"/>
              <a:gd name="connsiteY2" fmla="*/ 847258 h 3412991"/>
              <a:gd name="connsiteX3" fmla="*/ 2499732 w 2824881"/>
              <a:gd name="connsiteY3" fmla="*/ 3002627 h 3412991"/>
              <a:gd name="connsiteX4" fmla="*/ 697058 w 2824881"/>
              <a:gd name="connsiteY4" fmla="*/ 3316138 h 3412991"/>
              <a:gd name="connsiteX5" fmla="*/ 906063 w 2824881"/>
              <a:gd name="connsiteY5" fmla="*/ 1657157 h 3412991"/>
              <a:gd name="connsiteX0" fmla="*/ 906063 w 2824881"/>
              <a:gd name="connsiteY0" fmla="*/ 1657157 h 3424473"/>
              <a:gd name="connsiteX1" fmla="*/ 12626 w 2824881"/>
              <a:gd name="connsiteY1" fmla="*/ 400031 h 3424473"/>
              <a:gd name="connsiteX2" fmla="*/ 2473606 w 2824881"/>
              <a:gd name="connsiteY2" fmla="*/ 847258 h 3424473"/>
              <a:gd name="connsiteX3" fmla="*/ 2499732 w 2824881"/>
              <a:gd name="connsiteY3" fmla="*/ 3002627 h 3424473"/>
              <a:gd name="connsiteX4" fmla="*/ 697058 w 2824881"/>
              <a:gd name="connsiteY4" fmla="*/ 3316138 h 3424473"/>
              <a:gd name="connsiteX5" fmla="*/ 906063 w 2824881"/>
              <a:gd name="connsiteY5" fmla="*/ 1657157 h 3424473"/>
              <a:gd name="connsiteX0" fmla="*/ 906063 w 2896050"/>
              <a:gd name="connsiteY0" fmla="*/ 1657157 h 3424473"/>
              <a:gd name="connsiteX1" fmla="*/ 12626 w 2896050"/>
              <a:gd name="connsiteY1" fmla="*/ 400031 h 3424473"/>
              <a:gd name="connsiteX2" fmla="*/ 2473606 w 2896050"/>
              <a:gd name="connsiteY2" fmla="*/ 847258 h 3424473"/>
              <a:gd name="connsiteX3" fmla="*/ 2499732 w 2896050"/>
              <a:gd name="connsiteY3" fmla="*/ 3002627 h 3424473"/>
              <a:gd name="connsiteX4" fmla="*/ 697058 w 2896050"/>
              <a:gd name="connsiteY4" fmla="*/ 3316138 h 3424473"/>
              <a:gd name="connsiteX5" fmla="*/ 906063 w 2896050"/>
              <a:gd name="connsiteY5" fmla="*/ 1657157 h 3424473"/>
              <a:gd name="connsiteX0" fmla="*/ 906063 w 2876039"/>
              <a:gd name="connsiteY0" fmla="*/ 1654980 h 3384476"/>
              <a:gd name="connsiteX1" fmla="*/ 12626 w 2876039"/>
              <a:gd name="connsiteY1" fmla="*/ 397854 h 3384476"/>
              <a:gd name="connsiteX2" fmla="*/ 2473606 w 2876039"/>
              <a:gd name="connsiteY2" fmla="*/ 845081 h 3384476"/>
              <a:gd name="connsiteX3" fmla="*/ 2468634 w 2876039"/>
              <a:gd name="connsiteY3" fmla="*/ 2934196 h 3384476"/>
              <a:gd name="connsiteX4" fmla="*/ 697058 w 2876039"/>
              <a:gd name="connsiteY4" fmla="*/ 3313961 h 3384476"/>
              <a:gd name="connsiteX5" fmla="*/ 906063 w 2876039"/>
              <a:gd name="connsiteY5" fmla="*/ 1654980 h 3384476"/>
              <a:gd name="connsiteX0" fmla="*/ 906063 w 2876039"/>
              <a:gd name="connsiteY0" fmla="*/ 1654980 h 3400789"/>
              <a:gd name="connsiteX1" fmla="*/ 12626 w 2876039"/>
              <a:gd name="connsiteY1" fmla="*/ 397854 h 3400789"/>
              <a:gd name="connsiteX2" fmla="*/ 2473606 w 2876039"/>
              <a:gd name="connsiteY2" fmla="*/ 845081 h 3400789"/>
              <a:gd name="connsiteX3" fmla="*/ 2468634 w 2876039"/>
              <a:gd name="connsiteY3" fmla="*/ 2934196 h 3400789"/>
              <a:gd name="connsiteX4" fmla="*/ 697058 w 2876039"/>
              <a:gd name="connsiteY4" fmla="*/ 3313961 h 3400789"/>
              <a:gd name="connsiteX5" fmla="*/ 906063 w 2876039"/>
              <a:gd name="connsiteY5" fmla="*/ 1654980 h 340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6039" h="3400789">
                <a:moveTo>
                  <a:pt x="906063" y="1654980"/>
                </a:moveTo>
                <a:cubicBezTo>
                  <a:pt x="791991" y="1168962"/>
                  <a:pt x="-117036" y="1337454"/>
                  <a:pt x="12626" y="397854"/>
                </a:cubicBezTo>
                <a:cubicBezTo>
                  <a:pt x="142288" y="-541746"/>
                  <a:pt x="2064271" y="422357"/>
                  <a:pt x="2473606" y="845081"/>
                </a:cubicBezTo>
                <a:cubicBezTo>
                  <a:pt x="2882941" y="1267805"/>
                  <a:pt x="3126110" y="2116687"/>
                  <a:pt x="2468634" y="2934196"/>
                </a:cubicBezTo>
                <a:cubicBezTo>
                  <a:pt x="2035065" y="3327680"/>
                  <a:pt x="957487" y="3527164"/>
                  <a:pt x="697058" y="3313961"/>
                </a:cubicBezTo>
                <a:cubicBezTo>
                  <a:pt x="436630" y="3100758"/>
                  <a:pt x="1020135" y="2140998"/>
                  <a:pt x="906063" y="165498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F5ED2753-064B-6540-A8F5-19E6754B0D04}"/>
              </a:ext>
            </a:extLst>
          </p:cNvPr>
          <p:cNvSpPr>
            <a:spLocks noGrp="1"/>
          </p:cNvSpPr>
          <p:nvPr>
            <p:ph type="pic" sz="quarter" idx="60"/>
          </p:nvPr>
        </p:nvSpPr>
        <p:spPr>
          <a:xfrm>
            <a:off x="8750007" y="-1403192"/>
            <a:ext cx="17547215" cy="15303098"/>
          </a:xfrm>
          <a:custGeom>
            <a:avLst/>
            <a:gdLst>
              <a:gd name="connsiteX0" fmla="*/ 2959879 w 17547215"/>
              <a:gd name="connsiteY0" fmla="*/ 330 h 15303098"/>
              <a:gd name="connsiteX1" fmla="*/ 15415768 w 17547215"/>
              <a:gd name="connsiteY1" fmla="*/ 4856861 h 15303098"/>
              <a:gd name="connsiteX2" fmla="*/ 14538076 w 17547215"/>
              <a:gd name="connsiteY2" fmla="*/ 13999372 h 15303098"/>
              <a:gd name="connsiteX3" fmla="*/ 3273257 w 17547215"/>
              <a:gd name="connsiteY3" fmla="*/ 14633406 h 15303098"/>
              <a:gd name="connsiteX4" fmla="*/ 5256310 w 17547215"/>
              <a:gd name="connsiteY4" fmla="*/ 7492313 h 15303098"/>
              <a:gd name="connsiteX5" fmla="*/ 162256 w 17547215"/>
              <a:gd name="connsiteY5" fmla="*/ 1470403 h 15303098"/>
              <a:gd name="connsiteX6" fmla="*/ 2959879 w 17547215"/>
              <a:gd name="connsiteY6" fmla="*/ 330 h 1530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7215" h="15303098">
                <a:moveTo>
                  <a:pt x="2959879" y="330"/>
                </a:moveTo>
                <a:cubicBezTo>
                  <a:pt x="6898589" y="38153"/>
                  <a:pt x="13656226" y="3323366"/>
                  <a:pt x="15415768" y="4856861"/>
                </a:cubicBezTo>
                <a:cubicBezTo>
                  <a:pt x="17811740" y="6945024"/>
                  <a:pt x="18992876" y="10802291"/>
                  <a:pt x="14538076" y="13999372"/>
                </a:cubicBezTo>
                <a:cubicBezTo>
                  <a:pt x="11659386" y="15470208"/>
                  <a:pt x="4820221" y="15717917"/>
                  <a:pt x="3273257" y="14633406"/>
                </a:cubicBezTo>
                <a:cubicBezTo>
                  <a:pt x="1726299" y="13548895"/>
                  <a:pt x="5774810" y="9686147"/>
                  <a:pt x="5256310" y="7492313"/>
                </a:cubicBezTo>
                <a:cubicBezTo>
                  <a:pt x="4737810" y="5298479"/>
                  <a:pt x="-1031682" y="5508364"/>
                  <a:pt x="162256" y="1470403"/>
                </a:cubicBezTo>
                <a:cubicBezTo>
                  <a:pt x="479396" y="397820"/>
                  <a:pt x="1535240" y="-13350"/>
                  <a:pt x="2959879" y="330"/>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3" name="Rectangle 12">
            <a:extLst>
              <a:ext uri="{FF2B5EF4-FFF2-40B4-BE49-F238E27FC236}">
                <a16:creationId xmlns:a16="http://schemas.microsoft.com/office/drawing/2014/main" id="{59D5E830-777F-1241-8EF0-368F07DD0EA1}"/>
              </a:ext>
            </a:extLst>
          </p:cNvPr>
          <p:cNvSpPr/>
          <p:nvPr userDrawn="1"/>
        </p:nvSpPr>
        <p:spPr>
          <a:xfrm>
            <a:off x="21867223" y="522514"/>
            <a:ext cx="1018903" cy="13846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78782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mpany Purpose">
    <p:spTree>
      <p:nvGrpSpPr>
        <p:cNvPr id="1" name=""/>
        <p:cNvGrpSpPr/>
        <p:nvPr/>
      </p:nvGrpSpPr>
      <p:grpSpPr>
        <a:xfrm>
          <a:off x="0" y="0"/>
          <a:ext cx="0" cy="0"/>
          <a:chOff x="0" y="0"/>
          <a:chExt cx="0" cy="0"/>
        </a:xfrm>
      </p:grpSpPr>
      <p:sp>
        <p:nvSpPr>
          <p:cNvPr id="6" name="Picture Placeholder 5"/>
          <p:cNvSpPr>
            <a:spLocks noGrp="1"/>
          </p:cNvSpPr>
          <p:nvPr>
            <p:ph type="pic" sz="quarter" idx="26"/>
          </p:nvPr>
        </p:nvSpPr>
        <p:spPr>
          <a:xfrm>
            <a:off x="8207296" y="0"/>
            <a:ext cx="16170352" cy="13716000"/>
          </a:xfrm>
          <a:custGeom>
            <a:avLst/>
            <a:gdLst>
              <a:gd name="connsiteX0" fmla="*/ 0 w 16170352"/>
              <a:gd name="connsiteY0" fmla="*/ 0 h 13716000"/>
              <a:gd name="connsiteX1" fmla="*/ 7097554 w 16170352"/>
              <a:gd name="connsiteY1" fmla="*/ 0 h 13716000"/>
              <a:gd name="connsiteX2" fmla="*/ 7194481 w 16170352"/>
              <a:gd name="connsiteY2" fmla="*/ 0 h 13716000"/>
              <a:gd name="connsiteX3" fmla="*/ 16170352 w 16170352"/>
              <a:gd name="connsiteY3" fmla="*/ 0 h 13716000"/>
              <a:gd name="connsiteX4" fmla="*/ 16170352 w 16170352"/>
              <a:gd name="connsiteY4" fmla="*/ 13716000 h 13716000"/>
              <a:gd name="connsiteX5" fmla="*/ 14195106 w 16170352"/>
              <a:gd name="connsiteY5" fmla="*/ 13716000 h 13716000"/>
              <a:gd name="connsiteX6" fmla="*/ 7097554 w 16170352"/>
              <a:gd name="connsiteY6" fmla="*/ 13716000 h 13716000"/>
              <a:gd name="connsiteX7" fmla="*/ 7000628 w 16170352"/>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52" h="13716000">
                <a:moveTo>
                  <a:pt x="0" y="0"/>
                </a:moveTo>
                <a:lnTo>
                  <a:pt x="7097554" y="0"/>
                </a:lnTo>
                <a:lnTo>
                  <a:pt x="7194481" y="0"/>
                </a:lnTo>
                <a:lnTo>
                  <a:pt x="16170352" y="0"/>
                </a:lnTo>
                <a:lnTo>
                  <a:pt x="16170352" y="13716000"/>
                </a:lnTo>
                <a:lnTo>
                  <a:pt x="14195106" y="13716000"/>
                </a:lnTo>
                <a:lnTo>
                  <a:pt x="7097554" y="13716000"/>
                </a:lnTo>
                <a:lnTo>
                  <a:pt x="7000628" y="13716000"/>
                </a:lnTo>
                <a:close/>
              </a:path>
            </a:pathLst>
          </a:custGeom>
          <a:effectLst/>
        </p:spPr>
        <p:txBody>
          <a:bodyPr wrap="square">
            <a:no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
        <p:nvSpPr>
          <p:cNvPr id="2" name="Rectangle 1"/>
          <p:cNvSpPr/>
          <p:nvPr userDrawn="1"/>
        </p:nvSpPr>
        <p:spPr>
          <a:xfrm>
            <a:off x="713678" y="1070517"/>
            <a:ext cx="4861932" cy="10259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Open Sans Semibold" charset="0"/>
            </a:endParaRPr>
          </a:p>
        </p:txBody>
      </p:sp>
    </p:spTree>
    <p:extLst>
      <p:ext uri="{BB962C8B-B14F-4D97-AF65-F5344CB8AC3E}">
        <p14:creationId xmlns:p14="http://schemas.microsoft.com/office/powerpoint/2010/main" val="386935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62ECC6F-F329-4894-B30C-9DDF87D4C6B0}"/>
              </a:ext>
            </a:extLst>
          </p:cNvPr>
          <p:cNvSpPr>
            <a:spLocks noGrp="1"/>
          </p:cNvSpPr>
          <p:nvPr>
            <p:ph type="pic" sz="quarter" idx="10"/>
          </p:nvPr>
        </p:nvSpPr>
        <p:spPr>
          <a:xfrm>
            <a:off x="8995560" y="3664735"/>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8" name="Picture Placeholder 17">
            <a:extLst>
              <a:ext uri="{FF2B5EF4-FFF2-40B4-BE49-F238E27FC236}">
                <a16:creationId xmlns:a16="http://schemas.microsoft.com/office/drawing/2014/main" id="{8A961995-D4ED-4EA2-BDF8-2F805F6EDE8F}"/>
              </a:ext>
            </a:extLst>
          </p:cNvPr>
          <p:cNvSpPr>
            <a:spLocks noGrp="1"/>
          </p:cNvSpPr>
          <p:nvPr>
            <p:ph type="pic" sz="quarter" idx="11"/>
          </p:nvPr>
        </p:nvSpPr>
        <p:spPr>
          <a:xfrm>
            <a:off x="5714372"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9" name="Picture Placeholder 18">
            <a:extLst>
              <a:ext uri="{FF2B5EF4-FFF2-40B4-BE49-F238E27FC236}">
                <a16:creationId xmlns:a16="http://schemas.microsoft.com/office/drawing/2014/main" id="{6C31DF17-C531-4C0B-A8D1-30EC2E698BEB}"/>
              </a:ext>
            </a:extLst>
          </p:cNvPr>
          <p:cNvSpPr>
            <a:spLocks noGrp="1"/>
          </p:cNvSpPr>
          <p:nvPr>
            <p:ph type="pic" sz="quarter" idx="12"/>
          </p:nvPr>
        </p:nvSpPr>
        <p:spPr>
          <a:xfrm>
            <a:off x="12276748"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Tree>
    <p:extLst>
      <p:ext uri="{BB962C8B-B14F-4D97-AF65-F5344CB8AC3E}">
        <p14:creationId xmlns:p14="http://schemas.microsoft.com/office/powerpoint/2010/main" val="411649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1434560" y="12531307"/>
            <a:ext cx="776175" cy="584775"/>
          </a:xfrm>
          <a:prstGeom prst="rect">
            <a:avLst/>
          </a:prstGeom>
          <a:noFill/>
        </p:spPr>
        <p:txBody>
          <a:bodyPr wrap="none" rtlCol="0">
            <a:spAutoFit/>
          </a:bodyPr>
          <a:lstStyle/>
          <a:p>
            <a:pPr algn="l"/>
            <a:fld id="{C2130A1F-96FE-9345-9E91-FD9BE4197128}" type="slidenum">
              <a:rPr lang="en-US" sz="3200" b="0" i="0" spc="300" smtClean="0">
                <a:solidFill>
                  <a:schemeClr val="bg1">
                    <a:lumMod val="50000"/>
                  </a:schemeClr>
                </a:solidFill>
                <a:latin typeface="Open Sans Light" panose="020B0306030504020204" pitchFamily="34" charset="0"/>
              </a:rPr>
              <a:pPr algn="l"/>
              <a:t>‹#›</a:t>
            </a:fld>
            <a:endParaRPr lang="en-US" sz="3200" b="0" i="0" spc="300" dirty="0">
              <a:solidFill>
                <a:schemeClr val="bg1">
                  <a:lumMod val="50000"/>
                </a:schemeClr>
              </a:solidFill>
              <a:latin typeface="Open Sans Light" panose="020B0306030504020204" pitchFamily="34"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82" r:id="rId3"/>
    <p:sldLayoutId id="2147483983" r:id="rId4"/>
    <p:sldLayoutId id="2147483984" r:id="rId5"/>
    <p:sldLayoutId id="2147483985" r:id="rId6"/>
    <p:sldLayoutId id="2147483991" r:id="rId7"/>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Open Sans Light" panose="020B0306030504020204"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Open Sans Light" panose="020B0306030504020204"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Open Sans Light" panose="020B0306030504020204"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hyperlink" Target="https://ourworldindata.org/us-states-vaccinations" TargetMode="External"/><Relationship Id="rId3" Type="http://schemas.openxmlformats.org/officeDocument/2006/relationships/hyperlink" Target="https://data.cdc.gov/Vaccinations/COVID-19-Vaccine-Distribution-Allocations-by-Juris/saz5-9hgg" TargetMode="External"/><Relationship Id="rId7" Type="http://schemas.openxmlformats.org/officeDocument/2006/relationships/hyperlink" Target="https://data.cdc.gov/Vaccinations/COVID-19-Vaccine-Distribution-Allocations-by-Juris/w9zu-fywh" TargetMode="External"/><Relationship Id="rId2" Type="http://schemas.openxmlformats.org/officeDocument/2006/relationships/hyperlink" Target="https://data.cdc.gov/Case-Surveillance/United-States-COVID-19-Cases-and-Deaths-by-State-o/9mfq-cb36" TargetMode="External"/><Relationship Id="rId1" Type="http://schemas.openxmlformats.org/officeDocument/2006/relationships/slideLayout" Target="../slideLayouts/slideLayout4.xml"/><Relationship Id="rId6" Type="http://schemas.openxmlformats.org/officeDocument/2006/relationships/hyperlink" Target="https://github.com/datamade/census" TargetMode="External"/><Relationship Id="rId5" Type="http://schemas.openxmlformats.org/officeDocument/2006/relationships/hyperlink" Target="https://data.cdc.gov/Vaccinations/COVID-19-Vaccine-Distribution-Allocations-by-Juris/b7pe-5nws" TargetMode="External"/><Relationship Id="rId4" Type="http://schemas.openxmlformats.org/officeDocument/2006/relationships/hyperlink" Target="https://www.infoplease.com/us/postal-information/state-abbreviations-and-state-postal-cod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A4E8E29-F94D-4254-BB92-B4C3977131FB}"/>
              </a:ext>
            </a:extLst>
          </p:cNvPr>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7736" b="7736"/>
          <a:stretch>
            <a:fillRect/>
          </a:stretch>
        </p:blipFill>
        <p:spPr/>
      </p:pic>
      <p:sp>
        <p:nvSpPr>
          <p:cNvPr id="102" name="Rectangle 101"/>
          <p:cNvSpPr/>
          <p:nvPr/>
        </p:nvSpPr>
        <p:spPr>
          <a:xfrm>
            <a:off x="-25483" y="0"/>
            <a:ext cx="24399958" cy="13746751"/>
          </a:xfrm>
          <a:prstGeom prst="rect">
            <a:avLst/>
          </a:prstGeom>
          <a:gradFill flip="none" rotWithShape="1">
            <a:gsLst>
              <a:gs pos="0">
                <a:srgbClr val="0A6FD0">
                  <a:alpha val="90000"/>
                </a:srgbClr>
              </a:gs>
              <a:gs pos="100000">
                <a:schemeClr val="accent2">
                  <a:alpha val="87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Semibold" charset="0"/>
            </a:endParaRPr>
          </a:p>
        </p:txBody>
      </p:sp>
      <p:sp>
        <p:nvSpPr>
          <p:cNvPr id="10" name="Subtitle 2"/>
          <p:cNvSpPr txBox="1">
            <a:spLocks/>
          </p:cNvSpPr>
          <p:nvPr/>
        </p:nvSpPr>
        <p:spPr>
          <a:xfrm>
            <a:off x="7665025" y="7919829"/>
            <a:ext cx="9146420" cy="1148523"/>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pc="600" dirty="0">
                <a:solidFill>
                  <a:schemeClr val="bg1">
                    <a:lumMod val="95000"/>
                  </a:schemeClr>
                </a:solidFill>
                <a:latin typeface="Open Sans Light" charset="0"/>
                <a:ea typeface="Open Sans Light" charset="0"/>
                <a:cs typeface="Open Sans Light" charset="0"/>
              </a:rPr>
              <a:t>Data Analytics Bootcamp</a:t>
            </a:r>
          </a:p>
          <a:p>
            <a:r>
              <a:rPr lang="en-US" spc="600" dirty="0">
                <a:solidFill>
                  <a:schemeClr val="bg1">
                    <a:lumMod val="95000"/>
                  </a:schemeClr>
                </a:solidFill>
                <a:latin typeface="Open Sans Light" charset="0"/>
                <a:ea typeface="Open Sans Light" charset="0"/>
                <a:cs typeface="Open Sans Light" charset="0"/>
              </a:rPr>
              <a:t>Tarak Patel, Nicole Lund &amp; Anne Niemiec</a:t>
            </a:r>
          </a:p>
        </p:txBody>
      </p:sp>
      <p:sp>
        <p:nvSpPr>
          <p:cNvPr id="11" name="Rectangle 10"/>
          <p:cNvSpPr>
            <a:spLocks/>
          </p:cNvSpPr>
          <p:nvPr/>
        </p:nvSpPr>
        <p:spPr bwMode="auto">
          <a:xfrm>
            <a:off x="7412501" y="5934671"/>
            <a:ext cx="9613209" cy="1846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Covid-19</a:t>
            </a:r>
          </a:p>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Health Data </a:t>
            </a:r>
          </a:p>
        </p:txBody>
      </p:sp>
    </p:spTree>
    <p:extLst>
      <p:ext uri="{BB962C8B-B14F-4D97-AF65-F5344CB8AC3E}">
        <p14:creationId xmlns:p14="http://schemas.microsoft.com/office/powerpoint/2010/main" val="4699064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93C52A-5FC0-4943-90FA-0D905FA7D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37230"/>
            <a:ext cx="24377650" cy="9030820"/>
          </a:xfrm>
          <a:prstGeom prst="rect">
            <a:avLst/>
          </a:prstGeom>
        </p:spPr>
      </p:pic>
      <p:sp>
        <p:nvSpPr>
          <p:cNvPr id="5" name="TextBox 4">
            <a:extLst>
              <a:ext uri="{FF2B5EF4-FFF2-40B4-BE49-F238E27FC236}">
                <a16:creationId xmlns:a16="http://schemas.microsoft.com/office/drawing/2014/main" id="{34891D42-46D2-461A-8033-FEC469F34D66}"/>
              </a:ext>
            </a:extLst>
          </p:cNvPr>
          <p:cNvSpPr txBox="1"/>
          <p:nvPr/>
        </p:nvSpPr>
        <p:spPr>
          <a:xfrm>
            <a:off x="3183882" y="407563"/>
            <a:ext cx="18009887" cy="830997"/>
          </a:xfrm>
          <a:prstGeom prst="rect">
            <a:avLst/>
          </a:prstGeom>
          <a:noFill/>
        </p:spPr>
        <p:txBody>
          <a:bodyPr wrap="square">
            <a:spAutoFit/>
          </a:bodyPr>
          <a:lstStyle/>
          <a:p>
            <a:r>
              <a:rPr lang="en-US" sz="4800" dirty="0">
                <a:latin typeface="Open Sans Light" panose="020B0306030504020204" pitchFamily="34" charset="0"/>
                <a:ea typeface="Open Sans Light" panose="020B0306030504020204" pitchFamily="34" charset="0"/>
                <a:cs typeface="Open Sans Light" panose="020B0306030504020204" pitchFamily="34" charset="0"/>
              </a:rPr>
              <a:t>How many doses were allocated to and administered by state?</a:t>
            </a:r>
          </a:p>
        </p:txBody>
      </p:sp>
      <p:sp>
        <p:nvSpPr>
          <p:cNvPr id="11" name="TextBox 10">
            <a:extLst>
              <a:ext uri="{FF2B5EF4-FFF2-40B4-BE49-F238E27FC236}">
                <a16:creationId xmlns:a16="http://schemas.microsoft.com/office/drawing/2014/main" id="{78D734B0-7B76-441C-8416-C9A370DBC2AB}"/>
              </a:ext>
            </a:extLst>
          </p:cNvPr>
          <p:cNvSpPr txBox="1"/>
          <p:nvPr/>
        </p:nvSpPr>
        <p:spPr>
          <a:xfrm>
            <a:off x="7291416" y="11998333"/>
            <a:ext cx="9794818" cy="523220"/>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Vaccine allocations appear to be related to state population.</a:t>
            </a:r>
          </a:p>
        </p:txBody>
      </p:sp>
    </p:spTree>
    <p:extLst>
      <p:ext uri="{BB962C8B-B14F-4D97-AF65-F5344CB8AC3E}">
        <p14:creationId xmlns:p14="http://schemas.microsoft.com/office/powerpoint/2010/main" val="88517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2D7594-B193-4198-BF5B-1C1D878E4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4685"/>
            <a:ext cx="24377650" cy="8545623"/>
          </a:xfrm>
          <a:prstGeom prst="rect">
            <a:avLst/>
          </a:prstGeom>
        </p:spPr>
      </p:pic>
      <p:sp>
        <p:nvSpPr>
          <p:cNvPr id="6" name="TextBox 5">
            <a:extLst>
              <a:ext uri="{FF2B5EF4-FFF2-40B4-BE49-F238E27FC236}">
                <a16:creationId xmlns:a16="http://schemas.microsoft.com/office/drawing/2014/main" id="{4D25102B-7683-47F5-992A-2B877805834E}"/>
              </a:ext>
            </a:extLst>
          </p:cNvPr>
          <p:cNvSpPr txBox="1"/>
          <p:nvPr/>
        </p:nvSpPr>
        <p:spPr>
          <a:xfrm>
            <a:off x="5652339" y="521277"/>
            <a:ext cx="13072973" cy="1569660"/>
          </a:xfrm>
          <a:prstGeom prst="rect">
            <a:avLst/>
          </a:prstGeom>
          <a:noFill/>
        </p:spPr>
        <p:txBody>
          <a:bodyPr wrap="square">
            <a:spAutoFit/>
          </a:bodyPr>
          <a:lstStyle/>
          <a:p>
            <a:r>
              <a:rPr lang="en-US" sz="4800" dirty="0">
                <a:latin typeface="Open Sans Light" panose="020B0306030504020204" pitchFamily="34" charset="0"/>
                <a:ea typeface="Open Sans Light" panose="020B0306030504020204" pitchFamily="34" charset="0"/>
                <a:cs typeface="Open Sans Light" panose="020B0306030504020204" pitchFamily="34" charset="0"/>
              </a:rPr>
              <a:t>How well are states distributing the vaccines received from the CDC relative to other states?</a:t>
            </a:r>
          </a:p>
        </p:txBody>
      </p:sp>
      <p:sp>
        <p:nvSpPr>
          <p:cNvPr id="11" name="TextBox 10">
            <a:extLst>
              <a:ext uri="{FF2B5EF4-FFF2-40B4-BE49-F238E27FC236}">
                <a16:creationId xmlns:a16="http://schemas.microsoft.com/office/drawing/2014/main" id="{7BFAED42-2E19-4EEF-8A58-31B1AFE7C7A0}"/>
              </a:ext>
            </a:extLst>
          </p:cNvPr>
          <p:cNvSpPr txBox="1"/>
          <p:nvPr/>
        </p:nvSpPr>
        <p:spPr>
          <a:xfrm>
            <a:off x="3423444" y="12630237"/>
            <a:ext cx="17530762" cy="523220"/>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States are receiving proportional shares of vaccines relative to their population with the exception of Alaska.  </a:t>
            </a:r>
          </a:p>
        </p:txBody>
      </p:sp>
      <p:sp>
        <p:nvSpPr>
          <p:cNvPr id="2" name="TextBox 1">
            <a:extLst>
              <a:ext uri="{FF2B5EF4-FFF2-40B4-BE49-F238E27FC236}">
                <a16:creationId xmlns:a16="http://schemas.microsoft.com/office/drawing/2014/main" id="{04F3444B-3D71-42FF-94F9-F8F7204A54C2}"/>
              </a:ext>
            </a:extLst>
          </p:cNvPr>
          <p:cNvSpPr txBox="1"/>
          <p:nvPr/>
        </p:nvSpPr>
        <p:spPr>
          <a:xfrm>
            <a:off x="640292" y="10870061"/>
            <a:ext cx="23097067" cy="830997"/>
          </a:xfrm>
          <a:prstGeom prst="rect">
            <a:avLst/>
          </a:prstGeom>
          <a:noFill/>
        </p:spPr>
        <p:txBody>
          <a:bodyPr wrap="square" rtlCol="0">
            <a:spAutoFit/>
          </a:bodyPr>
          <a:lstStyle/>
          <a:p>
            <a:r>
              <a:rPr lang="en-US" sz="2400" dirty="0">
                <a:latin typeface="Open Sans Light" panose="020B0306030504020204" pitchFamily="34" charset="0"/>
                <a:ea typeface="Open Sans Light" panose="020B0306030504020204" pitchFamily="34" charset="0"/>
                <a:cs typeface="Open Sans Light" panose="020B0306030504020204" pitchFamily="34" charset="0"/>
              </a:rPr>
              <a:t>New Hampshire and New Mexico reflect a higher number of vaccines administered than received. This may be due to categorization of data between datasets being different. Additional data cleansing is needed to identify the source of the discrepancy.</a:t>
            </a:r>
          </a:p>
        </p:txBody>
      </p:sp>
    </p:spTree>
    <p:extLst>
      <p:ext uri="{BB962C8B-B14F-4D97-AF65-F5344CB8AC3E}">
        <p14:creationId xmlns:p14="http://schemas.microsoft.com/office/powerpoint/2010/main" val="138654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F648FA-BB8A-444E-9BAA-6F65B08EF420}"/>
              </a:ext>
            </a:extLst>
          </p:cNvPr>
          <p:cNvSpPr txBox="1"/>
          <p:nvPr/>
        </p:nvSpPr>
        <p:spPr>
          <a:xfrm>
            <a:off x="5693297" y="580840"/>
            <a:ext cx="12991057" cy="830997"/>
          </a:xfrm>
          <a:prstGeom prst="rect">
            <a:avLst/>
          </a:prstGeom>
          <a:noFill/>
        </p:spPr>
        <p:txBody>
          <a:bodyPr wrap="none" rtlCol="0">
            <a:spAutoFit/>
          </a:bodyPr>
          <a:lstStyle/>
          <a:p>
            <a:r>
              <a:rPr lang="en-US" sz="4800" b="1" dirty="0">
                <a:latin typeface="Open Sans Light" panose="020B0306030504020204" pitchFamily="34" charset="0"/>
                <a:ea typeface="Open Sans Light" panose="020B0306030504020204" pitchFamily="34" charset="0"/>
                <a:cs typeface="Open Sans Light" panose="020B0306030504020204" pitchFamily="34" charset="0"/>
              </a:rPr>
              <a:t>What is happening with the Alaska allocations?</a:t>
            </a:r>
          </a:p>
        </p:txBody>
      </p:sp>
      <p:sp>
        <p:nvSpPr>
          <p:cNvPr id="11" name="TextBox 10">
            <a:extLst>
              <a:ext uri="{FF2B5EF4-FFF2-40B4-BE49-F238E27FC236}">
                <a16:creationId xmlns:a16="http://schemas.microsoft.com/office/drawing/2014/main" id="{C0A2046A-C879-404F-AB8C-DD08F18DA5F6}"/>
              </a:ext>
            </a:extLst>
          </p:cNvPr>
          <p:cNvSpPr txBox="1"/>
          <p:nvPr/>
        </p:nvSpPr>
        <p:spPr>
          <a:xfrm>
            <a:off x="3391762" y="9893903"/>
            <a:ext cx="5963254" cy="954107"/>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Alaska is receiving vaccines monthly vs weekly like other states.</a:t>
            </a:r>
          </a:p>
        </p:txBody>
      </p:sp>
      <p:pic>
        <p:nvPicPr>
          <p:cNvPr id="5" name="Picture 4">
            <a:extLst>
              <a:ext uri="{FF2B5EF4-FFF2-40B4-BE49-F238E27FC236}">
                <a16:creationId xmlns:a16="http://schemas.microsoft.com/office/drawing/2014/main" id="{51A96B35-EC4E-4A26-8679-BAD425BAA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111" y="6084277"/>
            <a:ext cx="12719539" cy="7631723"/>
          </a:xfrm>
          <a:prstGeom prst="rect">
            <a:avLst/>
          </a:prstGeom>
        </p:spPr>
      </p:pic>
      <p:pic>
        <p:nvPicPr>
          <p:cNvPr id="7" name="Picture 6">
            <a:extLst>
              <a:ext uri="{FF2B5EF4-FFF2-40B4-BE49-F238E27FC236}">
                <a16:creationId xmlns:a16="http://schemas.microsoft.com/office/drawing/2014/main" id="{70AFD114-BD51-48C6-80C1-3E6C4C89E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5" y="1372285"/>
            <a:ext cx="12719539" cy="7631723"/>
          </a:xfrm>
          <a:prstGeom prst="rect">
            <a:avLst/>
          </a:prstGeom>
        </p:spPr>
      </p:pic>
    </p:spTree>
    <p:extLst>
      <p:ext uri="{BB962C8B-B14F-4D97-AF65-F5344CB8AC3E}">
        <p14:creationId xmlns:p14="http://schemas.microsoft.com/office/powerpoint/2010/main" val="117732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D2D0D8-8076-4643-862D-51A9F4421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710" y="0"/>
            <a:ext cx="19304002" cy="14478000"/>
          </a:xfrm>
          <a:prstGeom prst="rect">
            <a:avLst/>
          </a:prstGeom>
        </p:spPr>
      </p:pic>
      <p:sp>
        <p:nvSpPr>
          <p:cNvPr id="7" name="TextBox 6">
            <a:extLst>
              <a:ext uri="{FF2B5EF4-FFF2-40B4-BE49-F238E27FC236}">
                <a16:creationId xmlns:a16="http://schemas.microsoft.com/office/drawing/2014/main" id="{43A13EF3-693F-4C3D-8F4E-094584AFEE2D}"/>
              </a:ext>
            </a:extLst>
          </p:cNvPr>
          <p:cNvSpPr txBox="1"/>
          <p:nvPr/>
        </p:nvSpPr>
        <p:spPr>
          <a:xfrm>
            <a:off x="4572000" y="521277"/>
            <a:ext cx="15525750" cy="830997"/>
          </a:xfrm>
          <a:prstGeom prst="rect">
            <a:avLst/>
          </a:prstGeom>
          <a:noFill/>
        </p:spPr>
        <p:txBody>
          <a:bodyPr wrap="square">
            <a:spAutoFit/>
          </a:bodyPr>
          <a:lstStyle/>
          <a:p>
            <a:r>
              <a:rPr lang="en-US" sz="4800" dirty="0">
                <a:latin typeface="Open Sans Light" panose="020B0306030504020204" pitchFamily="34" charset="0"/>
                <a:ea typeface="Open Sans Light" panose="020B0306030504020204" pitchFamily="34" charset="0"/>
                <a:cs typeface="Open Sans Light" panose="020B0306030504020204" pitchFamily="34" charset="0"/>
              </a:rPr>
              <a:t>How many vaccine regimens were allocated by state?</a:t>
            </a:r>
          </a:p>
        </p:txBody>
      </p:sp>
      <p:sp>
        <p:nvSpPr>
          <p:cNvPr id="11" name="TextBox 10">
            <a:extLst>
              <a:ext uri="{FF2B5EF4-FFF2-40B4-BE49-F238E27FC236}">
                <a16:creationId xmlns:a16="http://schemas.microsoft.com/office/drawing/2014/main" id="{F386B618-1BBC-47B8-8B42-04A49C2BC69E}"/>
              </a:ext>
            </a:extLst>
          </p:cNvPr>
          <p:cNvSpPr txBox="1"/>
          <p:nvPr/>
        </p:nvSpPr>
        <p:spPr>
          <a:xfrm>
            <a:off x="795866" y="5763473"/>
            <a:ext cx="5689601" cy="3108543"/>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Larger states receive more complete vaccine regimens.</a:t>
            </a:r>
          </a:p>
          <a:p>
            <a:endParaRPr lang="en-US" sz="2800"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sz="2800" dirty="0">
                <a:latin typeface="Open Sans Light" panose="020B0306030504020204" pitchFamily="34" charset="0"/>
                <a:ea typeface="Open Sans Light" panose="020B0306030504020204" pitchFamily="34" charset="0"/>
                <a:cs typeface="Open Sans Light" panose="020B0306030504020204" pitchFamily="34" charset="0"/>
              </a:rPr>
              <a:t>The phased rollout of each supplier’s vaccine is evidenced by the total numbers of allocated vaccines being different.</a:t>
            </a:r>
          </a:p>
        </p:txBody>
      </p:sp>
    </p:spTree>
    <p:extLst>
      <p:ext uri="{BB962C8B-B14F-4D97-AF65-F5344CB8AC3E}">
        <p14:creationId xmlns:p14="http://schemas.microsoft.com/office/powerpoint/2010/main" val="217716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A7B6F8-BA83-4266-A3D3-7590DFE1C8E6}"/>
              </a:ext>
            </a:extLst>
          </p:cNvPr>
          <p:cNvSpPr txBox="1"/>
          <p:nvPr/>
        </p:nvSpPr>
        <p:spPr>
          <a:xfrm>
            <a:off x="762000" y="10512255"/>
            <a:ext cx="23088600" cy="523220"/>
          </a:xfrm>
          <a:prstGeom prst="rect">
            <a:avLst/>
          </a:prstGeom>
          <a:no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Alaska receives monthly allocations causing their results to appear higher based on the timing of the data analyzed relative to shipment dates. </a:t>
            </a:r>
          </a:p>
        </p:txBody>
      </p:sp>
      <p:pic>
        <p:nvPicPr>
          <p:cNvPr id="4" name="Picture 3">
            <a:extLst>
              <a:ext uri="{FF2B5EF4-FFF2-40B4-BE49-F238E27FC236}">
                <a16:creationId xmlns:a16="http://schemas.microsoft.com/office/drawing/2014/main" id="{0071525E-41BE-4341-BDAF-01AE139FE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17" y="2484720"/>
            <a:ext cx="23958215" cy="7000578"/>
          </a:xfrm>
          <a:prstGeom prst="rect">
            <a:avLst/>
          </a:prstGeom>
        </p:spPr>
      </p:pic>
      <p:sp>
        <p:nvSpPr>
          <p:cNvPr id="5" name="TextBox 4">
            <a:extLst>
              <a:ext uri="{FF2B5EF4-FFF2-40B4-BE49-F238E27FC236}">
                <a16:creationId xmlns:a16="http://schemas.microsoft.com/office/drawing/2014/main" id="{5B104B5F-029C-4F50-92A9-6EA6059623A6}"/>
              </a:ext>
            </a:extLst>
          </p:cNvPr>
          <p:cNvSpPr txBox="1"/>
          <p:nvPr/>
        </p:nvSpPr>
        <p:spPr>
          <a:xfrm>
            <a:off x="2109380" y="521277"/>
            <a:ext cx="20158891" cy="707886"/>
          </a:xfrm>
          <a:prstGeom prst="rect">
            <a:avLst/>
          </a:prstGeom>
          <a:noFill/>
        </p:spPr>
        <p:txBody>
          <a:bodyPr wrap="square">
            <a:spAutoFit/>
          </a:bodyPr>
          <a:lstStyle/>
          <a:p>
            <a:r>
              <a:rPr lang="en-US" sz="4000" dirty="0">
                <a:latin typeface="Open Sans Light" panose="020B0306030504020204" pitchFamily="34" charset="0"/>
                <a:ea typeface="Open Sans Light" panose="020B0306030504020204" pitchFamily="34" charset="0"/>
                <a:cs typeface="Open Sans Light" panose="020B0306030504020204" pitchFamily="34" charset="0"/>
              </a:rPr>
              <a:t>How do vaccine allocations by supplier compare when normalized by state population?</a:t>
            </a:r>
          </a:p>
        </p:txBody>
      </p:sp>
      <p:sp>
        <p:nvSpPr>
          <p:cNvPr id="10" name="TextBox 9">
            <a:extLst>
              <a:ext uri="{FF2B5EF4-FFF2-40B4-BE49-F238E27FC236}">
                <a16:creationId xmlns:a16="http://schemas.microsoft.com/office/drawing/2014/main" id="{7A316506-852A-4375-A5B4-BB5A21B04D7A}"/>
              </a:ext>
            </a:extLst>
          </p:cNvPr>
          <p:cNvSpPr txBox="1"/>
          <p:nvPr/>
        </p:nvSpPr>
        <p:spPr>
          <a:xfrm>
            <a:off x="4550304" y="12630237"/>
            <a:ext cx="15277043" cy="523220"/>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States are receiving proportional shares of each supplier’s vaccines relative to their population.  </a:t>
            </a:r>
          </a:p>
        </p:txBody>
      </p:sp>
    </p:spTree>
    <p:extLst>
      <p:ext uri="{BB962C8B-B14F-4D97-AF65-F5344CB8AC3E}">
        <p14:creationId xmlns:p14="http://schemas.microsoft.com/office/powerpoint/2010/main" val="359666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B9968E-7859-4560-BDFC-4508688A633D}"/>
              </a:ext>
            </a:extLst>
          </p:cNvPr>
          <p:cNvSpPr txBox="1"/>
          <p:nvPr/>
        </p:nvSpPr>
        <p:spPr>
          <a:xfrm>
            <a:off x="2286450" y="535118"/>
            <a:ext cx="19804751" cy="738664"/>
          </a:xfrm>
          <a:prstGeom prst="rect">
            <a:avLst/>
          </a:prstGeom>
          <a:noFill/>
        </p:spPr>
        <p:txBody>
          <a:bodyPr wrap="square">
            <a:spAutoFit/>
          </a:bodyPr>
          <a:lstStyle/>
          <a:p>
            <a:r>
              <a:rPr lang="en-US" sz="4200" dirty="0">
                <a:latin typeface="Open Sans Light" panose="020B0306030504020204" pitchFamily="34" charset="0"/>
                <a:ea typeface="Open Sans Light" panose="020B0306030504020204" pitchFamily="34" charset="0"/>
                <a:cs typeface="Open Sans Light" panose="020B0306030504020204" pitchFamily="34" charset="0"/>
              </a:rPr>
              <a:t>Do impoverished states show a pattern of increased transmission and/or death?</a:t>
            </a:r>
          </a:p>
        </p:txBody>
      </p:sp>
      <p:sp>
        <p:nvSpPr>
          <p:cNvPr id="11" name="TextBox 10">
            <a:extLst>
              <a:ext uri="{FF2B5EF4-FFF2-40B4-BE49-F238E27FC236}">
                <a16:creationId xmlns:a16="http://schemas.microsoft.com/office/drawing/2014/main" id="{0AEDFBBF-A583-4308-922E-C51575CF9FF6}"/>
              </a:ext>
            </a:extLst>
          </p:cNvPr>
          <p:cNvSpPr txBox="1"/>
          <p:nvPr/>
        </p:nvSpPr>
        <p:spPr>
          <a:xfrm>
            <a:off x="2033187" y="8930006"/>
            <a:ext cx="8675017" cy="2246769"/>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State levels of poverty do not show correlation (small </a:t>
            </a:r>
            <a:r>
              <a:rPr lang="en-US" sz="2800" dirty="0" err="1">
                <a:latin typeface="Open Sans Light" panose="020B0306030504020204" pitchFamily="34" charset="0"/>
                <a:ea typeface="Open Sans Light" panose="020B0306030504020204" pitchFamily="34" charset="0"/>
                <a:cs typeface="Open Sans Light" panose="020B0306030504020204" pitchFamily="34" charset="0"/>
              </a:rPr>
              <a:t>r-values</a:t>
            </a:r>
            <a:r>
              <a:rPr lang="en-US" sz="2800" dirty="0">
                <a:latin typeface="Open Sans Light" panose="020B0306030504020204" pitchFamily="34" charset="0"/>
                <a:ea typeface="Open Sans Light" panose="020B0306030504020204" pitchFamily="34" charset="0"/>
                <a:cs typeface="Open Sans Light" panose="020B0306030504020204" pitchFamily="34" charset="0"/>
              </a:rPr>
              <a:t>) with the prevalence of Covid-19 in the state.  </a:t>
            </a:r>
          </a:p>
          <a:p>
            <a:endParaRPr lang="en-US" sz="2800"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sz="2800" dirty="0">
                <a:latin typeface="Open Sans Light" panose="020B0306030504020204" pitchFamily="34" charset="0"/>
                <a:ea typeface="Open Sans Light" panose="020B0306030504020204" pitchFamily="34" charset="0"/>
                <a:cs typeface="Open Sans Light" panose="020B0306030504020204" pitchFamily="34" charset="0"/>
              </a:rPr>
              <a:t>This data cannot be used to analyze the initial hypothesis.  </a:t>
            </a:r>
          </a:p>
        </p:txBody>
      </p:sp>
      <p:pic>
        <p:nvPicPr>
          <p:cNvPr id="3" name="Picture 2">
            <a:extLst>
              <a:ext uri="{FF2B5EF4-FFF2-40B4-BE49-F238E27FC236}">
                <a16:creationId xmlns:a16="http://schemas.microsoft.com/office/drawing/2014/main" id="{BBBFEE07-FE16-41F3-BA90-05DDE0511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2958"/>
            <a:ext cx="12632267" cy="7579360"/>
          </a:xfrm>
          <a:prstGeom prst="rect">
            <a:avLst/>
          </a:prstGeom>
        </p:spPr>
      </p:pic>
      <p:pic>
        <p:nvPicPr>
          <p:cNvPr id="4" name="Picture 3">
            <a:extLst>
              <a:ext uri="{FF2B5EF4-FFF2-40B4-BE49-F238E27FC236}">
                <a16:creationId xmlns:a16="http://schemas.microsoft.com/office/drawing/2014/main" id="{DA994909-395E-4382-9F29-35B982D91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9333" y="6043657"/>
            <a:ext cx="12755579" cy="7653347"/>
          </a:xfrm>
          <a:prstGeom prst="rect">
            <a:avLst/>
          </a:prstGeom>
        </p:spPr>
      </p:pic>
    </p:spTree>
    <p:extLst>
      <p:ext uri="{BB962C8B-B14F-4D97-AF65-F5344CB8AC3E}">
        <p14:creationId xmlns:p14="http://schemas.microsoft.com/office/powerpoint/2010/main" val="254392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68DB66B-38E6-478A-85AD-02996AB63745}"/>
              </a:ext>
            </a:extLst>
          </p:cNvPr>
          <p:cNvPicPr>
            <a:picLocks noGrp="1" noChangeAspect="1"/>
          </p:cNvPicPr>
          <p:nvPr>
            <p:ph type="pic" sz="quarter" idx="26"/>
          </p:nvPr>
        </p:nvPicPr>
        <p:blipFill rotWithShape="1">
          <a:blip r:embed="rId2" cstate="email">
            <a:extLst>
              <a:ext uri="{28A0092B-C50C-407E-A947-70E740481C1C}">
                <a14:useLocalDpi xmlns:a14="http://schemas.microsoft.com/office/drawing/2010/main" val="0"/>
              </a:ext>
            </a:extLst>
          </a:blip>
          <a:srcRect l="27300" t="10911" r="9803" b="7771"/>
          <a:stretch/>
        </p:blipFill>
        <p:spPr>
          <a:xfrm>
            <a:off x="12363450" y="0"/>
            <a:ext cx="12014198" cy="13716000"/>
          </a:xfrm>
        </p:spPr>
      </p:pic>
      <p:sp>
        <p:nvSpPr>
          <p:cNvPr id="5" name="Subtitle 2">
            <a:extLst>
              <a:ext uri="{FF2B5EF4-FFF2-40B4-BE49-F238E27FC236}">
                <a16:creationId xmlns:a16="http://schemas.microsoft.com/office/drawing/2014/main" id="{0780F369-BBD5-4FF4-A64F-250A84D6E990}"/>
              </a:ext>
            </a:extLst>
          </p:cNvPr>
          <p:cNvSpPr txBox="1">
            <a:spLocks/>
          </p:cNvSpPr>
          <p:nvPr/>
        </p:nvSpPr>
        <p:spPr>
          <a:xfrm>
            <a:off x="400050" y="2930701"/>
            <a:ext cx="13620750" cy="98705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CDC allocated the same number of first and second doses for the Pfizer and </a:t>
            </a:r>
            <a:r>
              <a:rPr lang="en-US"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Moderna</a:t>
            </a: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vaccines on a weekly basis to each state (except for Alaska).</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States have kept pace with vaccine administration relative to the allocations provided by the CDC.  </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Weekly vaccine allocations are increasing with time. </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number of vaccines allocated is proportional to the state’s population.</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Deaths are decreasing in the time period that vaccines were administered.</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There is not enough evidence at the state level to indicate a correlation between poverty rate and Covid-19 transmissions or deaths.</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As of 4/19/21, 62.1% of allocated vaccines were administered nationwide.</a:t>
            </a: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a:extLst>
              <a:ext uri="{FF2B5EF4-FFF2-40B4-BE49-F238E27FC236}">
                <a16:creationId xmlns:a16="http://schemas.microsoft.com/office/drawing/2014/main" id="{8AC4344B-58E2-4019-964A-9D6B9AAEC71C}"/>
              </a:ext>
            </a:extLst>
          </p:cNvPr>
          <p:cNvSpPr txBox="1"/>
          <p:nvPr/>
        </p:nvSpPr>
        <p:spPr>
          <a:xfrm>
            <a:off x="1562100" y="378296"/>
            <a:ext cx="8998617" cy="1590179"/>
          </a:xfrm>
          <a:prstGeom prst="rect">
            <a:avLst/>
          </a:prstGeom>
          <a:noFill/>
        </p:spPr>
        <p:txBody>
          <a:bodyPr wrap="none" lIns="91440" tIns="0" rIns="0" bIns="0" rtlCol="0">
            <a:spAutoFit/>
          </a:bodyPr>
          <a:lstStyle/>
          <a:p>
            <a:pPr>
              <a:lnSpc>
                <a:spcPts val="12400"/>
              </a:lnSpc>
            </a:pPr>
            <a:r>
              <a:rPr lang="en-US" sz="12000" spc="4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Conclusions</a:t>
            </a:r>
          </a:p>
        </p:txBody>
      </p:sp>
      <p:cxnSp>
        <p:nvCxnSpPr>
          <p:cNvPr id="7" name="Straight Connector 6">
            <a:extLst>
              <a:ext uri="{FF2B5EF4-FFF2-40B4-BE49-F238E27FC236}">
                <a16:creationId xmlns:a16="http://schemas.microsoft.com/office/drawing/2014/main" id="{6E561235-F6EF-4486-8C4B-97F2DB86F493}"/>
              </a:ext>
            </a:extLst>
          </p:cNvPr>
          <p:cNvCxnSpPr/>
          <p:nvPr/>
        </p:nvCxnSpPr>
        <p:spPr>
          <a:xfrm>
            <a:off x="5379138" y="2127201"/>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95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E295D8-8F4A-4701-B5E1-009926A8D939}"/>
              </a:ext>
            </a:extLst>
          </p:cNvPr>
          <p:cNvGrpSpPr/>
          <p:nvPr/>
        </p:nvGrpSpPr>
        <p:grpSpPr>
          <a:xfrm>
            <a:off x="3061468" y="5685656"/>
            <a:ext cx="18254714" cy="2354437"/>
            <a:chOff x="2480495" y="2270423"/>
            <a:chExt cx="18254714" cy="2354437"/>
          </a:xfrm>
        </p:grpSpPr>
        <p:sp>
          <p:nvSpPr>
            <p:cNvPr id="4" name="Rounded Rectangle 4">
              <a:extLst>
                <a:ext uri="{FF2B5EF4-FFF2-40B4-BE49-F238E27FC236}">
                  <a16:creationId xmlns:a16="http://schemas.microsoft.com/office/drawing/2014/main" id="{66A4CDD7-4782-4BDF-B85D-837E736B39A7}"/>
                </a:ext>
              </a:extLst>
            </p:cNvPr>
            <p:cNvSpPr/>
            <p:nvPr/>
          </p:nvSpPr>
          <p:spPr>
            <a:xfrm>
              <a:off x="4889972" y="2734113"/>
              <a:ext cx="11790466" cy="1676865"/>
            </a:xfrm>
            <a:prstGeom prst="roundRect">
              <a:avLst>
                <a:gd name="adj" fmla="val 143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5" name="Freeform 5">
              <a:extLst>
                <a:ext uri="{FF2B5EF4-FFF2-40B4-BE49-F238E27FC236}">
                  <a16:creationId xmlns:a16="http://schemas.microsoft.com/office/drawing/2014/main" id="{14D49F9A-3FA6-4577-8138-77A1797025B3}"/>
                </a:ext>
              </a:extLst>
            </p:cNvPr>
            <p:cNvSpPr/>
            <p:nvPr/>
          </p:nvSpPr>
          <p:spPr>
            <a:xfrm rot="5400000">
              <a:off x="17185124" y="2985280"/>
              <a:ext cx="1008625" cy="1278889"/>
            </a:xfrm>
            <a:custGeom>
              <a:avLst/>
              <a:gdLst>
                <a:gd name="connsiteX0" fmla="*/ 0 w 600077"/>
                <a:gd name="connsiteY0" fmla="*/ 643352 h 738186"/>
                <a:gd name="connsiteX1" fmla="*/ 0 w 600077"/>
                <a:gd name="connsiteY1" fmla="*/ 243151 h 738186"/>
                <a:gd name="connsiteX2" fmla="*/ 243151 w 600077"/>
                <a:gd name="connsiteY2" fmla="*/ 0 h 738186"/>
                <a:gd name="connsiteX3" fmla="*/ 356926 w 600077"/>
                <a:gd name="connsiteY3" fmla="*/ 0 h 738186"/>
                <a:gd name="connsiteX4" fmla="*/ 600077 w 600077"/>
                <a:gd name="connsiteY4" fmla="*/ 243151 h 738186"/>
                <a:gd name="connsiteX5" fmla="*/ 600077 w 600077"/>
                <a:gd name="connsiteY5" fmla="*/ 643352 h 738186"/>
                <a:gd name="connsiteX6" fmla="*/ 580969 w 600077"/>
                <a:gd name="connsiteY6" fmla="*/ 737998 h 738186"/>
                <a:gd name="connsiteX7" fmla="*/ 580867 w 600077"/>
                <a:gd name="connsiteY7" fmla="*/ 738186 h 738186"/>
                <a:gd name="connsiteX8" fmla="*/ 19210 w 600077"/>
                <a:gd name="connsiteY8" fmla="*/ 738185 h 738186"/>
                <a:gd name="connsiteX9" fmla="*/ 19108 w 600077"/>
                <a:gd name="connsiteY9" fmla="*/ 737998 h 738186"/>
                <a:gd name="connsiteX10" fmla="*/ 0 w 600077"/>
                <a:gd name="connsiteY10" fmla="*/ 643352 h 73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077" h="738186">
                  <a:moveTo>
                    <a:pt x="0" y="643352"/>
                  </a:moveTo>
                  <a:lnTo>
                    <a:pt x="0" y="243151"/>
                  </a:lnTo>
                  <a:cubicBezTo>
                    <a:pt x="0" y="108862"/>
                    <a:pt x="108862" y="0"/>
                    <a:pt x="243151" y="0"/>
                  </a:cubicBezTo>
                  <a:lnTo>
                    <a:pt x="356926" y="0"/>
                  </a:lnTo>
                  <a:cubicBezTo>
                    <a:pt x="491215" y="0"/>
                    <a:pt x="600077" y="108862"/>
                    <a:pt x="600077" y="243151"/>
                  </a:cubicBezTo>
                  <a:lnTo>
                    <a:pt x="600077" y="643352"/>
                  </a:lnTo>
                  <a:cubicBezTo>
                    <a:pt x="600077" y="676924"/>
                    <a:pt x="593273" y="708907"/>
                    <a:pt x="580969" y="737998"/>
                  </a:cubicBezTo>
                  <a:lnTo>
                    <a:pt x="580867" y="738186"/>
                  </a:lnTo>
                  <a:lnTo>
                    <a:pt x="19210" y="738185"/>
                  </a:lnTo>
                  <a:lnTo>
                    <a:pt x="19108" y="737998"/>
                  </a:lnTo>
                  <a:cubicBezTo>
                    <a:pt x="6804" y="708907"/>
                    <a:pt x="0" y="676924"/>
                    <a:pt x="0" y="64335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6" name="Rounded Rectangle 6">
              <a:extLst>
                <a:ext uri="{FF2B5EF4-FFF2-40B4-BE49-F238E27FC236}">
                  <a16:creationId xmlns:a16="http://schemas.microsoft.com/office/drawing/2014/main" id="{4697AAA4-957F-4F27-9583-5D2826A1A292}"/>
                </a:ext>
              </a:extLst>
            </p:cNvPr>
            <p:cNvSpPr/>
            <p:nvPr/>
          </p:nvSpPr>
          <p:spPr>
            <a:xfrm>
              <a:off x="16705831" y="2783992"/>
              <a:ext cx="317417" cy="1676866"/>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7" name="Rectangle 6">
              <a:extLst>
                <a:ext uri="{FF2B5EF4-FFF2-40B4-BE49-F238E27FC236}">
                  <a16:creationId xmlns:a16="http://schemas.microsoft.com/office/drawing/2014/main" id="{60BAF241-A67B-4F93-A2DB-9B96901C95F9}"/>
                </a:ext>
              </a:extLst>
            </p:cNvPr>
            <p:cNvSpPr/>
            <p:nvPr/>
          </p:nvSpPr>
          <p:spPr>
            <a:xfrm>
              <a:off x="4953454" y="2878538"/>
              <a:ext cx="4089867" cy="13465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Pfizer</a:t>
              </a:r>
            </a:p>
          </p:txBody>
        </p:sp>
        <p:sp>
          <p:nvSpPr>
            <p:cNvPr id="8" name="Rectangle 7">
              <a:extLst>
                <a:ext uri="{FF2B5EF4-FFF2-40B4-BE49-F238E27FC236}">
                  <a16:creationId xmlns:a16="http://schemas.microsoft.com/office/drawing/2014/main" id="{2E652B24-684A-473C-9B70-13E492D22E13}"/>
                </a:ext>
              </a:extLst>
            </p:cNvPr>
            <p:cNvSpPr/>
            <p:nvPr/>
          </p:nvSpPr>
          <p:spPr>
            <a:xfrm>
              <a:off x="9043321" y="2878538"/>
              <a:ext cx="4501474" cy="134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Moderna</a:t>
              </a:r>
            </a:p>
          </p:txBody>
        </p:sp>
        <p:sp>
          <p:nvSpPr>
            <p:cNvPr id="9" name="Round Same Side Corner Rectangle 11">
              <a:extLst>
                <a:ext uri="{FF2B5EF4-FFF2-40B4-BE49-F238E27FC236}">
                  <a16:creationId xmlns:a16="http://schemas.microsoft.com/office/drawing/2014/main" id="{C823D7F4-9F75-4175-8CAC-99476E04A64D}"/>
                </a:ext>
              </a:extLst>
            </p:cNvPr>
            <p:cNvSpPr/>
            <p:nvPr/>
          </p:nvSpPr>
          <p:spPr>
            <a:xfrm rot="5400000">
              <a:off x="14359960" y="2063370"/>
              <a:ext cx="1341223" cy="2971555"/>
            </a:xfrm>
            <a:prstGeom prst="round2SameRect">
              <a:avLst>
                <a:gd name="adj1" fmla="val 12139"/>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US" sz="6000" dirty="0">
                  <a:latin typeface="Open Sans Light" panose="020B0306030504020204" pitchFamily="34" charset="0"/>
                </a:rPr>
                <a:t>J&amp;J</a:t>
              </a:r>
            </a:p>
          </p:txBody>
        </p:sp>
        <p:sp>
          <p:nvSpPr>
            <p:cNvPr id="10" name="Rectangle 9">
              <a:extLst>
                <a:ext uri="{FF2B5EF4-FFF2-40B4-BE49-F238E27FC236}">
                  <a16:creationId xmlns:a16="http://schemas.microsoft.com/office/drawing/2014/main" id="{1F05F361-D6E6-4FB1-A297-A0C53C89D31C}"/>
                </a:ext>
              </a:extLst>
            </p:cNvPr>
            <p:cNvSpPr/>
            <p:nvPr/>
          </p:nvSpPr>
          <p:spPr>
            <a:xfrm>
              <a:off x="2692382" y="3032642"/>
              <a:ext cx="1670767" cy="9800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1" name="Freeform 13">
              <a:extLst>
                <a:ext uri="{FF2B5EF4-FFF2-40B4-BE49-F238E27FC236}">
                  <a16:creationId xmlns:a16="http://schemas.microsoft.com/office/drawing/2014/main" id="{AC5D22C3-B105-4F2F-86DE-1E43E64D67A5}"/>
                </a:ext>
              </a:extLst>
            </p:cNvPr>
            <p:cNvSpPr/>
            <p:nvPr/>
          </p:nvSpPr>
          <p:spPr>
            <a:xfrm>
              <a:off x="18046268" y="3501614"/>
              <a:ext cx="2688941" cy="45719"/>
            </a:xfrm>
            <a:custGeom>
              <a:avLst/>
              <a:gdLst>
                <a:gd name="connsiteX0" fmla="*/ 0 w 1854109"/>
                <a:gd name="connsiteY0" fmla="*/ 0 h 116680"/>
                <a:gd name="connsiteX1" fmla="*/ 1753708 w 1854109"/>
                <a:gd name="connsiteY1" fmla="*/ 0 h 116680"/>
                <a:gd name="connsiteX2" fmla="*/ 1854109 w 1854109"/>
                <a:gd name="connsiteY2" fmla="*/ 116680 h 116680"/>
                <a:gd name="connsiteX3" fmla="*/ 0 w 1854109"/>
                <a:gd name="connsiteY3" fmla="*/ 116680 h 116680"/>
                <a:gd name="connsiteX4" fmla="*/ 0 w 1854109"/>
                <a:gd name="connsiteY4" fmla="*/ 0 h 116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109" h="116680">
                  <a:moveTo>
                    <a:pt x="0" y="0"/>
                  </a:moveTo>
                  <a:lnTo>
                    <a:pt x="1753708" y="0"/>
                  </a:lnTo>
                  <a:lnTo>
                    <a:pt x="1854109" y="116680"/>
                  </a:lnTo>
                  <a:lnTo>
                    <a:pt x="0" y="116680"/>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2" name="Rounded Rectangle 15">
              <a:extLst>
                <a:ext uri="{FF2B5EF4-FFF2-40B4-BE49-F238E27FC236}">
                  <a16:creationId xmlns:a16="http://schemas.microsoft.com/office/drawing/2014/main" id="{0AB775CA-639C-4B90-A1C9-912B27FED670}"/>
                </a:ext>
              </a:extLst>
            </p:cNvPr>
            <p:cNvSpPr/>
            <p:nvPr/>
          </p:nvSpPr>
          <p:spPr>
            <a:xfrm flipH="1">
              <a:off x="2480495" y="2458858"/>
              <a:ext cx="185143" cy="209737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3" name="Rounded Rectangle 16">
              <a:extLst>
                <a:ext uri="{FF2B5EF4-FFF2-40B4-BE49-F238E27FC236}">
                  <a16:creationId xmlns:a16="http://schemas.microsoft.com/office/drawing/2014/main" id="{385A2FA5-D4F5-48B5-AC5F-1CBA04000BC1}"/>
                </a:ext>
              </a:extLst>
            </p:cNvPr>
            <p:cNvSpPr/>
            <p:nvPr/>
          </p:nvSpPr>
          <p:spPr>
            <a:xfrm>
              <a:off x="4363149" y="2270423"/>
              <a:ext cx="564912" cy="2354437"/>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grpSp>
    </p:spTree>
    <p:extLst>
      <p:ext uri="{BB962C8B-B14F-4D97-AF65-F5344CB8AC3E}">
        <p14:creationId xmlns:p14="http://schemas.microsoft.com/office/powerpoint/2010/main" val="233232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51A3EA3-1314-4F49-8814-3805E25D98FD}"/>
              </a:ext>
            </a:extLst>
          </p:cNvPr>
          <p:cNvSpPr txBox="1"/>
          <p:nvPr/>
        </p:nvSpPr>
        <p:spPr>
          <a:xfrm>
            <a:off x="9663368" y="1263600"/>
            <a:ext cx="5109732"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Hypotheses</a:t>
            </a:r>
          </a:p>
        </p:txBody>
      </p:sp>
      <p:cxnSp>
        <p:nvCxnSpPr>
          <p:cNvPr id="22" name="Straight Connector 21">
            <a:extLst>
              <a:ext uri="{FF2B5EF4-FFF2-40B4-BE49-F238E27FC236}">
                <a16:creationId xmlns:a16="http://schemas.microsoft.com/office/drawing/2014/main" id="{C917E75A-8621-4607-B1CA-E1C8D6EA1C9B}"/>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5" name="Picture Placeholder 44">
            <a:extLst>
              <a:ext uri="{FF2B5EF4-FFF2-40B4-BE49-F238E27FC236}">
                <a16:creationId xmlns:a16="http://schemas.microsoft.com/office/drawing/2014/main" id="{F0239AD5-6E60-4D4C-8A90-E93FE9AC23CF}"/>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val="0"/>
              </a:ext>
            </a:extLst>
          </a:blip>
          <a:srcRect l="25849" t="30965" r="28133"/>
          <a:stretch/>
        </p:blipFill>
        <p:spPr>
          <a:xfrm>
            <a:off x="8995560" y="3664735"/>
            <a:ext cx="6386530" cy="6386530"/>
          </a:xfrm>
        </p:spPr>
      </p:pic>
      <p:pic>
        <p:nvPicPr>
          <p:cNvPr id="37" name="Picture Placeholder 36">
            <a:extLst>
              <a:ext uri="{FF2B5EF4-FFF2-40B4-BE49-F238E27FC236}">
                <a16:creationId xmlns:a16="http://schemas.microsoft.com/office/drawing/2014/main" id="{3ED6C99C-EE6F-475E-9C51-64B51A21EB56}"/>
              </a:ext>
            </a:extLst>
          </p:cNvPr>
          <p:cNvPicPr>
            <a:picLocks noGrp="1" noChangeAspect="1"/>
          </p:cNvPicPr>
          <p:nvPr>
            <p:ph type="pic" sz="quarter" idx="11"/>
          </p:nvPr>
        </p:nvPicPr>
        <p:blipFill rotWithShape="1">
          <a:blip r:embed="rId3" cstate="email">
            <a:extLst>
              <a:ext uri="{28A0092B-C50C-407E-A947-70E740481C1C}">
                <a14:useLocalDpi xmlns:a14="http://schemas.microsoft.com/office/drawing/2010/main" val="0"/>
              </a:ext>
            </a:extLst>
          </a:blip>
          <a:srcRect l="16662" r="16662"/>
          <a:stretch/>
        </p:blipFill>
        <p:spPr/>
      </p:pic>
      <p:pic>
        <p:nvPicPr>
          <p:cNvPr id="39" name="Picture Placeholder 38">
            <a:extLst>
              <a:ext uri="{FF2B5EF4-FFF2-40B4-BE49-F238E27FC236}">
                <a16:creationId xmlns:a16="http://schemas.microsoft.com/office/drawing/2014/main" id="{A2DBAD52-E47E-4A37-BB96-F370AE3F4E72}"/>
              </a:ext>
            </a:extLst>
          </p:cNvPr>
          <p:cNvPicPr>
            <a:picLocks noGrp="1" noChangeAspect="1"/>
          </p:cNvPicPr>
          <p:nvPr>
            <p:ph type="pic" sz="quarter" idx="12"/>
          </p:nvPr>
        </p:nvPicPr>
        <p:blipFill rotWithShape="1">
          <a:blip r:embed="rId4" cstate="email">
            <a:extLst>
              <a:ext uri="{28A0092B-C50C-407E-A947-70E740481C1C}">
                <a14:useLocalDpi xmlns:a14="http://schemas.microsoft.com/office/drawing/2010/main" val="0"/>
              </a:ext>
            </a:extLst>
          </a:blip>
          <a:srcRect l="7896" r="25437"/>
          <a:stretch/>
        </p:blipFill>
        <p:spPr>
          <a:xfrm>
            <a:off x="12276748" y="7047080"/>
            <a:ext cx="6386530" cy="6386530"/>
          </a:xfrm>
        </p:spPr>
      </p:pic>
      <p:sp>
        <p:nvSpPr>
          <p:cNvPr id="11" name="Subtitle 2">
            <a:extLst>
              <a:ext uri="{FF2B5EF4-FFF2-40B4-BE49-F238E27FC236}">
                <a16:creationId xmlns:a16="http://schemas.microsoft.com/office/drawing/2014/main" id="{AA5AFDCB-9EF3-48EA-9A3E-C216DBC353D7}"/>
              </a:ext>
            </a:extLst>
          </p:cNvPr>
          <p:cNvSpPr txBox="1">
            <a:spLocks/>
          </p:cNvSpPr>
          <p:nvPr/>
        </p:nvSpPr>
        <p:spPr>
          <a:xfrm>
            <a:off x="3086100" y="3849113"/>
            <a:ext cx="7296150" cy="16655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a significant ramp-up</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in vaccine allocation with time.  Aside from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known anomalies like the Texas storm in March.</a:t>
            </a:r>
          </a:p>
        </p:txBody>
      </p:sp>
      <p:sp>
        <p:nvSpPr>
          <p:cNvPr id="12" name="Subtitle 2">
            <a:extLst>
              <a:ext uri="{FF2B5EF4-FFF2-40B4-BE49-F238E27FC236}">
                <a16:creationId xmlns:a16="http://schemas.microsoft.com/office/drawing/2014/main" id="{7EAA1FA7-5FC1-414A-BDED-C73C49FE93CB}"/>
              </a:ext>
            </a:extLst>
          </p:cNvPr>
          <p:cNvSpPr txBox="1">
            <a:spLocks/>
          </p:cNvSpPr>
          <p:nvPr/>
        </p:nvSpPr>
        <p:spPr>
          <a:xfrm>
            <a:off x="950310" y="7126615"/>
            <a:ext cx="6574439" cy="32167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believe the distribution ratios between</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the first and second dose will invert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over time with early dates showing a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higher level of 1st dose allocations and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later dates showing a higher level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of 2nd dose allocations.</a:t>
            </a:r>
          </a:p>
        </p:txBody>
      </p:sp>
      <p:sp>
        <p:nvSpPr>
          <p:cNvPr id="13" name="Subtitle 2">
            <a:extLst>
              <a:ext uri="{FF2B5EF4-FFF2-40B4-BE49-F238E27FC236}">
                <a16:creationId xmlns:a16="http://schemas.microsoft.com/office/drawing/2014/main" id="{FCF82FA1-1910-4BBF-9622-F96EF9846A89}"/>
              </a:ext>
            </a:extLst>
          </p:cNvPr>
          <p:cNvSpPr txBox="1">
            <a:spLocks/>
          </p:cNvSpPr>
          <p:nvPr/>
        </p:nvSpPr>
        <p:spPr>
          <a:xfrm>
            <a:off x="15731528" y="3090835"/>
            <a:ext cx="6652221" cy="365997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larger quantities of Pfizer</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vaccines being allocated to states with the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greatest population density due to storage</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requirements and larger quantities of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Johnson and Johnson vaccines being  </a:t>
            </a:r>
          </a:p>
          <a:p>
            <a:pPr algn="l"/>
            <a:r>
              <a:rPr lang="en-US"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a:t>
            </a:r>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llocated to states with lower population densities.</a:t>
            </a:r>
          </a:p>
        </p:txBody>
      </p:sp>
      <p:sp>
        <p:nvSpPr>
          <p:cNvPr id="14" name="Subtitle 2">
            <a:extLst>
              <a:ext uri="{FF2B5EF4-FFF2-40B4-BE49-F238E27FC236}">
                <a16:creationId xmlns:a16="http://schemas.microsoft.com/office/drawing/2014/main" id="{4603BE03-DCFB-44D3-94DC-6E4E2C2191DD}"/>
              </a:ext>
            </a:extLst>
          </p:cNvPr>
          <p:cNvSpPr txBox="1">
            <a:spLocks/>
          </p:cNvSpPr>
          <p:nvPr/>
        </p:nvSpPr>
        <p:spPr>
          <a:xfrm>
            <a:off x="17338266" y="7851343"/>
            <a:ext cx="6734584" cy="159172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believe that states will administer vaccines at the rate in which they are allocated.</a:t>
            </a:r>
          </a:p>
          <a:p>
            <a:pPr algn="l"/>
            <a:endParaRPr lang="en-US"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TextBox 14">
            <a:extLst>
              <a:ext uri="{FF2B5EF4-FFF2-40B4-BE49-F238E27FC236}">
                <a16:creationId xmlns:a16="http://schemas.microsoft.com/office/drawing/2014/main" id="{DF6BE117-4D20-477C-A130-21E1F22D7E61}"/>
              </a:ext>
            </a:extLst>
          </p:cNvPr>
          <p:cNvSpPr txBox="1"/>
          <p:nvPr/>
        </p:nvSpPr>
        <p:spPr>
          <a:xfrm>
            <a:off x="18266495" y="11534111"/>
            <a:ext cx="4878126" cy="1200329"/>
          </a:xfrm>
          <a:prstGeom prst="rect">
            <a:avLst/>
          </a:prstGeom>
          <a:noFill/>
        </p:spPr>
        <p:txBody>
          <a:bodyPr wrap="square">
            <a:spAutoFit/>
          </a:bodyPr>
          <a:lstStyle/>
          <a:p>
            <a:pPr algn="l"/>
            <a:r>
              <a:rPr lang="en-US" sz="24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a correlation between the number of deaths and poverty rate </a:t>
            </a:r>
            <a:r>
              <a:rPr lang="en-US" sz="24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within the state.</a:t>
            </a:r>
            <a:endParaRPr lang="en-US" sz="24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41760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CFD1DA3-EC55-4A38-ADC9-809D4B4B06CB}"/>
              </a:ext>
            </a:extLst>
          </p:cNvPr>
          <p:cNvSpPr txBox="1"/>
          <p:nvPr/>
        </p:nvSpPr>
        <p:spPr>
          <a:xfrm>
            <a:off x="9431058" y="1263600"/>
            <a:ext cx="5574347" cy="1046440"/>
          </a:xfrm>
          <a:prstGeom prst="rect">
            <a:avLst/>
          </a:prstGeom>
          <a:noFill/>
        </p:spPr>
        <p:txBody>
          <a:bodyPr wrap="none" lIns="91440" tIns="0" rIns="0" bIns="0" rtlCol="0">
            <a:spAutoFit/>
          </a:bodyPr>
          <a:lstStyle/>
          <a:p>
            <a:pPr algn="ctr"/>
            <a:r>
              <a:rPr lang="en-US" sz="6800" spc="3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Sources</a:t>
            </a:r>
          </a:p>
        </p:txBody>
      </p:sp>
      <p:cxnSp>
        <p:nvCxnSpPr>
          <p:cNvPr id="15" name="Straight Connector 14">
            <a:extLst>
              <a:ext uri="{FF2B5EF4-FFF2-40B4-BE49-F238E27FC236}">
                <a16:creationId xmlns:a16="http://schemas.microsoft.com/office/drawing/2014/main" id="{DB515791-1635-4E15-8A30-A648F575E81C}"/>
              </a:ext>
            </a:extLst>
          </p:cNvPr>
          <p:cNvCxnSpPr>
            <a:cxnSpLocks/>
          </p:cNvCxnSpPr>
          <p:nvPr/>
        </p:nvCxnSpPr>
        <p:spPr>
          <a:xfrm>
            <a:off x="11535962" y="2547784"/>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9FA77112-A701-40F4-A039-2158C7664C58}"/>
              </a:ext>
            </a:extLst>
          </p:cNvPr>
          <p:cNvGrpSpPr/>
          <p:nvPr/>
        </p:nvGrpSpPr>
        <p:grpSpPr>
          <a:xfrm>
            <a:off x="13821168" y="3061874"/>
            <a:ext cx="8553853" cy="2610120"/>
            <a:chOff x="13107936" y="3949671"/>
            <a:chExt cx="8553853" cy="2610120"/>
          </a:xfrm>
        </p:grpSpPr>
        <p:sp>
          <p:nvSpPr>
            <p:cNvPr id="4" name="TextBox 3">
              <a:extLst>
                <a:ext uri="{FF2B5EF4-FFF2-40B4-BE49-F238E27FC236}">
                  <a16:creationId xmlns:a16="http://schemas.microsoft.com/office/drawing/2014/main" id="{5702A761-286C-430C-9ABB-384D7BC1B9AC}"/>
                </a:ext>
              </a:extLst>
            </p:cNvPr>
            <p:cNvSpPr txBox="1"/>
            <p:nvPr/>
          </p:nvSpPr>
          <p:spPr>
            <a:xfrm>
              <a:off x="14437094" y="3949671"/>
              <a:ext cx="4751622"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Covid Cases and Deaths</a:t>
              </a:r>
            </a:p>
          </p:txBody>
        </p:sp>
        <p:sp>
          <p:nvSpPr>
            <p:cNvPr id="5" name="Subtitle 2">
              <a:extLst>
                <a:ext uri="{FF2B5EF4-FFF2-40B4-BE49-F238E27FC236}">
                  <a16:creationId xmlns:a16="http://schemas.microsoft.com/office/drawing/2014/main" id="{C0A15986-B14A-4E62-B1ED-4BA4134D9FDB}"/>
                </a:ext>
              </a:extLst>
            </p:cNvPr>
            <p:cNvSpPr txBox="1">
              <a:spLocks/>
            </p:cNvSpPr>
            <p:nvPr/>
          </p:nvSpPr>
          <p:spPr>
            <a:xfrm>
              <a:off x="14301518" y="4862850"/>
              <a:ext cx="7360271" cy="169694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2"/>
                </a:rPr>
                <a:t>https://data.cdc.gov/Case-Surveillance/United-States-COVID-19-Cases-and-Deaths-by-State-o/9mfq-cb36</a:t>
              </a:r>
              <a:endParaRPr lang="en-US" sz="2000" b="0" dirty="0">
                <a:solidFill>
                  <a:srgbClr val="000000"/>
                </a:solidFill>
                <a:effectLst/>
                <a:latin typeface="Open Sans" panose="020B0606030504020204"/>
              </a:endParaRP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27120 rows, 15 columns</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and New York City</a:t>
              </a:r>
              <a:endParaRPr lang="en-US" sz="20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3" name="Graphic 3">
              <a:extLst>
                <a:ext uri="{FF2B5EF4-FFF2-40B4-BE49-F238E27FC236}">
                  <a16:creationId xmlns:a16="http://schemas.microsoft.com/office/drawing/2014/main" id="{19E1E7EA-C43A-4ABE-8E66-1E0D2E2F64CC}"/>
                </a:ext>
              </a:extLst>
            </p:cNvPr>
            <p:cNvGrpSpPr>
              <a:grpSpLocks noChangeAspect="1"/>
            </p:cNvGrpSpPr>
            <p:nvPr/>
          </p:nvGrpSpPr>
          <p:grpSpPr>
            <a:xfrm>
              <a:off x="13107936" y="4099944"/>
              <a:ext cx="709168" cy="2127507"/>
              <a:chOff x="5922168" y="2912268"/>
              <a:chExt cx="342900" cy="1028700"/>
            </a:xfrm>
          </p:grpSpPr>
          <p:sp>
            <p:nvSpPr>
              <p:cNvPr id="24" name="Freeform: Shape 5">
                <a:extLst>
                  <a:ext uri="{FF2B5EF4-FFF2-40B4-BE49-F238E27FC236}">
                    <a16:creationId xmlns:a16="http://schemas.microsoft.com/office/drawing/2014/main" id="{0101A163-B27C-462E-A595-DEFD043B3032}"/>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tx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25" name="Freeform: Shape 8">
                <a:extLst>
                  <a:ext uri="{FF2B5EF4-FFF2-40B4-BE49-F238E27FC236}">
                    <a16:creationId xmlns:a16="http://schemas.microsoft.com/office/drawing/2014/main" id="{8A073E31-6ECD-4CD4-B13F-99E2B1BC06B7}"/>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1"/>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26" name="Freeform: Shape 25">
                <a:extLst>
                  <a:ext uri="{FF2B5EF4-FFF2-40B4-BE49-F238E27FC236}">
                    <a16:creationId xmlns:a16="http://schemas.microsoft.com/office/drawing/2014/main" id="{0FBBAF57-CAB3-439D-A60A-107CBDE19957}"/>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27" name="Freeform: Shape 26">
                <a:extLst>
                  <a:ext uri="{FF2B5EF4-FFF2-40B4-BE49-F238E27FC236}">
                    <a16:creationId xmlns:a16="http://schemas.microsoft.com/office/drawing/2014/main" id="{19F85A45-315B-4970-B418-9FD2A51F6A59}"/>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grpSp>
        <p:nvGrpSpPr>
          <p:cNvPr id="19" name="Group 18">
            <a:extLst>
              <a:ext uri="{FF2B5EF4-FFF2-40B4-BE49-F238E27FC236}">
                <a16:creationId xmlns:a16="http://schemas.microsoft.com/office/drawing/2014/main" id="{88ECA50A-98D6-4346-A199-98EACE159469}"/>
              </a:ext>
            </a:extLst>
          </p:cNvPr>
          <p:cNvGrpSpPr/>
          <p:nvPr/>
        </p:nvGrpSpPr>
        <p:grpSpPr>
          <a:xfrm>
            <a:off x="2066936" y="3061874"/>
            <a:ext cx="8542361" cy="3278518"/>
            <a:chOff x="1945906" y="3773716"/>
            <a:chExt cx="8542361" cy="3278518"/>
          </a:xfrm>
        </p:grpSpPr>
        <p:sp>
          <p:nvSpPr>
            <p:cNvPr id="10" name="TextBox 9">
              <a:extLst>
                <a:ext uri="{FF2B5EF4-FFF2-40B4-BE49-F238E27FC236}">
                  <a16:creationId xmlns:a16="http://schemas.microsoft.com/office/drawing/2014/main" id="{F8453140-C2E2-4B8A-8083-F6C15270E645}"/>
                </a:ext>
              </a:extLst>
            </p:cNvPr>
            <p:cNvSpPr txBox="1"/>
            <p:nvPr/>
          </p:nvSpPr>
          <p:spPr>
            <a:xfrm>
              <a:off x="3263572" y="3949671"/>
              <a:ext cx="5049396"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Pfizer Vaccine Allocation:</a:t>
              </a:r>
            </a:p>
          </p:txBody>
        </p:sp>
        <p:sp>
          <p:nvSpPr>
            <p:cNvPr id="11" name="Subtitle 2">
              <a:extLst>
                <a:ext uri="{FF2B5EF4-FFF2-40B4-BE49-F238E27FC236}">
                  <a16:creationId xmlns:a16="http://schemas.microsoft.com/office/drawing/2014/main" id="{71FCA75D-6C17-4E09-BD84-C0FBAE6C1F24}"/>
                </a:ext>
              </a:extLst>
            </p:cNvPr>
            <p:cNvSpPr txBox="1">
              <a:spLocks/>
            </p:cNvSpPr>
            <p:nvPr/>
          </p:nvSpPr>
          <p:spPr>
            <a:xfrm>
              <a:off x="3127996" y="4862850"/>
              <a:ext cx="7360271" cy="218938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3"/>
                </a:rPr>
                <a:t>https://data.cdc.gov/Vaccinations/COVID-19-Vaccine-Distribution-Allocations-by-Juris/saz5-9hgg</a:t>
              </a:r>
              <a:endParaRPr lang="en-US" sz="2000" b="0" dirty="0">
                <a:solidFill>
                  <a:srgbClr val="000000"/>
                </a:solidFill>
                <a:effectLst/>
                <a:latin typeface="Open Sans"/>
              </a:endParaRP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1198 rows, 4 columns </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government and select cities</a:t>
              </a:r>
              <a:endParaRPr lang="en-US" sz="20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8D73BC51-B525-416C-A4AD-8BCD7C07C84D}"/>
                </a:ext>
              </a:extLst>
            </p:cNvPr>
            <p:cNvSpPr txBox="1"/>
            <p:nvPr/>
          </p:nvSpPr>
          <p:spPr>
            <a:xfrm>
              <a:off x="2203969" y="3919127"/>
              <a:ext cx="92398" cy="2308324"/>
            </a:xfrm>
            <a:prstGeom prst="rect">
              <a:avLst/>
            </a:prstGeom>
            <a:noFill/>
          </p:spPr>
          <p:txBody>
            <a:bodyPr wrap="none" lIns="91440" tIns="0" rIns="0" bIns="0" rtlCol="0">
              <a:spAutoFit/>
            </a:bodyPr>
            <a:lstStyle/>
            <a:p>
              <a:pPr algn="ctr"/>
              <a:endPar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8" name="Graphic 3">
              <a:extLst>
                <a:ext uri="{FF2B5EF4-FFF2-40B4-BE49-F238E27FC236}">
                  <a16:creationId xmlns:a16="http://schemas.microsoft.com/office/drawing/2014/main" id="{CA293341-2507-4231-A241-79D630C7D10D}"/>
                </a:ext>
              </a:extLst>
            </p:cNvPr>
            <p:cNvGrpSpPr>
              <a:grpSpLocks noChangeAspect="1"/>
            </p:cNvGrpSpPr>
            <p:nvPr/>
          </p:nvGrpSpPr>
          <p:grpSpPr>
            <a:xfrm>
              <a:off x="1945906" y="3773716"/>
              <a:ext cx="700637" cy="2088155"/>
              <a:chOff x="5922168" y="2912268"/>
              <a:chExt cx="342900" cy="1028700"/>
            </a:xfrm>
          </p:grpSpPr>
          <p:sp>
            <p:nvSpPr>
              <p:cNvPr id="29" name="Freeform: Shape 5">
                <a:extLst>
                  <a:ext uri="{FF2B5EF4-FFF2-40B4-BE49-F238E27FC236}">
                    <a16:creationId xmlns:a16="http://schemas.microsoft.com/office/drawing/2014/main" id="{82DA0366-6E68-4DD6-8F23-D81B481BB34C}"/>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tx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0" name="Freeform: Shape 8">
                <a:extLst>
                  <a:ext uri="{FF2B5EF4-FFF2-40B4-BE49-F238E27FC236}">
                    <a16:creationId xmlns:a16="http://schemas.microsoft.com/office/drawing/2014/main" id="{6239BA21-6A6E-4E7E-A317-29934124073D}"/>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1"/>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1" name="Freeform: Shape 30">
                <a:extLst>
                  <a:ext uri="{FF2B5EF4-FFF2-40B4-BE49-F238E27FC236}">
                    <a16:creationId xmlns:a16="http://schemas.microsoft.com/office/drawing/2014/main" id="{0457623E-306C-468D-B680-F25446330F12}"/>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2" name="Freeform: Shape 31">
                <a:extLst>
                  <a:ext uri="{FF2B5EF4-FFF2-40B4-BE49-F238E27FC236}">
                    <a16:creationId xmlns:a16="http://schemas.microsoft.com/office/drawing/2014/main" id="{1A3FD8C1-892E-446D-BFAA-797D54558717}"/>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sp>
        <p:nvSpPr>
          <p:cNvPr id="33" name="TextBox 32">
            <a:extLst>
              <a:ext uri="{FF2B5EF4-FFF2-40B4-BE49-F238E27FC236}">
                <a16:creationId xmlns:a16="http://schemas.microsoft.com/office/drawing/2014/main" id="{0FE3DF5B-37B2-4305-AAE9-6F3CDFA614F0}"/>
              </a:ext>
            </a:extLst>
          </p:cNvPr>
          <p:cNvSpPr txBox="1"/>
          <p:nvPr/>
        </p:nvSpPr>
        <p:spPr>
          <a:xfrm>
            <a:off x="5566083" y="12383965"/>
            <a:ext cx="13245485" cy="1791644"/>
          </a:xfrm>
          <a:prstGeom prst="rect">
            <a:avLst/>
          </a:prstGeom>
          <a:noFill/>
        </p:spPr>
        <p:txBody>
          <a:bodyPr wrap="none" rtlCol="0" anchor="ctr" anchorCtr="0">
            <a:spAutoFit/>
          </a:bodyPr>
          <a:lstStyle/>
          <a:p>
            <a:pPr>
              <a:lnSpc>
                <a:spcPts val="7060"/>
              </a:lnSpc>
            </a:pPr>
            <a:r>
              <a:rPr lang="en-US" sz="18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*State Abbreviations List:  </a:t>
            </a:r>
            <a:r>
              <a:rPr lang="en-US" sz="1800" b="0" dirty="0">
                <a:solidFill>
                  <a:srgbClr val="000000"/>
                </a:solidFill>
                <a:effectLst/>
                <a:latin typeface="Open Sans" panose="020B0606030504020204"/>
                <a:hlinkClick r:id="rId4"/>
              </a:rPr>
              <a:t>https://www.infoplease.com/us/postal-information/state-abbreviations-and-state-postal-codes</a:t>
            </a:r>
            <a:endParaRPr lang="en-US" sz="1800" b="0" dirty="0">
              <a:solidFill>
                <a:srgbClr val="000000"/>
              </a:solidFill>
              <a:effectLst/>
              <a:latin typeface="Open Sans" panose="020B0606030504020204"/>
            </a:endParaRPr>
          </a:p>
          <a:p>
            <a:pPr>
              <a:lnSpc>
                <a:spcPts val="7060"/>
              </a:lnSpc>
            </a:pPr>
            <a:endPar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endParaRPr>
          </a:p>
        </p:txBody>
      </p:sp>
      <p:grpSp>
        <p:nvGrpSpPr>
          <p:cNvPr id="20" name="Group 19">
            <a:extLst>
              <a:ext uri="{FF2B5EF4-FFF2-40B4-BE49-F238E27FC236}">
                <a16:creationId xmlns:a16="http://schemas.microsoft.com/office/drawing/2014/main" id="{A9CBC2D2-B1D9-474E-BD7D-8037671EB695}"/>
              </a:ext>
            </a:extLst>
          </p:cNvPr>
          <p:cNvGrpSpPr/>
          <p:nvPr/>
        </p:nvGrpSpPr>
        <p:grpSpPr>
          <a:xfrm>
            <a:off x="2066936" y="6186506"/>
            <a:ext cx="8640786" cy="3102563"/>
            <a:chOff x="1847481" y="6847684"/>
            <a:chExt cx="8640786" cy="3102563"/>
          </a:xfrm>
        </p:grpSpPr>
        <p:sp>
          <p:nvSpPr>
            <p:cNvPr id="12" name="TextBox 11">
              <a:extLst>
                <a:ext uri="{FF2B5EF4-FFF2-40B4-BE49-F238E27FC236}">
                  <a16:creationId xmlns:a16="http://schemas.microsoft.com/office/drawing/2014/main" id="{E3AFBEB7-E7A1-4326-B6CC-79EFCF8ACEC0}"/>
                </a:ext>
              </a:extLst>
            </p:cNvPr>
            <p:cNvSpPr txBox="1"/>
            <p:nvPr/>
          </p:nvSpPr>
          <p:spPr>
            <a:xfrm>
              <a:off x="3263572" y="6847684"/>
              <a:ext cx="5696624"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Moderna Vaccine Allocation:</a:t>
              </a:r>
            </a:p>
          </p:txBody>
        </p:sp>
        <p:sp>
          <p:nvSpPr>
            <p:cNvPr id="13" name="Subtitle 2">
              <a:extLst>
                <a:ext uri="{FF2B5EF4-FFF2-40B4-BE49-F238E27FC236}">
                  <a16:creationId xmlns:a16="http://schemas.microsoft.com/office/drawing/2014/main" id="{E60FEC4B-F3DF-4AEC-AF77-BA6C42F2C15D}"/>
                </a:ext>
              </a:extLst>
            </p:cNvPr>
            <p:cNvSpPr txBox="1">
              <a:spLocks/>
            </p:cNvSpPr>
            <p:nvPr/>
          </p:nvSpPr>
          <p:spPr>
            <a:xfrm>
              <a:off x="3127996" y="7760863"/>
              <a:ext cx="7360271" cy="218938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5"/>
                </a:rPr>
                <a:t>https://data.cdc.gov/Vaccinations/COVID-19-Vaccine-Distribution-Allocations-by-Juris/b7pe-5nws</a:t>
              </a:r>
              <a:endParaRPr lang="en-US" sz="2000" b="0" dirty="0">
                <a:solidFill>
                  <a:srgbClr val="000000"/>
                </a:solidFill>
                <a:effectLst/>
                <a:latin typeface="Open Sans"/>
              </a:endParaRP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1134 rows, 4 columns</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government and select cities</a:t>
              </a:r>
              <a:endParaRPr lang="en-US" sz="20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6" name="Graphic 3">
              <a:extLst>
                <a:ext uri="{FF2B5EF4-FFF2-40B4-BE49-F238E27FC236}">
                  <a16:creationId xmlns:a16="http://schemas.microsoft.com/office/drawing/2014/main" id="{A60435DD-8FDA-43C2-B3C1-61630D0797D2}"/>
                </a:ext>
              </a:extLst>
            </p:cNvPr>
            <p:cNvGrpSpPr>
              <a:grpSpLocks noChangeAspect="1"/>
            </p:cNvGrpSpPr>
            <p:nvPr/>
          </p:nvGrpSpPr>
          <p:grpSpPr>
            <a:xfrm>
              <a:off x="1847481" y="7127472"/>
              <a:ext cx="732806" cy="2198419"/>
              <a:chOff x="5922168" y="2912268"/>
              <a:chExt cx="342900" cy="1028700"/>
            </a:xfrm>
          </p:grpSpPr>
          <p:sp>
            <p:nvSpPr>
              <p:cNvPr id="37" name="Freeform: Shape 10">
                <a:extLst>
                  <a:ext uri="{FF2B5EF4-FFF2-40B4-BE49-F238E27FC236}">
                    <a16:creationId xmlns:a16="http://schemas.microsoft.com/office/drawing/2014/main" id="{8D8CA7B8-99CD-46C6-B992-8B0EDC992C97}"/>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1">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8" name="Freeform: Shape 11">
                <a:extLst>
                  <a:ext uri="{FF2B5EF4-FFF2-40B4-BE49-F238E27FC236}">
                    <a16:creationId xmlns:a16="http://schemas.microsoft.com/office/drawing/2014/main" id="{6B94D88A-EB3C-42A5-83D1-868C74F6173C}"/>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9" name="Freeform: Shape 12">
                <a:extLst>
                  <a:ext uri="{FF2B5EF4-FFF2-40B4-BE49-F238E27FC236}">
                    <a16:creationId xmlns:a16="http://schemas.microsoft.com/office/drawing/2014/main" id="{52040CC4-EA0F-48C5-AD3F-78EA680F25F3}"/>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0" name="Freeform: Shape 13">
                <a:extLst>
                  <a:ext uri="{FF2B5EF4-FFF2-40B4-BE49-F238E27FC236}">
                    <a16:creationId xmlns:a16="http://schemas.microsoft.com/office/drawing/2014/main" id="{A7356C16-B5FC-49EE-84F8-E14FF4A53407}"/>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grpSp>
        <p:nvGrpSpPr>
          <p:cNvPr id="6" name="Group 5">
            <a:extLst>
              <a:ext uri="{FF2B5EF4-FFF2-40B4-BE49-F238E27FC236}">
                <a16:creationId xmlns:a16="http://schemas.microsoft.com/office/drawing/2014/main" id="{BDA31F2C-4983-4855-91AB-3857FDF525B4}"/>
              </a:ext>
            </a:extLst>
          </p:cNvPr>
          <p:cNvGrpSpPr/>
          <p:nvPr/>
        </p:nvGrpSpPr>
        <p:grpSpPr>
          <a:xfrm>
            <a:off x="13821168" y="9244489"/>
            <a:ext cx="8481572" cy="3113737"/>
            <a:chOff x="13180217" y="6933524"/>
            <a:chExt cx="8481572" cy="3113737"/>
          </a:xfrm>
        </p:grpSpPr>
        <p:sp>
          <p:nvSpPr>
            <p:cNvPr id="7" name="Subtitle 2">
              <a:extLst>
                <a:ext uri="{FF2B5EF4-FFF2-40B4-BE49-F238E27FC236}">
                  <a16:creationId xmlns:a16="http://schemas.microsoft.com/office/drawing/2014/main" id="{58157608-A940-4AD3-AAC3-59099DA76B1F}"/>
                </a:ext>
              </a:extLst>
            </p:cNvPr>
            <p:cNvSpPr txBox="1">
              <a:spLocks/>
            </p:cNvSpPr>
            <p:nvPr/>
          </p:nvSpPr>
          <p:spPr>
            <a:xfrm>
              <a:off x="14301518" y="7760863"/>
              <a:ext cx="7360271" cy="228639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hlinkClick r:id="rId6"/>
                </a:rPr>
                <a:t>https://github.com/datamade/census</a:t>
              </a:r>
              <a:endParaRPr lang="en-US" sz="20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Wrapper for United States Census Bureau’s API</a:t>
              </a: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Used 2013 ACS5 Census Data</a:t>
              </a: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52 rows and 8 columns</a:t>
              </a: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50 States, the District of Columbia and Puerto Rico</a:t>
              </a:r>
              <a:endParaRPr lang="en-US" sz="2000" b="0" dirty="0">
                <a:solidFill>
                  <a:srgbClr val="000000"/>
                </a:solidFill>
                <a:effectLst/>
                <a:latin typeface="Open Sans" panose="020B0606030504020204"/>
              </a:endParaRPr>
            </a:p>
          </p:txBody>
        </p:sp>
        <p:sp>
          <p:nvSpPr>
            <p:cNvPr id="34" name="TextBox 33">
              <a:extLst>
                <a:ext uri="{FF2B5EF4-FFF2-40B4-BE49-F238E27FC236}">
                  <a16:creationId xmlns:a16="http://schemas.microsoft.com/office/drawing/2014/main" id="{57D4376A-93A7-4C60-9EA2-91797B249D4C}"/>
                </a:ext>
              </a:extLst>
            </p:cNvPr>
            <p:cNvSpPr txBox="1"/>
            <p:nvPr/>
          </p:nvSpPr>
          <p:spPr>
            <a:xfrm>
              <a:off x="14437094" y="7020826"/>
              <a:ext cx="1604927" cy="881139"/>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Census</a:t>
              </a:r>
            </a:p>
          </p:txBody>
        </p:sp>
        <p:grpSp>
          <p:nvGrpSpPr>
            <p:cNvPr id="41" name="Graphic 3">
              <a:extLst>
                <a:ext uri="{FF2B5EF4-FFF2-40B4-BE49-F238E27FC236}">
                  <a16:creationId xmlns:a16="http://schemas.microsoft.com/office/drawing/2014/main" id="{F0DB0397-D5B0-4E00-820A-980F1D57E883}"/>
                </a:ext>
              </a:extLst>
            </p:cNvPr>
            <p:cNvGrpSpPr>
              <a:grpSpLocks noChangeAspect="1"/>
            </p:cNvGrpSpPr>
            <p:nvPr/>
          </p:nvGrpSpPr>
          <p:grpSpPr>
            <a:xfrm>
              <a:off x="13180217" y="6933524"/>
              <a:ext cx="709168" cy="2127505"/>
              <a:chOff x="5922168" y="2912268"/>
              <a:chExt cx="342900" cy="1028700"/>
            </a:xfrm>
          </p:grpSpPr>
          <p:sp>
            <p:nvSpPr>
              <p:cNvPr id="42" name="Freeform: Shape 10">
                <a:extLst>
                  <a:ext uri="{FF2B5EF4-FFF2-40B4-BE49-F238E27FC236}">
                    <a16:creationId xmlns:a16="http://schemas.microsoft.com/office/drawing/2014/main" id="{D024D148-01B4-48D9-B00F-F656521F3CB2}"/>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1">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3" name="Freeform: Shape 11">
                <a:extLst>
                  <a:ext uri="{FF2B5EF4-FFF2-40B4-BE49-F238E27FC236}">
                    <a16:creationId xmlns:a16="http://schemas.microsoft.com/office/drawing/2014/main" id="{BFA3F951-D38F-4D90-A10F-EBBF2086D154}"/>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4" name="Freeform: Shape 12">
                <a:extLst>
                  <a:ext uri="{FF2B5EF4-FFF2-40B4-BE49-F238E27FC236}">
                    <a16:creationId xmlns:a16="http://schemas.microsoft.com/office/drawing/2014/main" id="{B0226593-093F-49CB-A95F-486DA7C75C10}"/>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5" name="Freeform: Shape 13">
                <a:extLst>
                  <a:ext uri="{FF2B5EF4-FFF2-40B4-BE49-F238E27FC236}">
                    <a16:creationId xmlns:a16="http://schemas.microsoft.com/office/drawing/2014/main" id="{7E20BB9B-C25B-4C8A-95C5-E54E80C5F5BA}"/>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grpSp>
        <p:nvGrpSpPr>
          <p:cNvPr id="21" name="Group 20">
            <a:extLst>
              <a:ext uri="{FF2B5EF4-FFF2-40B4-BE49-F238E27FC236}">
                <a16:creationId xmlns:a16="http://schemas.microsoft.com/office/drawing/2014/main" id="{4113F8F1-5E31-402E-8D79-BB53C45A1D46}"/>
              </a:ext>
            </a:extLst>
          </p:cNvPr>
          <p:cNvGrpSpPr/>
          <p:nvPr/>
        </p:nvGrpSpPr>
        <p:grpSpPr>
          <a:xfrm>
            <a:off x="2066936" y="9244489"/>
            <a:ext cx="8640787" cy="2917897"/>
            <a:chOff x="1847480" y="9605592"/>
            <a:chExt cx="8640787" cy="2917897"/>
          </a:xfrm>
        </p:grpSpPr>
        <p:sp>
          <p:nvSpPr>
            <p:cNvPr id="8" name="TextBox 7">
              <a:extLst>
                <a:ext uri="{FF2B5EF4-FFF2-40B4-BE49-F238E27FC236}">
                  <a16:creationId xmlns:a16="http://schemas.microsoft.com/office/drawing/2014/main" id="{1EE1EC99-0ACE-476B-A941-D2D922F68C16}"/>
                </a:ext>
              </a:extLst>
            </p:cNvPr>
            <p:cNvSpPr txBox="1"/>
            <p:nvPr/>
          </p:nvSpPr>
          <p:spPr>
            <a:xfrm>
              <a:off x="3263572" y="9605592"/>
              <a:ext cx="4882683"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J &amp; J Vaccine Allocation:</a:t>
              </a:r>
            </a:p>
          </p:txBody>
        </p:sp>
        <p:sp>
          <p:nvSpPr>
            <p:cNvPr id="9" name="Subtitle 2">
              <a:extLst>
                <a:ext uri="{FF2B5EF4-FFF2-40B4-BE49-F238E27FC236}">
                  <a16:creationId xmlns:a16="http://schemas.microsoft.com/office/drawing/2014/main" id="{542689E1-0859-48FB-9EF5-5C8527C01822}"/>
                </a:ext>
              </a:extLst>
            </p:cNvPr>
            <p:cNvSpPr txBox="1">
              <a:spLocks/>
            </p:cNvSpPr>
            <p:nvPr/>
          </p:nvSpPr>
          <p:spPr>
            <a:xfrm>
              <a:off x="3127996" y="10518771"/>
              <a:ext cx="7360271" cy="200471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7"/>
                </a:rPr>
                <a:t>https://data.cdc.gov/Vaccinations/COVID-19-Vaccine-Distribution-Allocations-by-Juris/w9zu-fywh</a:t>
              </a:r>
              <a:endParaRPr lang="en-US" sz="2000" b="0" dirty="0">
                <a:solidFill>
                  <a:srgbClr val="000000"/>
                </a:solidFill>
                <a:effectLst/>
                <a:latin typeface="Open Sans" panose="020B0606030504020204"/>
              </a:endParaRP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379 rows, 4 columns</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government and select cities</a:t>
              </a:r>
              <a:endParaRPr lang="en-US" sz="20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46" name="Graphic 3">
              <a:extLst>
                <a:ext uri="{FF2B5EF4-FFF2-40B4-BE49-F238E27FC236}">
                  <a16:creationId xmlns:a16="http://schemas.microsoft.com/office/drawing/2014/main" id="{E9792D98-DCFA-47BD-B13E-AC65CD5F8888}"/>
                </a:ext>
              </a:extLst>
            </p:cNvPr>
            <p:cNvGrpSpPr>
              <a:grpSpLocks noChangeAspect="1"/>
            </p:cNvGrpSpPr>
            <p:nvPr/>
          </p:nvGrpSpPr>
          <p:grpSpPr>
            <a:xfrm>
              <a:off x="1847480" y="9962259"/>
              <a:ext cx="656905" cy="1970717"/>
              <a:chOff x="5922168" y="2912268"/>
              <a:chExt cx="342900" cy="1028700"/>
            </a:xfrm>
          </p:grpSpPr>
          <p:sp>
            <p:nvSpPr>
              <p:cNvPr id="47" name="Freeform: Shape 15">
                <a:extLst>
                  <a:ext uri="{FF2B5EF4-FFF2-40B4-BE49-F238E27FC236}">
                    <a16:creationId xmlns:a16="http://schemas.microsoft.com/office/drawing/2014/main" id="{60E6E577-4CF9-4F20-97F2-E2179F5C3AB0}"/>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2">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8" name="Freeform: Shape 16">
                <a:extLst>
                  <a:ext uri="{FF2B5EF4-FFF2-40B4-BE49-F238E27FC236}">
                    <a16:creationId xmlns:a16="http://schemas.microsoft.com/office/drawing/2014/main" id="{0588B23E-261E-49D7-BB26-5119F431FE96}"/>
                  </a:ext>
                </a:extLst>
              </p:cNvPr>
              <p:cNvSpPr/>
              <p:nvPr/>
            </p:nvSpPr>
            <p:spPr>
              <a:xfrm>
                <a:off x="5988768" y="3504417"/>
                <a:ext cx="209550" cy="303202"/>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3"/>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9" name="Freeform: Shape 17">
                <a:extLst>
                  <a:ext uri="{FF2B5EF4-FFF2-40B4-BE49-F238E27FC236}">
                    <a16:creationId xmlns:a16="http://schemas.microsoft.com/office/drawing/2014/main" id="{E1335B4A-B701-4D28-8DA4-FC1A860C4CF3}"/>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50" name="Freeform: Shape 18">
                <a:extLst>
                  <a:ext uri="{FF2B5EF4-FFF2-40B4-BE49-F238E27FC236}">
                    <a16:creationId xmlns:a16="http://schemas.microsoft.com/office/drawing/2014/main" id="{03A739F1-6C9C-4BF4-B022-9E65DCD0A49A}"/>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grpSp>
        <p:nvGrpSpPr>
          <p:cNvPr id="16" name="Group 15">
            <a:extLst>
              <a:ext uri="{FF2B5EF4-FFF2-40B4-BE49-F238E27FC236}">
                <a16:creationId xmlns:a16="http://schemas.microsoft.com/office/drawing/2014/main" id="{B1EAE254-E4A4-4447-8959-560BC0A8C40E}"/>
              </a:ext>
            </a:extLst>
          </p:cNvPr>
          <p:cNvGrpSpPr/>
          <p:nvPr/>
        </p:nvGrpSpPr>
        <p:grpSpPr>
          <a:xfrm>
            <a:off x="13821168" y="6186506"/>
            <a:ext cx="8416043" cy="2302344"/>
            <a:chOff x="13245746" y="7354760"/>
            <a:chExt cx="8416043" cy="2302344"/>
          </a:xfrm>
        </p:grpSpPr>
        <p:sp>
          <p:nvSpPr>
            <p:cNvPr id="2" name="TextBox 1">
              <a:extLst>
                <a:ext uri="{FF2B5EF4-FFF2-40B4-BE49-F238E27FC236}">
                  <a16:creationId xmlns:a16="http://schemas.microsoft.com/office/drawing/2014/main" id="{9A79A26D-088E-4C9B-BB17-D3B1D0B99099}"/>
                </a:ext>
              </a:extLst>
            </p:cNvPr>
            <p:cNvSpPr txBox="1"/>
            <p:nvPr/>
          </p:nvSpPr>
          <p:spPr>
            <a:xfrm>
              <a:off x="14437094" y="7354760"/>
              <a:ext cx="4531625"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Vaccines Administered</a:t>
              </a:r>
            </a:p>
          </p:txBody>
        </p:sp>
        <p:sp>
          <p:nvSpPr>
            <p:cNvPr id="3" name="Subtitle 2">
              <a:extLst>
                <a:ext uri="{FF2B5EF4-FFF2-40B4-BE49-F238E27FC236}">
                  <a16:creationId xmlns:a16="http://schemas.microsoft.com/office/drawing/2014/main" id="{D8D0E194-4369-457C-B1B4-00564C268C55}"/>
                </a:ext>
              </a:extLst>
            </p:cNvPr>
            <p:cNvSpPr txBox="1">
              <a:spLocks/>
            </p:cNvSpPr>
            <p:nvPr/>
          </p:nvSpPr>
          <p:spPr>
            <a:xfrm>
              <a:off x="14301518" y="8267939"/>
              <a:ext cx="7360271" cy="13891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8"/>
                </a:rPr>
                <a:t>https://ourworldindata.org/us-states-vaccinations</a:t>
              </a:r>
              <a:endParaRPr lang="en-US" sz="2000" b="0" dirty="0">
                <a:solidFill>
                  <a:srgbClr val="000000"/>
                </a:solidFill>
                <a:effectLst/>
                <a:latin typeface="Open Sans" panose="020B0606030504020204"/>
              </a:endParaRP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6400 rows and 4 columns; </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and government</a:t>
              </a:r>
              <a:endParaRPr lang="en-US" sz="2000" b="0" dirty="0">
                <a:solidFill>
                  <a:srgbClr val="000000"/>
                </a:solidFill>
                <a:effectLst/>
                <a:latin typeface="Open Sans" panose="020B0606030504020204"/>
              </a:endParaRPr>
            </a:p>
          </p:txBody>
        </p:sp>
        <p:grpSp>
          <p:nvGrpSpPr>
            <p:cNvPr id="51" name="Graphic 3">
              <a:extLst>
                <a:ext uri="{FF2B5EF4-FFF2-40B4-BE49-F238E27FC236}">
                  <a16:creationId xmlns:a16="http://schemas.microsoft.com/office/drawing/2014/main" id="{D62E4E8B-57CD-46A3-9AB8-FC3AC84642E1}"/>
                </a:ext>
              </a:extLst>
            </p:cNvPr>
            <p:cNvGrpSpPr>
              <a:grpSpLocks noChangeAspect="1"/>
            </p:cNvGrpSpPr>
            <p:nvPr/>
          </p:nvGrpSpPr>
          <p:grpSpPr>
            <a:xfrm>
              <a:off x="13245746" y="7460061"/>
              <a:ext cx="656905" cy="1970717"/>
              <a:chOff x="5922168" y="2912268"/>
              <a:chExt cx="342900" cy="1028700"/>
            </a:xfrm>
          </p:grpSpPr>
          <p:sp>
            <p:nvSpPr>
              <p:cNvPr id="52" name="Freeform: Shape 15">
                <a:extLst>
                  <a:ext uri="{FF2B5EF4-FFF2-40B4-BE49-F238E27FC236}">
                    <a16:creationId xmlns:a16="http://schemas.microsoft.com/office/drawing/2014/main" id="{427869B4-CC75-477D-AB51-B84C83691F50}"/>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2">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53" name="Freeform: Shape 16">
                <a:extLst>
                  <a:ext uri="{FF2B5EF4-FFF2-40B4-BE49-F238E27FC236}">
                    <a16:creationId xmlns:a16="http://schemas.microsoft.com/office/drawing/2014/main" id="{26DC47D3-61FE-4349-8084-3297FB5EF7AC}"/>
                  </a:ext>
                </a:extLst>
              </p:cNvPr>
              <p:cNvSpPr/>
              <p:nvPr/>
            </p:nvSpPr>
            <p:spPr>
              <a:xfrm>
                <a:off x="5988768" y="3504417"/>
                <a:ext cx="209550" cy="303202"/>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3"/>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54" name="Freeform: Shape 17">
                <a:extLst>
                  <a:ext uri="{FF2B5EF4-FFF2-40B4-BE49-F238E27FC236}">
                    <a16:creationId xmlns:a16="http://schemas.microsoft.com/office/drawing/2014/main" id="{4A521721-1879-479C-B6D3-F03A0A2FF78E}"/>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55" name="Freeform: Shape 18">
                <a:extLst>
                  <a:ext uri="{FF2B5EF4-FFF2-40B4-BE49-F238E27FC236}">
                    <a16:creationId xmlns:a16="http://schemas.microsoft.com/office/drawing/2014/main" id="{D2F8C77C-E57C-4C37-8866-A788112A321A}"/>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spTree>
    <p:extLst>
      <p:ext uri="{BB962C8B-B14F-4D97-AF65-F5344CB8AC3E}">
        <p14:creationId xmlns:p14="http://schemas.microsoft.com/office/powerpoint/2010/main" val="7785021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C2DFE35-0B4B-42F0-ABE0-5B3246F30684}"/>
              </a:ext>
            </a:extLst>
          </p:cNvPr>
          <p:cNvCxnSpPr/>
          <p:nvPr/>
        </p:nvCxnSpPr>
        <p:spPr>
          <a:xfrm flipV="1">
            <a:off x="4395177" y="6499102"/>
            <a:ext cx="3963694" cy="3061677"/>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507D9C-48E7-4B46-B5D6-5338F06D9D3C}"/>
              </a:ext>
            </a:extLst>
          </p:cNvPr>
          <p:cNvCxnSpPr/>
          <p:nvPr/>
        </p:nvCxnSpPr>
        <p:spPr>
          <a:xfrm flipH="1" flipV="1">
            <a:off x="8470823" y="6572119"/>
            <a:ext cx="3371772" cy="2810238"/>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758D6D-9721-4B42-8934-71B067920F4E}"/>
              </a:ext>
            </a:extLst>
          </p:cNvPr>
          <p:cNvCxnSpPr/>
          <p:nvPr/>
        </p:nvCxnSpPr>
        <p:spPr>
          <a:xfrm flipV="1">
            <a:off x="12657739" y="6499102"/>
            <a:ext cx="3419206" cy="2753262"/>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8AA2F3-E738-4820-AD02-265942B78047}"/>
              </a:ext>
            </a:extLst>
          </p:cNvPr>
          <p:cNvCxnSpPr>
            <a:cxnSpLocks/>
          </p:cNvCxnSpPr>
          <p:nvPr/>
        </p:nvCxnSpPr>
        <p:spPr>
          <a:xfrm flipH="1" flipV="1">
            <a:off x="17297657" y="6762648"/>
            <a:ext cx="2948564" cy="2489716"/>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E3D3D4-F6D2-41F8-BBD1-DB82F1330C7B}"/>
              </a:ext>
            </a:extLst>
          </p:cNvPr>
          <p:cNvSpPr txBox="1"/>
          <p:nvPr/>
        </p:nvSpPr>
        <p:spPr>
          <a:xfrm>
            <a:off x="10324610" y="1263600"/>
            <a:ext cx="3787255"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Datasets</a:t>
            </a:r>
          </a:p>
        </p:txBody>
      </p:sp>
      <p:cxnSp>
        <p:nvCxnSpPr>
          <p:cNvPr id="19" name="Straight Connector 18">
            <a:extLst>
              <a:ext uri="{FF2B5EF4-FFF2-40B4-BE49-F238E27FC236}">
                <a16:creationId xmlns:a16="http://schemas.microsoft.com/office/drawing/2014/main" id="{28B08902-1E82-45A9-AE7B-01C9023B6917}"/>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25DA83F-5905-46B2-9CAB-03984B8F26A8}"/>
              </a:ext>
            </a:extLst>
          </p:cNvPr>
          <p:cNvSpPr/>
          <p:nvPr/>
        </p:nvSpPr>
        <p:spPr>
          <a:xfrm>
            <a:off x="3758572" y="8849579"/>
            <a:ext cx="1691352" cy="1691792"/>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1" name="Oval 20">
            <a:extLst>
              <a:ext uri="{FF2B5EF4-FFF2-40B4-BE49-F238E27FC236}">
                <a16:creationId xmlns:a16="http://schemas.microsoft.com/office/drawing/2014/main" id="{DA9EA710-B5BE-4FB1-B19F-9E73710F70EB}"/>
              </a:ext>
            </a:extLst>
          </p:cNvPr>
          <p:cNvSpPr/>
          <p:nvPr/>
        </p:nvSpPr>
        <p:spPr>
          <a:xfrm>
            <a:off x="7585923" y="5518510"/>
            <a:ext cx="1691352" cy="1691792"/>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2" name="Oval 21">
            <a:extLst>
              <a:ext uri="{FF2B5EF4-FFF2-40B4-BE49-F238E27FC236}">
                <a16:creationId xmlns:a16="http://schemas.microsoft.com/office/drawing/2014/main" id="{B92CB908-A9B2-4AD0-8CBF-92301B0EEA8C}"/>
              </a:ext>
            </a:extLst>
          </p:cNvPr>
          <p:cNvSpPr/>
          <p:nvPr/>
        </p:nvSpPr>
        <p:spPr>
          <a:xfrm>
            <a:off x="20069072" y="8971103"/>
            <a:ext cx="1691352" cy="1691792"/>
          </a:xfrm>
          <a:prstGeom prst="ellipse">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000" b="1" dirty="0">
                <a:solidFill>
                  <a:schemeClr val="bg1"/>
                </a:solidFill>
                <a:latin typeface="Open Sans Semibold" charset="0"/>
                <a:ea typeface="Open Sans Semibold" charset="0"/>
                <a:cs typeface="Open Sans Semibold" charset="0"/>
              </a:rPr>
              <a:t>!</a:t>
            </a:r>
            <a:endParaRPr lang="x-none" sz="6000" b="1" dirty="0">
              <a:solidFill>
                <a:schemeClr val="bg1"/>
              </a:solidFill>
              <a:latin typeface="Open Sans Semibold" charset="0"/>
              <a:ea typeface="Open Sans Semibold" charset="0"/>
              <a:cs typeface="Open Sans Semibold" charset="0"/>
            </a:endParaRPr>
          </a:p>
        </p:txBody>
      </p:sp>
      <p:sp>
        <p:nvSpPr>
          <p:cNvPr id="23" name="Oval 22">
            <a:extLst>
              <a:ext uri="{FF2B5EF4-FFF2-40B4-BE49-F238E27FC236}">
                <a16:creationId xmlns:a16="http://schemas.microsoft.com/office/drawing/2014/main" id="{A3F288C3-68A8-40AE-B163-1E592E5A44CA}"/>
              </a:ext>
            </a:extLst>
          </p:cNvPr>
          <p:cNvSpPr/>
          <p:nvPr/>
        </p:nvSpPr>
        <p:spPr>
          <a:xfrm>
            <a:off x="11380970" y="8774666"/>
            <a:ext cx="1691352" cy="1691792"/>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600" b="1" dirty="0">
                <a:solidFill>
                  <a:schemeClr val="bg1"/>
                </a:solidFill>
                <a:latin typeface="Open Sans Semibold" charset="0"/>
                <a:ea typeface="Open Sans Semibold" charset="0"/>
                <a:cs typeface="Open Sans Semibold" charset="0"/>
              </a:rPr>
              <a:t>#</a:t>
            </a:r>
            <a:endParaRPr lang="x-none" sz="6600" b="1" dirty="0">
              <a:solidFill>
                <a:schemeClr val="bg1"/>
              </a:solidFill>
              <a:latin typeface="Open Sans Semibold" charset="0"/>
              <a:ea typeface="Open Sans Semibold" charset="0"/>
              <a:cs typeface="Open Sans Semibold" charset="0"/>
            </a:endParaRPr>
          </a:p>
        </p:txBody>
      </p:sp>
      <p:sp>
        <p:nvSpPr>
          <p:cNvPr id="24" name="Oval 23">
            <a:extLst>
              <a:ext uri="{FF2B5EF4-FFF2-40B4-BE49-F238E27FC236}">
                <a16:creationId xmlns:a16="http://schemas.microsoft.com/office/drawing/2014/main" id="{16B16A98-B940-4D7C-9DB4-932A1113AB50}"/>
              </a:ext>
            </a:extLst>
          </p:cNvPr>
          <p:cNvSpPr/>
          <p:nvPr/>
        </p:nvSpPr>
        <p:spPr>
          <a:xfrm>
            <a:off x="15606304" y="5518510"/>
            <a:ext cx="1691352" cy="1691792"/>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5" name="Subtitle 2">
            <a:extLst>
              <a:ext uri="{FF2B5EF4-FFF2-40B4-BE49-F238E27FC236}">
                <a16:creationId xmlns:a16="http://schemas.microsoft.com/office/drawing/2014/main" id="{6837DBC6-AD5A-464B-A680-8452175D191F}"/>
              </a:ext>
            </a:extLst>
          </p:cNvPr>
          <p:cNvSpPr txBox="1">
            <a:spLocks/>
          </p:cNvSpPr>
          <p:nvPr/>
        </p:nvSpPr>
        <p:spPr>
          <a:xfrm>
            <a:off x="18916650" y="11674928"/>
            <a:ext cx="4409378" cy="15785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Recorded transmission and death totals by state/territory</a:t>
            </a:r>
          </a:p>
        </p:txBody>
      </p:sp>
      <p:sp>
        <p:nvSpPr>
          <p:cNvPr id="26" name="TextBox 25">
            <a:extLst>
              <a:ext uri="{FF2B5EF4-FFF2-40B4-BE49-F238E27FC236}">
                <a16:creationId xmlns:a16="http://schemas.microsoft.com/office/drawing/2014/main" id="{67A28101-FBBA-4A88-947E-BC19E436B5A2}"/>
              </a:ext>
            </a:extLst>
          </p:cNvPr>
          <p:cNvSpPr txBox="1"/>
          <p:nvPr/>
        </p:nvSpPr>
        <p:spPr>
          <a:xfrm>
            <a:off x="19865422" y="11048203"/>
            <a:ext cx="209865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Infections</a:t>
            </a:r>
          </a:p>
        </p:txBody>
      </p:sp>
      <p:sp>
        <p:nvSpPr>
          <p:cNvPr id="27" name="Subtitle 2">
            <a:extLst>
              <a:ext uri="{FF2B5EF4-FFF2-40B4-BE49-F238E27FC236}">
                <a16:creationId xmlns:a16="http://schemas.microsoft.com/office/drawing/2014/main" id="{4EE949EF-BCE8-4905-9343-0D800740ADC4}"/>
              </a:ext>
            </a:extLst>
          </p:cNvPr>
          <p:cNvSpPr txBox="1">
            <a:spLocks/>
          </p:cNvSpPr>
          <p:nvPr/>
        </p:nvSpPr>
        <p:spPr>
          <a:xfrm>
            <a:off x="2523752" y="11731353"/>
            <a:ext cx="4409378" cy="1116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States, territories and government</a:t>
            </a:r>
          </a:p>
        </p:txBody>
      </p:sp>
      <p:sp>
        <p:nvSpPr>
          <p:cNvPr id="28" name="TextBox 27">
            <a:extLst>
              <a:ext uri="{FF2B5EF4-FFF2-40B4-BE49-F238E27FC236}">
                <a16:creationId xmlns:a16="http://schemas.microsoft.com/office/drawing/2014/main" id="{6E0290A3-70B3-49EB-A3BC-1C9394512630}"/>
              </a:ext>
            </a:extLst>
          </p:cNvPr>
          <p:cNvSpPr txBox="1"/>
          <p:nvPr/>
        </p:nvSpPr>
        <p:spPr>
          <a:xfrm>
            <a:off x="4061914" y="11048204"/>
            <a:ext cx="10005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USA</a:t>
            </a:r>
          </a:p>
        </p:txBody>
      </p:sp>
      <p:sp>
        <p:nvSpPr>
          <p:cNvPr id="29" name="Subtitle 2">
            <a:extLst>
              <a:ext uri="{FF2B5EF4-FFF2-40B4-BE49-F238E27FC236}">
                <a16:creationId xmlns:a16="http://schemas.microsoft.com/office/drawing/2014/main" id="{74C92253-4B99-4097-B643-E2254C819408}"/>
              </a:ext>
            </a:extLst>
          </p:cNvPr>
          <p:cNvSpPr txBox="1">
            <a:spLocks/>
          </p:cNvSpPr>
          <p:nvPr/>
        </p:nvSpPr>
        <p:spPr>
          <a:xfrm>
            <a:off x="9996728" y="11757148"/>
            <a:ext cx="4409378" cy="15785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How the vaccines are allocated by the US Government</a:t>
            </a:r>
          </a:p>
        </p:txBody>
      </p:sp>
      <p:sp>
        <p:nvSpPr>
          <p:cNvPr id="30" name="TextBox 29">
            <a:extLst>
              <a:ext uri="{FF2B5EF4-FFF2-40B4-BE49-F238E27FC236}">
                <a16:creationId xmlns:a16="http://schemas.microsoft.com/office/drawing/2014/main" id="{6F1D2BC4-5979-4098-B343-62C5AF918F34}"/>
              </a:ext>
            </a:extLst>
          </p:cNvPr>
          <p:cNvSpPr txBox="1"/>
          <p:nvPr/>
        </p:nvSpPr>
        <p:spPr>
          <a:xfrm>
            <a:off x="10926127" y="11048204"/>
            <a:ext cx="2557111"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Distribution</a:t>
            </a:r>
          </a:p>
        </p:txBody>
      </p:sp>
      <p:sp>
        <p:nvSpPr>
          <p:cNvPr id="31" name="Subtitle 2">
            <a:extLst>
              <a:ext uri="{FF2B5EF4-FFF2-40B4-BE49-F238E27FC236}">
                <a16:creationId xmlns:a16="http://schemas.microsoft.com/office/drawing/2014/main" id="{021A8A36-95B9-4BEB-86F1-A19AE95DD152}"/>
              </a:ext>
            </a:extLst>
          </p:cNvPr>
          <p:cNvSpPr txBox="1">
            <a:spLocks/>
          </p:cNvSpPr>
          <p:nvPr/>
        </p:nvSpPr>
        <p:spPr>
          <a:xfrm>
            <a:off x="6243832" y="3909366"/>
            <a:ext cx="4409378" cy="6552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Pfizer, Moderna, and J&amp;J</a:t>
            </a:r>
          </a:p>
        </p:txBody>
      </p:sp>
      <p:sp>
        <p:nvSpPr>
          <p:cNvPr id="32" name="TextBox 31">
            <a:extLst>
              <a:ext uri="{FF2B5EF4-FFF2-40B4-BE49-F238E27FC236}">
                <a16:creationId xmlns:a16="http://schemas.microsoft.com/office/drawing/2014/main" id="{AD1FEF14-E255-4B93-B4C1-98F366E32632}"/>
              </a:ext>
            </a:extLst>
          </p:cNvPr>
          <p:cNvSpPr txBox="1"/>
          <p:nvPr/>
        </p:nvSpPr>
        <p:spPr>
          <a:xfrm>
            <a:off x="7545319" y="3200422"/>
            <a:ext cx="181293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Vaccines</a:t>
            </a:r>
          </a:p>
        </p:txBody>
      </p:sp>
      <p:sp>
        <p:nvSpPr>
          <p:cNvPr id="33" name="Subtitle 2">
            <a:extLst>
              <a:ext uri="{FF2B5EF4-FFF2-40B4-BE49-F238E27FC236}">
                <a16:creationId xmlns:a16="http://schemas.microsoft.com/office/drawing/2014/main" id="{7F382AE1-04FF-4963-8992-791DEF27DEEC}"/>
              </a:ext>
            </a:extLst>
          </p:cNvPr>
          <p:cNvSpPr txBox="1">
            <a:spLocks/>
          </p:cNvSpPr>
          <p:nvPr/>
        </p:nvSpPr>
        <p:spPr>
          <a:xfrm>
            <a:off x="13894557" y="3909366"/>
            <a:ext cx="5022093"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Population, median age, household income, poverty rate and unemployment rate</a:t>
            </a:r>
          </a:p>
        </p:txBody>
      </p:sp>
      <p:sp>
        <p:nvSpPr>
          <p:cNvPr id="34" name="TextBox 33">
            <a:extLst>
              <a:ext uri="{FF2B5EF4-FFF2-40B4-BE49-F238E27FC236}">
                <a16:creationId xmlns:a16="http://schemas.microsoft.com/office/drawing/2014/main" id="{B44CF13C-1CF3-4299-B0AD-BE0CEAF5A28B}"/>
              </a:ext>
            </a:extLst>
          </p:cNvPr>
          <p:cNvSpPr txBox="1"/>
          <p:nvPr/>
        </p:nvSpPr>
        <p:spPr>
          <a:xfrm>
            <a:off x="14917856" y="3200422"/>
            <a:ext cx="29754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Demographics</a:t>
            </a:r>
          </a:p>
        </p:txBody>
      </p:sp>
      <p:sp>
        <p:nvSpPr>
          <p:cNvPr id="38" name="Shape 2943">
            <a:extLst>
              <a:ext uri="{FF2B5EF4-FFF2-40B4-BE49-F238E27FC236}">
                <a16:creationId xmlns:a16="http://schemas.microsoft.com/office/drawing/2014/main" id="{AE43B1A4-9854-465C-AAD2-42F6897090E8}"/>
              </a:ext>
            </a:extLst>
          </p:cNvPr>
          <p:cNvSpPr/>
          <p:nvPr/>
        </p:nvSpPr>
        <p:spPr>
          <a:xfrm>
            <a:off x="4361842" y="9288153"/>
            <a:ext cx="666527" cy="814643"/>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9" name="Shape 2617">
            <a:extLst>
              <a:ext uri="{FF2B5EF4-FFF2-40B4-BE49-F238E27FC236}">
                <a16:creationId xmlns:a16="http://schemas.microsoft.com/office/drawing/2014/main" id="{85A92C93-4A5A-43FE-8A9F-743CC93E4507}"/>
              </a:ext>
            </a:extLst>
          </p:cNvPr>
          <p:cNvSpPr/>
          <p:nvPr/>
        </p:nvSpPr>
        <p:spPr>
          <a:xfrm>
            <a:off x="15931505" y="5997712"/>
            <a:ext cx="892021" cy="64076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5" name="Oval 34">
            <a:extLst>
              <a:ext uri="{FF2B5EF4-FFF2-40B4-BE49-F238E27FC236}">
                <a16:creationId xmlns:a16="http://schemas.microsoft.com/office/drawing/2014/main" id="{E9F37A1F-ED0E-41DB-8314-FCDFA974E033}"/>
              </a:ext>
            </a:extLst>
          </p:cNvPr>
          <p:cNvSpPr/>
          <p:nvPr/>
        </p:nvSpPr>
        <p:spPr>
          <a:xfrm>
            <a:off x="514927" y="5472201"/>
            <a:ext cx="1691352" cy="169179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41" name="TextBox 40">
            <a:extLst>
              <a:ext uri="{FF2B5EF4-FFF2-40B4-BE49-F238E27FC236}">
                <a16:creationId xmlns:a16="http://schemas.microsoft.com/office/drawing/2014/main" id="{CD49C618-3CDC-487C-B524-BE11DB6E6467}"/>
              </a:ext>
            </a:extLst>
          </p:cNvPr>
          <p:cNvSpPr txBox="1"/>
          <p:nvPr/>
        </p:nvSpPr>
        <p:spPr>
          <a:xfrm>
            <a:off x="514927" y="3073770"/>
            <a:ext cx="2282997"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Timeframe</a:t>
            </a:r>
          </a:p>
        </p:txBody>
      </p:sp>
      <p:sp>
        <p:nvSpPr>
          <p:cNvPr id="42" name="Subtitle 2">
            <a:extLst>
              <a:ext uri="{FF2B5EF4-FFF2-40B4-BE49-F238E27FC236}">
                <a16:creationId xmlns:a16="http://schemas.microsoft.com/office/drawing/2014/main" id="{32D72079-9AD7-4F0A-BAA7-178B91762191}"/>
              </a:ext>
            </a:extLst>
          </p:cNvPr>
          <p:cNvSpPr txBox="1">
            <a:spLocks/>
          </p:cNvSpPr>
          <p:nvPr/>
        </p:nvSpPr>
        <p:spPr>
          <a:xfrm>
            <a:off x="-28948" y="3903211"/>
            <a:ext cx="3480115" cy="6552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12/14/20-4/22/21</a:t>
            </a:r>
          </a:p>
        </p:txBody>
      </p:sp>
      <p:cxnSp>
        <p:nvCxnSpPr>
          <p:cNvPr id="43" name="Straight Connector 42">
            <a:extLst>
              <a:ext uri="{FF2B5EF4-FFF2-40B4-BE49-F238E27FC236}">
                <a16:creationId xmlns:a16="http://schemas.microsoft.com/office/drawing/2014/main" id="{59D600E8-5C20-4D77-AD3D-D9A6CBE12192}"/>
              </a:ext>
            </a:extLst>
          </p:cNvPr>
          <p:cNvCxnSpPr>
            <a:cxnSpLocks/>
          </p:cNvCxnSpPr>
          <p:nvPr/>
        </p:nvCxnSpPr>
        <p:spPr>
          <a:xfrm flipH="1" flipV="1">
            <a:off x="1868034" y="7094771"/>
            <a:ext cx="1898748" cy="2157593"/>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Shape 2587">
            <a:extLst>
              <a:ext uri="{FF2B5EF4-FFF2-40B4-BE49-F238E27FC236}">
                <a16:creationId xmlns:a16="http://schemas.microsoft.com/office/drawing/2014/main" id="{E29973CF-1FC6-4AE0-A47A-8AB034BF51AE}"/>
              </a:ext>
            </a:extLst>
          </p:cNvPr>
          <p:cNvSpPr/>
          <p:nvPr/>
        </p:nvSpPr>
        <p:spPr>
          <a:xfrm>
            <a:off x="959926" y="5961533"/>
            <a:ext cx="752002" cy="71312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5" name="Shape 2769">
            <a:extLst>
              <a:ext uri="{FF2B5EF4-FFF2-40B4-BE49-F238E27FC236}">
                <a16:creationId xmlns:a16="http://schemas.microsoft.com/office/drawing/2014/main" id="{9A5828A3-8E6F-4964-B33A-5449086950AB}"/>
              </a:ext>
            </a:extLst>
          </p:cNvPr>
          <p:cNvSpPr/>
          <p:nvPr/>
        </p:nvSpPr>
        <p:spPr>
          <a:xfrm>
            <a:off x="8092940" y="5829172"/>
            <a:ext cx="711162" cy="977847"/>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46798076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227051-FA96-4A69-AB8E-6466B1F1D354}"/>
              </a:ext>
            </a:extLst>
          </p:cNvPr>
          <p:cNvSpPr txBox="1"/>
          <p:nvPr/>
        </p:nvSpPr>
        <p:spPr>
          <a:xfrm>
            <a:off x="879067" y="1263600"/>
            <a:ext cx="9832179"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Exploration &amp; Cleanup</a:t>
            </a:r>
          </a:p>
        </p:txBody>
      </p:sp>
      <p:cxnSp>
        <p:nvCxnSpPr>
          <p:cNvPr id="5" name="Straight Connector 4">
            <a:extLst>
              <a:ext uri="{FF2B5EF4-FFF2-40B4-BE49-F238E27FC236}">
                <a16:creationId xmlns:a16="http://schemas.microsoft.com/office/drawing/2014/main" id="{25656915-55BF-4884-8662-23AD9D9CA08D}"/>
              </a:ext>
            </a:extLst>
          </p:cNvPr>
          <p:cNvCxnSpPr/>
          <p:nvPr/>
        </p:nvCxnSpPr>
        <p:spPr>
          <a:xfrm>
            <a:off x="5097206"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58DE281-73E7-4903-8B59-E01FF6594969}"/>
              </a:ext>
            </a:extLst>
          </p:cNvPr>
          <p:cNvSpPr txBox="1">
            <a:spLocks/>
          </p:cNvSpPr>
          <p:nvPr/>
        </p:nvSpPr>
        <p:spPr>
          <a:xfrm>
            <a:off x="839752" y="3131204"/>
            <a:ext cx="8206432" cy="780899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Collected .csv files and loaded into Pandas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DataFrames</a:t>
            </a:r>
            <a:endParaRPr lang="en-US" sz="18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Utilized common column naming convention across files </a:t>
            </a: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Created common state name and state code columns in all files by</a:t>
            </a:r>
          </a:p>
          <a:p>
            <a:pPr marL="1544836" lvl="1"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Merge with state abbreviation list </a:t>
            </a:r>
            <a:r>
              <a:rPr lang="en-US" sz="18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DataFrame</a:t>
            </a:r>
            <a:endPar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1544836" lvl="1"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Accounted for unique inconsistencies for each file type</a:t>
            </a:r>
          </a:p>
          <a:p>
            <a:pPr marL="457200"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Created </a:t>
            </a:r>
            <a:r>
              <a:rPr lang="en-US" sz="18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day_num</a:t>
            </a: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column in all files with periodic reporting structure  </a:t>
            </a: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Vaccine Allocation </a:t>
            </a:r>
          </a:p>
          <a:p>
            <a:pPr marL="1544836" lvl="1"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Merged all suppliers into single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DataFrame</a:t>
            </a:r>
            <a:endPar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1544836" lvl="1"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Set zero value for null values</a:t>
            </a: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Covid Cases and Deaths</a:t>
            </a:r>
          </a:p>
          <a:p>
            <a:pPr marL="1544836" lvl="1"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Removed data prior to 12/14/2020</a:t>
            </a: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Census Data</a:t>
            </a:r>
          </a:p>
          <a:p>
            <a:pPr marL="1544836" lvl="1"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Calculated Poverty and Unemployment Rates</a:t>
            </a:r>
          </a:p>
          <a:p>
            <a:pPr marL="457200"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Additional </a:t>
            </a:r>
            <a:r>
              <a:rPr lang="en-US" sz="18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DataFrame</a:t>
            </a: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merges, filtering and summary statistics were calculated as part of data analysis</a:t>
            </a:r>
          </a:p>
        </p:txBody>
      </p:sp>
      <p:pic>
        <p:nvPicPr>
          <p:cNvPr id="8" name="Picture 7">
            <a:extLst>
              <a:ext uri="{FF2B5EF4-FFF2-40B4-BE49-F238E27FC236}">
                <a16:creationId xmlns:a16="http://schemas.microsoft.com/office/drawing/2014/main" id="{01F3BB59-13DA-40F0-A119-FF668F3B0121}"/>
              </a:ext>
            </a:extLst>
          </p:cNvPr>
          <p:cNvPicPr>
            <a:picLocks noChangeAspect="1"/>
          </p:cNvPicPr>
          <p:nvPr/>
        </p:nvPicPr>
        <p:blipFill>
          <a:blip r:embed="rId2"/>
          <a:stretch>
            <a:fillRect/>
          </a:stretch>
        </p:blipFill>
        <p:spPr>
          <a:xfrm>
            <a:off x="14447268" y="725873"/>
            <a:ext cx="9051315" cy="3519956"/>
          </a:xfrm>
          <a:prstGeom prst="rect">
            <a:avLst/>
          </a:prstGeom>
        </p:spPr>
      </p:pic>
      <p:pic>
        <p:nvPicPr>
          <p:cNvPr id="11" name="Picture 10">
            <a:extLst>
              <a:ext uri="{FF2B5EF4-FFF2-40B4-BE49-F238E27FC236}">
                <a16:creationId xmlns:a16="http://schemas.microsoft.com/office/drawing/2014/main" id="{0AA4FEFB-D1ED-4696-8F9F-01C894F37D76}"/>
              </a:ext>
            </a:extLst>
          </p:cNvPr>
          <p:cNvPicPr>
            <a:picLocks noChangeAspect="1"/>
          </p:cNvPicPr>
          <p:nvPr/>
        </p:nvPicPr>
        <p:blipFill>
          <a:blip r:embed="rId3"/>
          <a:stretch>
            <a:fillRect/>
          </a:stretch>
        </p:blipFill>
        <p:spPr>
          <a:xfrm>
            <a:off x="10219677" y="4607669"/>
            <a:ext cx="3938296" cy="2134972"/>
          </a:xfrm>
          <a:prstGeom prst="rect">
            <a:avLst/>
          </a:prstGeom>
        </p:spPr>
      </p:pic>
      <p:pic>
        <p:nvPicPr>
          <p:cNvPr id="13" name="Picture 12">
            <a:extLst>
              <a:ext uri="{FF2B5EF4-FFF2-40B4-BE49-F238E27FC236}">
                <a16:creationId xmlns:a16="http://schemas.microsoft.com/office/drawing/2014/main" id="{D099F936-7A12-4F1C-B6F2-89456727F8B4}"/>
              </a:ext>
            </a:extLst>
          </p:cNvPr>
          <p:cNvPicPr>
            <a:picLocks noChangeAspect="1"/>
          </p:cNvPicPr>
          <p:nvPr/>
        </p:nvPicPr>
        <p:blipFill>
          <a:blip r:embed="rId4"/>
          <a:stretch>
            <a:fillRect/>
          </a:stretch>
        </p:blipFill>
        <p:spPr>
          <a:xfrm>
            <a:off x="8615681" y="7062573"/>
            <a:ext cx="14922218" cy="2341518"/>
          </a:xfrm>
          <a:prstGeom prst="rect">
            <a:avLst/>
          </a:prstGeom>
        </p:spPr>
      </p:pic>
      <p:pic>
        <p:nvPicPr>
          <p:cNvPr id="15" name="Picture 14">
            <a:extLst>
              <a:ext uri="{FF2B5EF4-FFF2-40B4-BE49-F238E27FC236}">
                <a16:creationId xmlns:a16="http://schemas.microsoft.com/office/drawing/2014/main" id="{C65B1067-1661-4CE7-8FDF-DED68195A616}"/>
              </a:ext>
            </a:extLst>
          </p:cNvPr>
          <p:cNvPicPr>
            <a:picLocks noChangeAspect="1"/>
          </p:cNvPicPr>
          <p:nvPr/>
        </p:nvPicPr>
        <p:blipFill>
          <a:blip r:embed="rId5"/>
          <a:stretch>
            <a:fillRect/>
          </a:stretch>
        </p:blipFill>
        <p:spPr>
          <a:xfrm>
            <a:off x="14486584" y="4566868"/>
            <a:ext cx="9051315" cy="2174666"/>
          </a:xfrm>
          <a:prstGeom prst="rect">
            <a:avLst/>
          </a:prstGeom>
        </p:spPr>
      </p:pic>
      <p:pic>
        <p:nvPicPr>
          <p:cNvPr id="19" name="Picture 18">
            <a:extLst>
              <a:ext uri="{FF2B5EF4-FFF2-40B4-BE49-F238E27FC236}">
                <a16:creationId xmlns:a16="http://schemas.microsoft.com/office/drawing/2014/main" id="{277865ED-24D0-4B53-AF9E-CAF6F8531AB2}"/>
              </a:ext>
            </a:extLst>
          </p:cNvPr>
          <p:cNvPicPr>
            <a:picLocks noChangeAspect="1"/>
          </p:cNvPicPr>
          <p:nvPr/>
        </p:nvPicPr>
        <p:blipFill>
          <a:blip r:embed="rId6"/>
          <a:stretch>
            <a:fillRect/>
          </a:stretch>
        </p:blipFill>
        <p:spPr>
          <a:xfrm>
            <a:off x="1260590" y="11604172"/>
            <a:ext cx="22277308" cy="1527208"/>
          </a:xfrm>
          <a:prstGeom prst="rect">
            <a:avLst/>
          </a:prstGeom>
        </p:spPr>
      </p:pic>
      <p:pic>
        <p:nvPicPr>
          <p:cNvPr id="24" name="Picture 23">
            <a:extLst>
              <a:ext uri="{FF2B5EF4-FFF2-40B4-BE49-F238E27FC236}">
                <a16:creationId xmlns:a16="http://schemas.microsoft.com/office/drawing/2014/main" id="{D5D40AF5-40D3-47C6-B0CC-F9B6AF878200}"/>
              </a:ext>
            </a:extLst>
          </p:cNvPr>
          <p:cNvPicPr>
            <a:picLocks noChangeAspect="1"/>
          </p:cNvPicPr>
          <p:nvPr/>
        </p:nvPicPr>
        <p:blipFill>
          <a:blip r:embed="rId7"/>
          <a:stretch>
            <a:fillRect/>
          </a:stretch>
        </p:blipFill>
        <p:spPr>
          <a:xfrm>
            <a:off x="8615680" y="9725129"/>
            <a:ext cx="14922218" cy="1558004"/>
          </a:xfrm>
          <a:prstGeom prst="rect">
            <a:avLst/>
          </a:prstGeom>
        </p:spPr>
      </p:pic>
    </p:spTree>
    <p:extLst>
      <p:ext uri="{BB962C8B-B14F-4D97-AF65-F5344CB8AC3E}">
        <p14:creationId xmlns:p14="http://schemas.microsoft.com/office/powerpoint/2010/main" val="258897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7100A3CF-7198-4940-89F9-A87C8C7DE1BC}"/>
              </a:ext>
            </a:extLst>
          </p:cNvPr>
          <p:cNvSpPr/>
          <p:nvPr/>
        </p:nvSpPr>
        <p:spPr>
          <a:xfrm>
            <a:off x="23744378" y="5895585"/>
            <a:ext cx="12797" cy="6326"/>
          </a:xfrm>
          <a:custGeom>
            <a:avLst/>
            <a:gdLst>
              <a:gd name="connsiteX0" fmla="*/ 0 w 6400"/>
              <a:gd name="connsiteY0" fmla="*/ 0 h 3164"/>
              <a:gd name="connsiteX1" fmla="*/ 6400 w 6400"/>
              <a:gd name="connsiteY1" fmla="*/ 0 h 3164"/>
              <a:gd name="connsiteX2" fmla="*/ 2723 w 6400"/>
              <a:gd name="connsiteY2" fmla="*/ 3164 h 3164"/>
              <a:gd name="connsiteX3" fmla="*/ 0 w 6400"/>
              <a:gd name="connsiteY3" fmla="*/ 0 h 3164"/>
            </a:gdLst>
            <a:ahLst/>
            <a:cxnLst>
              <a:cxn ang="0">
                <a:pos x="connsiteX0" y="connsiteY0"/>
              </a:cxn>
              <a:cxn ang="0">
                <a:pos x="connsiteX1" y="connsiteY1"/>
              </a:cxn>
              <a:cxn ang="0">
                <a:pos x="connsiteX2" y="connsiteY2"/>
              </a:cxn>
              <a:cxn ang="0">
                <a:pos x="connsiteX3" y="connsiteY3"/>
              </a:cxn>
            </a:cxnLst>
            <a:rect l="l" t="t" r="r" b="b"/>
            <a:pathLst>
              <a:path w="6400" h="3164">
                <a:moveTo>
                  <a:pt x="0" y="0"/>
                </a:moveTo>
                <a:lnTo>
                  <a:pt x="6400" y="0"/>
                </a:lnTo>
                <a:lnTo>
                  <a:pt x="2723" y="3164"/>
                </a:lnTo>
                <a:lnTo>
                  <a:pt x="0" y="0"/>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grpSp>
        <p:nvGrpSpPr>
          <p:cNvPr id="20" name="Group 19">
            <a:extLst>
              <a:ext uri="{FF2B5EF4-FFF2-40B4-BE49-F238E27FC236}">
                <a16:creationId xmlns:a16="http://schemas.microsoft.com/office/drawing/2014/main" id="{C07C38FD-FAFE-4A48-B76D-DECEDF7E668D}"/>
              </a:ext>
            </a:extLst>
          </p:cNvPr>
          <p:cNvGrpSpPr/>
          <p:nvPr/>
        </p:nvGrpSpPr>
        <p:grpSpPr>
          <a:xfrm>
            <a:off x="6528248" y="580840"/>
            <a:ext cx="11303287" cy="2360713"/>
            <a:chOff x="6528248" y="580840"/>
            <a:chExt cx="11303287" cy="2360713"/>
          </a:xfrm>
        </p:grpSpPr>
        <p:sp>
          <p:nvSpPr>
            <p:cNvPr id="18" name="TextBox 17">
              <a:extLst>
                <a:ext uri="{FF2B5EF4-FFF2-40B4-BE49-F238E27FC236}">
                  <a16:creationId xmlns:a16="http://schemas.microsoft.com/office/drawing/2014/main" id="{5002B371-AA99-6F45-99DD-DBE4ECFDDDAB}"/>
                </a:ext>
              </a:extLst>
            </p:cNvPr>
            <p:cNvSpPr txBox="1"/>
            <p:nvPr/>
          </p:nvSpPr>
          <p:spPr>
            <a:xfrm>
              <a:off x="6528248" y="580840"/>
              <a:ext cx="11303287" cy="2185214"/>
            </a:xfrm>
            <a:prstGeom prst="rect">
              <a:avLst/>
            </a:prstGeom>
            <a:noFill/>
          </p:spPr>
          <p:txBody>
            <a:bodyPr wrap="none" rtlCol="0">
              <a:spAutoFit/>
            </a:bodyPr>
            <a:lstStyle/>
            <a:p>
              <a:pPr algn="ctr"/>
              <a:r>
                <a:rPr lang="en-US" sz="68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Implementation &amp; Execution</a:t>
              </a:r>
            </a:p>
            <a:p>
              <a:pPr algn="ctr"/>
              <a:r>
                <a:rPr lang="en-US" sz="68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Team Project</a:t>
              </a:r>
            </a:p>
          </p:txBody>
        </p:sp>
        <p:cxnSp>
          <p:nvCxnSpPr>
            <p:cNvPr id="42" name="Straight Connector 41">
              <a:extLst>
                <a:ext uri="{FF2B5EF4-FFF2-40B4-BE49-F238E27FC236}">
                  <a16:creationId xmlns:a16="http://schemas.microsoft.com/office/drawing/2014/main" id="{18A13458-BABF-43D4-A4E7-E4FDA19D1129}"/>
                </a:ext>
              </a:extLst>
            </p:cNvPr>
            <p:cNvCxnSpPr/>
            <p:nvPr/>
          </p:nvCxnSpPr>
          <p:spPr>
            <a:xfrm>
              <a:off x="11288871" y="2941553"/>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D37C3F21-D293-49E0-B186-3EA1EDA9C02D}"/>
              </a:ext>
            </a:extLst>
          </p:cNvPr>
          <p:cNvSpPr txBox="1"/>
          <p:nvPr/>
        </p:nvSpPr>
        <p:spPr>
          <a:xfrm>
            <a:off x="952521" y="3574874"/>
            <a:ext cx="16938664" cy="7848302"/>
          </a:xfrm>
          <a:prstGeom prst="rect">
            <a:avLst/>
          </a:prstGeom>
          <a:noFill/>
        </p:spPr>
        <p:txBody>
          <a:bodyPr wrap="square" rtlCol="0">
            <a:spAutoFit/>
          </a:bodyPr>
          <a:lstStyle/>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Selected dataset</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Created project README containing</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Initial hypothesis</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Data Sources</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Brainstormed list of figures to begin analysis</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Formulated plan for organizing </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Repository file structure</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Git branch structure</a:t>
            </a:r>
          </a:p>
          <a:p>
            <a:pPr marL="2285634" lvl="2"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One person working on one branch in one subfolder at any one time</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Analysis work distribution</a:t>
            </a:r>
          </a:p>
          <a:p>
            <a:pPr marL="2285634" lvl="2"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Data analysis and original figure list split into three groups</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Analysis worked independently</a:t>
            </a:r>
          </a:p>
          <a:p>
            <a:pPr marL="1371417" lvl="1"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Created brainstormed figures</a:t>
            </a:r>
          </a:p>
          <a:p>
            <a:pPr marL="1371417" lvl="1"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Created additional figures that furthered the data story</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Issues Resolved</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State naming convention issues =&gt; Data cleaning revisited</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Work was committed to unintended branches causing merge conflicts =&gt; Reverted commits, removed/re-cloned local repositories, revisited Git branch plans</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Protected main branch by requiring Administrator or at least 1 review before Pull Requests could be resolved</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Selected best figures for final presentation</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Updated project README</a:t>
            </a:r>
          </a:p>
        </p:txBody>
      </p:sp>
      <p:pic>
        <p:nvPicPr>
          <p:cNvPr id="9" name="Picture 8">
            <a:extLst>
              <a:ext uri="{FF2B5EF4-FFF2-40B4-BE49-F238E27FC236}">
                <a16:creationId xmlns:a16="http://schemas.microsoft.com/office/drawing/2014/main" id="{6B9245EF-D005-4D59-A128-8E35C7024BA0}"/>
              </a:ext>
            </a:extLst>
          </p:cNvPr>
          <p:cNvPicPr>
            <a:picLocks noChangeAspect="1"/>
          </p:cNvPicPr>
          <p:nvPr/>
        </p:nvPicPr>
        <p:blipFill>
          <a:blip r:embed="rId2"/>
          <a:stretch>
            <a:fillRect/>
          </a:stretch>
        </p:blipFill>
        <p:spPr>
          <a:xfrm>
            <a:off x="17891184" y="3462731"/>
            <a:ext cx="4572679" cy="7656576"/>
          </a:xfrm>
          <a:prstGeom prst="rect">
            <a:avLst/>
          </a:prstGeom>
        </p:spPr>
      </p:pic>
    </p:spTree>
    <p:extLst>
      <p:ext uri="{BB962C8B-B14F-4D97-AF65-F5344CB8AC3E}">
        <p14:creationId xmlns:p14="http://schemas.microsoft.com/office/powerpoint/2010/main" val="34217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F4EF909-5003-48BB-AC58-B6192EF5713F}"/>
              </a:ext>
            </a:extLst>
          </p:cNvPr>
          <p:cNvPicPr>
            <a:picLocks noGrp="1" noChangeAspect="1"/>
          </p:cNvPicPr>
          <p:nvPr>
            <p:ph type="pic" sz="quarter" idx="60"/>
          </p:nvPr>
        </p:nvPicPr>
        <p:blipFill rotWithShape="1">
          <a:blip r:embed="rId2" cstate="email">
            <a:extLst>
              <a:ext uri="{28A0092B-C50C-407E-A947-70E740481C1C}">
                <a14:useLocalDpi xmlns:a14="http://schemas.microsoft.com/office/drawing/2010/main" val="0"/>
              </a:ext>
            </a:extLst>
          </a:blip>
          <a:srcRect l="27085" t="-3920" r="5394" b="15684"/>
          <a:stretch/>
        </p:blipFill>
        <p:spPr>
          <a:xfrm>
            <a:off x="8750007" y="-1403192"/>
            <a:ext cx="17547215" cy="15303098"/>
          </a:xfrm>
        </p:spPr>
      </p:pic>
      <p:sp>
        <p:nvSpPr>
          <p:cNvPr id="3" name="Rectangle 2">
            <a:extLst>
              <a:ext uri="{FF2B5EF4-FFF2-40B4-BE49-F238E27FC236}">
                <a16:creationId xmlns:a16="http://schemas.microsoft.com/office/drawing/2014/main" id="{17CC6D2B-E5F7-45DF-9686-52C50E582EEC}"/>
              </a:ext>
            </a:extLst>
          </p:cNvPr>
          <p:cNvSpPr>
            <a:spLocks/>
          </p:cNvSpPr>
          <p:nvPr/>
        </p:nvSpPr>
        <p:spPr bwMode="auto">
          <a:xfrm>
            <a:off x="2050494" y="4434259"/>
            <a:ext cx="6545061" cy="1615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10500" b="1" spc="17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Analysis</a:t>
            </a:r>
          </a:p>
        </p:txBody>
      </p:sp>
      <p:sp>
        <p:nvSpPr>
          <p:cNvPr id="7" name="Subtitle 2">
            <a:extLst>
              <a:ext uri="{FF2B5EF4-FFF2-40B4-BE49-F238E27FC236}">
                <a16:creationId xmlns:a16="http://schemas.microsoft.com/office/drawing/2014/main" id="{6BB5AD22-DA3F-4569-B983-40664927027E}"/>
              </a:ext>
            </a:extLst>
          </p:cNvPr>
          <p:cNvSpPr txBox="1">
            <a:spLocks/>
          </p:cNvSpPr>
          <p:nvPr/>
        </p:nvSpPr>
        <p:spPr>
          <a:xfrm>
            <a:off x="1351044" y="8076847"/>
            <a:ext cx="10306506" cy="17901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will present visualizations that help illustrate the current situation related to the Covid-19 pandemic and where we stand relative to vaccinations at a state level within the United States.</a:t>
            </a:r>
          </a:p>
        </p:txBody>
      </p:sp>
    </p:spTree>
    <p:extLst>
      <p:ext uri="{BB962C8B-B14F-4D97-AF65-F5344CB8AC3E}">
        <p14:creationId xmlns:p14="http://schemas.microsoft.com/office/powerpoint/2010/main" val="31543269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F648FA-BB8A-444E-9BAA-6F65B08EF420}"/>
              </a:ext>
            </a:extLst>
          </p:cNvPr>
          <p:cNvSpPr txBox="1"/>
          <p:nvPr/>
        </p:nvSpPr>
        <p:spPr>
          <a:xfrm>
            <a:off x="6528248" y="580840"/>
            <a:ext cx="11381577" cy="830997"/>
          </a:xfrm>
          <a:prstGeom prst="rect">
            <a:avLst/>
          </a:prstGeom>
          <a:noFill/>
        </p:spPr>
        <p:txBody>
          <a:bodyPr wrap="none" rtlCol="0">
            <a:spAutoFit/>
          </a:bodyPr>
          <a:lstStyle/>
          <a:p>
            <a:r>
              <a:rPr lang="en-US" sz="4800" b="1" dirty="0">
                <a:latin typeface="Open Sans Light" panose="020B0306030504020204" pitchFamily="34" charset="0"/>
                <a:ea typeface="Open Sans Light" panose="020B0306030504020204" pitchFamily="34" charset="0"/>
                <a:cs typeface="Open Sans Light" panose="020B0306030504020204" pitchFamily="34" charset="0"/>
              </a:rPr>
              <a:t>Are vaccinations decreasing death rates?</a:t>
            </a:r>
          </a:p>
        </p:txBody>
      </p:sp>
      <p:pic>
        <p:nvPicPr>
          <p:cNvPr id="4" name="Picture 3">
            <a:extLst>
              <a:ext uri="{FF2B5EF4-FFF2-40B4-BE49-F238E27FC236}">
                <a16:creationId xmlns:a16="http://schemas.microsoft.com/office/drawing/2014/main" id="{9298FD23-ADE4-4D5D-A52A-756F5EC8D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5" y="6474289"/>
            <a:ext cx="12069519" cy="7241711"/>
          </a:xfrm>
          <a:prstGeom prst="rect">
            <a:avLst/>
          </a:prstGeom>
        </p:spPr>
      </p:pic>
      <p:pic>
        <p:nvPicPr>
          <p:cNvPr id="3" name="Picture 2">
            <a:extLst>
              <a:ext uri="{FF2B5EF4-FFF2-40B4-BE49-F238E27FC236}">
                <a16:creationId xmlns:a16="http://schemas.microsoft.com/office/drawing/2014/main" id="{B2826A21-2C98-4BC4-9DFE-629F238C7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7225"/>
            <a:ext cx="12504326" cy="7502595"/>
          </a:xfrm>
          <a:prstGeom prst="rect">
            <a:avLst/>
          </a:prstGeom>
        </p:spPr>
      </p:pic>
      <p:sp>
        <p:nvSpPr>
          <p:cNvPr id="11" name="TextBox 10">
            <a:extLst>
              <a:ext uri="{FF2B5EF4-FFF2-40B4-BE49-F238E27FC236}">
                <a16:creationId xmlns:a16="http://schemas.microsoft.com/office/drawing/2014/main" id="{C0A2046A-C879-404F-AB8C-DD08F18DA5F6}"/>
              </a:ext>
            </a:extLst>
          </p:cNvPr>
          <p:cNvSpPr txBox="1"/>
          <p:nvPr/>
        </p:nvSpPr>
        <p:spPr>
          <a:xfrm>
            <a:off x="1914654" y="10386273"/>
            <a:ext cx="8675017" cy="954107"/>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Death rates decreased after vaccine rollout began. It is possible that vaccination contributed to this result.</a:t>
            </a:r>
          </a:p>
        </p:txBody>
      </p:sp>
    </p:spTree>
    <p:extLst>
      <p:ext uri="{BB962C8B-B14F-4D97-AF65-F5344CB8AC3E}">
        <p14:creationId xmlns:p14="http://schemas.microsoft.com/office/powerpoint/2010/main" val="412809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953B5-1F20-4071-A1C6-A77700EE0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53" y="735468"/>
            <a:ext cx="18591907" cy="11155143"/>
          </a:xfrm>
          <a:prstGeom prst="rect">
            <a:avLst/>
          </a:prstGeom>
        </p:spPr>
      </p:pic>
      <p:sp>
        <p:nvSpPr>
          <p:cNvPr id="7" name="TextBox 6">
            <a:extLst>
              <a:ext uri="{FF2B5EF4-FFF2-40B4-BE49-F238E27FC236}">
                <a16:creationId xmlns:a16="http://schemas.microsoft.com/office/drawing/2014/main" id="{E83CB8DC-C5F4-46D4-8BEB-9E554F813210}"/>
              </a:ext>
            </a:extLst>
          </p:cNvPr>
          <p:cNvSpPr txBox="1"/>
          <p:nvPr/>
        </p:nvSpPr>
        <p:spPr>
          <a:xfrm>
            <a:off x="5296137" y="11998333"/>
            <a:ext cx="13785377" cy="954107"/>
          </a:xfrm>
          <a:prstGeom prst="rect">
            <a:avLst/>
          </a:prstGeom>
          <a:solidFill>
            <a:srgbClr val="92D050"/>
          </a:solidFill>
        </p:spPr>
        <p:txBody>
          <a:bodyPr wrap="none" rtlCol="0">
            <a:spAutoFit/>
          </a:bodyPr>
          <a:lstStyle/>
          <a:p>
            <a:pPr algn="ctr"/>
            <a:r>
              <a:rPr lang="en-US" sz="2800" dirty="0">
                <a:latin typeface="Open Sans Light" panose="020B0306030504020204" pitchFamily="34" charset="0"/>
                <a:ea typeface="Open Sans Light" panose="020B0306030504020204" pitchFamily="34" charset="0"/>
                <a:cs typeface="Open Sans Light" panose="020B0306030504020204" pitchFamily="34" charset="0"/>
              </a:rPr>
              <a:t>The CDC allocated both doses of the Pfizer and </a:t>
            </a:r>
            <a:r>
              <a:rPr lang="en-US" sz="2800" dirty="0" err="1">
                <a:latin typeface="Open Sans Light" panose="020B0306030504020204" pitchFamily="34" charset="0"/>
                <a:ea typeface="Open Sans Light" panose="020B0306030504020204" pitchFamily="34" charset="0"/>
                <a:cs typeface="Open Sans Light" panose="020B0306030504020204" pitchFamily="34" charset="0"/>
              </a:rPr>
              <a:t>Moderna</a:t>
            </a:r>
            <a:r>
              <a:rPr lang="en-US" sz="2800" dirty="0">
                <a:latin typeface="Open Sans Light" panose="020B0306030504020204" pitchFamily="34" charset="0"/>
                <a:ea typeface="Open Sans Light" panose="020B0306030504020204" pitchFamily="34" charset="0"/>
                <a:cs typeface="Open Sans Light" panose="020B0306030504020204" pitchFamily="34" charset="0"/>
              </a:rPr>
              <a:t> regimens at the same time.</a:t>
            </a:r>
          </a:p>
          <a:p>
            <a:pPr algn="ctr"/>
            <a:r>
              <a:rPr lang="en-US" sz="2800" dirty="0">
                <a:latin typeface="Open Sans Light" panose="020B0306030504020204" pitchFamily="34" charset="0"/>
                <a:ea typeface="Open Sans Light" panose="020B0306030504020204" pitchFamily="34" charset="0"/>
                <a:cs typeface="Open Sans Light" panose="020B0306030504020204" pitchFamily="34" charset="0"/>
              </a:rPr>
              <a:t>Vaccine allocations are increasing with time. </a:t>
            </a:r>
          </a:p>
        </p:txBody>
      </p:sp>
      <p:sp>
        <p:nvSpPr>
          <p:cNvPr id="4" name="TextBox 3">
            <a:extLst>
              <a:ext uri="{FF2B5EF4-FFF2-40B4-BE49-F238E27FC236}">
                <a16:creationId xmlns:a16="http://schemas.microsoft.com/office/drawing/2014/main" id="{6EF0A6DB-031A-4DF1-8ED1-8261B8DCA09F}"/>
              </a:ext>
            </a:extLst>
          </p:cNvPr>
          <p:cNvSpPr txBox="1"/>
          <p:nvPr/>
        </p:nvSpPr>
        <p:spPr>
          <a:xfrm>
            <a:off x="853804" y="366136"/>
            <a:ext cx="22728851" cy="738664"/>
          </a:xfrm>
          <a:prstGeom prst="rect">
            <a:avLst/>
          </a:prstGeom>
          <a:noFill/>
        </p:spPr>
        <p:txBody>
          <a:bodyPr wrap="none" lIns="91440" tIns="0" rIns="0" bIns="0" rtlCol="0">
            <a:spAutoFit/>
          </a:bodyPr>
          <a:lstStyle/>
          <a:p>
            <a:pPr algn="ctr"/>
            <a:r>
              <a:rPr lang="en-US" sz="4800" dirty="0">
                <a:latin typeface="Open Sans Light" panose="020B0306030504020204" pitchFamily="34" charset="0"/>
                <a:ea typeface="Open Sans Light" panose="020B0306030504020204" pitchFamily="34" charset="0"/>
                <a:cs typeface="Open Sans Light" panose="020B0306030504020204" pitchFamily="34" charset="0"/>
              </a:rPr>
              <a:t>How does the CDC handle the multi dose allocation in their distribution values?</a:t>
            </a:r>
            <a:endParaRPr lang="en-US" sz="4400" spc="3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005980500"/>
      </p:ext>
    </p:extLst>
  </p:cSld>
  <p:clrMapOvr>
    <a:masterClrMapping/>
  </p:clrMapOvr>
</p:sld>
</file>

<file path=ppt/theme/theme1.xml><?xml version="1.0" encoding="utf-8"?>
<a:theme xmlns:a="http://schemas.openxmlformats.org/drawingml/2006/main" name="Office Theme">
  <a:themeElements>
    <a:clrScheme name="PTIFY - Cool2 - Light">
      <a:dk1>
        <a:srgbClr val="08273C"/>
      </a:dk1>
      <a:lt1>
        <a:srgbClr val="FFFFFF"/>
      </a:lt1>
      <a:dk2>
        <a:srgbClr val="03121A"/>
      </a:dk2>
      <a:lt2>
        <a:srgbClr val="FFFFFF"/>
      </a:lt2>
      <a:accent1>
        <a:srgbClr val="021E49"/>
      </a:accent1>
      <a:accent2>
        <a:srgbClr val="29486D"/>
      </a:accent2>
      <a:accent3>
        <a:srgbClr val="356689"/>
      </a:accent3>
      <a:accent4>
        <a:srgbClr val="0D6A90"/>
      </a:accent4>
      <a:accent5>
        <a:srgbClr val="88BBD7"/>
      </a:accent5>
      <a:accent6>
        <a:srgbClr val="363636"/>
      </a:accent6>
      <a:hlink>
        <a:srgbClr val="CA6C48"/>
      </a:hlink>
      <a:folHlink>
        <a:srgbClr val="FF253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87619</TotalTime>
  <Words>1224</Words>
  <Application>Microsoft Office PowerPoint</Application>
  <PresentationFormat>Custom</PresentationFormat>
  <Paragraphs>147</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Open Sans</vt:lpstr>
      <vt:lpstr>Open Sans Light</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Brad Niemiec</dc:creator>
  <cp:keywords/>
  <dc:description/>
  <cp:lastModifiedBy>Nicole Lund</cp:lastModifiedBy>
  <cp:revision>15269</cp:revision>
  <dcterms:created xsi:type="dcterms:W3CDTF">2014-11-12T21:47:38Z</dcterms:created>
  <dcterms:modified xsi:type="dcterms:W3CDTF">2021-04-29T22:32:19Z</dcterms:modified>
  <cp:category/>
</cp:coreProperties>
</file>