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9"/>
  </p:notesMasterIdLst>
  <p:sldIdLst>
    <p:sldId id="2440" r:id="rId2"/>
    <p:sldId id="2588" r:id="rId3"/>
    <p:sldId id="2565" r:id="rId4"/>
    <p:sldId id="2575" r:id="rId5"/>
    <p:sldId id="3326" r:id="rId6"/>
    <p:sldId id="3307" r:id="rId7"/>
    <p:sldId id="2568" r:id="rId8"/>
    <p:sldId id="3323" r:id="rId9"/>
    <p:sldId id="3317" r:id="rId10"/>
    <p:sldId id="3314" r:id="rId11"/>
    <p:sldId id="3313" r:id="rId12"/>
    <p:sldId id="3328" r:id="rId13"/>
    <p:sldId id="3325" r:id="rId14"/>
    <p:sldId id="3324" r:id="rId15"/>
    <p:sldId id="3319" r:id="rId16"/>
    <p:sldId id="2572" r:id="rId17"/>
    <p:sldId id="3327" r:id="rId18"/>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480" userDrawn="1">
          <p15:clr>
            <a:srgbClr val="A4A3A4"/>
          </p15:clr>
        </p15:guide>
        <p15:guide id="54" pos="14398" userDrawn="1">
          <p15:clr>
            <a:srgbClr val="A4A3A4"/>
          </p15:clr>
        </p15:guide>
        <p15:guide id="55" orient="horz" pos="8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CB5E3"/>
    <a:srgbClr val="000000"/>
    <a:srgbClr val="5178B3"/>
    <a:srgbClr val="2CB3EB"/>
    <a:srgbClr val="FC0D1B"/>
    <a:srgbClr val="FA7B87"/>
    <a:srgbClr val="FB4756"/>
    <a:srgbClr val="CA252D"/>
    <a:srgbClr val="FA4069"/>
    <a:srgbClr val="F63D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6" autoAdjust="0"/>
    <p:restoredTop sz="93512" autoAdjust="0"/>
  </p:normalViewPr>
  <p:slideViewPr>
    <p:cSldViewPr snapToGrid="0" snapToObjects="1">
      <p:cViewPr varScale="1">
        <p:scale>
          <a:sx n="55" d="100"/>
          <a:sy n="55" d="100"/>
        </p:scale>
        <p:origin x="204" y="90"/>
      </p:cViewPr>
      <p:guideLst>
        <p:guide pos="958"/>
        <p:guide orient="horz" pos="480"/>
        <p:guide pos="14398"/>
        <p:guide orient="horz" pos="816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Open Sans Light" panose="020B0306030504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Open Sans Light" panose="020B0306030504020204" pitchFamily="34" charset="0"/>
              </a:defRPr>
            </a:lvl1pPr>
          </a:lstStyle>
          <a:p>
            <a:fld id="{EFC10EE1-B198-C942-8235-326C972CBB30}" type="datetimeFigureOut">
              <a:rPr lang="en-US" smtClean="0"/>
              <a:pPr/>
              <a:t>5/1/2021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Open Sans Light" panose="020B0306030504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Open Sans Light" panose="020B0306030504020204"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Open Sans Light" panose="020B0306030504020204" pitchFamily="34" charset="0"/>
        <a:ea typeface="+mn-ea"/>
        <a:cs typeface="+mn-cs"/>
      </a:defRPr>
    </a:lvl1pPr>
    <a:lvl2pPr marL="914217" algn="l" defTabSz="914217" rtl="0" eaLnBrk="1" latinLnBrk="0" hangingPunct="1">
      <a:defRPr sz="2400" b="0" i="0" kern="1200">
        <a:solidFill>
          <a:schemeClr val="tx1"/>
        </a:solidFill>
        <a:latin typeface="Open Sans Light" panose="020B0306030504020204" pitchFamily="34" charset="0"/>
        <a:ea typeface="+mn-ea"/>
        <a:cs typeface="+mn-cs"/>
      </a:defRPr>
    </a:lvl2pPr>
    <a:lvl3pPr marL="1828434" algn="l" defTabSz="914217" rtl="0" eaLnBrk="1" latinLnBrk="0" hangingPunct="1">
      <a:defRPr sz="2400" b="0" i="0" kern="1200">
        <a:solidFill>
          <a:schemeClr val="tx1"/>
        </a:solidFill>
        <a:latin typeface="Open Sans Light" panose="020B0306030504020204" pitchFamily="34" charset="0"/>
        <a:ea typeface="+mn-ea"/>
        <a:cs typeface="+mn-cs"/>
      </a:defRPr>
    </a:lvl3pPr>
    <a:lvl4pPr marL="2742651" algn="l" defTabSz="914217" rtl="0" eaLnBrk="1" latinLnBrk="0" hangingPunct="1">
      <a:defRPr sz="2400" b="0" i="0" kern="1200">
        <a:solidFill>
          <a:schemeClr val="tx1"/>
        </a:solidFill>
        <a:latin typeface="Open Sans Light" panose="020B0306030504020204" pitchFamily="34" charset="0"/>
        <a:ea typeface="+mn-ea"/>
        <a:cs typeface="+mn-cs"/>
      </a:defRPr>
    </a:lvl4pPr>
    <a:lvl5pPr marL="3656868" algn="l" defTabSz="914217" rtl="0" eaLnBrk="1" latinLnBrk="0" hangingPunct="1">
      <a:defRPr sz="2400" b="0" i="0" kern="1200">
        <a:solidFill>
          <a:schemeClr val="tx1"/>
        </a:solidFill>
        <a:latin typeface="Open Sans Light" panose="020B0306030504020204"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863086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This figure represents the percent of vaccines allocated versus the percent of vaccines administered.  This is a calculation based on the number of doses.  Keep in mind that two of the three vaccines in our dataset require two doses (Pfizer &amp; </a:t>
            </a:r>
            <a:r>
              <a:rPr lang="en-US" sz="2400" dirty="0" err="1">
                <a:latin typeface="Open Sans Light" panose="020B0306030504020204" pitchFamily="34" charset="0"/>
                <a:ea typeface="Open Sans Light" panose="020B0306030504020204" pitchFamily="34" charset="0"/>
                <a:cs typeface="Open Sans Light" panose="020B0306030504020204" pitchFamily="34" charset="0"/>
              </a:rPr>
              <a:t>Moderna</a:t>
            </a:r>
            <a:r>
              <a:rPr lang="en-US" sz="2400" dirty="0">
                <a:latin typeface="Open Sans Light" panose="020B0306030504020204" pitchFamily="34" charset="0"/>
                <a:ea typeface="Open Sans Light" panose="020B0306030504020204" pitchFamily="34" charset="0"/>
                <a:cs typeface="Open Sans Light" panose="020B0306030504020204" pitchFamily="34" charset="0"/>
              </a:rPr>
              <a:t>).  The majority of states are adequately administering the vaccines upon receipt from the CDC.  New Hampshire and New Mexico reflect a higher number of vaccines received versus administered and we suspect it is related to the indigenous population and their diligence within the tribal community to administer them quickly; while we suspect Alaska has experienced challenges with administering the vaccination based on population density.</a:t>
            </a:r>
          </a:p>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553146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ig-Picture">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3176" y="0"/>
            <a:ext cx="24377651" cy="13716000"/>
          </a:xfrm>
          <a:prstGeom prst="rect">
            <a:avLst/>
          </a:prstGeom>
          <a:effectLst/>
        </p:spPr>
        <p:txBody>
          <a:bodyPr>
            <a:normAutofit/>
          </a:bodyPr>
          <a:lstStyle>
            <a:lvl1pPr marL="0" indent="0">
              <a:buNone/>
              <a:defRPr sz="4200" b="1" i="0">
                <a:ln>
                  <a:noFill/>
                </a:ln>
                <a:solidFill>
                  <a:schemeClr val="bg1">
                    <a:lumMod val="85000"/>
                  </a:schemeClr>
                </a:solidFill>
                <a:latin typeface="Open Sans Semibold" charset="0"/>
                <a:ea typeface="Open Sans Semibold" charset="0"/>
                <a:cs typeface="Open Sans Semibold" charset="0"/>
              </a:defRPr>
            </a:lvl1pPr>
          </a:lstStyle>
          <a:p>
            <a:endParaRPr lang="en-US" dirty="0"/>
          </a:p>
        </p:txBody>
      </p:sp>
    </p:spTree>
    <p:extLst>
      <p:ext uri="{BB962C8B-B14F-4D97-AF65-F5344CB8AC3E}">
        <p14:creationId xmlns:p14="http://schemas.microsoft.com/office/powerpoint/2010/main" val="390497382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DEFAULT-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27473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reak Layout Slide">
    <p:spTree>
      <p:nvGrpSpPr>
        <p:cNvPr id="1" name=""/>
        <p:cNvGrpSpPr/>
        <p:nvPr/>
      </p:nvGrpSpPr>
      <p:grpSpPr>
        <a:xfrm>
          <a:off x="0" y="0"/>
          <a:ext cx="0" cy="0"/>
          <a:chOff x="0" y="0"/>
          <a:chExt cx="0" cy="0"/>
        </a:xfrm>
      </p:grpSpPr>
      <p:sp>
        <p:nvSpPr>
          <p:cNvPr id="12" name="Oval 2">
            <a:extLst>
              <a:ext uri="{FF2B5EF4-FFF2-40B4-BE49-F238E27FC236}">
                <a16:creationId xmlns:a16="http://schemas.microsoft.com/office/drawing/2014/main" id="{FEB26418-2BCC-1F4D-9607-762383842187}"/>
              </a:ext>
            </a:extLst>
          </p:cNvPr>
          <p:cNvSpPr/>
          <p:nvPr userDrawn="1"/>
        </p:nvSpPr>
        <p:spPr>
          <a:xfrm rot="317298">
            <a:off x="8266732" y="-878796"/>
            <a:ext cx="18114993" cy="14951077"/>
          </a:xfrm>
          <a:custGeom>
            <a:avLst/>
            <a:gdLst>
              <a:gd name="connsiteX0" fmla="*/ 0 w 4023360"/>
              <a:gd name="connsiteY0" fmla="*/ 1319349 h 2638697"/>
              <a:gd name="connsiteX1" fmla="*/ 2011680 w 4023360"/>
              <a:gd name="connsiteY1" fmla="*/ 0 h 2638697"/>
              <a:gd name="connsiteX2" fmla="*/ 4023360 w 4023360"/>
              <a:gd name="connsiteY2" fmla="*/ 1319349 h 2638697"/>
              <a:gd name="connsiteX3" fmla="*/ 2011680 w 4023360"/>
              <a:gd name="connsiteY3" fmla="*/ 2638698 h 2638697"/>
              <a:gd name="connsiteX4" fmla="*/ 0 w 4023360"/>
              <a:gd name="connsiteY4" fmla="*/ 1319349 h 2638697"/>
              <a:gd name="connsiteX0" fmla="*/ 0 w 4023360"/>
              <a:gd name="connsiteY0" fmla="*/ 1319349 h 2638698"/>
              <a:gd name="connsiteX1" fmla="*/ 2011680 w 4023360"/>
              <a:gd name="connsiteY1" fmla="*/ 0 h 2638698"/>
              <a:gd name="connsiteX2" fmla="*/ 4023360 w 4023360"/>
              <a:gd name="connsiteY2" fmla="*/ 1319349 h 2638698"/>
              <a:gd name="connsiteX3" fmla="*/ 2011680 w 4023360"/>
              <a:gd name="connsiteY3" fmla="*/ 2638698 h 2638698"/>
              <a:gd name="connsiteX4" fmla="*/ 0 w 4023360"/>
              <a:gd name="connsiteY4" fmla="*/ 1319349 h 2638698"/>
              <a:gd name="connsiteX0" fmla="*/ 0 w 4911634"/>
              <a:gd name="connsiteY0" fmla="*/ 1327320 h 2650631"/>
              <a:gd name="connsiteX1" fmla="*/ 2011680 w 4911634"/>
              <a:gd name="connsiteY1" fmla="*/ 7971 h 2650631"/>
              <a:gd name="connsiteX2" fmla="*/ 4911634 w 4911634"/>
              <a:gd name="connsiteY2" fmla="*/ 961560 h 2650631"/>
              <a:gd name="connsiteX3" fmla="*/ 2011680 w 4911634"/>
              <a:gd name="connsiteY3" fmla="*/ 2646669 h 2650631"/>
              <a:gd name="connsiteX4" fmla="*/ 0 w 4911634"/>
              <a:gd name="connsiteY4" fmla="*/ 1327320 h 2650631"/>
              <a:gd name="connsiteX0" fmla="*/ 0 w 5024919"/>
              <a:gd name="connsiteY0" fmla="*/ 2478438 h 4472431"/>
              <a:gd name="connsiteX1" fmla="*/ 2011680 w 5024919"/>
              <a:gd name="connsiteY1" fmla="*/ 1159089 h 4472431"/>
              <a:gd name="connsiteX2" fmla="*/ 4911634 w 5024919"/>
              <a:gd name="connsiteY2" fmla="*/ 2112678 h 4472431"/>
              <a:gd name="connsiteX3" fmla="*/ 2011680 w 5024919"/>
              <a:gd name="connsiteY3" fmla="*/ 3797787 h 4472431"/>
              <a:gd name="connsiteX4" fmla="*/ 0 w 5024919"/>
              <a:gd name="connsiteY4" fmla="*/ 2478438 h 4472431"/>
              <a:gd name="connsiteX0" fmla="*/ 0 w 5018128"/>
              <a:gd name="connsiteY0" fmla="*/ 2659814 h 4824822"/>
              <a:gd name="connsiteX1" fmla="*/ 2011680 w 5018128"/>
              <a:gd name="connsiteY1" fmla="*/ 1340465 h 4824822"/>
              <a:gd name="connsiteX2" fmla="*/ 4911634 w 5018128"/>
              <a:gd name="connsiteY2" fmla="*/ 2294054 h 4824822"/>
              <a:gd name="connsiteX3" fmla="*/ 2011680 w 5018128"/>
              <a:gd name="connsiteY3" fmla="*/ 3979163 h 4824822"/>
              <a:gd name="connsiteX4" fmla="*/ 0 w 5018128"/>
              <a:gd name="connsiteY4" fmla="*/ 2659814 h 4824822"/>
              <a:gd name="connsiteX0" fmla="*/ 828178 w 3064248"/>
              <a:gd name="connsiteY0" fmla="*/ 2632474 h 4825029"/>
              <a:gd name="connsiteX1" fmla="*/ 70533 w 3064248"/>
              <a:gd name="connsiteY1" fmla="*/ 1339250 h 4825029"/>
              <a:gd name="connsiteX2" fmla="*/ 2970487 w 3064248"/>
              <a:gd name="connsiteY2" fmla="*/ 2292839 h 4825029"/>
              <a:gd name="connsiteX3" fmla="*/ 70533 w 3064248"/>
              <a:gd name="connsiteY3" fmla="*/ 3977948 h 4825029"/>
              <a:gd name="connsiteX4" fmla="*/ 828178 w 3064248"/>
              <a:gd name="connsiteY4" fmla="*/ 2632474 h 4825029"/>
              <a:gd name="connsiteX0" fmla="*/ 829487 w 3065557"/>
              <a:gd name="connsiteY0" fmla="*/ 2632474 h 4825029"/>
              <a:gd name="connsiteX1" fmla="*/ 71842 w 3065557"/>
              <a:gd name="connsiteY1" fmla="*/ 1339250 h 4825029"/>
              <a:gd name="connsiteX2" fmla="*/ 2971796 w 3065557"/>
              <a:gd name="connsiteY2" fmla="*/ 2292839 h 4825029"/>
              <a:gd name="connsiteX3" fmla="*/ 71842 w 3065557"/>
              <a:gd name="connsiteY3" fmla="*/ 3977948 h 4825029"/>
              <a:gd name="connsiteX4" fmla="*/ 829487 w 3065557"/>
              <a:gd name="connsiteY4" fmla="*/ 2632474 h 4825029"/>
              <a:gd name="connsiteX0" fmla="*/ 1179865 w 3415935"/>
              <a:gd name="connsiteY0" fmla="*/ 2639782 h 4832337"/>
              <a:gd name="connsiteX1" fmla="*/ 422220 w 3415935"/>
              <a:gd name="connsiteY1" fmla="*/ 1346558 h 4832337"/>
              <a:gd name="connsiteX2" fmla="*/ 3322174 w 3415935"/>
              <a:gd name="connsiteY2" fmla="*/ 2300147 h 4832337"/>
              <a:gd name="connsiteX3" fmla="*/ 422220 w 3415935"/>
              <a:gd name="connsiteY3" fmla="*/ 3985256 h 4832337"/>
              <a:gd name="connsiteX4" fmla="*/ 1179865 w 3415935"/>
              <a:gd name="connsiteY4" fmla="*/ 2639782 h 4832337"/>
              <a:gd name="connsiteX0" fmla="*/ 601577 w 3099980"/>
              <a:gd name="connsiteY0" fmla="*/ 3042691 h 4822127"/>
              <a:gd name="connsiteX1" fmla="*/ 105189 w 3099980"/>
              <a:gd name="connsiteY1" fmla="*/ 1357581 h 4822127"/>
              <a:gd name="connsiteX2" fmla="*/ 3005143 w 3099980"/>
              <a:gd name="connsiteY2" fmla="*/ 2311170 h 4822127"/>
              <a:gd name="connsiteX3" fmla="*/ 105189 w 3099980"/>
              <a:gd name="connsiteY3" fmla="*/ 3996279 h 4822127"/>
              <a:gd name="connsiteX4" fmla="*/ 601577 w 3099980"/>
              <a:gd name="connsiteY4" fmla="*/ 3042691 h 4822127"/>
              <a:gd name="connsiteX0" fmla="*/ 718745 w 3225644"/>
              <a:gd name="connsiteY0" fmla="*/ 3042691 h 4934716"/>
              <a:gd name="connsiteX1" fmla="*/ 222357 w 3225644"/>
              <a:gd name="connsiteY1" fmla="*/ 1357581 h 4934716"/>
              <a:gd name="connsiteX2" fmla="*/ 3122311 w 3225644"/>
              <a:gd name="connsiteY2" fmla="*/ 2311170 h 4934716"/>
              <a:gd name="connsiteX3" fmla="*/ 222357 w 3225644"/>
              <a:gd name="connsiteY3" fmla="*/ 3996279 h 4934716"/>
              <a:gd name="connsiteX4" fmla="*/ 718745 w 3225644"/>
              <a:gd name="connsiteY4" fmla="*/ 3042691 h 4934716"/>
              <a:gd name="connsiteX0" fmla="*/ 718745 w 3225644"/>
              <a:gd name="connsiteY0" fmla="*/ 3042691 h 4934716"/>
              <a:gd name="connsiteX1" fmla="*/ 222357 w 3225644"/>
              <a:gd name="connsiteY1" fmla="*/ 1357581 h 4934716"/>
              <a:gd name="connsiteX2" fmla="*/ 3122311 w 3225644"/>
              <a:gd name="connsiteY2" fmla="*/ 2311170 h 4934716"/>
              <a:gd name="connsiteX3" fmla="*/ 222357 w 3225644"/>
              <a:gd name="connsiteY3" fmla="*/ 3996279 h 4934716"/>
              <a:gd name="connsiteX4" fmla="*/ 718745 w 3225644"/>
              <a:gd name="connsiteY4" fmla="*/ 3042691 h 4934716"/>
              <a:gd name="connsiteX0" fmla="*/ 736869 w 3077870"/>
              <a:gd name="connsiteY0" fmla="*/ 2577793 h 4825445"/>
              <a:gd name="connsiteX1" fmla="*/ 83727 w 3077870"/>
              <a:gd name="connsiteY1" fmla="*/ 1336820 h 4825445"/>
              <a:gd name="connsiteX2" fmla="*/ 2983681 w 3077870"/>
              <a:gd name="connsiteY2" fmla="*/ 2290409 h 4825445"/>
              <a:gd name="connsiteX3" fmla="*/ 83727 w 3077870"/>
              <a:gd name="connsiteY3" fmla="*/ 3975518 h 4825445"/>
              <a:gd name="connsiteX4" fmla="*/ 736869 w 3077870"/>
              <a:gd name="connsiteY4" fmla="*/ 2577793 h 4825445"/>
              <a:gd name="connsiteX0" fmla="*/ 1032631 w 3373632"/>
              <a:gd name="connsiteY0" fmla="*/ 2637043 h 4884695"/>
              <a:gd name="connsiteX1" fmla="*/ 379489 w 3373632"/>
              <a:gd name="connsiteY1" fmla="*/ 1396070 h 4884695"/>
              <a:gd name="connsiteX2" fmla="*/ 3279443 w 3373632"/>
              <a:gd name="connsiteY2" fmla="*/ 2349659 h 4884695"/>
              <a:gd name="connsiteX3" fmla="*/ 379489 w 3373632"/>
              <a:gd name="connsiteY3" fmla="*/ 4034768 h 4884695"/>
              <a:gd name="connsiteX4" fmla="*/ 1032631 w 3373632"/>
              <a:gd name="connsiteY4" fmla="*/ 2637043 h 4884695"/>
              <a:gd name="connsiteX0" fmla="*/ 733719 w 3074720"/>
              <a:gd name="connsiteY0" fmla="*/ 2834616 h 5082268"/>
              <a:gd name="connsiteX1" fmla="*/ 80577 w 3074720"/>
              <a:gd name="connsiteY1" fmla="*/ 1593643 h 5082268"/>
              <a:gd name="connsiteX2" fmla="*/ 2980531 w 3074720"/>
              <a:gd name="connsiteY2" fmla="*/ 2547232 h 5082268"/>
              <a:gd name="connsiteX3" fmla="*/ 80577 w 3074720"/>
              <a:gd name="connsiteY3" fmla="*/ 4232341 h 5082268"/>
              <a:gd name="connsiteX4" fmla="*/ 733719 w 3074720"/>
              <a:gd name="connsiteY4" fmla="*/ 2834616 h 5082268"/>
              <a:gd name="connsiteX0" fmla="*/ 733719 w 3343025"/>
              <a:gd name="connsiteY0" fmla="*/ 1539502 h 3146241"/>
              <a:gd name="connsiteX1" fmla="*/ 80577 w 3343025"/>
              <a:gd name="connsiteY1" fmla="*/ 298529 h 3146241"/>
              <a:gd name="connsiteX2" fmla="*/ 2980531 w 3343025"/>
              <a:gd name="connsiteY2" fmla="*/ 1252118 h 3146241"/>
              <a:gd name="connsiteX3" fmla="*/ 2980531 w 3343025"/>
              <a:gd name="connsiteY3" fmla="*/ 2963350 h 3146241"/>
              <a:gd name="connsiteX4" fmla="*/ 80577 w 3343025"/>
              <a:gd name="connsiteY4" fmla="*/ 2937227 h 3146241"/>
              <a:gd name="connsiteX5" fmla="*/ 733719 w 3343025"/>
              <a:gd name="connsiteY5" fmla="*/ 1539502 h 3146241"/>
              <a:gd name="connsiteX0" fmla="*/ 666819 w 3276125"/>
              <a:gd name="connsiteY0" fmla="*/ 1539502 h 3267085"/>
              <a:gd name="connsiteX1" fmla="*/ 13677 w 3276125"/>
              <a:gd name="connsiteY1" fmla="*/ 298529 h 3267085"/>
              <a:gd name="connsiteX2" fmla="*/ 2913631 w 3276125"/>
              <a:gd name="connsiteY2" fmla="*/ 1252118 h 3267085"/>
              <a:gd name="connsiteX3" fmla="*/ 2913631 w 3276125"/>
              <a:gd name="connsiteY3" fmla="*/ 2963350 h 3267085"/>
              <a:gd name="connsiteX4" fmla="*/ 875826 w 3276125"/>
              <a:gd name="connsiteY4" fmla="*/ 3146233 h 3267085"/>
              <a:gd name="connsiteX5" fmla="*/ 666819 w 3276125"/>
              <a:gd name="connsiteY5" fmla="*/ 1539502 h 3267085"/>
              <a:gd name="connsiteX0" fmla="*/ 743313 w 3339821"/>
              <a:gd name="connsiteY0" fmla="*/ 1277445 h 3005028"/>
              <a:gd name="connsiteX1" fmla="*/ 90171 w 3339821"/>
              <a:gd name="connsiteY1" fmla="*/ 36472 h 3005028"/>
              <a:gd name="connsiteX2" fmla="*/ 2963999 w 3339821"/>
              <a:gd name="connsiteY2" fmla="*/ 545924 h 3005028"/>
              <a:gd name="connsiteX3" fmla="*/ 2990125 w 3339821"/>
              <a:gd name="connsiteY3" fmla="*/ 2701293 h 3005028"/>
              <a:gd name="connsiteX4" fmla="*/ 952320 w 3339821"/>
              <a:gd name="connsiteY4" fmla="*/ 2884176 h 3005028"/>
              <a:gd name="connsiteX5" fmla="*/ 743313 w 3339821"/>
              <a:gd name="connsiteY5" fmla="*/ 1277445 h 3005028"/>
              <a:gd name="connsiteX0" fmla="*/ 743313 w 3349418"/>
              <a:gd name="connsiteY0" fmla="*/ 1258455 h 2986038"/>
              <a:gd name="connsiteX1" fmla="*/ 90171 w 3349418"/>
              <a:gd name="connsiteY1" fmla="*/ 17482 h 2986038"/>
              <a:gd name="connsiteX2" fmla="*/ 2963999 w 3349418"/>
              <a:gd name="connsiteY2" fmla="*/ 526934 h 2986038"/>
              <a:gd name="connsiteX3" fmla="*/ 2990125 w 3349418"/>
              <a:gd name="connsiteY3" fmla="*/ 2682303 h 2986038"/>
              <a:gd name="connsiteX4" fmla="*/ 952320 w 3349418"/>
              <a:gd name="connsiteY4" fmla="*/ 2865186 h 2986038"/>
              <a:gd name="connsiteX5" fmla="*/ 743313 w 3349418"/>
              <a:gd name="connsiteY5" fmla="*/ 1258455 h 2986038"/>
              <a:gd name="connsiteX0" fmla="*/ 743313 w 3989550"/>
              <a:gd name="connsiteY0" fmla="*/ 1415311 h 3142894"/>
              <a:gd name="connsiteX1" fmla="*/ 90171 w 3989550"/>
              <a:gd name="connsiteY1" fmla="*/ 174338 h 3142894"/>
              <a:gd name="connsiteX2" fmla="*/ 2963999 w 3989550"/>
              <a:gd name="connsiteY2" fmla="*/ 683790 h 3142894"/>
              <a:gd name="connsiteX3" fmla="*/ 2990125 w 3989550"/>
              <a:gd name="connsiteY3" fmla="*/ 2839159 h 3142894"/>
              <a:gd name="connsiteX4" fmla="*/ 952320 w 3989550"/>
              <a:gd name="connsiteY4" fmla="*/ 3022042 h 3142894"/>
              <a:gd name="connsiteX5" fmla="*/ 743313 w 3989550"/>
              <a:gd name="connsiteY5" fmla="*/ 1415311 h 3142894"/>
              <a:gd name="connsiteX0" fmla="*/ 1166743 w 3942717"/>
              <a:gd name="connsiteY0" fmla="*/ 1554564 h 3141872"/>
              <a:gd name="connsiteX1" fmla="*/ 43338 w 3942717"/>
              <a:gd name="connsiteY1" fmla="*/ 182962 h 3141872"/>
              <a:gd name="connsiteX2" fmla="*/ 2917166 w 3942717"/>
              <a:gd name="connsiteY2" fmla="*/ 692414 h 3141872"/>
              <a:gd name="connsiteX3" fmla="*/ 2943292 w 3942717"/>
              <a:gd name="connsiteY3" fmla="*/ 2847783 h 3141872"/>
              <a:gd name="connsiteX4" fmla="*/ 905487 w 3942717"/>
              <a:gd name="connsiteY4" fmla="*/ 3030666 h 3141872"/>
              <a:gd name="connsiteX5" fmla="*/ 1166743 w 3942717"/>
              <a:gd name="connsiteY5" fmla="*/ 1554564 h 3141872"/>
              <a:gd name="connsiteX0" fmla="*/ 1158845 w 3934819"/>
              <a:gd name="connsiteY0" fmla="*/ 1554564 h 3141872"/>
              <a:gd name="connsiteX1" fmla="*/ 35440 w 3934819"/>
              <a:gd name="connsiteY1" fmla="*/ 182962 h 3141872"/>
              <a:gd name="connsiteX2" fmla="*/ 2909268 w 3934819"/>
              <a:gd name="connsiteY2" fmla="*/ 692414 h 3141872"/>
              <a:gd name="connsiteX3" fmla="*/ 2935394 w 3934819"/>
              <a:gd name="connsiteY3" fmla="*/ 2847783 h 3141872"/>
              <a:gd name="connsiteX4" fmla="*/ 897589 w 3934819"/>
              <a:gd name="connsiteY4" fmla="*/ 3030666 h 3141872"/>
              <a:gd name="connsiteX5" fmla="*/ 1158845 w 3934819"/>
              <a:gd name="connsiteY5" fmla="*/ 1554564 h 3141872"/>
              <a:gd name="connsiteX0" fmla="*/ 1167874 w 3943848"/>
              <a:gd name="connsiteY0" fmla="*/ 1554564 h 3242971"/>
              <a:gd name="connsiteX1" fmla="*/ 44469 w 3943848"/>
              <a:gd name="connsiteY1" fmla="*/ 182962 h 3242971"/>
              <a:gd name="connsiteX2" fmla="*/ 2918297 w 3943848"/>
              <a:gd name="connsiteY2" fmla="*/ 692414 h 3242971"/>
              <a:gd name="connsiteX3" fmla="*/ 2944423 w 3943848"/>
              <a:gd name="connsiteY3" fmla="*/ 2847783 h 3242971"/>
              <a:gd name="connsiteX4" fmla="*/ 1141749 w 3943848"/>
              <a:gd name="connsiteY4" fmla="*/ 3161294 h 3242971"/>
              <a:gd name="connsiteX5" fmla="*/ 1167874 w 3943848"/>
              <a:gd name="connsiteY5" fmla="*/ 1554564 h 3242971"/>
              <a:gd name="connsiteX0" fmla="*/ 1487757 w 3924096"/>
              <a:gd name="connsiteY0" fmla="*/ 1471006 h 3243408"/>
              <a:gd name="connsiteX1" fmla="*/ 24717 w 3924096"/>
              <a:gd name="connsiteY1" fmla="*/ 177781 h 3243408"/>
              <a:gd name="connsiteX2" fmla="*/ 2898545 w 3924096"/>
              <a:gd name="connsiteY2" fmla="*/ 687233 h 3243408"/>
              <a:gd name="connsiteX3" fmla="*/ 2924671 w 3924096"/>
              <a:gd name="connsiteY3" fmla="*/ 2842602 h 3243408"/>
              <a:gd name="connsiteX4" fmla="*/ 1121997 w 3924096"/>
              <a:gd name="connsiteY4" fmla="*/ 3156113 h 3243408"/>
              <a:gd name="connsiteX5" fmla="*/ 1487757 w 3924096"/>
              <a:gd name="connsiteY5" fmla="*/ 1471006 h 3243408"/>
              <a:gd name="connsiteX0" fmla="*/ 1338981 w 3932075"/>
              <a:gd name="connsiteY0" fmla="*/ 1498856 h 3243257"/>
              <a:gd name="connsiteX1" fmla="*/ 32696 w 3932075"/>
              <a:gd name="connsiteY1" fmla="*/ 179505 h 3243257"/>
              <a:gd name="connsiteX2" fmla="*/ 2906524 w 3932075"/>
              <a:gd name="connsiteY2" fmla="*/ 688957 h 3243257"/>
              <a:gd name="connsiteX3" fmla="*/ 2932650 w 3932075"/>
              <a:gd name="connsiteY3" fmla="*/ 2844326 h 3243257"/>
              <a:gd name="connsiteX4" fmla="*/ 1129976 w 3932075"/>
              <a:gd name="connsiteY4" fmla="*/ 3157837 h 3243257"/>
              <a:gd name="connsiteX5" fmla="*/ 1338981 w 3932075"/>
              <a:gd name="connsiteY5" fmla="*/ 1498856 h 3243257"/>
              <a:gd name="connsiteX0" fmla="*/ 1335658 w 3928752"/>
              <a:gd name="connsiteY0" fmla="*/ 1498856 h 3243257"/>
              <a:gd name="connsiteX1" fmla="*/ 29373 w 3928752"/>
              <a:gd name="connsiteY1" fmla="*/ 179505 h 3243257"/>
              <a:gd name="connsiteX2" fmla="*/ 2903201 w 3928752"/>
              <a:gd name="connsiteY2" fmla="*/ 688957 h 3243257"/>
              <a:gd name="connsiteX3" fmla="*/ 2929327 w 3928752"/>
              <a:gd name="connsiteY3" fmla="*/ 2844326 h 3243257"/>
              <a:gd name="connsiteX4" fmla="*/ 1126653 w 3928752"/>
              <a:gd name="connsiteY4" fmla="*/ 3157837 h 3243257"/>
              <a:gd name="connsiteX5" fmla="*/ 1335658 w 3928752"/>
              <a:gd name="connsiteY5" fmla="*/ 1498856 h 3243257"/>
              <a:gd name="connsiteX0" fmla="*/ 929323 w 2847779"/>
              <a:gd name="connsiteY0" fmla="*/ 1311149 h 3055550"/>
              <a:gd name="connsiteX1" fmla="*/ 42105 w 2847779"/>
              <a:gd name="connsiteY1" fmla="*/ 47397 h 3055550"/>
              <a:gd name="connsiteX2" fmla="*/ 2496866 w 2847779"/>
              <a:gd name="connsiteY2" fmla="*/ 501250 h 3055550"/>
              <a:gd name="connsiteX3" fmla="*/ 2522992 w 2847779"/>
              <a:gd name="connsiteY3" fmla="*/ 2656619 h 3055550"/>
              <a:gd name="connsiteX4" fmla="*/ 720318 w 2847779"/>
              <a:gd name="connsiteY4" fmla="*/ 2970130 h 3055550"/>
              <a:gd name="connsiteX5" fmla="*/ 929323 w 2847779"/>
              <a:gd name="connsiteY5" fmla="*/ 1311149 h 3055550"/>
              <a:gd name="connsiteX0" fmla="*/ 893267 w 2811723"/>
              <a:gd name="connsiteY0" fmla="*/ 1571712 h 3316113"/>
              <a:gd name="connsiteX1" fmla="*/ 6049 w 2811723"/>
              <a:gd name="connsiteY1" fmla="*/ 307960 h 3316113"/>
              <a:gd name="connsiteX2" fmla="*/ 2460810 w 2811723"/>
              <a:gd name="connsiteY2" fmla="*/ 761813 h 3316113"/>
              <a:gd name="connsiteX3" fmla="*/ 2486936 w 2811723"/>
              <a:gd name="connsiteY3" fmla="*/ 2917182 h 3316113"/>
              <a:gd name="connsiteX4" fmla="*/ 684262 w 2811723"/>
              <a:gd name="connsiteY4" fmla="*/ 3230693 h 3316113"/>
              <a:gd name="connsiteX5" fmla="*/ 893267 w 2811723"/>
              <a:gd name="connsiteY5" fmla="*/ 1571712 h 3316113"/>
              <a:gd name="connsiteX0" fmla="*/ 893267 w 2753403"/>
              <a:gd name="connsiteY0" fmla="*/ 1596701 h 3341102"/>
              <a:gd name="connsiteX1" fmla="*/ 6049 w 2753403"/>
              <a:gd name="connsiteY1" fmla="*/ 332949 h 3341102"/>
              <a:gd name="connsiteX2" fmla="*/ 2460810 w 2753403"/>
              <a:gd name="connsiteY2" fmla="*/ 786802 h 3341102"/>
              <a:gd name="connsiteX3" fmla="*/ 2486936 w 2753403"/>
              <a:gd name="connsiteY3" fmla="*/ 2942171 h 3341102"/>
              <a:gd name="connsiteX4" fmla="*/ 684262 w 2753403"/>
              <a:gd name="connsiteY4" fmla="*/ 3255682 h 3341102"/>
              <a:gd name="connsiteX5" fmla="*/ 893267 w 2753403"/>
              <a:gd name="connsiteY5" fmla="*/ 1596701 h 3341102"/>
              <a:gd name="connsiteX0" fmla="*/ 893267 w 2786363"/>
              <a:gd name="connsiteY0" fmla="*/ 1591483 h 3335884"/>
              <a:gd name="connsiteX1" fmla="*/ 6049 w 2786363"/>
              <a:gd name="connsiteY1" fmla="*/ 327731 h 3335884"/>
              <a:gd name="connsiteX2" fmla="*/ 2460810 w 2786363"/>
              <a:gd name="connsiteY2" fmla="*/ 781584 h 3335884"/>
              <a:gd name="connsiteX3" fmla="*/ 2486936 w 2786363"/>
              <a:gd name="connsiteY3" fmla="*/ 2936953 h 3335884"/>
              <a:gd name="connsiteX4" fmla="*/ 684262 w 2786363"/>
              <a:gd name="connsiteY4" fmla="*/ 3250464 h 3335884"/>
              <a:gd name="connsiteX5" fmla="*/ 893267 w 2786363"/>
              <a:gd name="connsiteY5" fmla="*/ 1591483 h 3335884"/>
              <a:gd name="connsiteX0" fmla="*/ 893267 w 2798845"/>
              <a:gd name="connsiteY0" fmla="*/ 1591483 h 3335884"/>
              <a:gd name="connsiteX1" fmla="*/ 6049 w 2798845"/>
              <a:gd name="connsiteY1" fmla="*/ 327731 h 3335884"/>
              <a:gd name="connsiteX2" fmla="*/ 2460810 w 2798845"/>
              <a:gd name="connsiteY2" fmla="*/ 781584 h 3335884"/>
              <a:gd name="connsiteX3" fmla="*/ 2486936 w 2798845"/>
              <a:gd name="connsiteY3" fmla="*/ 2936953 h 3335884"/>
              <a:gd name="connsiteX4" fmla="*/ 684262 w 2798845"/>
              <a:gd name="connsiteY4" fmla="*/ 3250464 h 3335884"/>
              <a:gd name="connsiteX5" fmla="*/ 893267 w 2798845"/>
              <a:gd name="connsiteY5" fmla="*/ 1591483 h 3335884"/>
              <a:gd name="connsiteX0" fmla="*/ 893267 w 2856744"/>
              <a:gd name="connsiteY0" fmla="*/ 1579347 h 3323748"/>
              <a:gd name="connsiteX1" fmla="*/ 6049 w 2856744"/>
              <a:gd name="connsiteY1" fmla="*/ 315595 h 3323748"/>
              <a:gd name="connsiteX2" fmla="*/ 2460810 w 2856744"/>
              <a:gd name="connsiteY2" fmla="*/ 769448 h 3323748"/>
              <a:gd name="connsiteX3" fmla="*/ 2486936 w 2856744"/>
              <a:gd name="connsiteY3" fmla="*/ 2924817 h 3323748"/>
              <a:gd name="connsiteX4" fmla="*/ 684262 w 2856744"/>
              <a:gd name="connsiteY4" fmla="*/ 3238328 h 3323748"/>
              <a:gd name="connsiteX5" fmla="*/ 893267 w 2856744"/>
              <a:gd name="connsiteY5" fmla="*/ 1579347 h 3323748"/>
              <a:gd name="connsiteX0" fmla="*/ 899451 w 2818269"/>
              <a:gd name="connsiteY0" fmla="*/ 1566331 h 3310732"/>
              <a:gd name="connsiteX1" fmla="*/ 6014 w 2818269"/>
              <a:gd name="connsiteY1" fmla="*/ 309205 h 3310732"/>
              <a:gd name="connsiteX2" fmla="*/ 2466994 w 2818269"/>
              <a:gd name="connsiteY2" fmla="*/ 756432 h 3310732"/>
              <a:gd name="connsiteX3" fmla="*/ 2493120 w 2818269"/>
              <a:gd name="connsiteY3" fmla="*/ 2911801 h 3310732"/>
              <a:gd name="connsiteX4" fmla="*/ 690446 w 2818269"/>
              <a:gd name="connsiteY4" fmla="*/ 3225312 h 3310732"/>
              <a:gd name="connsiteX5" fmla="*/ 899451 w 2818269"/>
              <a:gd name="connsiteY5" fmla="*/ 1566331 h 3310732"/>
              <a:gd name="connsiteX0" fmla="*/ 906063 w 2824881"/>
              <a:gd name="connsiteY0" fmla="*/ 1657157 h 3401558"/>
              <a:gd name="connsiteX1" fmla="*/ 12626 w 2824881"/>
              <a:gd name="connsiteY1" fmla="*/ 400031 h 3401558"/>
              <a:gd name="connsiteX2" fmla="*/ 2473606 w 2824881"/>
              <a:gd name="connsiteY2" fmla="*/ 847258 h 3401558"/>
              <a:gd name="connsiteX3" fmla="*/ 2499732 w 2824881"/>
              <a:gd name="connsiteY3" fmla="*/ 3002627 h 3401558"/>
              <a:gd name="connsiteX4" fmla="*/ 697058 w 2824881"/>
              <a:gd name="connsiteY4" fmla="*/ 3316138 h 3401558"/>
              <a:gd name="connsiteX5" fmla="*/ 906063 w 2824881"/>
              <a:gd name="connsiteY5" fmla="*/ 1657157 h 3401558"/>
              <a:gd name="connsiteX0" fmla="*/ 906063 w 2824881"/>
              <a:gd name="connsiteY0" fmla="*/ 1657157 h 3412991"/>
              <a:gd name="connsiteX1" fmla="*/ 12626 w 2824881"/>
              <a:gd name="connsiteY1" fmla="*/ 400031 h 3412991"/>
              <a:gd name="connsiteX2" fmla="*/ 2473606 w 2824881"/>
              <a:gd name="connsiteY2" fmla="*/ 847258 h 3412991"/>
              <a:gd name="connsiteX3" fmla="*/ 2499732 w 2824881"/>
              <a:gd name="connsiteY3" fmla="*/ 3002627 h 3412991"/>
              <a:gd name="connsiteX4" fmla="*/ 697058 w 2824881"/>
              <a:gd name="connsiteY4" fmla="*/ 3316138 h 3412991"/>
              <a:gd name="connsiteX5" fmla="*/ 906063 w 2824881"/>
              <a:gd name="connsiteY5" fmla="*/ 1657157 h 3412991"/>
              <a:gd name="connsiteX0" fmla="*/ 906063 w 2824881"/>
              <a:gd name="connsiteY0" fmla="*/ 1657157 h 3424473"/>
              <a:gd name="connsiteX1" fmla="*/ 12626 w 2824881"/>
              <a:gd name="connsiteY1" fmla="*/ 400031 h 3424473"/>
              <a:gd name="connsiteX2" fmla="*/ 2473606 w 2824881"/>
              <a:gd name="connsiteY2" fmla="*/ 847258 h 3424473"/>
              <a:gd name="connsiteX3" fmla="*/ 2499732 w 2824881"/>
              <a:gd name="connsiteY3" fmla="*/ 3002627 h 3424473"/>
              <a:gd name="connsiteX4" fmla="*/ 697058 w 2824881"/>
              <a:gd name="connsiteY4" fmla="*/ 3316138 h 3424473"/>
              <a:gd name="connsiteX5" fmla="*/ 906063 w 2824881"/>
              <a:gd name="connsiteY5" fmla="*/ 1657157 h 3424473"/>
              <a:gd name="connsiteX0" fmla="*/ 906063 w 2896050"/>
              <a:gd name="connsiteY0" fmla="*/ 1657157 h 3424473"/>
              <a:gd name="connsiteX1" fmla="*/ 12626 w 2896050"/>
              <a:gd name="connsiteY1" fmla="*/ 400031 h 3424473"/>
              <a:gd name="connsiteX2" fmla="*/ 2473606 w 2896050"/>
              <a:gd name="connsiteY2" fmla="*/ 847258 h 3424473"/>
              <a:gd name="connsiteX3" fmla="*/ 2499732 w 2896050"/>
              <a:gd name="connsiteY3" fmla="*/ 3002627 h 3424473"/>
              <a:gd name="connsiteX4" fmla="*/ 697058 w 2896050"/>
              <a:gd name="connsiteY4" fmla="*/ 3316138 h 3424473"/>
              <a:gd name="connsiteX5" fmla="*/ 906063 w 2896050"/>
              <a:gd name="connsiteY5" fmla="*/ 1657157 h 3424473"/>
              <a:gd name="connsiteX0" fmla="*/ 906063 w 2876039"/>
              <a:gd name="connsiteY0" fmla="*/ 1654980 h 3384476"/>
              <a:gd name="connsiteX1" fmla="*/ 12626 w 2876039"/>
              <a:gd name="connsiteY1" fmla="*/ 397854 h 3384476"/>
              <a:gd name="connsiteX2" fmla="*/ 2473606 w 2876039"/>
              <a:gd name="connsiteY2" fmla="*/ 845081 h 3384476"/>
              <a:gd name="connsiteX3" fmla="*/ 2468634 w 2876039"/>
              <a:gd name="connsiteY3" fmla="*/ 2934196 h 3384476"/>
              <a:gd name="connsiteX4" fmla="*/ 697058 w 2876039"/>
              <a:gd name="connsiteY4" fmla="*/ 3313961 h 3384476"/>
              <a:gd name="connsiteX5" fmla="*/ 906063 w 2876039"/>
              <a:gd name="connsiteY5" fmla="*/ 1654980 h 3384476"/>
              <a:gd name="connsiteX0" fmla="*/ 906063 w 2876039"/>
              <a:gd name="connsiteY0" fmla="*/ 1654980 h 3400789"/>
              <a:gd name="connsiteX1" fmla="*/ 12626 w 2876039"/>
              <a:gd name="connsiteY1" fmla="*/ 397854 h 3400789"/>
              <a:gd name="connsiteX2" fmla="*/ 2473606 w 2876039"/>
              <a:gd name="connsiteY2" fmla="*/ 845081 h 3400789"/>
              <a:gd name="connsiteX3" fmla="*/ 2468634 w 2876039"/>
              <a:gd name="connsiteY3" fmla="*/ 2934196 h 3400789"/>
              <a:gd name="connsiteX4" fmla="*/ 697058 w 2876039"/>
              <a:gd name="connsiteY4" fmla="*/ 3313961 h 3400789"/>
              <a:gd name="connsiteX5" fmla="*/ 906063 w 2876039"/>
              <a:gd name="connsiteY5" fmla="*/ 1654980 h 3400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6039" h="3400789">
                <a:moveTo>
                  <a:pt x="906063" y="1654980"/>
                </a:moveTo>
                <a:cubicBezTo>
                  <a:pt x="791991" y="1168962"/>
                  <a:pt x="-117036" y="1337454"/>
                  <a:pt x="12626" y="397854"/>
                </a:cubicBezTo>
                <a:cubicBezTo>
                  <a:pt x="142288" y="-541746"/>
                  <a:pt x="2064271" y="422357"/>
                  <a:pt x="2473606" y="845081"/>
                </a:cubicBezTo>
                <a:cubicBezTo>
                  <a:pt x="2882941" y="1267805"/>
                  <a:pt x="3126110" y="2116687"/>
                  <a:pt x="2468634" y="2934196"/>
                </a:cubicBezTo>
                <a:cubicBezTo>
                  <a:pt x="2035065" y="3327680"/>
                  <a:pt x="957487" y="3527164"/>
                  <a:pt x="697058" y="3313961"/>
                </a:cubicBezTo>
                <a:cubicBezTo>
                  <a:pt x="436630" y="3100758"/>
                  <a:pt x="1020135" y="2140998"/>
                  <a:pt x="906063" y="165498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F5ED2753-064B-6540-A8F5-19E6754B0D04}"/>
              </a:ext>
            </a:extLst>
          </p:cNvPr>
          <p:cNvSpPr>
            <a:spLocks noGrp="1"/>
          </p:cNvSpPr>
          <p:nvPr>
            <p:ph type="pic" sz="quarter" idx="60"/>
          </p:nvPr>
        </p:nvSpPr>
        <p:spPr>
          <a:xfrm>
            <a:off x="8750007" y="-1403192"/>
            <a:ext cx="17547215" cy="15303098"/>
          </a:xfrm>
          <a:custGeom>
            <a:avLst/>
            <a:gdLst>
              <a:gd name="connsiteX0" fmla="*/ 2959879 w 17547215"/>
              <a:gd name="connsiteY0" fmla="*/ 330 h 15303098"/>
              <a:gd name="connsiteX1" fmla="*/ 15415768 w 17547215"/>
              <a:gd name="connsiteY1" fmla="*/ 4856861 h 15303098"/>
              <a:gd name="connsiteX2" fmla="*/ 14538076 w 17547215"/>
              <a:gd name="connsiteY2" fmla="*/ 13999372 h 15303098"/>
              <a:gd name="connsiteX3" fmla="*/ 3273257 w 17547215"/>
              <a:gd name="connsiteY3" fmla="*/ 14633406 h 15303098"/>
              <a:gd name="connsiteX4" fmla="*/ 5256310 w 17547215"/>
              <a:gd name="connsiteY4" fmla="*/ 7492313 h 15303098"/>
              <a:gd name="connsiteX5" fmla="*/ 162256 w 17547215"/>
              <a:gd name="connsiteY5" fmla="*/ 1470403 h 15303098"/>
              <a:gd name="connsiteX6" fmla="*/ 2959879 w 17547215"/>
              <a:gd name="connsiteY6" fmla="*/ 330 h 1530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47215" h="15303098">
                <a:moveTo>
                  <a:pt x="2959879" y="330"/>
                </a:moveTo>
                <a:cubicBezTo>
                  <a:pt x="6898589" y="38153"/>
                  <a:pt x="13656226" y="3323366"/>
                  <a:pt x="15415768" y="4856861"/>
                </a:cubicBezTo>
                <a:cubicBezTo>
                  <a:pt x="17811740" y="6945024"/>
                  <a:pt x="18992876" y="10802291"/>
                  <a:pt x="14538076" y="13999372"/>
                </a:cubicBezTo>
                <a:cubicBezTo>
                  <a:pt x="11659386" y="15470208"/>
                  <a:pt x="4820221" y="15717917"/>
                  <a:pt x="3273257" y="14633406"/>
                </a:cubicBezTo>
                <a:cubicBezTo>
                  <a:pt x="1726299" y="13548895"/>
                  <a:pt x="5774810" y="9686147"/>
                  <a:pt x="5256310" y="7492313"/>
                </a:cubicBezTo>
                <a:cubicBezTo>
                  <a:pt x="4737810" y="5298479"/>
                  <a:pt x="-1031682" y="5508364"/>
                  <a:pt x="162256" y="1470403"/>
                </a:cubicBezTo>
                <a:cubicBezTo>
                  <a:pt x="479396" y="397820"/>
                  <a:pt x="1535240" y="-13350"/>
                  <a:pt x="2959879" y="330"/>
                </a:cubicBez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13" name="Rectangle 12">
            <a:extLst>
              <a:ext uri="{FF2B5EF4-FFF2-40B4-BE49-F238E27FC236}">
                <a16:creationId xmlns:a16="http://schemas.microsoft.com/office/drawing/2014/main" id="{59D5E830-777F-1241-8EF0-368F07DD0EA1}"/>
              </a:ext>
            </a:extLst>
          </p:cNvPr>
          <p:cNvSpPr/>
          <p:nvPr userDrawn="1"/>
        </p:nvSpPr>
        <p:spPr>
          <a:xfrm>
            <a:off x="21867223" y="522514"/>
            <a:ext cx="1018903" cy="13846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7878209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mpany Purpose">
    <p:spTree>
      <p:nvGrpSpPr>
        <p:cNvPr id="1" name=""/>
        <p:cNvGrpSpPr/>
        <p:nvPr/>
      </p:nvGrpSpPr>
      <p:grpSpPr>
        <a:xfrm>
          <a:off x="0" y="0"/>
          <a:ext cx="0" cy="0"/>
          <a:chOff x="0" y="0"/>
          <a:chExt cx="0" cy="0"/>
        </a:xfrm>
      </p:grpSpPr>
      <p:sp>
        <p:nvSpPr>
          <p:cNvPr id="6" name="Picture Placeholder 5"/>
          <p:cNvSpPr>
            <a:spLocks noGrp="1"/>
          </p:cNvSpPr>
          <p:nvPr>
            <p:ph type="pic" sz="quarter" idx="26"/>
          </p:nvPr>
        </p:nvSpPr>
        <p:spPr>
          <a:xfrm>
            <a:off x="8207296" y="0"/>
            <a:ext cx="16170352" cy="13716000"/>
          </a:xfrm>
          <a:custGeom>
            <a:avLst/>
            <a:gdLst>
              <a:gd name="connsiteX0" fmla="*/ 0 w 16170352"/>
              <a:gd name="connsiteY0" fmla="*/ 0 h 13716000"/>
              <a:gd name="connsiteX1" fmla="*/ 7097554 w 16170352"/>
              <a:gd name="connsiteY1" fmla="*/ 0 h 13716000"/>
              <a:gd name="connsiteX2" fmla="*/ 7194481 w 16170352"/>
              <a:gd name="connsiteY2" fmla="*/ 0 h 13716000"/>
              <a:gd name="connsiteX3" fmla="*/ 16170352 w 16170352"/>
              <a:gd name="connsiteY3" fmla="*/ 0 h 13716000"/>
              <a:gd name="connsiteX4" fmla="*/ 16170352 w 16170352"/>
              <a:gd name="connsiteY4" fmla="*/ 13716000 h 13716000"/>
              <a:gd name="connsiteX5" fmla="*/ 14195106 w 16170352"/>
              <a:gd name="connsiteY5" fmla="*/ 13716000 h 13716000"/>
              <a:gd name="connsiteX6" fmla="*/ 7097554 w 16170352"/>
              <a:gd name="connsiteY6" fmla="*/ 13716000 h 13716000"/>
              <a:gd name="connsiteX7" fmla="*/ 7000628 w 16170352"/>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70352" h="13716000">
                <a:moveTo>
                  <a:pt x="0" y="0"/>
                </a:moveTo>
                <a:lnTo>
                  <a:pt x="7097554" y="0"/>
                </a:lnTo>
                <a:lnTo>
                  <a:pt x="7194481" y="0"/>
                </a:lnTo>
                <a:lnTo>
                  <a:pt x="16170352" y="0"/>
                </a:lnTo>
                <a:lnTo>
                  <a:pt x="16170352" y="13716000"/>
                </a:lnTo>
                <a:lnTo>
                  <a:pt x="14195106" y="13716000"/>
                </a:lnTo>
                <a:lnTo>
                  <a:pt x="7097554" y="13716000"/>
                </a:lnTo>
                <a:lnTo>
                  <a:pt x="7000628" y="13716000"/>
                </a:lnTo>
                <a:close/>
              </a:path>
            </a:pathLst>
          </a:custGeom>
          <a:effectLst/>
        </p:spPr>
        <p:txBody>
          <a:bodyPr wrap="square">
            <a:noAutofit/>
          </a:bodyPr>
          <a:lstStyle>
            <a:lvl1pPr marL="0" indent="0">
              <a:buNone/>
              <a:defRPr sz="4200" b="1" i="0">
                <a:ln>
                  <a:noFill/>
                </a:ln>
                <a:solidFill>
                  <a:schemeClr val="bg1">
                    <a:lumMod val="85000"/>
                  </a:schemeClr>
                </a:solidFill>
                <a:latin typeface="Open Sans Semibold" charset="0"/>
                <a:ea typeface="Open Sans Semibold" charset="0"/>
                <a:cs typeface="Open Sans Semibold" charset="0"/>
              </a:defRPr>
            </a:lvl1pPr>
          </a:lstStyle>
          <a:p>
            <a:endParaRPr lang="en-US" dirty="0"/>
          </a:p>
        </p:txBody>
      </p:sp>
      <p:sp>
        <p:nvSpPr>
          <p:cNvPr id="2" name="Rectangle 1"/>
          <p:cNvSpPr/>
          <p:nvPr userDrawn="1"/>
        </p:nvSpPr>
        <p:spPr>
          <a:xfrm>
            <a:off x="713678" y="1070517"/>
            <a:ext cx="4861932" cy="10259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0" dirty="0">
              <a:latin typeface="Open Sans Semibold" charset="0"/>
            </a:endParaRPr>
          </a:p>
        </p:txBody>
      </p:sp>
    </p:spTree>
    <p:extLst>
      <p:ext uri="{BB962C8B-B14F-4D97-AF65-F5344CB8AC3E}">
        <p14:creationId xmlns:p14="http://schemas.microsoft.com/office/powerpoint/2010/main" val="386935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62ECC6F-F329-4894-B30C-9DDF87D4C6B0}"/>
              </a:ext>
            </a:extLst>
          </p:cNvPr>
          <p:cNvSpPr>
            <a:spLocks noGrp="1"/>
          </p:cNvSpPr>
          <p:nvPr>
            <p:ph type="pic" sz="quarter" idx="10"/>
          </p:nvPr>
        </p:nvSpPr>
        <p:spPr>
          <a:xfrm>
            <a:off x="8995560" y="3664735"/>
            <a:ext cx="6386530" cy="6386530"/>
          </a:xfrm>
          <a:custGeom>
            <a:avLst/>
            <a:gdLst>
              <a:gd name="connsiteX0" fmla="*/ 2203418 w 4406835"/>
              <a:gd name="connsiteY0" fmla="*/ 0 h 4406835"/>
              <a:gd name="connsiteX1" fmla="*/ 4406835 w 4406835"/>
              <a:gd name="connsiteY1" fmla="*/ 2203418 h 4406835"/>
              <a:gd name="connsiteX2" fmla="*/ 2203418 w 4406835"/>
              <a:gd name="connsiteY2" fmla="*/ 4406835 h 4406835"/>
              <a:gd name="connsiteX3" fmla="*/ 0 w 4406835"/>
              <a:gd name="connsiteY3" fmla="*/ 2203418 h 4406835"/>
            </a:gdLst>
            <a:ahLst/>
            <a:cxnLst>
              <a:cxn ang="0">
                <a:pos x="connsiteX0" y="connsiteY0"/>
              </a:cxn>
              <a:cxn ang="0">
                <a:pos x="connsiteX1" y="connsiteY1"/>
              </a:cxn>
              <a:cxn ang="0">
                <a:pos x="connsiteX2" y="connsiteY2"/>
              </a:cxn>
              <a:cxn ang="0">
                <a:pos x="connsiteX3" y="connsiteY3"/>
              </a:cxn>
            </a:cxnLst>
            <a:rect l="l" t="t" r="r" b="b"/>
            <a:pathLst>
              <a:path w="4406835" h="4406835">
                <a:moveTo>
                  <a:pt x="2203418" y="0"/>
                </a:moveTo>
                <a:lnTo>
                  <a:pt x="4406835" y="2203418"/>
                </a:lnTo>
                <a:lnTo>
                  <a:pt x="2203418" y="4406835"/>
                </a:lnTo>
                <a:lnTo>
                  <a:pt x="0" y="2203418"/>
                </a:lnTo>
                <a:close/>
              </a:path>
            </a:pathLst>
          </a:custGeom>
        </p:spPr>
        <p:txBody>
          <a:bodyPr wrap="square">
            <a:noAutofit/>
          </a:bodyPr>
          <a:lstStyle/>
          <a:p>
            <a:endParaRPr lang="es-ES" dirty="0"/>
          </a:p>
        </p:txBody>
      </p:sp>
      <p:sp>
        <p:nvSpPr>
          <p:cNvPr id="18" name="Picture Placeholder 17">
            <a:extLst>
              <a:ext uri="{FF2B5EF4-FFF2-40B4-BE49-F238E27FC236}">
                <a16:creationId xmlns:a16="http://schemas.microsoft.com/office/drawing/2014/main" id="{8A961995-D4ED-4EA2-BDF8-2F805F6EDE8F}"/>
              </a:ext>
            </a:extLst>
          </p:cNvPr>
          <p:cNvSpPr>
            <a:spLocks noGrp="1"/>
          </p:cNvSpPr>
          <p:nvPr>
            <p:ph type="pic" sz="quarter" idx="11"/>
          </p:nvPr>
        </p:nvSpPr>
        <p:spPr>
          <a:xfrm>
            <a:off x="5714372" y="7047080"/>
            <a:ext cx="6386530" cy="6386530"/>
          </a:xfrm>
          <a:custGeom>
            <a:avLst/>
            <a:gdLst>
              <a:gd name="connsiteX0" fmla="*/ 2203418 w 4406835"/>
              <a:gd name="connsiteY0" fmla="*/ 0 h 4406835"/>
              <a:gd name="connsiteX1" fmla="*/ 4406835 w 4406835"/>
              <a:gd name="connsiteY1" fmla="*/ 2203418 h 4406835"/>
              <a:gd name="connsiteX2" fmla="*/ 2203418 w 4406835"/>
              <a:gd name="connsiteY2" fmla="*/ 4406835 h 4406835"/>
              <a:gd name="connsiteX3" fmla="*/ 0 w 4406835"/>
              <a:gd name="connsiteY3" fmla="*/ 2203418 h 4406835"/>
            </a:gdLst>
            <a:ahLst/>
            <a:cxnLst>
              <a:cxn ang="0">
                <a:pos x="connsiteX0" y="connsiteY0"/>
              </a:cxn>
              <a:cxn ang="0">
                <a:pos x="connsiteX1" y="connsiteY1"/>
              </a:cxn>
              <a:cxn ang="0">
                <a:pos x="connsiteX2" y="connsiteY2"/>
              </a:cxn>
              <a:cxn ang="0">
                <a:pos x="connsiteX3" y="connsiteY3"/>
              </a:cxn>
            </a:cxnLst>
            <a:rect l="l" t="t" r="r" b="b"/>
            <a:pathLst>
              <a:path w="4406835" h="4406835">
                <a:moveTo>
                  <a:pt x="2203418" y="0"/>
                </a:moveTo>
                <a:lnTo>
                  <a:pt x="4406835" y="2203418"/>
                </a:lnTo>
                <a:lnTo>
                  <a:pt x="2203418" y="4406835"/>
                </a:lnTo>
                <a:lnTo>
                  <a:pt x="0" y="2203418"/>
                </a:lnTo>
                <a:close/>
              </a:path>
            </a:pathLst>
          </a:custGeom>
        </p:spPr>
        <p:txBody>
          <a:bodyPr wrap="square">
            <a:noAutofit/>
          </a:bodyPr>
          <a:lstStyle/>
          <a:p>
            <a:endParaRPr lang="es-ES" dirty="0"/>
          </a:p>
        </p:txBody>
      </p:sp>
      <p:sp>
        <p:nvSpPr>
          <p:cNvPr id="19" name="Picture Placeholder 18">
            <a:extLst>
              <a:ext uri="{FF2B5EF4-FFF2-40B4-BE49-F238E27FC236}">
                <a16:creationId xmlns:a16="http://schemas.microsoft.com/office/drawing/2014/main" id="{6C31DF17-C531-4C0B-A8D1-30EC2E698BEB}"/>
              </a:ext>
            </a:extLst>
          </p:cNvPr>
          <p:cNvSpPr>
            <a:spLocks noGrp="1"/>
          </p:cNvSpPr>
          <p:nvPr>
            <p:ph type="pic" sz="quarter" idx="12"/>
          </p:nvPr>
        </p:nvSpPr>
        <p:spPr>
          <a:xfrm>
            <a:off x="12276748" y="7047080"/>
            <a:ext cx="6386530" cy="6386530"/>
          </a:xfrm>
          <a:custGeom>
            <a:avLst/>
            <a:gdLst>
              <a:gd name="connsiteX0" fmla="*/ 2203418 w 4406835"/>
              <a:gd name="connsiteY0" fmla="*/ 0 h 4406835"/>
              <a:gd name="connsiteX1" fmla="*/ 4406835 w 4406835"/>
              <a:gd name="connsiteY1" fmla="*/ 2203418 h 4406835"/>
              <a:gd name="connsiteX2" fmla="*/ 2203418 w 4406835"/>
              <a:gd name="connsiteY2" fmla="*/ 4406835 h 4406835"/>
              <a:gd name="connsiteX3" fmla="*/ 0 w 4406835"/>
              <a:gd name="connsiteY3" fmla="*/ 2203418 h 4406835"/>
            </a:gdLst>
            <a:ahLst/>
            <a:cxnLst>
              <a:cxn ang="0">
                <a:pos x="connsiteX0" y="connsiteY0"/>
              </a:cxn>
              <a:cxn ang="0">
                <a:pos x="connsiteX1" y="connsiteY1"/>
              </a:cxn>
              <a:cxn ang="0">
                <a:pos x="connsiteX2" y="connsiteY2"/>
              </a:cxn>
              <a:cxn ang="0">
                <a:pos x="connsiteX3" y="connsiteY3"/>
              </a:cxn>
            </a:cxnLst>
            <a:rect l="l" t="t" r="r" b="b"/>
            <a:pathLst>
              <a:path w="4406835" h="4406835">
                <a:moveTo>
                  <a:pt x="2203418" y="0"/>
                </a:moveTo>
                <a:lnTo>
                  <a:pt x="4406835" y="2203418"/>
                </a:lnTo>
                <a:lnTo>
                  <a:pt x="2203418" y="4406835"/>
                </a:lnTo>
                <a:lnTo>
                  <a:pt x="0" y="2203418"/>
                </a:lnTo>
                <a:close/>
              </a:path>
            </a:pathLst>
          </a:custGeom>
        </p:spPr>
        <p:txBody>
          <a:bodyPr wrap="square">
            <a:noAutofit/>
          </a:bodyPr>
          <a:lstStyle/>
          <a:p>
            <a:endParaRPr lang="es-ES" dirty="0"/>
          </a:p>
        </p:txBody>
      </p:sp>
    </p:spTree>
    <p:extLst>
      <p:ext uri="{BB962C8B-B14F-4D97-AF65-F5344CB8AC3E}">
        <p14:creationId xmlns:p14="http://schemas.microsoft.com/office/powerpoint/2010/main" val="411649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1434560" y="12531307"/>
            <a:ext cx="776175" cy="584775"/>
          </a:xfrm>
          <a:prstGeom prst="rect">
            <a:avLst/>
          </a:prstGeom>
          <a:noFill/>
        </p:spPr>
        <p:txBody>
          <a:bodyPr wrap="none" rtlCol="0">
            <a:spAutoFit/>
          </a:bodyPr>
          <a:lstStyle/>
          <a:p>
            <a:pPr algn="l"/>
            <a:fld id="{C2130A1F-96FE-9345-9E91-FD9BE4197128}" type="slidenum">
              <a:rPr lang="en-US" sz="3200" b="0" i="0" spc="300" smtClean="0">
                <a:solidFill>
                  <a:schemeClr val="bg1">
                    <a:lumMod val="50000"/>
                  </a:schemeClr>
                </a:solidFill>
                <a:latin typeface="Open Sans Light" panose="020B0306030504020204" pitchFamily="34" charset="0"/>
              </a:rPr>
              <a:pPr algn="l"/>
              <a:t>‹#›</a:t>
            </a:fld>
            <a:endParaRPr lang="en-US" sz="3200" b="0" i="0" spc="300" dirty="0">
              <a:solidFill>
                <a:schemeClr val="bg1">
                  <a:lumMod val="50000"/>
                </a:schemeClr>
              </a:solidFill>
              <a:latin typeface="Open Sans Light" panose="020B0306030504020204" pitchFamily="34" charset="0"/>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82" r:id="rId3"/>
    <p:sldLayoutId id="2147483983" r:id="rId4"/>
    <p:sldLayoutId id="2147483984" r:id="rId5"/>
    <p:sldLayoutId id="2147483985" r:id="rId6"/>
    <p:sldLayoutId id="2147483991" r:id="rId7"/>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Open Sans Light" panose="020B0306030504020204"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Open Sans Light" panose="020B0306030504020204"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Open Sans Light" panose="020B0306030504020204"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Open Sans Light" panose="020B0306030504020204"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Open Sans Light" panose="020B0306030504020204"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hyperlink" Target="https://ourworldindata.org/us-states-vaccinations" TargetMode="External"/><Relationship Id="rId3" Type="http://schemas.openxmlformats.org/officeDocument/2006/relationships/hyperlink" Target="https://data.cdc.gov/Vaccinations/COVID-19-Vaccine-Distribution-Allocations-by-Juris/saz5-9hgg" TargetMode="External"/><Relationship Id="rId7" Type="http://schemas.openxmlformats.org/officeDocument/2006/relationships/hyperlink" Target="https://data.cdc.gov/Vaccinations/COVID-19-Vaccine-Distribution-Allocations-by-Juris/w9zu-fywh" TargetMode="External"/><Relationship Id="rId2" Type="http://schemas.openxmlformats.org/officeDocument/2006/relationships/hyperlink" Target="https://data.cdc.gov/Case-Surveillance/United-States-COVID-19-Cases-and-Deaths-by-State-o/9mfq-cb36" TargetMode="External"/><Relationship Id="rId1" Type="http://schemas.openxmlformats.org/officeDocument/2006/relationships/slideLayout" Target="../slideLayouts/slideLayout4.xml"/><Relationship Id="rId6" Type="http://schemas.openxmlformats.org/officeDocument/2006/relationships/hyperlink" Target="https://github.com/datamade/census" TargetMode="External"/><Relationship Id="rId5" Type="http://schemas.openxmlformats.org/officeDocument/2006/relationships/hyperlink" Target="https://data.cdc.gov/Vaccinations/COVID-19-Vaccine-Distribution-Allocations-by-Juris/b7pe-5nws" TargetMode="External"/><Relationship Id="rId4" Type="http://schemas.openxmlformats.org/officeDocument/2006/relationships/hyperlink" Target="https://www.infoplease.com/us/postal-information/state-abbreviations-and-state-postal-cod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AA4E8E29-F94D-4254-BB92-B4C3977131FB}"/>
              </a:ext>
            </a:extLst>
          </p:cNvPr>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t="7736" b="7736"/>
          <a:stretch>
            <a:fillRect/>
          </a:stretch>
        </p:blipFill>
        <p:spPr/>
      </p:pic>
      <p:sp>
        <p:nvSpPr>
          <p:cNvPr id="102" name="Rectangle 101"/>
          <p:cNvSpPr/>
          <p:nvPr/>
        </p:nvSpPr>
        <p:spPr>
          <a:xfrm>
            <a:off x="-25483" y="0"/>
            <a:ext cx="24399958" cy="13746751"/>
          </a:xfrm>
          <a:prstGeom prst="rect">
            <a:avLst/>
          </a:prstGeom>
          <a:gradFill flip="none" rotWithShape="1">
            <a:gsLst>
              <a:gs pos="0">
                <a:srgbClr val="0A6FD0">
                  <a:alpha val="90000"/>
                </a:srgbClr>
              </a:gs>
              <a:gs pos="100000">
                <a:schemeClr val="accent2">
                  <a:alpha val="87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Semibold" charset="0"/>
            </a:endParaRPr>
          </a:p>
        </p:txBody>
      </p:sp>
      <p:sp>
        <p:nvSpPr>
          <p:cNvPr id="10" name="Subtitle 2"/>
          <p:cNvSpPr txBox="1">
            <a:spLocks/>
          </p:cNvSpPr>
          <p:nvPr/>
        </p:nvSpPr>
        <p:spPr>
          <a:xfrm>
            <a:off x="7665025" y="7919829"/>
            <a:ext cx="9146420" cy="1148523"/>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pc="600" dirty="0">
                <a:solidFill>
                  <a:schemeClr val="bg1">
                    <a:lumMod val="95000"/>
                  </a:schemeClr>
                </a:solidFill>
                <a:latin typeface="Open Sans Light" charset="0"/>
                <a:ea typeface="Open Sans Light" charset="0"/>
                <a:cs typeface="Open Sans Light" charset="0"/>
              </a:rPr>
              <a:t>Data Analytics Bootcamp</a:t>
            </a:r>
          </a:p>
          <a:p>
            <a:r>
              <a:rPr lang="en-US" spc="600" dirty="0">
                <a:solidFill>
                  <a:schemeClr val="bg1">
                    <a:lumMod val="95000"/>
                  </a:schemeClr>
                </a:solidFill>
                <a:latin typeface="Open Sans Light" charset="0"/>
                <a:ea typeface="Open Sans Light" charset="0"/>
                <a:cs typeface="Open Sans Light" charset="0"/>
              </a:rPr>
              <a:t>Tarak Patel, Nicole Lund &amp; Anne Niemiec</a:t>
            </a:r>
          </a:p>
        </p:txBody>
      </p:sp>
      <p:sp>
        <p:nvSpPr>
          <p:cNvPr id="11" name="Rectangle 10"/>
          <p:cNvSpPr>
            <a:spLocks/>
          </p:cNvSpPr>
          <p:nvPr/>
        </p:nvSpPr>
        <p:spPr bwMode="auto">
          <a:xfrm>
            <a:off x="7412501" y="5934671"/>
            <a:ext cx="9613209" cy="1846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4572000"/>
            <a:r>
              <a:rPr lang="en-US" sz="6000" spc="35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Bebas Neue" charset="0"/>
              </a:rPr>
              <a:t>Covid-19</a:t>
            </a:r>
          </a:p>
          <a:p>
            <a:pPr algn="ctr" defTabSz="4572000"/>
            <a:r>
              <a:rPr lang="en-US" sz="6000" spc="35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Bebas Neue" charset="0"/>
              </a:rPr>
              <a:t>Health Data </a:t>
            </a:r>
          </a:p>
        </p:txBody>
      </p:sp>
    </p:spTree>
    <p:extLst>
      <p:ext uri="{BB962C8B-B14F-4D97-AF65-F5344CB8AC3E}">
        <p14:creationId xmlns:p14="http://schemas.microsoft.com/office/powerpoint/2010/main" val="46990647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93C52A-5FC0-4943-90FA-0D905FA7D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037230"/>
            <a:ext cx="24377650" cy="9030820"/>
          </a:xfrm>
          <a:prstGeom prst="rect">
            <a:avLst/>
          </a:prstGeom>
        </p:spPr>
      </p:pic>
      <p:sp>
        <p:nvSpPr>
          <p:cNvPr id="5" name="TextBox 4">
            <a:extLst>
              <a:ext uri="{FF2B5EF4-FFF2-40B4-BE49-F238E27FC236}">
                <a16:creationId xmlns:a16="http://schemas.microsoft.com/office/drawing/2014/main" id="{34891D42-46D2-461A-8033-FEC469F34D66}"/>
              </a:ext>
            </a:extLst>
          </p:cNvPr>
          <p:cNvSpPr txBox="1"/>
          <p:nvPr/>
        </p:nvSpPr>
        <p:spPr>
          <a:xfrm>
            <a:off x="3183882" y="407563"/>
            <a:ext cx="18009887" cy="830997"/>
          </a:xfrm>
          <a:prstGeom prst="rect">
            <a:avLst/>
          </a:prstGeom>
          <a:noFill/>
        </p:spPr>
        <p:txBody>
          <a:bodyPr wrap="square">
            <a:spAutoFit/>
          </a:bodyPr>
          <a:lstStyle/>
          <a:p>
            <a:r>
              <a:rPr lang="en-US" sz="4800" dirty="0">
                <a:latin typeface="Open Sans Light" panose="020B0306030504020204" pitchFamily="34" charset="0"/>
                <a:ea typeface="Open Sans Light" panose="020B0306030504020204" pitchFamily="34" charset="0"/>
                <a:cs typeface="Open Sans Light" panose="020B0306030504020204" pitchFamily="34" charset="0"/>
              </a:rPr>
              <a:t>How many doses were allocated to and administered by state?</a:t>
            </a:r>
          </a:p>
        </p:txBody>
      </p:sp>
      <p:sp>
        <p:nvSpPr>
          <p:cNvPr id="11" name="TextBox 10">
            <a:extLst>
              <a:ext uri="{FF2B5EF4-FFF2-40B4-BE49-F238E27FC236}">
                <a16:creationId xmlns:a16="http://schemas.microsoft.com/office/drawing/2014/main" id="{78D734B0-7B76-441C-8416-C9A370DBC2AB}"/>
              </a:ext>
            </a:extLst>
          </p:cNvPr>
          <p:cNvSpPr txBox="1"/>
          <p:nvPr/>
        </p:nvSpPr>
        <p:spPr>
          <a:xfrm>
            <a:off x="7291416" y="11998333"/>
            <a:ext cx="9794818" cy="523220"/>
          </a:xfrm>
          <a:prstGeom prst="rect">
            <a:avLst/>
          </a:prstGeom>
          <a:solidFill>
            <a:srgbClr val="92D050"/>
          </a:solidFill>
        </p:spPr>
        <p:txBody>
          <a:bodyPr wrap="square" rtlCol="0">
            <a:spAutoFit/>
          </a:bodyPr>
          <a:lstStyle/>
          <a:p>
            <a:r>
              <a:rPr lang="en-US" sz="2800" dirty="0">
                <a:latin typeface="Open Sans Light" panose="020B0306030504020204" pitchFamily="34" charset="0"/>
                <a:ea typeface="Open Sans Light" panose="020B0306030504020204" pitchFamily="34" charset="0"/>
                <a:cs typeface="Open Sans Light" panose="020B0306030504020204" pitchFamily="34" charset="0"/>
              </a:rPr>
              <a:t>Vaccine allocations appear to be related to state population.</a:t>
            </a:r>
          </a:p>
        </p:txBody>
      </p:sp>
    </p:spTree>
    <p:extLst>
      <p:ext uri="{BB962C8B-B14F-4D97-AF65-F5344CB8AC3E}">
        <p14:creationId xmlns:p14="http://schemas.microsoft.com/office/powerpoint/2010/main" val="885179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2D7594-B193-4198-BF5B-1C1D878E4C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34685"/>
            <a:ext cx="24377650" cy="8545623"/>
          </a:xfrm>
          <a:prstGeom prst="rect">
            <a:avLst/>
          </a:prstGeom>
        </p:spPr>
      </p:pic>
      <p:sp>
        <p:nvSpPr>
          <p:cNvPr id="6" name="TextBox 5">
            <a:extLst>
              <a:ext uri="{FF2B5EF4-FFF2-40B4-BE49-F238E27FC236}">
                <a16:creationId xmlns:a16="http://schemas.microsoft.com/office/drawing/2014/main" id="{4D25102B-7683-47F5-992A-2B877805834E}"/>
              </a:ext>
            </a:extLst>
          </p:cNvPr>
          <p:cNvSpPr txBox="1"/>
          <p:nvPr/>
        </p:nvSpPr>
        <p:spPr>
          <a:xfrm>
            <a:off x="5652339" y="521277"/>
            <a:ext cx="13072973" cy="1569660"/>
          </a:xfrm>
          <a:prstGeom prst="rect">
            <a:avLst/>
          </a:prstGeom>
          <a:noFill/>
        </p:spPr>
        <p:txBody>
          <a:bodyPr wrap="square">
            <a:spAutoFit/>
          </a:bodyPr>
          <a:lstStyle/>
          <a:p>
            <a:r>
              <a:rPr lang="en-US" sz="4800" dirty="0">
                <a:latin typeface="Open Sans Light" panose="020B0306030504020204" pitchFamily="34" charset="0"/>
                <a:ea typeface="Open Sans Light" panose="020B0306030504020204" pitchFamily="34" charset="0"/>
                <a:cs typeface="Open Sans Light" panose="020B0306030504020204" pitchFamily="34" charset="0"/>
              </a:rPr>
              <a:t>How well are states distributing the vaccines received from the CDC relative to other states?</a:t>
            </a:r>
          </a:p>
        </p:txBody>
      </p:sp>
      <p:sp>
        <p:nvSpPr>
          <p:cNvPr id="11" name="TextBox 10">
            <a:extLst>
              <a:ext uri="{FF2B5EF4-FFF2-40B4-BE49-F238E27FC236}">
                <a16:creationId xmlns:a16="http://schemas.microsoft.com/office/drawing/2014/main" id="{7BFAED42-2E19-4EEF-8A58-31B1AFE7C7A0}"/>
              </a:ext>
            </a:extLst>
          </p:cNvPr>
          <p:cNvSpPr txBox="1"/>
          <p:nvPr/>
        </p:nvSpPr>
        <p:spPr>
          <a:xfrm>
            <a:off x="3423444" y="12630237"/>
            <a:ext cx="17530762" cy="523220"/>
          </a:xfrm>
          <a:prstGeom prst="rect">
            <a:avLst/>
          </a:prstGeom>
          <a:solidFill>
            <a:srgbClr val="92D050"/>
          </a:solidFill>
        </p:spPr>
        <p:txBody>
          <a:bodyPr wrap="square" rtlCol="0">
            <a:spAutoFit/>
          </a:bodyPr>
          <a:lstStyle/>
          <a:p>
            <a:r>
              <a:rPr lang="en-US" sz="2800" dirty="0">
                <a:latin typeface="Open Sans Light" panose="020B0306030504020204" pitchFamily="34" charset="0"/>
                <a:ea typeface="Open Sans Light" panose="020B0306030504020204" pitchFamily="34" charset="0"/>
                <a:cs typeface="Open Sans Light" panose="020B0306030504020204" pitchFamily="34" charset="0"/>
              </a:rPr>
              <a:t>States are receiving proportional shares of vaccines relative to their population with the exception of Alaska.  </a:t>
            </a:r>
          </a:p>
        </p:txBody>
      </p:sp>
      <p:sp>
        <p:nvSpPr>
          <p:cNvPr id="2" name="TextBox 1">
            <a:extLst>
              <a:ext uri="{FF2B5EF4-FFF2-40B4-BE49-F238E27FC236}">
                <a16:creationId xmlns:a16="http://schemas.microsoft.com/office/drawing/2014/main" id="{04F3444B-3D71-42FF-94F9-F8F7204A54C2}"/>
              </a:ext>
            </a:extLst>
          </p:cNvPr>
          <p:cNvSpPr txBox="1"/>
          <p:nvPr/>
        </p:nvSpPr>
        <p:spPr>
          <a:xfrm>
            <a:off x="640292" y="10870061"/>
            <a:ext cx="23097067" cy="830997"/>
          </a:xfrm>
          <a:prstGeom prst="rect">
            <a:avLst/>
          </a:prstGeom>
          <a:noFill/>
        </p:spPr>
        <p:txBody>
          <a:bodyPr wrap="square" rtlCol="0">
            <a:spAutoFit/>
          </a:bodyPr>
          <a:lstStyle/>
          <a:p>
            <a:r>
              <a:rPr lang="en-US" sz="2400" dirty="0">
                <a:latin typeface="Open Sans Light" panose="020B0306030504020204" pitchFamily="34" charset="0"/>
                <a:ea typeface="Open Sans Light" panose="020B0306030504020204" pitchFamily="34" charset="0"/>
                <a:cs typeface="Open Sans Light" panose="020B0306030504020204" pitchFamily="34" charset="0"/>
              </a:rPr>
              <a:t>New Hampshire and New Mexico reflect a higher number of vaccines administered than received. This may be due to categorization of data between datasets being different. Additional data cleansing is needed to identify the source of the discrepancy.</a:t>
            </a:r>
          </a:p>
        </p:txBody>
      </p:sp>
    </p:spTree>
    <p:extLst>
      <p:ext uri="{BB962C8B-B14F-4D97-AF65-F5344CB8AC3E}">
        <p14:creationId xmlns:p14="http://schemas.microsoft.com/office/powerpoint/2010/main" val="138654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0F648FA-BB8A-444E-9BAA-6F65B08EF420}"/>
              </a:ext>
            </a:extLst>
          </p:cNvPr>
          <p:cNvSpPr txBox="1"/>
          <p:nvPr/>
        </p:nvSpPr>
        <p:spPr>
          <a:xfrm>
            <a:off x="5693297" y="580840"/>
            <a:ext cx="12991057" cy="830997"/>
          </a:xfrm>
          <a:prstGeom prst="rect">
            <a:avLst/>
          </a:prstGeom>
          <a:noFill/>
        </p:spPr>
        <p:txBody>
          <a:bodyPr wrap="none" rtlCol="0">
            <a:spAutoFit/>
          </a:bodyPr>
          <a:lstStyle/>
          <a:p>
            <a:r>
              <a:rPr lang="en-US" sz="4800" b="1" dirty="0">
                <a:latin typeface="Open Sans Light" panose="020B0306030504020204" pitchFamily="34" charset="0"/>
                <a:ea typeface="Open Sans Light" panose="020B0306030504020204" pitchFamily="34" charset="0"/>
                <a:cs typeface="Open Sans Light" panose="020B0306030504020204" pitchFamily="34" charset="0"/>
              </a:rPr>
              <a:t>What is happening with the Alaska allocations?</a:t>
            </a:r>
          </a:p>
        </p:txBody>
      </p:sp>
      <p:sp>
        <p:nvSpPr>
          <p:cNvPr id="11" name="TextBox 10">
            <a:extLst>
              <a:ext uri="{FF2B5EF4-FFF2-40B4-BE49-F238E27FC236}">
                <a16:creationId xmlns:a16="http://schemas.microsoft.com/office/drawing/2014/main" id="{C0A2046A-C879-404F-AB8C-DD08F18DA5F6}"/>
              </a:ext>
            </a:extLst>
          </p:cNvPr>
          <p:cNvSpPr txBox="1"/>
          <p:nvPr/>
        </p:nvSpPr>
        <p:spPr>
          <a:xfrm>
            <a:off x="3391762" y="9893903"/>
            <a:ext cx="5963254" cy="954107"/>
          </a:xfrm>
          <a:prstGeom prst="rect">
            <a:avLst/>
          </a:prstGeom>
          <a:solidFill>
            <a:srgbClr val="92D050"/>
          </a:solidFill>
        </p:spPr>
        <p:txBody>
          <a:bodyPr wrap="square" rtlCol="0">
            <a:spAutoFit/>
          </a:bodyPr>
          <a:lstStyle/>
          <a:p>
            <a:r>
              <a:rPr lang="en-US" sz="2800" dirty="0">
                <a:latin typeface="Open Sans Light" panose="020B0306030504020204" pitchFamily="34" charset="0"/>
                <a:ea typeface="Open Sans Light" panose="020B0306030504020204" pitchFamily="34" charset="0"/>
                <a:cs typeface="Open Sans Light" panose="020B0306030504020204" pitchFamily="34" charset="0"/>
              </a:rPr>
              <a:t>Alaska is receiving vaccines monthly vs weekly like other states.</a:t>
            </a:r>
          </a:p>
        </p:txBody>
      </p:sp>
      <p:pic>
        <p:nvPicPr>
          <p:cNvPr id="5" name="Picture 4">
            <a:extLst>
              <a:ext uri="{FF2B5EF4-FFF2-40B4-BE49-F238E27FC236}">
                <a16:creationId xmlns:a16="http://schemas.microsoft.com/office/drawing/2014/main" id="{51A96B35-EC4E-4A26-8679-BAD425BAA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8111" y="6084277"/>
            <a:ext cx="12719539" cy="7631723"/>
          </a:xfrm>
          <a:prstGeom prst="rect">
            <a:avLst/>
          </a:prstGeom>
        </p:spPr>
      </p:pic>
      <p:pic>
        <p:nvPicPr>
          <p:cNvPr id="7" name="Picture 6">
            <a:extLst>
              <a:ext uri="{FF2B5EF4-FFF2-40B4-BE49-F238E27FC236}">
                <a16:creationId xmlns:a16="http://schemas.microsoft.com/office/drawing/2014/main" id="{70AFD114-BD51-48C6-80C1-3E6C4C89E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35" y="1372285"/>
            <a:ext cx="12719539" cy="7631723"/>
          </a:xfrm>
          <a:prstGeom prst="rect">
            <a:avLst/>
          </a:prstGeom>
        </p:spPr>
      </p:pic>
    </p:spTree>
    <p:extLst>
      <p:ext uri="{BB962C8B-B14F-4D97-AF65-F5344CB8AC3E}">
        <p14:creationId xmlns:p14="http://schemas.microsoft.com/office/powerpoint/2010/main" val="1177326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D2D0D8-8076-4643-862D-51A9F4421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710" y="0"/>
            <a:ext cx="19304002" cy="14478000"/>
          </a:xfrm>
          <a:prstGeom prst="rect">
            <a:avLst/>
          </a:prstGeom>
        </p:spPr>
      </p:pic>
      <p:sp>
        <p:nvSpPr>
          <p:cNvPr id="7" name="TextBox 6">
            <a:extLst>
              <a:ext uri="{FF2B5EF4-FFF2-40B4-BE49-F238E27FC236}">
                <a16:creationId xmlns:a16="http://schemas.microsoft.com/office/drawing/2014/main" id="{43A13EF3-693F-4C3D-8F4E-094584AFEE2D}"/>
              </a:ext>
            </a:extLst>
          </p:cNvPr>
          <p:cNvSpPr txBox="1"/>
          <p:nvPr/>
        </p:nvSpPr>
        <p:spPr>
          <a:xfrm>
            <a:off x="4572000" y="521277"/>
            <a:ext cx="15525750" cy="830997"/>
          </a:xfrm>
          <a:prstGeom prst="rect">
            <a:avLst/>
          </a:prstGeom>
          <a:noFill/>
        </p:spPr>
        <p:txBody>
          <a:bodyPr wrap="square">
            <a:spAutoFit/>
          </a:bodyPr>
          <a:lstStyle/>
          <a:p>
            <a:r>
              <a:rPr lang="en-US" sz="4800" dirty="0">
                <a:latin typeface="Open Sans Light" panose="020B0306030504020204" pitchFamily="34" charset="0"/>
                <a:ea typeface="Open Sans Light" panose="020B0306030504020204" pitchFamily="34" charset="0"/>
                <a:cs typeface="Open Sans Light" panose="020B0306030504020204" pitchFamily="34" charset="0"/>
              </a:rPr>
              <a:t>How many vaccine regimens were allocated by state?</a:t>
            </a:r>
          </a:p>
        </p:txBody>
      </p:sp>
      <p:sp>
        <p:nvSpPr>
          <p:cNvPr id="11" name="TextBox 10">
            <a:extLst>
              <a:ext uri="{FF2B5EF4-FFF2-40B4-BE49-F238E27FC236}">
                <a16:creationId xmlns:a16="http://schemas.microsoft.com/office/drawing/2014/main" id="{F386B618-1BBC-47B8-8B42-04A49C2BC69E}"/>
              </a:ext>
            </a:extLst>
          </p:cNvPr>
          <p:cNvSpPr txBox="1"/>
          <p:nvPr/>
        </p:nvSpPr>
        <p:spPr>
          <a:xfrm>
            <a:off x="795866" y="5763473"/>
            <a:ext cx="5689601" cy="3108543"/>
          </a:xfrm>
          <a:prstGeom prst="rect">
            <a:avLst/>
          </a:prstGeom>
          <a:solidFill>
            <a:srgbClr val="92D050"/>
          </a:solidFill>
        </p:spPr>
        <p:txBody>
          <a:bodyPr wrap="square" rtlCol="0">
            <a:spAutoFit/>
          </a:bodyPr>
          <a:lstStyle/>
          <a:p>
            <a:r>
              <a:rPr lang="en-US" sz="2800" dirty="0">
                <a:latin typeface="Open Sans Light" panose="020B0306030504020204" pitchFamily="34" charset="0"/>
                <a:ea typeface="Open Sans Light" panose="020B0306030504020204" pitchFamily="34" charset="0"/>
                <a:cs typeface="Open Sans Light" panose="020B0306030504020204" pitchFamily="34" charset="0"/>
              </a:rPr>
              <a:t>Larger states receive more complete vaccine regimens.</a:t>
            </a:r>
          </a:p>
          <a:p>
            <a:endParaRPr lang="en-US" sz="2800" dirty="0">
              <a:latin typeface="Open Sans Light" panose="020B0306030504020204" pitchFamily="34" charset="0"/>
              <a:ea typeface="Open Sans Light" panose="020B0306030504020204" pitchFamily="34" charset="0"/>
              <a:cs typeface="Open Sans Light" panose="020B0306030504020204" pitchFamily="34" charset="0"/>
            </a:endParaRPr>
          </a:p>
          <a:p>
            <a:r>
              <a:rPr lang="en-US" sz="2800" dirty="0">
                <a:latin typeface="Open Sans Light" panose="020B0306030504020204" pitchFamily="34" charset="0"/>
                <a:ea typeface="Open Sans Light" panose="020B0306030504020204" pitchFamily="34" charset="0"/>
                <a:cs typeface="Open Sans Light" panose="020B0306030504020204" pitchFamily="34" charset="0"/>
              </a:rPr>
              <a:t>The phased rollout of each supplier’s vaccine is evidenced by the total numbers of allocated vaccines being different.</a:t>
            </a:r>
          </a:p>
        </p:txBody>
      </p:sp>
    </p:spTree>
    <p:extLst>
      <p:ext uri="{BB962C8B-B14F-4D97-AF65-F5344CB8AC3E}">
        <p14:creationId xmlns:p14="http://schemas.microsoft.com/office/powerpoint/2010/main" val="2177168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A7B6F8-BA83-4266-A3D3-7590DFE1C8E6}"/>
              </a:ext>
            </a:extLst>
          </p:cNvPr>
          <p:cNvSpPr txBox="1"/>
          <p:nvPr/>
        </p:nvSpPr>
        <p:spPr>
          <a:xfrm>
            <a:off x="762000" y="10512255"/>
            <a:ext cx="23088600" cy="523220"/>
          </a:xfrm>
          <a:prstGeom prst="rect">
            <a:avLst/>
          </a:prstGeom>
          <a:noFill/>
        </p:spPr>
        <p:txBody>
          <a:bodyPr wrap="square" rtlCol="0">
            <a:spAutoFit/>
          </a:bodyPr>
          <a:lstStyle/>
          <a:p>
            <a:r>
              <a:rPr lang="en-US" sz="2800" dirty="0">
                <a:latin typeface="Open Sans Light" panose="020B0306030504020204" pitchFamily="34" charset="0"/>
                <a:ea typeface="Open Sans Light" panose="020B0306030504020204" pitchFamily="34" charset="0"/>
                <a:cs typeface="Open Sans Light" panose="020B0306030504020204" pitchFamily="34" charset="0"/>
              </a:rPr>
              <a:t>Alaska receives monthly allocations causing their results to appear higher based on the timing of the data analyzed relative to shipment dates. </a:t>
            </a:r>
          </a:p>
        </p:txBody>
      </p:sp>
      <p:pic>
        <p:nvPicPr>
          <p:cNvPr id="4" name="Picture 3">
            <a:extLst>
              <a:ext uri="{FF2B5EF4-FFF2-40B4-BE49-F238E27FC236}">
                <a16:creationId xmlns:a16="http://schemas.microsoft.com/office/drawing/2014/main" id="{0071525E-41BE-4341-BDAF-01AE139FE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717" y="2484720"/>
            <a:ext cx="23958215" cy="7000578"/>
          </a:xfrm>
          <a:prstGeom prst="rect">
            <a:avLst/>
          </a:prstGeom>
        </p:spPr>
      </p:pic>
      <p:sp>
        <p:nvSpPr>
          <p:cNvPr id="5" name="TextBox 4">
            <a:extLst>
              <a:ext uri="{FF2B5EF4-FFF2-40B4-BE49-F238E27FC236}">
                <a16:creationId xmlns:a16="http://schemas.microsoft.com/office/drawing/2014/main" id="{5B104B5F-029C-4F50-92A9-6EA6059623A6}"/>
              </a:ext>
            </a:extLst>
          </p:cNvPr>
          <p:cNvSpPr txBox="1"/>
          <p:nvPr/>
        </p:nvSpPr>
        <p:spPr>
          <a:xfrm>
            <a:off x="2109380" y="521277"/>
            <a:ext cx="20158891" cy="707886"/>
          </a:xfrm>
          <a:prstGeom prst="rect">
            <a:avLst/>
          </a:prstGeom>
          <a:noFill/>
        </p:spPr>
        <p:txBody>
          <a:bodyPr wrap="square">
            <a:spAutoFit/>
          </a:bodyPr>
          <a:lstStyle/>
          <a:p>
            <a:r>
              <a:rPr lang="en-US" sz="4000" dirty="0">
                <a:latin typeface="Open Sans Light" panose="020B0306030504020204" pitchFamily="34" charset="0"/>
                <a:ea typeface="Open Sans Light" panose="020B0306030504020204" pitchFamily="34" charset="0"/>
                <a:cs typeface="Open Sans Light" panose="020B0306030504020204" pitchFamily="34" charset="0"/>
              </a:rPr>
              <a:t>How do vaccine allocations by supplier compare when normalized by state population?</a:t>
            </a:r>
          </a:p>
        </p:txBody>
      </p:sp>
      <p:sp>
        <p:nvSpPr>
          <p:cNvPr id="10" name="TextBox 9">
            <a:extLst>
              <a:ext uri="{FF2B5EF4-FFF2-40B4-BE49-F238E27FC236}">
                <a16:creationId xmlns:a16="http://schemas.microsoft.com/office/drawing/2014/main" id="{7A316506-852A-4375-A5B4-BB5A21B04D7A}"/>
              </a:ext>
            </a:extLst>
          </p:cNvPr>
          <p:cNvSpPr txBox="1"/>
          <p:nvPr/>
        </p:nvSpPr>
        <p:spPr>
          <a:xfrm>
            <a:off x="4550304" y="12630237"/>
            <a:ext cx="15277043" cy="523220"/>
          </a:xfrm>
          <a:prstGeom prst="rect">
            <a:avLst/>
          </a:prstGeom>
          <a:solidFill>
            <a:srgbClr val="92D050"/>
          </a:solidFill>
        </p:spPr>
        <p:txBody>
          <a:bodyPr wrap="square" rtlCol="0">
            <a:spAutoFit/>
          </a:bodyPr>
          <a:lstStyle/>
          <a:p>
            <a:r>
              <a:rPr lang="en-US" sz="2800" dirty="0">
                <a:latin typeface="Open Sans Light" panose="020B0306030504020204" pitchFamily="34" charset="0"/>
                <a:ea typeface="Open Sans Light" panose="020B0306030504020204" pitchFamily="34" charset="0"/>
                <a:cs typeface="Open Sans Light" panose="020B0306030504020204" pitchFamily="34" charset="0"/>
              </a:rPr>
              <a:t>States are receiving proportional shares of each supplier’s vaccines relative to their population.  </a:t>
            </a:r>
          </a:p>
        </p:txBody>
      </p:sp>
    </p:spTree>
    <p:extLst>
      <p:ext uri="{BB962C8B-B14F-4D97-AF65-F5344CB8AC3E}">
        <p14:creationId xmlns:p14="http://schemas.microsoft.com/office/powerpoint/2010/main" val="3596669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B9968E-7859-4560-BDFC-4508688A633D}"/>
              </a:ext>
            </a:extLst>
          </p:cNvPr>
          <p:cNvSpPr txBox="1"/>
          <p:nvPr/>
        </p:nvSpPr>
        <p:spPr>
          <a:xfrm>
            <a:off x="2286450" y="535118"/>
            <a:ext cx="19804751" cy="738664"/>
          </a:xfrm>
          <a:prstGeom prst="rect">
            <a:avLst/>
          </a:prstGeom>
          <a:noFill/>
        </p:spPr>
        <p:txBody>
          <a:bodyPr wrap="square">
            <a:spAutoFit/>
          </a:bodyPr>
          <a:lstStyle/>
          <a:p>
            <a:r>
              <a:rPr lang="en-US" sz="4200" dirty="0">
                <a:latin typeface="Open Sans Light" panose="020B0306030504020204" pitchFamily="34" charset="0"/>
                <a:ea typeface="Open Sans Light" panose="020B0306030504020204" pitchFamily="34" charset="0"/>
                <a:cs typeface="Open Sans Light" panose="020B0306030504020204" pitchFamily="34" charset="0"/>
              </a:rPr>
              <a:t>Do impoverished states show a pattern of increased transmission and/or death?</a:t>
            </a:r>
          </a:p>
        </p:txBody>
      </p:sp>
      <p:sp>
        <p:nvSpPr>
          <p:cNvPr id="11" name="TextBox 10">
            <a:extLst>
              <a:ext uri="{FF2B5EF4-FFF2-40B4-BE49-F238E27FC236}">
                <a16:creationId xmlns:a16="http://schemas.microsoft.com/office/drawing/2014/main" id="{0AEDFBBF-A583-4308-922E-C51575CF9FF6}"/>
              </a:ext>
            </a:extLst>
          </p:cNvPr>
          <p:cNvSpPr txBox="1"/>
          <p:nvPr/>
        </p:nvSpPr>
        <p:spPr>
          <a:xfrm>
            <a:off x="2033187" y="8930006"/>
            <a:ext cx="8675017" cy="2246769"/>
          </a:xfrm>
          <a:prstGeom prst="rect">
            <a:avLst/>
          </a:prstGeom>
          <a:solidFill>
            <a:srgbClr val="92D050"/>
          </a:solidFill>
        </p:spPr>
        <p:txBody>
          <a:bodyPr wrap="square" rtlCol="0">
            <a:spAutoFit/>
          </a:bodyPr>
          <a:lstStyle/>
          <a:p>
            <a:r>
              <a:rPr lang="en-US" sz="2800" dirty="0">
                <a:latin typeface="Open Sans Light" panose="020B0306030504020204" pitchFamily="34" charset="0"/>
                <a:ea typeface="Open Sans Light" panose="020B0306030504020204" pitchFamily="34" charset="0"/>
                <a:cs typeface="Open Sans Light" panose="020B0306030504020204" pitchFamily="34" charset="0"/>
              </a:rPr>
              <a:t>State levels of poverty do not show correlation (small </a:t>
            </a:r>
            <a:r>
              <a:rPr lang="en-US" sz="2800" dirty="0" err="1">
                <a:latin typeface="Open Sans Light" panose="020B0306030504020204" pitchFamily="34" charset="0"/>
                <a:ea typeface="Open Sans Light" panose="020B0306030504020204" pitchFamily="34" charset="0"/>
                <a:cs typeface="Open Sans Light" panose="020B0306030504020204" pitchFamily="34" charset="0"/>
              </a:rPr>
              <a:t>r-values</a:t>
            </a:r>
            <a:r>
              <a:rPr lang="en-US" sz="2800" dirty="0">
                <a:latin typeface="Open Sans Light" panose="020B0306030504020204" pitchFamily="34" charset="0"/>
                <a:ea typeface="Open Sans Light" panose="020B0306030504020204" pitchFamily="34" charset="0"/>
                <a:cs typeface="Open Sans Light" panose="020B0306030504020204" pitchFamily="34" charset="0"/>
              </a:rPr>
              <a:t>) with the prevalence of Covid-19 in the state.  </a:t>
            </a:r>
          </a:p>
          <a:p>
            <a:endParaRPr lang="en-US" sz="2800" dirty="0">
              <a:latin typeface="Open Sans Light" panose="020B0306030504020204" pitchFamily="34" charset="0"/>
              <a:ea typeface="Open Sans Light" panose="020B0306030504020204" pitchFamily="34" charset="0"/>
              <a:cs typeface="Open Sans Light" panose="020B0306030504020204" pitchFamily="34" charset="0"/>
            </a:endParaRPr>
          </a:p>
          <a:p>
            <a:r>
              <a:rPr lang="en-US" sz="2800" dirty="0">
                <a:latin typeface="Open Sans Light" panose="020B0306030504020204" pitchFamily="34" charset="0"/>
                <a:ea typeface="Open Sans Light" panose="020B0306030504020204" pitchFamily="34" charset="0"/>
                <a:cs typeface="Open Sans Light" panose="020B0306030504020204" pitchFamily="34" charset="0"/>
              </a:rPr>
              <a:t>This data cannot be used to analyze the initial hypothesis.  </a:t>
            </a:r>
          </a:p>
        </p:txBody>
      </p:sp>
      <p:pic>
        <p:nvPicPr>
          <p:cNvPr id="3" name="Picture 2">
            <a:extLst>
              <a:ext uri="{FF2B5EF4-FFF2-40B4-BE49-F238E27FC236}">
                <a16:creationId xmlns:a16="http://schemas.microsoft.com/office/drawing/2014/main" id="{BBBFEE07-FE16-41F3-BA90-05DDE0511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2958"/>
            <a:ext cx="12632267" cy="7579360"/>
          </a:xfrm>
          <a:prstGeom prst="rect">
            <a:avLst/>
          </a:prstGeom>
        </p:spPr>
      </p:pic>
      <p:pic>
        <p:nvPicPr>
          <p:cNvPr id="4" name="Picture 3">
            <a:extLst>
              <a:ext uri="{FF2B5EF4-FFF2-40B4-BE49-F238E27FC236}">
                <a16:creationId xmlns:a16="http://schemas.microsoft.com/office/drawing/2014/main" id="{DA994909-395E-4382-9F29-35B982D91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9333" y="6043657"/>
            <a:ext cx="12755579" cy="7653347"/>
          </a:xfrm>
          <a:prstGeom prst="rect">
            <a:avLst/>
          </a:prstGeom>
        </p:spPr>
      </p:pic>
    </p:spTree>
    <p:extLst>
      <p:ext uri="{BB962C8B-B14F-4D97-AF65-F5344CB8AC3E}">
        <p14:creationId xmlns:p14="http://schemas.microsoft.com/office/powerpoint/2010/main" val="2543928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68DB66B-38E6-478A-85AD-02996AB63745}"/>
              </a:ext>
            </a:extLst>
          </p:cNvPr>
          <p:cNvPicPr>
            <a:picLocks noGrp="1" noChangeAspect="1"/>
          </p:cNvPicPr>
          <p:nvPr>
            <p:ph type="pic" sz="quarter" idx="26"/>
          </p:nvPr>
        </p:nvPicPr>
        <p:blipFill rotWithShape="1">
          <a:blip r:embed="rId2" cstate="email">
            <a:extLst>
              <a:ext uri="{28A0092B-C50C-407E-A947-70E740481C1C}">
                <a14:useLocalDpi xmlns:a14="http://schemas.microsoft.com/office/drawing/2010/main" val="0"/>
              </a:ext>
            </a:extLst>
          </a:blip>
          <a:srcRect l="27300" t="10911" r="9803" b="7771"/>
          <a:stretch/>
        </p:blipFill>
        <p:spPr>
          <a:xfrm>
            <a:off x="12363450" y="0"/>
            <a:ext cx="12014198" cy="13716000"/>
          </a:xfrm>
        </p:spPr>
      </p:pic>
      <p:sp>
        <p:nvSpPr>
          <p:cNvPr id="5" name="Subtitle 2">
            <a:extLst>
              <a:ext uri="{FF2B5EF4-FFF2-40B4-BE49-F238E27FC236}">
                <a16:creationId xmlns:a16="http://schemas.microsoft.com/office/drawing/2014/main" id="{0780F369-BBD5-4FF4-A64F-250A84D6E990}"/>
              </a:ext>
            </a:extLst>
          </p:cNvPr>
          <p:cNvSpPr txBox="1">
            <a:spLocks/>
          </p:cNvSpPr>
          <p:nvPr/>
        </p:nvSpPr>
        <p:spPr>
          <a:xfrm>
            <a:off x="400050" y="2930701"/>
            <a:ext cx="13620750" cy="987052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ts val="4300"/>
              </a:lnSpc>
              <a:buFont typeface="Arial" panose="020B0604020202020204" pitchFamily="34" charset="0"/>
              <a:buChar char="•"/>
            </a:pPr>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The CDC allocated the same number of first and second doses for the Pfizer and </a:t>
            </a:r>
            <a:r>
              <a:rPr lang="en-US"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Moderna</a:t>
            </a:r>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vaccines on a weekly basis to each state (except for Alaska).</a:t>
            </a:r>
          </a:p>
          <a:p>
            <a:pPr marL="457200" indent="-457200" algn="l">
              <a:lnSpc>
                <a:spcPts val="4300"/>
              </a:lnSpc>
              <a:buFont typeface="Arial" panose="020B0604020202020204" pitchFamily="34" charset="0"/>
              <a:buChar char="•"/>
            </a:pPr>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457200" indent="-457200" algn="l">
              <a:lnSpc>
                <a:spcPts val="4300"/>
              </a:lnSpc>
              <a:buFont typeface="Arial" panose="020B0604020202020204" pitchFamily="34" charset="0"/>
              <a:buChar char="•"/>
            </a:pPr>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States have kept pace with vaccine administration relative to the allocations provided by the CDC.  </a:t>
            </a:r>
          </a:p>
          <a:p>
            <a:pPr marL="457200" indent="-457200" algn="l">
              <a:lnSpc>
                <a:spcPts val="4300"/>
              </a:lnSpc>
              <a:buFont typeface="Arial" panose="020B0604020202020204" pitchFamily="34" charset="0"/>
              <a:buChar char="•"/>
            </a:pPr>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457200" indent="-457200" algn="l">
              <a:lnSpc>
                <a:spcPts val="4300"/>
              </a:lnSpc>
              <a:buFont typeface="Arial" panose="020B0604020202020204" pitchFamily="34" charset="0"/>
              <a:buChar char="•"/>
            </a:pPr>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Weekly vaccine allocations are increasing with time. </a:t>
            </a:r>
          </a:p>
          <a:p>
            <a:pPr marL="457200" indent="-457200" algn="l">
              <a:lnSpc>
                <a:spcPts val="4300"/>
              </a:lnSpc>
              <a:buFont typeface="Arial" panose="020B0604020202020204" pitchFamily="34" charset="0"/>
              <a:buChar char="•"/>
            </a:pPr>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457200" indent="-457200" algn="l">
              <a:lnSpc>
                <a:spcPts val="4300"/>
              </a:lnSpc>
              <a:buFont typeface="Arial" panose="020B0604020202020204" pitchFamily="34" charset="0"/>
              <a:buChar char="•"/>
            </a:pPr>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The number of vaccines allocated is proportional to the state’s population.</a:t>
            </a:r>
          </a:p>
          <a:p>
            <a:pPr marL="457200" indent="-457200" algn="l">
              <a:lnSpc>
                <a:spcPts val="4300"/>
              </a:lnSpc>
              <a:buFont typeface="Arial" panose="020B0604020202020204" pitchFamily="34" charset="0"/>
              <a:buChar char="•"/>
            </a:pPr>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457200" indent="-457200" algn="l">
              <a:lnSpc>
                <a:spcPts val="4300"/>
              </a:lnSpc>
              <a:buFont typeface="Arial" panose="020B0604020202020204" pitchFamily="34" charset="0"/>
              <a:buChar char="•"/>
            </a:pPr>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Deaths are decreasing in the time period that vaccines were administered.</a:t>
            </a:r>
          </a:p>
          <a:p>
            <a:pPr marL="457200" indent="-457200" algn="l">
              <a:lnSpc>
                <a:spcPts val="4300"/>
              </a:lnSpc>
              <a:buFont typeface="Arial" panose="020B0604020202020204" pitchFamily="34" charset="0"/>
              <a:buChar char="•"/>
            </a:pPr>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457200" indent="-457200" algn="l">
              <a:lnSpc>
                <a:spcPts val="4300"/>
              </a:lnSpc>
              <a:buFont typeface="Arial" panose="020B0604020202020204" pitchFamily="34" charset="0"/>
              <a:buChar char="•"/>
            </a:pPr>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There is not enough evidence at the state level to indicate a correlation between poverty rate and Covid-19 transmissions or deaths.</a:t>
            </a:r>
          </a:p>
          <a:p>
            <a:pPr marL="457200" indent="-457200" algn="l">
              <a:lnSpc>
                <a:spcPts val="4300"/>
              </a:lnSpc>
              <a:buFont typeface="Arial" panose="020B0604020202020204" pitchFamily="34" charset="0"/>
              <a:buChar char="•"/>
            </a:pPr>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457200" indent="-457200" algn="l">
              <a:lnSpc>
                <a:spcPts val="4300"/>
              </a:lnSpc>
              <a:buFont typeface="Arial" panose="020B0604020202020204" pitchFamily="34" charset="0"/>
              <a:buChar char="•"/>
            </a:pPr>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As of 4/19/21, 62.1% of allocated vaccines were administered nationwide.</a:t>
            </a:r>
            <a:endPar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TextBox 5">
            <a:extLst>
              <a:ext uri="{FF2B5EF4-FFF2-40B4-BE49-F238E27FC236}">
                <a16:creationId xmlns:a16="http://schemas.microsoft.com/office/drawing/2014/main" id="{8AC4344B-58E2-4019-964A-9D6B9AAEC71C}"/>
              </a:ext>
            </a:extLst>
          </p:cNvPr>
          <p:cNvSpPr txBox="1"/>
          <p:nvPr/>
        </p:nvSpPr>
        <p:spPr>
          <a:xfrm>
            <a:off x="1562100" y="378296"/>
            <a:ext cx="8998617" cy="1590179"/>
          </a:xfrm>
          <a:prstGeom prst="rect">
            <a:avLst/>
          </a:prstGeom>
          <a:noFill/>
        </p:spPr>
        <p:txBody>
          <a:bodyPr wrap="none" lIns="91440" tIns="0" rIns="0" bIns="0" rtlCol="0">
            <a:spAutoFit/>
          </a:bodyPr>
          <a:lstStyle/>
          <a:p>
            <a:pPr>
              <a:lnSpc>
                <a:spcPts val="12400"/>
              </a:lnSpc>
            </a:pPr>
            <a:r>
              <a:rPr lang="en-US" sz="12000" spc="400" dirty="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rPr>
              <a:t>Conclusions</a:t>
            </a:r>
          </a:p>
        </p:txBody>
      </p:sp>
      <p:cxnSp>
        <p:nvCxnSpPr>
          <p:cNvPr id="7" name="Straight Connector 6">
            <a:extLst>
              <a:ext uri="{FF2B5EF4-FFF2-40B4-BE49-F238E27FC236}">
                <a16:creationId xmlns:a16="http://schemas.microsoft.com/office/drawing/2014/main" id="{6E561235-F6EF-4486-8C4B-97F2DB86F493}"/>
              </a:ext>
            </a:extLst>
          </p:cNvPr>
          <p:cNvCxnSpPr/>
          <p:nvPr/>
        </p:nvCxnSpPr>
        <p:spPr>
          <a:xfrm>
            <a:off x="5379138" y="2127201"/>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957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BE295D8-8F4A-4701-B5E1-009926A8D939}"/>
              </a:ext>
            </a:extLst>
          </p:cNvPr>
          <p:cNvGrpSpPr/>
          <p:nvPr/>
        </p:nvGrpSpPr>
        <p:grpSpPr>
          <a:xfrm>
            <a:off x="3061468" y="5685656"/>
            <a:ext cx="18254714" cy="2354437"/>
            <a:chOff x="2480495" y="2270423"/>
            <a:chExt cx="18254714" cy="2354437"/>
          </a:xfrm>
        </p:grpSpPr>
        <p:sp>
          <p:nvSpPr>
            <p:cNvPr id="4" name="Rounded Rectangle 4">
              <a:extLst>
                <a:ext uri="{FF2B5EF4-FFF2-40B4-BE49-F238E27FC236}">
                  <a16:creationId xmlns:a16="http://schemas.microsoft.com/office/drawing/2014/main" id="{66A4CDD7-4782-4BDF-B85D-837E736B39A7}"/>
                </a:ext>
              </a:extLst>
            </p:cNvPr>
            <p:cNvSpPr/>
            <p:nvPr/>
          </p:nvSpPr>
          <p:spPr>
            <a:xfrm>
              <a:off x="4889972" y="2734113"/>
              <a:ext cx="11790466" cy="1676865"/>
            </a:xfrm>
            <a:prstGeom prst="roundRect">
              <a:avLst>
                <a:gd name="adj" fmla="val 1430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5" name="Freeform 5">
              <a:extLst>
                <a:ext uri="{FF2B5EF4-FFF2-40B4-BE49-F238E27FC236}">
                  <a16:creationId xmlns:a16="http://schemas.microsoft.com/office/drawing/2014/main" id="{14D49F9A-3FA6-4577-8138-77A1797025B3}"/>
                </a:ext>
              </a:extLst>
            </p:cNvPr>
            <p:cNvSpPr/>
            <p:nvPr/>
          </p:nvSpPr>
          <p:spPr>
            <a:xfrm rot="5400000">
              <a:off x="17185124" y="2985280"/>
              <a:ext cx="1008625" cy="1278889"/>
            </a:xfrm>
            <a:custGeom>
              <a:avLst/>
              <a:gdLst>
                <a:gd name="connsiteX0" fmla="*/ 0 w 600077"/>
                <a:gd name="connsiteY0" fmla="*/ 643352 h 738186"/>
                <a:gd name="connsiteX1" fmla="*/ 0 w 600077"/>
                <a:gd name="connsiteY1" fmla="*/ 243151 h 738186"/>
                <a:gd name="connsiteX2" fmla="*/ 243151 w 600077"/>
                <a:gd name="connsiteY2" fmla="*/ 0 h 738186"/>
                <a:gd name="connsiteX3" fmla="*/ 356926 w 600077"/>
                <a:gd name="connsiteY3" fmla="*/ 0 h 738186"/>
                <a:gd name="connsiteX4" fmla="*/ 600077 w 600077"/>
                <a:gd name="connsiteY4" fmla="*/ 243151 h 738186"/>
                <a:gd name="connsiteX5" fmla="*/ 600077 w 600077"/>
                <a:gd name="connsiteY5" fmla="*/ 643352 h 738186"/>
                <a:gd name="connsiteX6" fmla="*/ 580969 w 600077"/>
                <a:gd name="connsiteY6" fmla="*/ 737998 h 738186"/>
                <a:gd name="connsiteX7" fmla="*/ 580867 w 600077"/>
                <a:gd name="connsiteY7" fmla="*/ 738186 h 738186"/>
                <a:gd name="connsiteX8" fmla="*/ 19210 w 600077"/>
                <a:gd name="connsiteY8" fmla="*/ 738185 h 738186"/>
                <a:gd name="connsiteX9" fmla="*/ 19108 w 600077"/>
                <a:gd name="connsiteY9" fmla="*/ 737998 h 738186"/>
                <a:gd name="connsiteX10" fmla="*/ 0 w 600077"/>
                <a:gd name="connsiteY10" fmla="*/ 643352 h 73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0077" h="738186">
                  <a:moveTo>
                    <a:pt x="0" y="643352"/>
                  </a:moveTo>
                  <a:lnTo>
                    <a:pt x="0" y="243151"/>
                  </a:lnTo>
                  <a:cubicBezTo>
                    <a:pt x="0" y="108862"/>
                    <a:pt x="108862" y="0"/>
                    <a:pt x="243151" y="0"/>
                  </a:cubicBezTo>
                  <a:lnTo>
                    <a:pt x="356926" y="0"/>
                  </a:lnTo>
                  <a:cubicBezTo>
                    <a:pt x="491215" y="0"/>
                    <a:pt x="600077" y="108862"/>
                    <a:pt x="600077" y="243151"/>
                  </a:cubicBezTo>
                  <a:lnTo>
                    <a:pt x="600077" y="643352"/>
                  </a:lnTo>
                  <a:cubicBezTo>
                    <a:pt x="600077" y="676924"/>
                    <a:pt x="593273" y="708907"/>
                    <a:pt x="580969" y="737998"/>
                  </a:cubicBezTo>
                  <a:lnTo>
                    <a:pt x="580867" y="738186"/>
                  </a:lnTo>
                  <a:lnTo>
                    <a:pt x="19210" y="738185"/>
                  </a:lnTo>
                  <a:lnTo>
                    <a:pt x="19108" y="737998"/>
                  </a:lnTo>
                  <a:cubicBezTo>
                    <a:pt x="6804" y="708907"/>
                    <a:pt x="0" y="676924"/>
                    <a:pt x="0" y="643352"/>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6" name="Rounded Rectangle 6">
              <a:extLst>
                <a:ext uri="{FF2B5EF4-FFF2-40B4-BE49-F238E27FC236}">
                  <a16:creationId xmlns:a16="http://schemas.microsoft.com/office/drawing/2014/main" id="{4697AAA4-957F-4F27-9583-5D2826A1A292}"/>
                </a:ext>
              </a:extLst>
            </p:cNvPr>
            <p:cNvSpPr/>
            <p:nvPr/>
          </p:nvSpPr>
          <p:spPr>
            <a:xfrm>
              <a:off x="16705831" y="2783992"/>
              <a:ext cx="317417" cy="1676866"/>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7" name="Rectangle 6">
              <a:extLst>
                <a:ext uri="{FF2B5EF4-FFF2-40B4-BE49-F238E27FC236}">
                  <a16:creationId xmlns:a16="http://schemas.microsoft.com/office/drawing/2014/main" id="{60BAF241-A67B-4F93-A2DB-9B96901C95F9}"/>
                </a:ext>
              </a:extLst>
            </p:cNvPr>
            <p:cNvSpPr/>
            <p:nvPr/>
          </p:nvSpPr>
          <p:spPr>
            <a:xfrm>
              <a:off x="4953454" y="2878538"/>
              <a:ext cx="4089867" cy="13465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198" dirty="0">
                  <a:latin typeface="Open Sans Light" panose="020B0306030504020204" pitchFamily="34" charset="0"/>
                </a:rPr>
                <a:t>Pfizer</a:t>
              </a:r>
            </a:p>
          </p:txBody>
        </p:sp>
        <p:sp>
          <p:nvSpPr>
            <p:cNvPr id="8" name="Rectangle 7">
              <a:extLst>
                <a:ext uri="{FF2B5EF4-FFF2-40B4-BE49-F238E27FC236}">
                  <a16:creationId xmlns:a16="http://schemas.microsoft.com/office/drawing/2014/main" id="{2E652B24-684A-473C-9B70-13E492D22E13}"/>
                </a:ext>
              </a:extLst>
            </p:cNvPr>
            <p:cNvSpPr/>
            <p:nvPr/>
          </p:nvSpPr>
          <p:spPr>
            <a:xfrm>
              <a:off x="9043321" y="2878538"/>
              <a:ext cx="4501474" cy="13412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198" dirty="0">
                  <a:latin typeface="Open Sans Light" panose="020B0306030504020204" pitchFamily="34" charset="0"/>
                </a:rPr>
                <a:t>Moderna</a:t>
              </a:r>
            </a:p>
          </p:txBody>
        </p:sp>
        <p:sp>
          <p:nvSpPr>
            <p:cNvPr id="9" name="Round Same Side Corner Rectangle 11">
              <a:extLst>
                <a:ext uri="{FF2B5EF4-FFF2-40B4-BE49-F238E27FC236}">
                  <a16:creationId xmlns:a16="http://schemas.microsoft.com/office/drawing/2014/main" id="{C823D7F4-9F75-4175-8CAC-99476E04A64D}"/>
                </a:ext>
              </a:extLst>
            </p:cNvPr>
            <p:cNvSpPr/>
            <p:nvPr/>
          </p:nvSpPr>
          <p:spPr>
            <a:xfrm rot="5400000">
              <a:off x="14359960" y="2063370"/>
              <a:ext cx="1341223" cy="2971555"/>
            </a:xfrm>
            <a:prstGeom prst="round2SameRect">
              <a:avLst>
                <a:gd name="adj1" fmla="val 12139"/>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r>
                <a:rPr lang="en-US" sz="6000" dirty="0">
                  <a:latin typeface="Open Sans Light" panose="020B0306030504020204" pitchFamily="34" charset="0"/>
                </a:rPr>
                <a:t>J&amp;J</a:t>
              </a:r>
            </a:p>
          </p:txBody>
        </p:sp>
        <p:sp>
          <p:nvSpPr>
            <p:cNvPr id="10" name="Rectangle 9">
              <a:extLst>
                <a:ext uri="{FF2B5EF4-FFF2-40B4-BE49-F238E27FC236}">
                  <a16:creationId xmlns:a16="http://schemas.microsoft.com/office/drawing/2014/main" id="{1F05F361-D6E6-4FB1-A297-A0C53C89D31C}"/>
                </a:ext>
              </a:extLst>
            </p:cNvPr>
            <p:cNvSpPr/>
            <p:nvPr/>
          </p:nvSpPr>
          <p:spPr>
            <a:xfrm>
              <a:off x="2692382" y="3032642"/>
              <a:ext cx="1670767" cy="9800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11" name="Freeform 13">
              <a:extLst>
                <a:ext uri="{FF2B5EF4-FFF2-40B4-BE49-F238E27FC236}">
                  <a16:creationId xmlns:a16="http://schemas.microsoft.com/office/drawing/2014/main" id="{AC5D22C3-B105-4F2F-86DE-1E43E64D67A5}"/>
                </a:ext>
              </a:extLst>
            </p:cNvPr>
            <p:cNvSpPr/>
            <p:nvPr/>
          </p:nvSpPr>
          <p:spPr>
            <a:xfrm>
              <a:off x="18046268" y="3501614"/>
              <a:ext cx="2688941" cy="45719"/>
            </a:xfrm>
            <a:custGeom>
              <a:avLst/>
              <a:gdLst>
                <a:gd name="connsiteX0" fmla="*/ 0 w 1854109"/>
                <a:gd name="connsiteY0" fmla="*/ 0 h 116680"/>
                <a:gd name="connsiteX1" fmla="*/ 1753708 w 1854109"/>
                <a:gd name="connsiteY1" fmla="*/ 0 h 116680"/>
                <a:gd name="connsiteX2" fmla="*/ 1854109 w 1854109"/>
                <a:gd name="connsiteY2" fmla="*/ 116680 h 116680"/>
                <a:gd name="connsiteX3" fmla="*/ 0 w 1854109"/>
                <a:gd name="connsiteY3" fmla="*/ 116680 h 116680"/>
                <a:gd name="connsiteX4" fmla="*/ 0 w 1854109"/>
                <a:gd name="connsiteY4" fmla="*/ 0 h 116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4109" h="116680">
                  <a:moveTo>
                    <a:pt x="0" y="0"/>
                  </a:moveTo>
                  <a:lnTo>
                    <a:pt x="1753708" y="0"/>
                  </a:lnTo>
                  <a:lnTo>
                    <a:pt x="1854109" y="116680"/>
                  </a:lnTo>
                  <a:lnTo>
                    <a:pt x="0" y="116680"/>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bg2">
                    <a:lumMod val="50000"/>
                  </a:schemeClr>
                </a:solidFill>
                <a:latin typeface="Open Sans Light" panose="020B0306030504020204" pitchFamily="34" charset="0"/>
              </a:endParaRPr>
            </a:p>
          </p:txBody>
        </p:sp>
        <p:sp>
          <p:nvSpPr>
            <p:cNvPr id="12" name="Rounded Rectangle 15">
              <a:extLst>
                <a:ext uri="{FF2B5EF4-FFF2-40B4-BE49-F238E27FC236}">
                  <a16:creationId xmlns:a16="http://schemas.microsoft.com/office/drawing/2014/main" id="{0AB775CA-639C-4B90-A1C9-912B27FED670}"/>
                </a:ext>
              </a:extLst>
            </p:cNvPr>
            <p:cNvSpPr/>
            <p:nvPr/>
          </p:nvSpPr>
          <p:spPr>
            <a:xfrm flipH="1">
              <a:off x="2480495" y="2458858"/>
              <a:ext cx="185143" cy="2097375"/>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13" name="Rounded Rectangle 16">
              <a:extLst>
                <a:ext uri="{FF2B5EF4-FFF2-40B4-BE49-F238E27FC236}">
                  <a16:creationId xmlns:a16="http://schemas.microsoft.com/office/drawing/2014/main" id="{385A2FA5-D4F5-48B5-AC5F-1CBA04000BC1}"/>
                </a:ext>
              </a:extLst>
            </p:cNvPr>
            <p:cNvSpPr/>
            <p:nvPr/>
          </p:nvSpPr>
          <p:spPr>
            <a:xfrm>
              <a:off x="4363149" y="2270423"/>
              <a:ext cx="564912" cy="2354437"/>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grpSp>
    </p:spTree>
    <p:extLst>
      <p:ext uri="{BB962C8B-B14F-4D97-AF65-F5344CB8AC3E}">
        <p14:creationId xmlns:p14="http://schemas.microsoft.com/office/powerpoint/2010/main" val="2332324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51A3EA3-1314-4F49-8814-3805E25D98FD}"/>
              </a:ext>
            </a:extLst>
          </p:cNvPr>
          <p:cNvSpPr txBox="1"/>
          <p:nvPr/>
        </p:nvSpPr>
        <p:spPr>
          <a:xfrm>
            <a:off x="9663368" y="1263600"/>
            <a:ext cx="5109732" cy="1046440"/>
          </a:xfrm>
          <a:prstGeom prst="rect">
            <a:avLst/>
          </a:prstGeom>
          <a:noFill/>
        </p:spPr>
        <p:txBody>
          <a:bodyPr wrap="none" lIns="91440" tIns="0" rIns="0" bIns="0" rtlCol="0">
            <a:spAutoFit/>
          </a:bodyPr>
          <a:lstStyle/>
          <a:p>
            <a:pPr algn="ctr"/>
            <a:r>
              <a:rPr lang="en-US" sz="6800" spc="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Hypotheses</a:t>
            </a:r>
          </a:p>
        </p:txBody>
      </p:sp>
      <p:cxnSp>
        <p:nvCxnSpPr>
          <p:cNvPr id="22" name="Straight Connector 21">
            <a:extLst>
              <a:ext uri="{FF2B5EF4-FFF2-40B4-BE49-F238E27FC236}">
                <a16:creationId xmlns:a16="http://schemas.microsoft.com/office/drawing/2014/main" id="{C917E75A-8621-4607-B1CA-E1C8D6EA1C9B}"/>
              </a:ext>
            </a:extLst>
          </p:cNvPr>
          <p:cNvCxnSpPr/>
          <p:nvPr/>
        </p:nvCxnSpPr>
        <p:spPr>
          <a:xfrm>
            <a:off x="11520308" y="2622962"/>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5" name="Picture Placeholder 44">
            <a:extLst>
              <a:ext uri="{FF2B5EF4-FFF2-40B4-BE49-F238E27FC236}">
                <a16:creationId xmlns:a16="http://schemas.microsoft.com/office/drawing/2014/main" id="{F0239AD5-6E60-4D4C-8A90-E93FE9AC23CF}"/>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val="0"/>
              </a:ext>
            </a:extLst>
          </a:blip>
          <a:srcRect l="25849" t="30965" r="28133"/>
          <a:stretch/>
        </p:blipFill>
        <p:spPr>
          <a:xfrm>
            <a:off x="8995560" y="3664735"/>
            <a:ext cx="6386530" cy="6386530"/>
          </a:xfrm>
        </p:spPr>
      </p:pic>
      <p:pic>
        <p:nvPicPr>
          <p:cNvPr id="37" name="Picture Placeholder 36">
            <a:extLst>
              <a:ext uri="{FF2B5EF4-FFF2-40B4-BE49-F238E27FC236}">
                <a16:creationId xmlns:a16="http://schemas.microsoft.com/office/drawing/2014/main" id="{3ED6C99C-EE6F-475E-9C51-64B51A21EB56}"/>
              </a:ext>
            </a:extLst>
          </p:cNvPr>
          <p:cNvPicPr>
            <a:picLocks noGrp="1" noChangeAspect="1"/>
          </p:cNvPicPr>
          <p:nvPr>
            <p:ph type="pic" sz="quarter" idx="11"/>
          </p:nvPr>
        </p:nvPicPr>
        <p:blipFill rotWithShape="1">
          <a:blip r:embed="rId3" cstate="email">
            <a:extLst>
              <a:ext uri="{28A0092B-C50C-407E-A947-70E740481C1C}">
                <a14:useLocalDpi xmlns:a14="http://schemas.microsoft.com/office/drawing/2010/main" val="0"/>
              </a:ext>
            </a:extLst>
          </a:blip>
          <a:srcRect l="16662" r="16662"/>
          <a:stretch/>
        </p:blipFill>
        <p:spPr/>
      </p:pic>
      <p:pic>
        <p:nvPicPr>
          <p:cNvPr id="39" name="Picture Placeholder 38">
            <a:extLst>
              <a:ext uri="{FF2B5EF4-FFF2-40B4-BE49-F238E27FC236}">
                <a16:creationId xmlns:a16="http://schemas.microsoft.com/office/drawing/2014/main" id="{A2DBAD52-E47E-4A37-BB96-F370AE3F4E72}"/>
              </a:ext>
            </a:extLst>
          </p:cNvPr>
          <p:cNvPicPr>
            <a:picLocks noGrp="1" noChangeAspect="1"/>
          </p:cNvPicPr>
          <p:nvPr>
            <p:ph type="pic" sz="quarter" idx="12"/>
          </p:nvPr>
        </p:nvPicPr>
        <p:blipFill rotWithShape="1">
          <a:blip r:embed="rId4" cstate="email">
            <a:extLst>
              <a:ext uri="{28A0092B-C50C-407E-A947-70E740481C1C}">
                <a14:useLocalDpi xmlns:a14="http://schemas.microsoft.com/office/drawing/2010/main" val="0"/>
              </a:ext>
            </a:extLst>
          </a:blip>
          <a:srcRect l="7896" r="25437"/>
          <a:stretch/>
        </p:blipFill>
        <p:spPr>
          <a:xfrm>
            <a:off x="12276748" y="7047080"/>
            <a:ext cx="6386530" cy="6386530"/>
          </a:xfrm>
        </p:spPr>
      </p:pic>
      <p:sp>
        <p:nvSpPr>
          <p:cNvPr id="11" name="Subtitle 2">
            <a:extLst>
              <a:ext uri="{FF2B5EF4-FFF2-40B4-BE49-F238E27FC236}">
                <a16:creationId xmlns:a16="http://schemas.microsoft.com/office/drawing/2014/main" id="{AA5AFDCB-9EF3-48EA-9A3E-C216DBC353D7}"/>
              </a:ext>
            </a:extLst>
          </p:cNvPr>
          <p:cNvSpPr txBox="1">
            <a:spLocks/>
          </p:cNvSpPr>
          <p:nvPr/>
        </p:nvSpPr>
        <p:spPr>
          <a:xfrm>
            <a:off x="3086100" y="3849113"/>
            <a:ext cx="7296150" cy="166558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We expect to see a significant ramp-up</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in vaccine allocation with time.  Aside from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known anomalies like the Texas storm in March.</a:t>
            </a:r>
          </a:p>
        </p:txBody>
      </p:sp>
      <p:sp>
        <p:nvSpPr>
          <p:cNvPr id="12" name="Subtitle 2">
            <a:extLst>
              <a:ext uri="{FF2B5EF4-FFF2-40B4-BE49-F238E27FC236}">
                <a16:creationId xmlns:a16="http://schemas.microsoft.com/office/drawing/2014/main" id="{7EAA1FA7-5FC1-414A-BDED-C73C49FE93CB}"/>
              </a:ext>
            </a:extLst>
          </p:cNvPr>
          <p:cNvSpPr txBox="1">
            <a:spLocks/>
          </p:cNvSpPr>
          <p:nvPr/>
        </p:nvSpPr>
        <p:spPr>
          <a:xfrm>
            <a:off x="950310" y="7126615"/>
            <a:ext cx="6574439" cy="321678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We believe the distribution ratios between</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the first and second dose will invert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over time with early dates showing a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higher level of 1st dose allocations and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later dates showing a higher level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of 2nd dose allocations.</a:t>
            </a:r>
          </a:p>
        </p:txBody>
      </p:sp>
      <p:sp>
        <p:nvSpPr>
          <p:cNvPr id="13" name="Subtitle 2">
            <a:extLst>
              <a:ext uri="{FF2B5EF4-FFF2-40B4-BE49-F238E27FC236}">
                <a16:creationId xmlns:a16="http://schemas.microsoft.com/office/drawing/2014/main" id="{FCF82FA1-1910-4BBF-9622-F96EF9846A89}"/>
              </a:ext>
            </a:extLst>
          </p:cNvPr>
          <p:cNvSpPr txBox="1">
            <a:spLocks/>
          </p:cNvSpPr>
          <p:nvPr/>
        </p:nvSpPr>
        <p:spPr>
          <a:xfrm>
            <a:off x="15731528" y="3090835"/>
            <a:ext cx="6652221" cy="365997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We expect to see larger quantities of Pfizer</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vaccines being allocated to states with the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greatest population density due to storage</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requirements and larger quantities of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Johnson and Johnson vaccines being  </a:t>
            </a:r>
          </a:p>
          <a:p>
            <a:pPr algn="l"/>
            <a:r>
              <a:rPr lang="en-US"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a:t>
            </a:r>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llocated to states with lower population densities.</a:t>
            </a:r>
          </a:p>
        </p:txBody>
      </p:sp>
      <p:sp>
        <p:nvSpPr>
          <p:cNvPr id="14" name="Subtitle 2">
            <a:extLst>
              <a:ext uri="{FF2B5EF4-FFF2-40B4-BE49-F238E27FC236}">
                <a16:creationId xmlns:a16="http://schemas.microsoft.com/office/drawing/2014/main" id="{4603BE03-DCFB-44D3-94DC-6E4E2C2191DD}"/>
              </a:ext>
            </a:extLst>
          </p:cNvPr>
          <p:cNvSpPr txBox="1">
            <a:spLocks/>
          </p:cNvSpPr>
          <p:nvPr/>
        </p:nvSpPr>
        <p:spPr>
          <a:xfrm>
            <a:off x="17338266" y="7851343"/>
            <a:ext cx="6734584" cy="159172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We believe that states will administer vaccines at the rate in which they are allocated.</a:t>
            </a:r>
          </a:p>
          <a:p>
            <a:pPr algn="l"/>
            <a:endParaRPr lang="en-US"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TextBox 14">
            <a:extLst>
              <a:ext uri="{FF2B5EF4-FFF2-40B4-BE49-F238E27FC236}">
                <a16:creationId xmlns:a16="http://schemas.microsoft.com/office/drawing/2014/main" id="{DF6BE117-4D20-477C-A130-21E1F22D7E61}"/>
              </a:ext>
            </a:extLst>
          </p:cNvPr>
          <p:cNvSpPr txBox="1"/>
          <p:nvPr/>
        </p:nvSpPr>
        <p:spPr>
          <a:xfrm>
            <a:off x="18266495" y="11534111"/>
            <a:ext cx="4878126" cy="1200329"/>
          </a:xfrm>
          <a:prstGeom prst="rect">
            <a:avLst/>
          </a:prstGeom>
          <a:noFill/>
        </p:spPr>
        <p:txBody>
          <a:bodyPr wrap="square">
            <a:spAutoFit/>
          </a:bodyPr>
          <a:lstStyle/>
          <a:p>
            <a:pPr algn="l"/>
            <a:r>
              <a:rPr lang="en-US" sz="2400"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We expect to see a correlation between the number of deaths and poverty rate </a:t>
            </a:r>
            <a:r>
              <a:rPr lang="en-US" sz="24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within the state.</a:t>
            </a:r>
            <a:endParaRPr lang="en-US" sz="2400"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417605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CFD1DA3-EC55-4A38-ADC9-809D4B4B06CB}"/>
              </a:ext>
            </a:extLst>
          </p:cNvPr>
          <p:cNvSpPr txBox="1"/>
          <p:nvPr/>
        </p:nvSpPr>
        <p:spPr>
          <a:xfrm>
            <a:off x="9431058" y="1263600"/>
            <a:ext cx="5574347" cy="1046440"/>
          </a:xfrm>
          <a:prstGeom prst="rect">
            <a:avLst/>
          </a:prstGeom>
          <a:noFill/>
        </p:spPr>
        <p:txBody>
          <a:bodyPr wrap="none" lIns="91440" tIns="0" rIns="0" bIns="0" rtlCol="0">
            <a:spAutoFit/>
          </a:bodyPr>
          <a:lstStyle/>
          <a:p>
            <a:pPr algn="ctr"/>
            <a:r>
              <a:rPr lang="en-US" sz="6800" spc="3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 Sources</a:t>
            </a:r>
          </a:p>
        </p:txBody>
      </p:sp>
      <p:cxnSp>
        <p:nvCxnSpPr>
          <p:cNvPr id="15" name="Straight Connector 14">
            <a:extLst>
              <a:ext uri="{FF2B5EF4-FFF2-40B4-BE49-F238E27FC236}">
                <a16:creationId xmlns:a16="http://schemas.microsoft.com/office/drawing/2014/main" id="{DB515791-1635-4E15-8A30-A648F575E81C}"/>
              </a:ext>
            </a:extLst>
          </p:cNvPr>
          <p:cNvCxnSpPr>
            <a:cxnSpLocks/>
          </p:cNvCxnSpPr>
          <p:nvPr/>
        </p:nvCxnSpPr>
        <p:spPr>
          <a:xfrm>
            <a:off x="11535962" y="2547784"/>
            <a:ext cx="1364539" cy="0"/>
          </a:xfrm>
          <a:prstGeom prst="line">
            <a:avLst/>
          </a:prstGeom>
          <a:ln w="4572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9FA77112-A701-40F4-A039-2158C7664C58}"/>
              </a:ext>
            </a:extLst>
          </p:cNvPr>
          <p:cNvGrpSpPr/>
          <p:nvPr/>
        </p:nvGrpSpPr>
        <p:grpSpPr>
          <a:xfrm>
            <a:off x="13821168" y="3061874"/>
            <a:ext cx="8553853" cy="2610120"/>
            <a:chOff x="13107936" y="3949671"/>
            <a:chExt cx="8553853" cy="2610120"/>
          </a:xfrm>
        </p:grpSpPr>
        <p:sp>
          <p:nvSpPr>
            <p:cNvPr id="4" name="TextBox 3">
              <a:extLst>
                <a:ext uri="{FF2B5EF4-FFF2-40B4-BE49-F238E27FC236}">
                  <a16:creationId xmlns:a16="http://schemas.microsoft.com/office/drawing/2014/main" id="{5702A761-286C-430C-9ABB-384D7BC1B9AC}"/>
                </a:ext>
              </a:extLst>
            </p:cNvPr>
            <p:cNvSpPr txBox="1"/>
            <p:nvPr/>
          </p:nvSpPr>
          <p:spPr>
            <a:xfrm>
              <a:off x="14437094" y="3949671"/>
              <a:ext cx="4751622"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Covid Cases and Deaths</a:t>
              </a:r>
            </a:p>
          </p:txBody>
        </p:sp>
        <p:sp>
          <p:nvSpPr>
            <p:cNvPr id="5" name="Subtitle 2">
              <a:extLst>
                <a:ext uri="{FF2B5EF4-FFF2-40B4-BE49-F238E27FC236}">
                  <a16:creationId xmlns:a16="http://schemas.microsoft.com/office/drawing/2014/main" id="{C0A15986-B14A-4E62-B1ED-4BA4134D9FDB}"/>
                </a:ext>
              </a:extLst>
            </p:cNvPr>
            <p:cNvSpPr txBox="1">
              <a:spLocks/>
            </p:cNvSpPr>
            <p:nvPr/>
          </p:nvSpPr>
          <p:spPr>
            <a:xfrm>
              <a:off x="14301518" y="4862850"/>
              <a:ext cx="7360271" cy="169694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000" b="0" dirty="0">
                  <a:solidFill>
                    <a:srgbClr val="000000"/>
                  </a:solidFill>
                  <a:effectLst/>
                  <a:latin typeface="Open Sans" panose="020B0606030504020204"/>
                  <a:hlinkClick r:id="rId2"/>
                </a:rPr>
                <a:t>https://data.cdc.gov/Case-Surveillance/United-States-COVID-19-Cases-and-Deaths-by-State-o/9mfq-cb36</a:t>
              </a:r>
              <a:endParaRPr lang="en-US" sz="2000" b="0" dirty="0">
                <a:solidFill>
                  <a:srgbClr val="000000"/>
                </a:solidFill>
                <a:effectLst/>
                <a:latin typeface="Open Sans" panose="020B0606030504020204"/>
              </a:endParaRPr>
            </a:p>
            <a:p>
              <a:pPr algn="l">
                <a:lnSpc>
                  <a:spcPct val="100000"/>
                </a:lnSpc>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27120 rows, 15 columns</a:t>
              </a:r>
            </a:p>
            <a:p>
              <a:pPr algn="l">
                <a:lnSpc>
                  <a:spcPct val="100000"/>
                </a:lnSpc>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Reported weekly by state, territories, and New York City</a:t>
              </a:r>
              <a:endParaRPr lang="en-US" sz="2000"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23" name="Graphic 3">
              <a:extLst>
                <a:ext uri="{FF2B5EF4-FFF2-40B4-BE49-F238E27FC236}">
                  <a16:creationId xmlns:a16="http://schemas.microsoft.com/office/drawing/2014/main" id="{19E1E7EA-C43A-4ABE-8E66-1E0D2E2F64CC}"/>
                </a:ext>
              </a:extLst>
            </p:cNvPr>
            <p:cNvGrpSpPr>
              <a:grpSpLocks noChangeAspect="1"/>
            </p:cNvGrpSpPr>
            <p:nvPr/>
          </p:nvGrpSpPr>
          <p:grpSpPr>
            <a:xfrm>
              <a:off x="13107936" y="4099944"/>
              <a:ext cx="709168" cy="2127507"/>
              <a:chOff x="5922168" y="2912268"/>
              <a:chExt cx="342900" cy="1028700"/>
            </a:xfrm>
          </p:grpSpPr>
          <p:sp>
            <p:nvSpPr>
              <p:cNvPr id="24" name="Freeform: Shape 5">
                <a:extLst>
                  <a:ext uri="{FF2B5EF4-FFF2-40B4-BE49-F238E27FC236}">
                    <a16:creationId xmlns:a16="http://schemas.microsoft.com/office/drawing/2014/main" id="{0101A163-B27C-462E-A595-DEFD043B3032}"/>
                  </a:ext>
                </a:extLst>
              </p:cNvPr>
              <p:cNvSpPr/>
              <p:nvPr/>
            </p:nvSpPr>
            <p:spPr>
              <a:xfrm>
                <a:off x="5986940"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tx2"/>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25" name="Freeform: Shape 8">
                <a:extLst>
                  <a:ext uri="{FF2B5EF4-FFF2-40B4-BE49-F238E27FC236}">
                    <a16:creationId xmlns:a16="http://schemas.microsoft.com/office/drawing/2014/main" id="{8A073E31-6ECD-4CD4-B13F-99E2B1BC06B7}"/>
                  </a:ext>
                </a:extLst>
              </p:cNvPr>
              <p:cNvSpPr/>
              <p:nvPr/>
            </p:nvSpPr>
            <p:spPr>
              <a:xfrm>
                <a:off x="5988768"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accent1"/>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26" name="Freeform: Shape 25">
                <a:extLst>
                  <a:ext uri="{FF2B5EF4-FFF2-40B4-BE49-F238E27FC236}">
                    <a16:creationId xmlns:a16="http://schemas.microsoft.com/office/drawing/2014/main" id="{0FBBAF57-CAB3-439D-A60A-107CBDE19957}"/>
                  </a:ext>
                </a:extLst>
              </p:cNvPr>
              <p:cNvSpPr/>
              <p:nvPr/>
            </p:nvSpPr>
            <p:spPr>
              <a:xfrm>
                <a:off x="6017418" y="3305651"/>
                <a:ext cx="95250" cy="466725"/>
              </a:xfrm>
              <a:custGeom>
                <a:avLst/>
                <a:gdLst>
                  <a:gd name="connsiteX0" fmla="*/ 17621 w 95250"/>
                  <a:gd name="connsiteY0" fmla="*/ 466249 h 466725"/>
                  <a:gd name="connsiteX1" fmla="*/ 7144 w 95250"/>
                  <a:gd name="connsiteY1" fmla="*/ 455771 h 466725"/>
                  <a:gd name="connsiteX2" fmla="*/ 7144 w 95250"/>
                  <a:gd name="connsiteY2" fmla="*/ 77629 h 466725"/>
                  <a:gd name="connsiteX3" fmla="*/ 77629 w 95250"/>
                  <a:gd name="connsiteY3" fmla="*/ 7144 h 466725"/>
                  <a:gd name="connsiteX4" fmla="*/ 88106 w 95250"/>
                  <a:gd name="connsiteY4" fmla="*/ 17621 h 466725"/>
                  <a:gd name="connsiteX5" fmla="*/ 77629 w 95250"/>
                  <a:gd name="connsiteY5" fmla="*/ 28099 h 466725"/>
                  <a:gd name="connsiteX6" fmla="*/ 28099 w 95250"/>
                  <a:gd name="connsiteY6" fmla="*/ 77629 h 466725"/>
                  <a:gd name="connsiteX7" fmla="*/ 28099 w 95250"/>
                  <a:gd name="connsiteY7" fmla="*/ 455771 h 466725"/>
                  <a:gd name="connsiteX8" fmla="*/ 17621 w 95250"/>
                  <a:gd name="connsiteY8" fmla="*/ 4662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466725">
                    <a:moveTo>
                      <a:pt x="17621" y="466249"/>
                    </a:moveTo>
                    <a:cubicBezTo>
                      <a:pt x="11906" y="466249"/>
                      <a:pt x="7144" y="461486"/>
                      <a:pt x="7144" y="455771"/>
                    </a:cubicBezTo>
                    <a:lnTo>
                      <a:pt x="7144" y="77629"/>
                    </a:lnTo>
                    <a:cubicBezTo>
                      <a:pt x="7144" y="38576"/>
                      <a:pt x="38576" y="7144"/>
                      <a:pt x="77629" y="7144"/>
                    </a:cubicBezTo>
                    <a:cubicBezTo>
                      <a:pt x="83344" y="7144"/>
                      <a:pt x="88106" y="11906"/>
                      <a:pt x="88106" y="17621"/>
                    </a:cubicBezTo>
                    <a:cubicBezTo>
                      <a:pt x="88106" y="23336"/>
                      <a:pt x="83344" y="28099"/>
                      <a:pt x="77629" y="28099"/>
                    </a:cubicBezTo>
                    <a:cubicBezTo>
                      <a:pt x="50959" y="28099"/>
                      <a:pt x="28099" y="50006"/>
                      <a:pt x="28099" y="77629"/>
                    </a:cubicBezTo>
                    <a:lnTo>
                      <a:pt x="28099" y="455771"/>
                    </a:lnTo>
                    <a:cubicBezTo>
                      <a:pt x="28099" y="461486"/>
                      <a:pt x="23336" y="466249"/>
                      <a:pt x="17621" y="466249"/>
                    </a:cubicBezTo>
                    <a:close/>
                  </a:path>
                </a:pathLst>
              </a:custGeom>
              <a:solidFill>
                <a:schemeClr val="bg1">
                  <a:lumMod val="9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27" name="Freeform: Shape 26">
                <a:extLst>
                  <a:ext uri="{FF2B5EF4-FFF2-40B4-BE49-F238E27FC236}">
                    <a16:creationId xmlns:a16="http://schemas.microsoft.com/office/drawing/2014/main" id="{19F85A45-315B-4970-B418-9FD2A51F6A59}"/>
                  </a:ext>
                </a:extLst>
              </p:cNvPr>
              <p:cNvSpPr/>
              <p:nvPr/>
            </p:nvSpPr>
            <p:spPr>
              <a:xfrm>
                <a:off x="5922168" y="2912268"/>
                <a:ext cx="342900" cy="1028700"/>
              </a:xfrm>
              <a:custGeom>
                <a:avLst/>
                <a:gdLst>
                  <a:gd name="connsiteX0" fmla="*/ 311944 w 342900"/>
                  <a:gd name="connsiteY0" fmla="*/ 885349 h 1028700"/>
                  <a:gd name="connsiteX1" fmla="*/ 287179 w 342900"/>
                  <a:gd name="connsiteY1" fmla="*/ 885349 h 1028700"/>
                  <a:gd name="connsiteX2" fmla="*/ 287179 w 342900"/>
                  <a:gd name="connsiteY2" fmla="*/ 471011 h 1028700"/>
                  <a:gd name="connsiteX3" fmla="*/ 197644 w 342900"/>
                  <a:gd name="connsiteY3" fmla="*/ 359569 h 1028700"/>
                  <a:gd name="connsiteX4" fmla="*/ 197644 w 342900"/>
                  <a:gd name="connsiteY4" fmla="*/ 340519 h 1028700"/>
                  <a:gd name="connsiteX5" fmla="*/ 181451 w 342900"/>
                  <a:gd name="connsiteY5" fmla="*/ 316706 h 1028700"/>
                  <a:gd name="connsiteX6" fmla="*/ 181451 w 342900"/>
                  <a:gd name="connsiteY6" fmla="*/ 7144 h 1028700"/>
                  <a:gd name="connsiteX7" fmla="*/ 164306 w 342900"/>
                  <a:gd name="connsiteY7" fmla="*/ 63341 h 1028700"/>
                  <a:gd name="connsiteX8" fmla="*/ 164306 w 342900"/>
                  <a:gd name="connsiteY8" fmla="*/ 315754 h 1028700"/>
                  <a:gd name="connsiteX9" fmla="*/ 148114 w 342900"/>
                  <a:gd name="connsiteY9" fmla="*/ 339566 h 1028700"/>
                  <a:gd name="connsiteX10" fmla="*/ 148114 w 342900"/>
                  <a:gd name="connsiteY10" fmla="*/ 358616 h 1028700"/>
                  <a:gd name="connsiteX11" fmla="*/ 58579 w 342900"/>
                  <a:gd name="connsiteY11" fmla="*/ 470059 h 1028700"/>
                  <a:gd name="connsiteX12" fmla="*/ 58579 w 342900"/>
                  <a:gd name="connsiteY12" fmla="*/ 885349 h 1028700"/>
                  <a:gd name="connsiteX13" fmla="*/ 32861 w 342900"/>
                  <a:gd name="connsiteY13" fmla="*/ 885349 h 1028700"/>
                  <a:gd name="connsiteX14" fmla="*/ 7144 w 342900"/>
                  <a:gd name="connsiteY14" fmla="*/ 912019 h 1028700"/>
                  <a:gd name="connsiteX15" fmla="*/ 32861 w 342900"/>
                  <a:gd name="connsiteY15" fmla="*/ 937736 h 1028700"/>
                  <a:gd name="connsiteX16" fmla="*/ 134779 w 342900"/>
                  <a:gd name="connsiteY16" fmla="*/ 937736 h 1028700"/>
                  <a:gd name="connsiteX17" fmla="*/ 134779 w 342900"/>
                  <a:gd name="connsiteY17" fmla="*/ 995839 h 1028700"/>
                  <a:gd name="connsiteX18" fmla="*/ 99536 w 342900"/>
                  <a:gd name="connsiteY18" fmla="*/ 995839 h 1028700"/>
                  <a:gd name="connsiteX19" fmla="*/ 77629 w 342900"/>
                  <a:gd name="connsiteY19" fmla="*/ 1017746 h 1028700"/>
                  <a:gd name="connsiteX20" fmla="*/ 77629 w 342900"/>
                  <a:gd name="connsiteY20" fmla="*/ 1030129 h 1028700"/>
                  <a:gd name="connsiteX21" fmla="*/ 267176 w 342900"/>
                  <a:gd name="connsiteY21" fmla="*/ 1030129 h 1028700"/>
                  <a:gd name="connsiteX22" fmla="*/ 267176 w 342900"/>
                  <a:gd name="connsiteY22" fmla="*/ 1017746 h 1028700"/>
                  <a:gd name="connsiteX23" fmla="*/ 245269 w 342900"/>
                  <a:gd name="connsiteY23" fmla="*/ 995839 h 1028700"/>
                  <a:gd name="connsiteX24" fmla="*/ 210026 w 342900"/>
                  <a:gd name="connsiteY24" fmla="*/ 995839 h 1028700"/>
                  <a:gd name="connsiteX25" fmla="*/ 210026 w 342900"/>
                  <a:gd name="connsiteY25" fmla="*/ 937736 h 1028700"/>
                  <a:gd name="connsiteX26" fmla="*/ 311944 w 342900"/>
                  <a:gd name="connsiteY26" fmla="*/ 937736 h 1028700"/>
                  <a:gd name="connsiteX27" fmla="*/ 337661 w 342900"/>
                  <a:gd name="connsiteY27" fmla="*/ 912019 h 1028700"/>
                  <a:gd name="connsiteX28" fmla="*/ 311944 w 342900"/>
                  <a:gd name="connsiteY28" fmla="*/ 885349 h 1028700"/>
                  <a:gd name="connsiteX29" fmla="*/ 84296 w 342900"/>
                  <a:gd name="connsiteY29" fmla="*/ 885349 h 1028700"/>
                  <a:gd name="connsiteX30" fmla="*/ 84296 w 342900"/>
                  <a:gd name="connsiteY30" fmla="*/ 471011 h 1028700"/>
                  <a:gd name="connsiteX31" fmla="*/ 172879 w 342900"/>
                  <a:gd name="connsiteY31" fmla="*/ 382429 h 1028700"/>
                  <a:gd name="connsiteX32" fmla="*/ 261461 w 342900"/>
                  <a:gd name="connsiteY32" fmla="*/ 471011 h 1028700"/>
                  <a:gd name="connsiteX33" fmla="*/ 261461 w 342900"/>
                  <a:gd name="connsiteY33" fmla="*/ 886301 h 1028700"/>
                  <a:gd name="connsiteX34" fmla="*/ 84296 w 342900"/>
                  <a:gd name="connsiteY34" fmla="*/ 886301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2900" h="1028700">
                    <a:moveTo>
                      <a:pt x="311944" y="885349"/>
                    </a:moveTo>
                    <a:lnTo>
                      <a:pt x="287179" y="885349"/>
                    </a:lnTo>
                    <a:lnTo>
                      <a:pt x="287179" y="471011"/>
                    </a:lnTo>
                    <a:cubicBezTo>
                      <a:pt x="287179" y="416719"/>
                      <a:pt x="249079" y="370999"/>
                      <a:pt x="197644" y="359569"/>
                    </a:cubicBezTo>
                    <a:lnTo>
                      <a:pt x="197644" y="340519"/>
                    </a:lnTo>
                    <a:cubicBezTo>
                      <a:pt x="197644" y="330041"/>
                      <a:pt x="190976" y="320516"/>
                      <a:pt x="181451" y="316706"/>
                    </a:cubicBezTo>
                    <a:lnTo>
                      <a:pt x="181451" y="7144"/>
                    </a:lnTo>
                    <a:lnTo>
                      <a:pt x="164306" y="63341"/>
                    </a:lnTo>
                    <a:lnTo>
                      <a:pt x="164306" y="315754"/>
                    </a:lnTo>
                    <a:cubicBezTo>
                      <a:pt x="154781" y="319564"/>
                      <a:pt x="148114" y="328136"/>
                      <a:pt x="148114" y="339566"/>
                    </a:cubicBezTo>
                    <a:lnTo>
                      <a:pt x="148114" y="358616"/>
                    </a:lnTo>
                    <a:cubicBezTo>
                      <a:pt x="96679" y="370046"/>
                      <a:pt x="58579" y="415766"/>
                      <a:pt x="58579" y="470059"/>
                    </a:cubicBezTo>
                    <a:lnTo>
                      <a:pt x="58579" y="885349"/>
                    </a:lnTo>
                    <a:lnTo>
                      <a:pt x="32861" y="885349"/>
                    </a:lnTo>
                    <a:cubicBezTo>
                      <a:pt x="18574" y="885349"/>
                      <a:pt x="7144" y="896779"/>
                      <a:pt x="7144" y="912019"/>
                    </a:cubicBezTo>
                    <a:cubicBezTo>
                      <a:pt x="7144" y="926306"/>
                      <a:pt x="18574" y="937736"/>
                      <a:pt x="32861" y="937736"/>
                    </a:cubicBezTo>
                    <a:lnTo>
                      <a:pt x="134779" y="937736"/>
                    </a:lnTo>
                    <a:lnTo>
                      <a:pt x="134779" y="995839"/>
                    </a:lnTo>
                    <a:lnTo>
                      <a:pt x="99536" y="995839"/>
                    </a:lnTo>
                    <a:cubicBezTo>
                      <a:pt x="87154" y="995839"/>
                      <a:pt x="77629" y="1005364"/>
                      <a:pt x="77629" y="1017746"/>
                    </a:cubicBezTo>
                    <a:lnTo>
                      <a:pt x="77629" y="1030129"/>
                    </a:lnTo>
                    <a:lnTo>
                      <a:pt x="267176" y="1030129"/>
                    </a:lnTo>
                    <a:lnTo>
                      <a:pt x="267176" y="1017746"/>
                    </a:lnTo>
                    <a:cubicBezTo>
                      <a:pt x="267176" y="1005364"/>
                      <a:pt x="257651" y="995839"/>
                      <a:pt x="245269" y="995839"/>
                    </a:cubicBezTo>
                    <a:lnTo>
                      <a:pt x="210026" y="995839"/>
                    </a:lnTo>
                    <a:lnTo>
                      <a:pt x="210026" y="937736"/>
                    </a:lnTo>
                    <a:lnTo>
                      <a:pt x="311944" y="937736"/>
                    </a:lnTo>
                    <a:cubicBezTo>
                      <a:pt x="326231" y="937736"/>
                      <a:pt x="337661" y="926306"/>
                      <a:pt x="337661" y="912019"/>
                    </a:cubicBezTo>
                    <a:cubicBezTo>
                      <a:pt x="337661" y="896779"/>
                      <a:pt x="326231" y="885349"/>
                      <a:pt x="311944" y="885349"/>
                    </a:cubicBezTo>
                    <a:close/>
                    <a:moveTo>
                      <a:pt x="84296" y="885349"/>
                    </a:moveTo>
                    <a:lnTo>
                      <a:pt x="84296" y="471011"/>
                    </a:lnTo>
                    <a:cubicBezTo>
                      <a:pt x="84296" y="422434"/>
                      <a:pt x="124301" y="382429"/>
                      <a:pt x="172879" y="382429"/>
                    </a:cubicBezTo>
                    <a:cubicBezTo>
                      <a:pt x="221456" y="382429"/>
                      <a:pt x="261461" y="422434"/>
                      <a:pt x="261461" y="471011"/>
                    </a:cubicBezTo>
                    <a:lnTo>
                      <a:pt x="261461" y="886301"/>
                    </a:lnTo>
                    <a:lnTo>
                      <a:pt x="84296" y="886301"/>
                    </a:lnTo>
                    <a:close/>
                  </a:path>
                </a:pathLst>
              </a:custGeom>
              <a:solidFill>
                <a:schemeClr val="bg1">
                  <a:lumMod val="7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grpSp>
      </p:grpSp>
      <p:grpSp>
        <p:nvGrpSpPr>
          <p:cNvPr id="19" name="Group 18">
            <a:extLst>
              <a:ext uri="{FF2B5EF4-FFF2-40B4-BE49-F238E27FC236}">
                <a16:creationId xmlns:a16="http://schemas.microsoft.com/office/drawing/2014/main" id="{88ECA50A-98D6-4346-A199-98EACE159469}"/>
              </a:ext>
            </a:extLst>
          </p:cNvPr>
          <p:cNvGrpSpPr/>
          <p:nvPr/>
        </p:nvGrpSpPr>
        <p:grpSpPr>
          <a:xfrm>
            <a:off x="2066936" y="3061874"/>
            <a:ext cx="8542361" cy="3278518"/>
            <a:chOff x="1945906" y="3773716"/>
            <a:chExt cx="8542361" cy="3278518"/>
          </a:xfrm>
        </p:grpSpPr>
        <p:sp>
          <p:nvSpPr>
            <p:cNvPr id="10" name="TextBox 9">
              <a:extLst>
                <a:ext uri="{FF2B5EF4-FFF2-40B4-BE49-F238E27FC236}">
                  <a16:creationId xmlns:a16="http://schemas.microsoft.com/office/drawing/2014/main" id="{F8453140-C2E2-4B8A-8083-F6C15270E645}"/>
                </a:ext>
              </a:extLst>
            </p:cNvPr>
            <p:cNvSpPr txBox="1"/>
            <p:nvPr/>
          </p:nvSpPr>
          <p:spPr>
            <a:xfrm>
              <a:off x="3263572" y="3949671"/>
              <a:ext cx="5049396"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Pfizer Vaccine Allocation:</a:t>
              </a:r>
            </a:p>
          </p:txBody>
        </p:sp>
        <p:sp>
          <p:nvSpPr>
            <p:cNvPr id="11" name="Subtitle 2">
              <a:extLst>
                <a:ext uri="{FF2B5EF4-FFF2-40B4-BE49-F238E27FC236}">
                  <a16:creationId xmlns:a16="http://schemas.microsoft.com/office/drawing/2014/main" id="{71FCA75D-6C17-4E09-BD84-C0FBAE6C1F24}"/>
                </a:ext>
              </a:extLst>
            </p:cNvPr>
            <p:cNvSpPr txBox="1">
              <a:spLocks/>
            </p:cNvSpPr>
            <p:nvPr/>
          </p:nvSpPr>
          <p:spPr>
            <a:xfrm>
              <a:off x="3127996" y="4862850"/>
              <a:ext cx="7360271" cy="218938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000" b="0" dirty="0">
                  <a:solidFill>
                    <a:srgbClr val="000000"/>
                  </a:solidFill>
                  <a:effectLst/>
                  <a:latin typeface="Open Sans"/>
                  <a:hlinkClick r:id="rId3"/>
                </a:rPr>
                <a:t>https://data.cdc.gov/Vaccinations/COVID-19-Vaccine-Distribution-Allocations-by-Juris/saz5-9hgg</a:t>
              </a:r>
              <a:endParaRPr lang="en-US" sz="2000" b="0" dirty="0">
                <a:solidFill>
                  <a:srgbClr val="000000"/>
                </a:solidFill>
                <a:effectLst/>
                <a:latin typeface="Open Sans"/>
              </a:endParaRPr>
            </a:p>
            <a:p>
              <a:pPr algn="l">
                <a:lnSpc>
                  <a:spcPct val="100000"/>
                </a:lnSpc>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1198 rows, 4 columns </a:t>
              </a:r>
            </a:p>
            <a:p>
              <a:pPr algn="l">
                <a:lnSpc>
                  <a:spcPct val="100000"/>
                </a:lnSpc>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Reported weekly by state, territories, government and select cities</a:t>
              </a:r>
              <a:endParaRPr lang="en-US" sz="2000"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TextBox 16">
              <a:extLst>
                <a:ext uri="{FF2B5EF4-FFF2-40B4-BE49-F238E27FC236}">
                  <a16:creationId xmlns:a16="http://schemas.microsoft.com/office/drawing/2014/main" id="{8D73BC51-B525-416C-A4AD-8BCD7C07C84D}"/>
                </a:ext>
              </a:extLst>
            </p:cNvPr>
            <p:cNvSpPr txBox="1"/>
            <p:nvPr/>
          </p:nvSpPr>
          <p:spPr>
            <a:xfrm>
              <a:off x="2203969" y="3919127"/>
              <a:ext cx="92398" cy="2308324"/>
            </a:xfrm>
            <a:prstGeom prst="rect">
              <a:avLst/>
            </a:prstGeom>
            <a:noFill/>
          </p:spPr>
          <p:txBody>
            <a:bodyPr wrap="none" lIns="91440" tIns="0" rIns="0" bIns="0" rtlCol="0">
              <a:spAutoFit/>
            </a:bodyPr>
            <a:lstStyle/>
            <a:p>
              <a:pPr algn="ctr"/>
              <a:endParaRPr lang="en-US" sz="15000" spc="400" dirty="0">
                <a:solidFill>
                  <a:schemeClr val="tx1">
                    <a:lumMod val="20000"/>
                    <a:lumOff val="8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28" name="Graphic 3">
              <a:extLst>
                <a:ext uri="{FF2B5EF4-FFF2-40B4-BE49-F238E27FC236}">
                  <a16:creationId xmlns:a16="http://schemas.microsoft.com/office/drawing/2014/main" id="{CA293341-2507-4231-A241-79D630C7D10D}"/>
                </a:ext>
              </a:extLst>
            </p:cNvPr>
            <p:cNvGrpSpPr>
              <a:grpSpLocks noChangeAspect="1"/>
            </p:cNvGrpSpPr>
            <p:nvPr/>
          </p:nvGrpSpPr>
          <p:grpSpPr>
            <a:xfrm>
              <a:off x="1945906" y="3773716"/>
              <a:ext cx="700637" cy="2088155"/>
              <a:chOff x="5922168" y="2912268"/>
              <a:chExt cx="342900" cy="1028700"/>
            </a:xfrm>
          </p:grpSpPr>
          <p:sp>
            <p:nvSpPr>
              <p:cNvPr id="29" name="Freeform: Shape 5">
                <a:extLst>
                  <a:ext uri="{FF2B5EF4-FFF2-40B4-BE49-F238E27FC236}">
                    <a16:creationId xmlns:a16="http://schemas.microsoft.com/office/drawing/2014/main" id="{82DA0366-6E68-4DD6-8F23-D81B481BB34C}"/>
                  </a:ext>
                </a:extLst>
              </p:cNvPr>
              <p:cNvSpPr/>
              <p:nvPr/>
            </p:nvSpPr>
            <p:spPr>
              <a:xfrm>
                <a:off x="5986940"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tx2"/>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30" name="Freeform: Shape 8">
                <a:extLst>
                  <a:ext uri="{FF2B5EF4-FFF2-40B4-BE49-F238E27FC236}">
                    <a16:creationId xmlns:a16="http://schemas.microsoft.com/office/drawing/2014/main" id="{6239BA21-6A6E-4E7E-A317-29934124073D}"/>
                  </a:ext>
                </a:extLst>
              </p:cNvPr>
              <p:cNvSpPr/>
              <p:nvPr/>
            </p:nvSpPr>
            <p:spPr>
              <a:xfrm>
                <a:off x="5988768"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accent1"/>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31" name="Freeform: Shape 30">
                <a:extLst>
                  <a:ext uri="{FF2B5EF4-FFF2-40B4-BE49-F238E27FC236}">
                    <a16:creationId xmlns:a16="http://schemas.microsoft.com/office/drawing/2014/main" id="{0457623E-306C-468D-B680-F25446330F12}"/>
                  </a:ext>
                </a:extLst>
              </p:cNvPr>
              <p:cNvSpPr/>
              <p:nvPr/>
            </p:nvSpPr>
            <p:spPr>
              <a:xfrm>
                <a:off x="6017418" y="3305651"/>
                <a:ext cx="95250" cy="466725"/>
              </a:xfrm>
              <a:custGeom>
                <a:avLst/>
                <a:gdLst>
                  <a:gd name="connsiteX0" fmla="*/ 17621 w 95250"/>
                  <a:gd name="connsiteY0" fmla="*/ 466249 h 466725"/>
                  <a:gd name="connsiteX1" fmla="*/ 7144 w 95250"/>
                  <a:gd name="connsiteY1" fmla="*/ 455771 h 466725"/>
                  <a:gd name="connsiteX2" fmla="*/ 7144 w 95250"/>
                  <a:gd name="connsiteY2" fmla="*/ 77629 h 466725"/>
                  <a:gd name="connsiteX3" fmla="*/ 77629 w 95250"/>
                  <a:gd name="connsiteY3" fmla="*/ 7144 h 466725"/>
                  <a:gd name="connsiteX4" fmla="*/ 88106 w 95250"/>
                  <a:gd name="connsiteY4" fmla="*/ 17621 h 466725"/>
                  <a:gd name="connsiteX5" fmla="*/ 77629 w 95250"/>
                  <a:gd name="connsiteY5" fmla="*/ 28099 h 466725"/>
                  <a:gd name="connsiteX6" fmla="*/ 28099 w 95250"/>
                  <a:gd name="connsiteY6" fmla="*/ 77629 h 466725"/>
                  <a:gd name="connsiteX7" fmla="*/ 28099 w 95250"/>
                  <a:gd name="connsiteY7" fmla="*/ 455771 h 466725"/>
                  <a:gd name="connsiteX8" fmla="*/ 17621 w 95250"/>
                  <a:gd name="connsiteY8" fmla="*/ 4662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466725">
                    <a:moveTo>
                      <a:pt x="17621" y="466249"/>
                    </a:moveTo>
                    <a:cubicBezTo>
                      <a:pt x="11906" y="466249"/>
                      <a:pt x="7144" y="461486"/>
                      <a:pt x="7144" y="455771"/>
                    </a:cubicBezTo>
                    <a:lnTo>
                      <a:pt x="7144" y="77629"/>
                    </a:lnTo>
                    <a:cubicBezTo>
                      <a:pt x="7144" y="38576"/>
                      <a:pt x="38576" y="7144"/>
                      <a:pt x="77629" y="7144"/>
                    </a:cubicBezTo>
                    <a:cubicBezTo>
                      <a:pt x="83344" y="7144"/>
                      <a:pt x="88106" y="11906"/>
                      <a:pt x="88106" y="17621"/>
                    </a:cubicBezTo>
                    <a:cubicBezTo>
                      <a:pt x="88106" y="23336"/>
                      <a:pt x="83344" y="28099"/>
                      <a:pt x="77629" y="28099"/>
                    </a:cubicBezTo>
                    <a:cubicBezTo>
                      <a:pt x="50959" y="28099"/>
                      <a:pt x="28099" y="50006"/>
                      <a:pt x="28099" y="77629"/>
                    </a:cubicBezTo>
                    <a:lnTo>
                      <a:pt x="28099" y="455771"/>
                    </a:lnTo>
                    <a:cubicBezTo>
                      <a:pt x="28099" y="461486"/>
                      <a:pt x="23336" y="466249"/>
                      <a:pt x="17621" y="466249"/>
                    </a:cubicBezTo>
                    <a:close/>
                  </a:path>
                </a:pathLst>
              </a:custGeom>
              <a:solidFill>
                <a:schemeClr val="bg1">
                  <a:lumMod val="9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32" name="Freeform: Shape 31">
                <a:extLst>
                  <a:ext uri="{FF2B5EF4-FFF2-40B4-BE49-F238E27FC236}">
                    <a16:creationId xmlns:a16="http://schemas.microsoft.com/office/drawing/2014/main" id="{1A3FD8C1-892E-446D-BFAA-797D54558717}"/>
                  </a:ext>
                </a:extLst>
              </p:cNvPr>
              <p:cNvSpPr/>
              <p:nvPr/>
            </p:nvSpPr>
            <p:spPr>
              <a:xfrm>
                <a:off x="5922168" y="2912268"/>
                <a:ext cx="342900" cy="1028700"/>
              </a:xfrm>
              <a:custGeom>
                <a:avLst/>
                <a:gdLst>
                  <a:gd name="connsiteX0" fmla="*/ 311944 w 342900"/>
                  <a:gd name="connsiteY0" fmla="*/ 885349 h 1028700"/>
                  <a:gd name="connsiteX1" fmla="*/ 287179 w 342900"/>
                  <a:gd name="connsiteY1" fmla="*/ 885349 h 1028700"/>
                  <a:gd name="connsiteX2" fmla="*/ 287179 w 342900"/>
                  <a:gd name="connsiteY2" fmla="*/ 471011 h 1028700"/>
                  <a:gd name="connsiteX3" fmla="*/ 197644 w 342900"/>
                  <a:gd name="connsiteY3" fmla="*/ 359569 h 1028700"/>
                  <a:gd name="connsiteX4" fmla="*/ 197644 w 342900"/>
                  <a:gd name="connsiteY4" fmla="*/ 340519 h 1028700"/>
                  <a:gd name="connsiteX5" fmla="*/ 181451 w 342900"/>
                  <a:gd name="connsiteY5" fmla="*/ 316706 h 1028700"/>
                  <a:gd name="connsiteX6" fmla="*/ 181451 w 342900"/>
                  <a:gd name="connsiteY6" fmla="*/ 7144 h 1028700"/>
                  <a:gd name="connsiteX7" fmla="*/ 164306 w 342900"/>
                  <a:gd name="connsiteY7" fmla="*/ 63341 h 1028700"/>
                  <a:gd name="connsiteX8" fmla="*/ 164306 w 342900"/>
                  <a:gd name="connsiteY8" fmla="*/ 315754 h 1028700"/>
                  <a:gd name="connsiteX9" fmla="*/ 148114 w 342900"/>
                  <a:gd name="connsiteY9" fmla="*/ 339566 h 1028700"/>
                  <a:gd name="connsiteX10" fmla="*/ 148114 w 342900"/>
                  <a:gd name="connsiteY10" fmla="*/ 358616 h 1028700"/>
                  <a:gd name="connsiteX11" fmla="*/ 58579 w 342900"/>
                  <a:gd name="connsiteY11" fmla="*/ 470059 h 1028700"/>
                  <a:gd name="connsiteX12" fmla="*/ 58579 w 342900"/>
                  <a:gd name="connsiteY12" fmla="*/ 885349 h 1028700"/>
                  <a:gd name="connsiteX13" fmla="*/ 32861 w 342900"/>
                  <a:gd name="connsiteY13" fmla="*/ 885349 h 1028700"/>
                  <a:gd name="connsiteX14" fmla="*/ 7144 w 342900"/>
                  <a:gd name="connsiteY14" fmla="*/ 912019 h 1028700"/>
                  <a:gd name="connsiteX15" fmla="*/ 32861 w 342900"/>
                  <a:gd name="connsiteY15" fmla="*/ 937736 h 1028700"/>
                  <a:gd name="connsiteX16" fmla="*/ 134779 w 342900"/>
                  <a:gd name="connsiteY16" fmla="*/ 937736 h 1028700"/>
                  <a:gd name="connsiteX17" fmla="*/ 134779 w 342900"/>
                  <a:gd name="connsiteY17" fmla="*/ 995839 h 1028700"/>
                  <a:gd name="connsiteX18" fmla="*/ 99536 w 342900"/>
                  <a:gd name="connsiteY18" fmla="*/ 995839 h 1028700"/>
                  <a:gd name="connsiteX19" fmla="*/ 77629 w 342900"/>
                  <a:gd name="connsiteY19" fmla="*/ 1017746 h 1028700"/>
                  <a:gd name="connsiteX20" fmla="*/ 77629 w 342900"/>
                  <a:gd name="connsiteY20" fmla="*/ 1030129 h 1028700"/>
                  <a:gd name="connsiteX21" fmla="*/ 267176 w 342900"/>
                  <a:gd name="connsiteY21" fmla="*/ 1030129 h 1028700"/>
                  <a:gd name="connsiteX22" fmla="*/ 267176 w 342900"/>
                  <a:gd name="connsiteY22" fmla="*/ 1017746 h 1028700"/>
                  <a:gd name="connsiteX23" fmla="*/ 245269 w 342900"/>
                  <a:gd name="connsiteY23" fmla="*/ 995839 h 1028700"/>
                  <a:gd name="connsiteX24" fmla="*/ 210026 w 342900"/>
                  <a:gd name="connsiteY24" fmla="*/ 995839 h 1028700"/>
                  <a:gd name="connsiteX25" fmla="*/ 210026 w 342900"/>
                  <a:gd name="connsiteY25" fmla="*/ 937736 h 1028700"/>
                  <a:gd name="connsiteX26" fmla="*/ 311944 w 342900"/>
                  <a:gd name="connsiteY26" fmla="*/ 937736 h 1028700"/>
                  <a:gd name="connsiteX27" fmla="*/ 337661 w 342900"/>
                  <a:gd name="connsiteY27" fmla="*/ 912019 h 1028700"/>
                  <a:gd name="connsiteX28" fmla="*/ 311944 w 342900"/>
                  <a:gd name="connsiteY28" fmla="*/ 885349 h 1028700"/>
                  <a:gd name="connsiteX29" fmla="*/ 84296 w 342900"/>
                  <a:gd name="connsiteY29" fmla="*/ 885349 h 1028700"/>
                  <a:gd name="connsiteX30" fmla="*/ 84296 w 342900"/>
                  <a:gd name="connsiteY30" fmla="*/ 471011 h 1028700"/>
                  <a:gd name="connsiteX31" fmla="*/ 172879 w 342900"/>
                  <a:gd name="connsiteY31" fmla="*/ 382429 h 1028700"/>
                  <a:gd name="connsiteX32" fmla="*/ 261461 w 342900"/>
                  <a:gd name="connsiteY32" fmla="*/ 471011 h 1028700"/>
                  <a:gd name="connsiteX33" fmla="*/ 261461 w 342900"/>
                  <a:gd name="connsiteY33" fmla="*/ 886301 h 1028700"/>
                  <a:gd name="connsiteX34" fmla="*/ 84296 w 342900"/>
                  <a:gd name="connsiteY34" fmla="*/ 886301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2900" h="1028700">
                    <a:moveTo>
                      <a:pt x="311944" y="885349"/>
                    </a:moveTo>
                    <a:lnTo>
                      <a:pt x="287179" y="885349"/>
                    </a:lnTo>
                    <a:lnTo>
                      <a:pt x="287179" y="471011"/>
                    </a:lnTo>
                    <a:cubicBezTo>
                      <a:pt x="287179" y="416719"/>
                      <a:pt x="249079" y="370999"/>
                      <a:pt x="197644" y="359569"/>
                    </a:cubicBezTo>
                    <a:lnTo>
                      <a:pt x="197644" y="340519"/>
                    </a:lnTo>
                    <a:cubicBezTo>
                      <a:pt x="197644" y="330041"/>
                      <a:pt x="190976" y="320516"/>
                      <a:pt x="181451" y="316706"/>
                    </a:cubicBezTo>
                    <a:lnTo>
                      <a:pt x="181451" y="7144"/>
                    </a:lnTo>
                    <a:lnTo>
                      <a:pt x="164306" y="63341"/>
                    </a:lnTo>
                    <a:lnTo>
                      <a:pt x="164306" y="315754"/>
                    </a:lnTo>
                    <a:cubicBezTo>
                      <a:pt x="154781" y="319564"/>
                      <a:pt x="148114" y="328136"/>
                      <a:pt x="148114" y="339566"/>
                    </a:cubicBezTo>
                    <a:lnTo>
                      <a:pt x="148114" y="358616"/>
                    </a:lnTo>
                    <a:cubicBezTo>
                      <a:pt x="96679" y="370046"/>
                      <a:pt x="58579" y="415766"/>
                      <a:pt x="58579" y="470059"/>
                    </a:cubicBezTo>
                    <a:lnTo>
                      <a:pt x="58579" y="885349"/>
                    </a:lnTo>
                    <a:lnTo>
                      <a:pt x="32861" y="885349"/>
                    </a:lnTo>
                    <a:cubicBezTo>
                      <a:pt x="18574" y="885349"/>
                      <a:pt x="7144" y="896779"/>
                      <a:pt x="7144" y="912019"/>
                    </a:cubicBezTo>
                    <a:cubicBezTo>
                      <a:pt x="7144" y="926306"/>
                      <a:pt x="18574" y="937736"/>
                      <a:pt x="32861" y="937736"/>
                    </a:cubicBezTo>
                    <a:lnTo>
                      <a:pt x="134779" y="937736"/>
                    </a:lnTo>
                    <a:lnTo>
                      <a:pt x="134779" y="995839"/>
                    </a:lnTo>
                    <a:lnTo>
                      <a:pt x="99536" y="995839"/>
                    </a:lnTo>
                    <a:cubicBezTo>
                      <a:pt x="87154" y="995839"/>
                      <a:pt x="77629" y="1005364"/>
                      <a:pt x="77629" y="1017746"/>
                    </a:cubicBezTo>
                    <a:lnTo>
                      <a:pt x="77629" y="1030129"/>
                    </a:lnTo>
                    <a:lnTo>
                      <a:pt x="267176" y="1030129"/>
                    </a:lnTo>
                    <a:lnTo>
                      <a:pt x="267176" y="1017746"/>
                    </a:lnTo>
                    <a:cubicBezTo>
                      <a:pt x="267176" y="1005364"/>
                      <a:pt x="257651" y="995839"/>
                      <a:pt x="245269" y="995839"/>
                    </a:cubicBezTo>
                    <a:lnTo>
                      <a:pt x="210026" y="995839"/>
                    </a:lnTo>
                    <a:lnTo>
                      <a:pt x="210026" y="937736"/>
                    </a:lnTo>
                    <a:lnTo>
                      <a:pt x="311944" y="937736"/>
                    </a:lnTo>
                    <a:cubicBezTo>
                      <a:pt x="326231" y="937736"/>
                      <a:pt x="337661" y="926306"/>
                      <a:pt x="337661" y="912019"/>
                    </a:cubicBezTo>
                    <a:cubicBezTo>
                      <a:pt x="337661" y="896779"/>
                      <a:pt x="326231" y="885349"/>
                      <a:pt x="311944" y="885349"/>
                    </a:cubicBezTo>
                    <a:close/>
                    <a:moveTo>
                      <a:pt x="84296" y="885349"/>
                    </a:moveTo>
                    <a:lnTo>
                      <a:pt x="84296" y="471011"/>
                    </a:lnTo>
                    <a:cubicBezTo>
                      <a:pt x="84296" y="422434"/>
                      <a:pt x="124301" y="382429"/>
                      <a:pt x="172879" y="382429"/>
                    </a:cubicBezTo>
                    <a:cubicBezTo>
                      <a:pt x="221456" y="382429"/>
                      <a:pt x="261461" y="422434"/>
                      <a:pt x="261461" y="471011"/>
                    </a:cubicBezTo>
                    <a:lnTo>
                      <a:pt x="261461" y="886301"/>
                    </a:lnTo>
                    <a:lnTo>
                      <a:pt x="84296" y="886301"/>
                    </a:lnTo>
                    <a:close/>
                  </a:path>
                </a:pathLst>
              </a:custGeom>
              <a:solidFill>
                <a:schemeClr val="bg1">
                  <a:lumMod val="7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grpSp>
      </p:grpSp>
      <p:sp>
        <p:nvSpPr>
          <p:cNvPr id="33" name="TextBox 32">
            <a:extLst>
              <a:ext uri="{FF2B5EF4-FFF2-40B4-BE49-F238E27FC236}">
                <a16:creationId xmlns:a16="http://schemas.microsoft.com/office/drawing/2014/main" id="{0FE3DF5B-37B2-4305-AAE9-6F3CDFA614F0}"/>
              </a:ext>
            </a:extLst>
          </p:cNvPr>
          <p:cNvSpPr txBox="1"/>
          <p:nvPr/>
        </p:nvSpPr>
        <p:spPr>
          <a:xfrm>
            <a:off x="5566083" y="12383965"/>
            <a:ext cx="13245485" cy="1791644"/>
          </a:xfrm>
          <a:prstGeom prst="rect">
            <a:avLst/>
          </a:prstGeom>
          <a:noFill/>
        </p:spPr>
        <p:txBody>
          <a:bodyPr wrap="none" rtlCol="0" anchor="ctr" anchorCtr="0">
            <a:spAutoFit/>
          </a:bodyPr>
          <a:lstStyle/>
          <a:p>
            <a:pPr>
              <a:lnSpc>
                <a:spcPts val="7060"/>
              </a:lnSpc>
            </a:pPr>
            <a:r>
              <a:rPr lang="en-US" sz="18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*State Abbreviations List:  </a:t>
            </a:r>
            <a:r>
              <a:rPr lang="en-US" sz="1800" b="0" dirty="0">
                <a:solidFill>
                  <a:srgbClr val="000000"/>
                </a:solidFill>
                <a:effectLst/>
                <a:latin typeface="Open Sans" panose="020B0606030504020204"/>
                <a:hlinkClick r:id="rId4"/>
              </a:rPr>
              <a:t>https://www.infoplease.com/us/postal-information/state-abbreviations-and-state-postal-codes</a:t>
            </a:r>
            <a:endParaRPr lang="en-US" sz="1800" b="0" dirty="0">
              <a:solidFill>
                <a:srgbClr val="000000"/>
              </a:solidFill>
              <a:effectLst/>
              <a:latin typeface="Open Sans" panose="020B0606030504020204"/>
            </a:endParaRPr>
          </a:p>
          <a:p>
            <a:pPr>
              <a:lnSpc>
                <a:spcPts val="7060"/>
              </a:lnSpc>
            </a:pPr>
            <a:endPar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endParaRPr>
          </a:p>
        </p:txBody>
      </p:sp>
      <p:grpSp>
        <p:nvGrpSpPr>
          <p:cNvPr id="20" name="Group 19">
            <a:extLst>
              <a:ext uri="{FF2B5EF4-FFF2-40B4-BE49-F238E27FC236}">
                <a16:creationId xmlns:a16="http://schemas.microsoft.com/office/drawing/2014/main" id="{A9CBC2D2-B1D9-474E-BD7D-8037671EB695}"/>
              </a:ext>
            </a:extLst>
          </p:cNvPr>
          <p:cNvGrpSpPr/>
          <p:nvPr/>
        </p:nvGrpSpPr>
        <p:grpSpPr>
          <a:xfrm>
            <a:off x="2066936" y="6186506"/>
            <a:ext cx="8640786" cy="3102563"/>
            <a:chOff x="1847481" y="6847684"/>
            <a:chExt cx="8640786" cy="3102563"/>
          </a:xfrm>
        </p:grpSpPr>
        <p:sp>
          <p:nvSpPr>
            <p:cNvPr id="12" name="TextBox 11">
              <a:extLst>
                <a:ext uri="{FF2B5EF4-FFF2-40B4-BE49-F238E27FC236}">
                  <a16:creationId xmlns:a16="http://schemas.microsoft.com/office/drawing/2014/main" id="{E3AFBEB7-E7A1-4326-B6CC-79EFCF8ACEC0}"/>
                </a:ext>
              </a:extLst>
            </p:cNvPr>
            <p:cNvSpPr txBox="1"/>
            <p:nvPr/>
          </p:nvSpPr>
          <p:spPr>
            <a:xfrm>
              <a:off x="3263572" y="6847684"/>
              <a:ext cx="5696624"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Moderna Vaccine Allocation:</a:t>
              </a:r>
            </a:p>
          </p:txBody>
        </p:sp>
        <p:sp>
          <p:nvSpPr>
            <p:cNvPr id="13" name="Subtitle 2">
              <a:extLst>
                <a:ext uri="{FF2B5EF4-FFF2-40B4-BE49-F238E27FC236}">
                  <a16:creationId xmlns:a16="http://schemas.microsoft.com/office/drawing/2014/main" id="{E60FEC4B-F3DF-4AEC-AF77-BA6C42F2C15D}"/>
                </a:ext>
              </a:extLst>
            </p:cNvPr>
            <p:cNvSpPr txBox="1">
              <a:spLocks/>
            </p:cNvSpPr>
            <p:nvPr/>
          </p:nvSpPr>
          <p:spPr>
            <a:xfrm>
              <a:off x="3127996" y="7760863"/>
              <a:ext cx="7360271" cy="218938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000" b="0" dirty="0">
                  <a:solidFill>
                    <a:srgbClr val="000000"/>
                  </a:solidFill>
                  <a:effectLst/>
                  <a:latin typeface="Open Sans"/>
                  <a:hlinkClick r:id="rId5"/>
                </a:rPr>
                <a:t>https://data.cdc.gov/Vaccinations/COVID-19-Vaccine-Distribution-Allocations-by-Juris/b7pe-5nws</a:t>
              </a:r>
              <a:endParaRPr lang="en-US" sz="2000" b="0" dirty="0">
                <a:solidFill>
                  <a:srgbClr val="000000"/>
                </a:solidFill>
                <a:effectLst/>
                <a:latin typeface="Open Sans"/>
              </a:endParaRPr>
            </a:p>
            <a:p>
              <a:pPr algn="l">
                <a:lnSpc>
                  <a:spcPct val="100000"/>
                </a:lnSpc>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1134 rows, 4 columns</a:t>
              </a:r>
            </a:p>
            <a:p>
              <a:pPr algn="l">
                <a:lnSpc>
                  <a:spcPct val="100000"/>
                </a:lnSpc>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Reported weekly by state, territories, government and select cities</a:t>
              </a:r>
              <a:endParaRPr lang="en-US" sz="2000"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36" name="Graphic 3">
              <a:extLst>
                <a:ext uri="{FF2B5EF4-FFF2-40B4-BE49-F238E27FC236}">
                  <a16:creationId xmlns:a16="http://schemas.microsoft.com/office/drawing/2014/main" id="{A60435DD-8FDA-43C2-B3C1-61630D0797D2}"/>
                </a:ext>
              </a:extLst>
            </p:cNvPr>
            <p:cNvGrpSpPr>
              <a:grpSpLocks noChangeAspect="1"/>
            </p:cNvGrpSpPr>
            <p:nvPr/>
          </p:nvGrpSpPr>
          <p:grpSpPr>
            <a:xfrm>
              <a:off x="1847481" y="7127472"/>
              <a:ext cx="732806" cy="2198419"/>
              <a:chOff x="5922168" y="2912268"/>
              <a:chExt cx="342900" cy="1028700"/>
            </a:xfrm>
          </p:grpSpPr>
          <p:sp>
            <p:nvSpPr>
              <p:cNvPr id="37" name="Freeform: Shape 10">
                <a:extLst>
                  <a:ext uri="{FF2B5EF4-FFF2-40B4-BE49-F238E27FC236}">
                    <a16:creationId xmlns:a16="http://schemas.microsoft.com/office/drawing/2014/main" id="{8D8CA7B8-99CD-46C6-B992-8B0EDC992C97}"/>
                  </a:ext>
                </a:extLst>
              </p:cNvPr>
              <p:cNvSpPr/>
              <p:nvPr/>
            </p:nvSpPr>
            <p:spPr>
              <a:xfrm>
                <a:off x="5986940"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bg1">
                  <a:lumMod val="50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38" name="Freeform: Shape 11">
                <a:extLst>
                  <a:ext uri="{FF2B5EF4-FFF2-40B4-BE49-F238E27FC236}">
                    <a16:creationId xmlns:a16="http://schemas.microsoft.com/office/drawing/2014/main" id="{6B94D88A-EB3C-42A5-83D1-868C74F6173C}"/>
                  </a:ext>
                </a:extLst>
              </p:cNvPr>
              <p:cNvSpPr/>
              <p:nvPr/>
            </p:nvSpPr>
            <p:spPr>
              <a:xfrm>
                <a:off x="5988768"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accent2"/>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39" name="Freeform: Shape 12">
                <a:extLst>
                  <a:ext uri="{FF2B5EF4-FFF2-40B4-BE49-F238E27FC236}">
                    <a16:creationId xmlns:a16="http://schemas.microsoft.com/office/drawing/2014/main" id="{52040CC4-EA0F-48C5-AD3F-78EA680F25F3}"/>
                  </a:ext>
                </a:extLst>
              </p:cNvPr>
              <p:cNvSpPr/>
              <p:nvPr/>
            </p:nvSpPr>
            <p:spPr>
              <a:xfrm>
                <a:off x="6017418" y="3305651"/>
                <a:ext cx="95250" cy="466725"/>
              </a:xfrm>
              <a:custGeom>
                <a:avLst/>
                <a:gdLst>
                  <a:gd name="connsiteX0" fmla="*/ 17621 w 95250"/>
                  <a:gd name="connsiteY0" fmla="*/ 466249 h 466725"/>
                  <a:gd name="connsiteX1" fmla="*/ 7144 w 95250"/>
                  <a:gd name="connsiteY1" fmla="*/ 455771 h 466725"/>
                  <a:gd name="connsiteX2" fmla="*/ 7144 w 95250"/>
                  <a:gd name="connsiteY2" fmla="*/ 77629 h 466725"/>
                  <a:gd name="connsiteX3" fmla="*/ 77629 w 95250"/>
                  <a:gd name="connsiteY3" fmla="*/ 7144 h 466725"/>
                  <a:gd name="connsiteX4" fmla="*/ 88106 w 95250"/>
                  <a:gd name="connsiteY4" fmla="*/ 17621 h 466725"/>
                  <a:gd name="connsiteX5" fmla="*/ 77629 w 95250"/>
                  <a:gd name="connsiteY5" fmla="*/ 28099 h 466725"/>
                  <a:gd name="connsiteX6" fmla="*/ 28099 w 95250"/>
                  <a:gd name="connsiteY6" fmla="*/ 77629 h 466725"/>
                  <a:gd name="connsiteX7" fmla="*/ 28099 w 95250"/>
                  <a:gd name="connsiteY7" fmla="*/ 455771 h 466725"/>
                  <a:gd name="connsiteX8" fmla="*/ 17621 w 95250"/>
                  <a:gd name="connsiteY8" fmla="*/ 4662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466725">
                    <a:moveTo>
                      <a:pt x="17621" y="466249"/>
                    </a:moveTo>
                    <a:cubicBezTo>
                      <a:pt x="11906" y="466249"/>
                      <a:pt x="7144" y="461486"/>
                      <a:pt x="7144" y="455771"/>
                    </a:cubicBezTo>
                    <a:lnTo>
                      <a:pt x="7144" y="77629"/>
                    </a:lnTo>
                    <a:cubicBezTo>
                      <a:pt x="7144" y="38576"/>
                      <a:pt x="38576" y="7144"/>
                      <a:pt x="77629" y="7144"/>
                    </a:cubicBezTo>
                    <a:cubicBezTo>
                      <a:pt x="83344" y="7144"/>
                      <a:pt x="88106" y="11906"/>
                      <a:pt x="88106" y="17621"/>
                    </a:cubicBezTo>
                    <a:cubicBezTo>
                      <a:pt x="88106" y="23336"/>
                      <a:pt x="83344" y="28099"/>
                      <a:pt x="77629" y="28099"/>
                    </a:cubicBezTo>
                    <a:cubicBezTo>
                      <a:pt x="50959" y="28099"/>
                      <a:pt x="28099" y="50006"/>
                      <a:pt x="28099" y="77629"/>
                    </a:cubicBezTo>
                    <a:lnTo>
                      <a:pt x="28099" y="455771"/>
                    </a:lnTo>
                    <a:cubicBezTo>
                      <a:pt x="28099" y="461486"/>
                      <a:pt x="23336" y="466249"/>
                      <a:pt x="17621" y="466249"/>
                    </a:cubicBezTo>
                    <a:close/>
                  </a:path>
                </a:pathLst>
              </a:custGeom>
              <a:solidFill>
                <a:schemeClr val="bg1">
                  <a:lumMod val="9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40" name="Freeform: Shape 13">
                <a:extLst>
                  <a:ext uri="{FF2B5EF4-FFF2-40B4-BE49-F238E27FC236}">
                    <a16:creationId xmlns:a16="http://schemas.microsoft.com/office/drawing/2014/main" id="{A7356C16-B5FC-49EE-84F8-E14FF4A53407}"/>
                  </a:ext>
                </a:extLst>
              </p:cNvPr>
              <p:cNvSpPr/>
              <p:nvPr/>
            </p:nvSpPr>
            <p:spPr>
              <a:xfrm>
                <a:off x="5922168" y="2912268"/>
                <a:ext cx="342900" cy="1028700"/>
              </a:xfrm>
              <a:custGeom>
                <a:avLst/>
                <a:gdLst>
                  <a:gd name="connsiteX0" fmla="*/ 311944 w 342900"/>
                  <a:gd name="connsiteY0" fmla="*/ 885349 h 1028700"/>
                  <a:gd name="connsiteX1" fmla="*/ 287179 w 342900"/>
                  <a:gd name="connsiteY1" fmla="*/ 885349 h 1028700"/>
                  <a:gd name="connsiteX2" fmla="*/ 287179 w 342900"/>
                  <a:gd name="connsiteY2" fmla="*/ 471011 h 1028700"/>
                  <a:gd name="connsiteX3" fmla="*/ 197644 w 342900"/>
                  <a:gd name="connsiteY3" fmla="*/ 359569 h 1028700"/>
                  <a:gd name="connsiteX4" fmla="*/ 197644 w 342900"/>
                  <a:gd name="connsiteY4" fmla="*/ 340519 h 1028700"/>
                  <a:gd name="connsiteX5" fmla="*/ 181451 w 342900"/>
                  <a:gd name="connsiteY5" fmla="*/ 316706 h 1028700"/>
                  <a:gd name="connsiteX6" fmla="*/ 181451 w 342900"/>
                  <a:gd name="connsiteY6" fmla="*/ 7144 h 1028700"/>
                  <a:gd name="connsiteX7" fmla="*/ 164306 w 342900"/>
                  <a:gd name="connsiteY7" fmla="*/ 63341 h 1028700"/>
                  <a:gd name="connsiteX8" fmla="*/ 164306 w 342900"/>
                  <a:gd name="connsiteY8" fmla="*/ 315754 h 1028700"/>
                  <a:gd name="connsiteX9" fmla="*/ 148114 w 342900"/>
                  <a:gd name="connsiteY9" fmla="*/ 339566 h 1028700"/>
                  <a:gd name="connsiteX10" fmla="*/ 148114 w 342900"/>
                  <a:gd name="connsiteY10" fmla="*/ 358616 h 1028700"/>
                  <a:gd name="connsiteX11" fmla="*/ 58579 w 342900"/>
                  <a:gd name="connsiteY11" fmla="*/ 470059 h 1028700"/>
                  <a:gd name="connsiteX12" fmla="*/ 58579 w 342900"/>
                  <a:gd name="connsiteY12" fmla="*/ 885349 h 1028700"/>
                  <a:gd name="connsiteX13" fmla="*/ 32861 w 342900"/>
                  <a:gd name="connsiteY13" fmla="*/ 885349 h 1028700"/>
                  <a:gd name="connsiteX14" fmla="*/ 7144 w 342900"/>
                  <a:gd name="connsiteY14" fmla="*/ 912019 h 1028700"/>
                  <a:gd name="connsiteX15" fmla="*/ 32861 w 342900"/>
                  <a:gd name="connsiteY15" fmla="*/ 937736 h 1028700"/>
                  <a:gd name="connsiteX16" fmla="*/ 134779 w 342900"/>
                  <a:gd name="connsiteY16" fmla="*/ 937736 h 1028700"/>
                  <a:gd name="connsiteX17" fmla="*/ 134779 w 342900"/>
                  <a:gd name="connsiteY17" fmla="*/ 995839 h 1028700"/>
                  <a:gd name="connsiteX18" fmla="*/ 99536 w 342900"/>
                  <a:gd name="connsiteY18" fmla="*/ 995839 h 1028700"/>
                  <a:gd name="connsiteX19" fmla="*/ 77629 w 342900"/>
                  <a:gd name="connsiteY19" fmla="*/ 1017746 h 1028700"/>
                  <a:gd name="connsiteX20" fmla="*/ 77629 w 342900"/>
                  <a:gd name="connsiteY20" fmla="*/ 1030129 h 1028700"/>
                  <a:gd name="connsiteX21" fmla="*/ 267176 w 342900"/>
                  <a:gd name="connsiteY21" fmla="*/ 1030129 h 1028700"/>
                  <a:gd name="connsiteX22" fmla="*/ 267176 w 342900"/>
                  <a:gd name="connsiteY22" fmla="*/ 1017746 h 1028700"/>
                  <a:gd name="connsiteX23" fmla="*/ 245269 w 342900"/>
                  <a:gd name="connsiteY23" fmla="*/ 995839 h 1028700"/>
                  <a:gd name="connsiteX24" fmla="*/ 210026 w 342900"/>
                  <a:gd name="connsiteY24" fmla="*/ 995839 h 1028700"/>
                  <a:gd name="connsiteX25" fmla="*/ 210026 w 342900"/>
                  <a:gd name="connsiteY25" fmla="*/ 937736 h 1028700"/>
                  <a:gd name="connsiteX26" fmla="*/ 311944 w 342900"/>
                  <a:gd name="connsiteY26" fmla="*/ 937736 h 1028700"/>
                  <a:gd name="connsiteX27" fmla="*/ 337661 w 342900"/>
                  <a:gd name="connsiteY27" fmla="*/ 912019 h 1028700"/>
                  <a:gd name="connsiteX28" fmla="*/ 311944 w 342900"/>
                  <a:gd name="connsiteY28" fmla="*/ 885349 h 1028700"/>
                  <a:gd name="connsiteX29" fmla="*/ 84296 w 342900"/>
                  <a:gd name="connsiteY29" fmla="*/ 885349 h 1028700"/>
                  <a:gd name="connsiteX30" fmla="*/ 84296 w 342900"/>
                  <a:gd name="connsiteY30" fmla="*/ 471011 h 1028700"/>
                  <a:gd name="connsiteX31" fmla="*/ 172879 w 342900"/>
                  <a:gd name="connsiteY31" fmla="*/ 382429 h 1028700"/>
                  <a:gd name="connsiteX32" fmla="*/ 261461 w 342900"/>
                  <a:gd name="connsiteY32" fmla="*/ 471011 h 1028700"/>
                  <a:gd name="connsiteX33" fmla="*/ 261461 w 342900"/>
                  <a:gd name="connsiteY33" fmla="*/ 886301 h 1028700"/>
                  <a:gd name="connsiteX34" fmla="*/ 84296 w 342900"/>
                  <a:gd name="connsiteY34" fmla="*/ 886301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2900" h="1028700">
                    <a:moveTo>
                      <a:pt x="311944" y="885349"/>
                    </a:moveTo>
                    <a:lnTo>
                      <a:pt x="287179" y="885349"/>
                    </a:lnTo>
                    <a:lnTo>
                      <a:pt x="287179" y="471011"/>
                    </a:lnTo>
                    <a:cubicBezTo>
                      <a:pt x="287179" y="416719"/>
                      <a:pt x="249079" y="370999"/>
                      <a:pt x="197644" y="359569"/>
                    </a:cubicBezTo>
                    <a:lnTo>
                      <a:pt x="197644" y="340519"/>
                    </a:lnTo>
                    <a:cubicBezTo>
                      <a:pt x="197644" y="330041"/>
                      <a:pt x="190976" y="320516"/>
                      <a:pt x="181451" y="316706"/>
                    </a:cubicBezTo>
                    <a:lnTo>
                      <a:pt x="181451" y="7144"/>
                    </a:lnTo>
                    <a:lnTo>
                      <a:pt x="164306" y="63341"/>
                    </a:lnTo>
                    <a:lnTo>
                      <a:pt x="164306" y="315754"/>
                    </a:lnTo>
                    <a:cubicBezTo>
                      <a:pt x="154781" y="319564"/>
                      <a:pt x="148114" y="328136"/>
                      <a:pt x="148114" y="339566"/>
                    </a:cubicBezTo>
                    <a:lnTo>
                      <a:pt x="148114" y="358616"/>
                    </a:lnTo>
                    <a:cubicBezTo>
                      <a:pt x="96679" y="370046"/>
                      <a:pt x="58579" y="415766"/>
                      <a:pt x="58579" y="470059"/>
                    </a:cubicBezTo>
                    <a:lnTo>
                      <a:pt x="58579" y="885349"/>
                    </a:lnTo>
                    <a:lnTo>
                      <a:pt x="32861" y="885349"/>
                    </a:lnTo>
                    <a:cubicBezTo>
                      <a:pt x="18574" y="885349"/>
                      <a:pt x="7144" y="896779"/>
                      <a:pt x="7144" y="912019"/>
                    </a:cubicBezTo>
                    <a:cubicBezTo>
                      <a:pt x="7144" y="926306"/>
                      <a:pt x="18574" y="937736"/>
                      <a:pt x="32861" y="937736"/>
                    </a:cubicBezTo>
                    <a:lnTo>
                      <a:pt x="134779" y="937736"/>
                    </a:lnTo>
                    <a:lnTo>
                      <a:pt x="134779" y="995839"/>
                    </a:lnTo>
                    <a:lnTo>
                      <a:pt x="99536" y="995839"/>
                    </a:lnTo>
                    <a:cubicBezTo>
                      <a:pt x="87154" y="995839"/>
                      <a:pt x="77629" y="1005364"/>
                      <a:pt x="77629" y="1017746"/>
                    </a:cubicBezTo>
                    <a:lnTo>
                      <a:pt x="77629" y="1030129"/>
                    </a:lnTo>
                    <a:lnTo>
                      <a:pt x="267176" y="1030129"/>
                    </a:lnTo>
                    <a:lnTo>
                      <a:pt x="267176" y="1017746"/>
                    </a:lnTo>
                    <a:cubicBezTo>
                      <a:pt x="267176" y="1005364"/>
                      <a:pt x="257651" y="995839"/>
                      <a:pt x="245269" y="995839"/>
                    </a:cubicBezTo>
                    <a:lnTo>
                      <a:pt x="210026" y="995839"/>
                    </a:lnTo>
                    <a:lnTo>
                      <a:pt x="210026" y="937736"/>
                    </a:lnTo>
                    <a:lnTo>
                      <a:pt x="311944" y="937736"/>
                    </a:lnTo>
                    <a:cubicBezTo>
                      <a:pt x="326231" y="937736"/>
                      <a:pt x="337661" y="926306"/>
                      <a:pt x="337661" y="912019"/>
                    </a:cubicBezTo>
                    <a:cubicBezTo>
                      <a:pt x="337661" y="896779"/>
                      <a:pt x="326231" y="885349"/>
                      <a:pt x="311944" y="885349"/>
                    </a:cubicBezTo>
                    <a:close/>
                    <a:moveTo>
                      <a:pt x="84296" y="885349"/>
                    </a:moveTo>
                    <a:lnTo>
                      <a:pt x="84296" y="471011"/>
                    </a:lnTo>
                    <a:cubicBezTo>
                      <a:pt x="84296" y="422434"/>
                      <a:pt x="124301" y="382429"/>
                      <a:pt x="172879" y="382429"/>
                    </a:cubicBezTo>
                    <a:cubicBezTo>
                      <a:pt x="221456" y="382429"/>
                      <a:pt x="261461" y="422434"/>
                      <a:pt x="261461" y="471011"/>
                    </a:cubicBezTo>
                    <a:lnTo>
                      <a:pt x="261461" y="886301"/>
                    </a:lnTo>
                    <a:lnTo>
                      <a:pt x="84296" y="886301"/>
                    </a:lnTo>
                    <a:close/>
                  </a:path>
                </a:pathLst>
              </a:custGeom>
              <a:solidFill>
                <a:schemeClr val="bg1">
                  <a:lumMod val="7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grpSp>
      </p:grpSp>
      <p:grpSp>
        <p:nvGrpSpPr>
          <p:cNvPr id="6" name="Group 5">
            <a:extLst>
              <a:ext uri="{FF2B5EF4-FFF2-40B4-BE49-F238E27FC236}">
                <a16:creationId xmlns:a16="http://schemas.microsoft.com/office/drawing/2014/main" id="{BDA31F2C-4983-4855-91AB-3857FDF525B4}"/>
              </a:ext>
            </a:extLst>
          </p:cNvPr>
          <p:cNvGrpSpPr/>
          <p:nvPr/>
        </p:nvGrpSpPr>
        <p:grpSpPr>
          <a:xfrm>
            <a:off x="13821168" y="9244489"/>
            <a:ext cx="8481572" cy="3113737"/>
            <a:chOff x="13180217" y="6933524"/>
            <a:chExt cx="8481572" cy="3113737"/>
          </a:xfrm>
        </p:grpSpPr>
        <p:sp>
          <p:nvSpPr>
            <p:cNvPr id="7" name="Subtitle 2">
              <a:extLst>
                <a:ext uri="{FF2B5EF4-FFF2-40B4-BE49-F238E27FC236}">
                  <a16:creationId xmlns:a16="http://schemas.microsoft.com/office/drawing/2014/main" id="{58157608-A940-4AD3-AAC3-59099DA76B1F}"/>
                </a:ext>
              </a:extLst>
            </p:cNvPr>
            <p:cNvSpPr txBox="1">
              <a:spLocks/>
            </p:cNvSpPr>
            <p:nvPr/>
          </p:nvSpPr>
          <p:spPr>
            <a:xfrm>
              <a:off x="14301518" y="7760863"/>
              <a:ext cx="7360271" cy="228639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000" dirty="0">
                  <a:solidFill>
                    <a:srgbClr val="FF0000"/>
                  </a:solidFill>
                  <a:latin typeface="Open Sans Light" panose="020B0306030504020204" pitchFamily="34" charset="0"/>
                  <a:ea typeface="Open Sans Light" panose="020B0306030504020204" pitchFamily="34" charset="0"/>
                  <a:cs typeface="Open Sans Light" panose="020B0306030504020204" pitchFamily="34" charset="0"/>
                  <a:hlinkClick r:id="rId6"/>
                </a:rPr>
                <a:t>https://github.com/datamade/census</a:t>
              </a:r>
              <a:endParaRPr lang="en-US" sz="2000" dirty="0">
                <a:solidFill>
                  <a:srgbClr val="FF0000"/>
                </a:solidFill>
                <a:latin typeface="Open Sans Light" panose="020B0306030504020204" pitchFamily="34" charset="0"/>
                <a:ea typeface="Open Sans Light" panose="020B0306030504020204" pitchFamily="34" charset="0"/>
                <a:cs typeface="Open Sans Light" panose="020B0306030504020204" pitchFamily="34" charset="0"/>
              </a:endParaRPr>
            </a:p>
            <a:p>
              <a:pPr algn="l"/>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Wrapper for United States Census Bureau’s API</a:t>
              </a:r>
            </a:p>
            <a:p>
              <a:pPr algn="l"/>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Used 2013 ACS5 Census Data</a:t>
              </a:r>
            </a:p>
            <a:p>
              <a:pPr algn="l"/>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52 rows and 8 columns</a:t>
              </a:r>
            </a:p>
            <a:p>
              <a:pPr algn="l"/>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Reported 50 States, the District of Columbia and Puerto Rico</a:t>
              </a:r>
              <a:endParaRPr lang="en-US" sz="2000" b="0" dirty="0">
                <a:solidFill>
                  <a:srgbClr val="000000"/>
                </a:solidFill>
                <a:effectLst/>
                <a:latin typeface="Open Sans" panose="020B0606030504020204"/>
              </a:endParaRPr>
            </a:p>
          </p:txBody>
        </p:sp>
        <p:sp>
          <p:nvSpPr>
            <p:cNvPr id="34" name="TextBox 33">
              <a:extLst>
                <a:ext uri="{FF2B5EF4-FFF2-40B4-BE49-F238E27FC236}">
                  <a16:creationId xmlns:a16="http://schemas.microsoft.com/office/drawing/2014/main" id="{57D4376A-93A7-4C60-9EA2-91797B249D4C}"/>
                </a:ext>
              </a:extLst>
            </p:cNvPr>
            <p:cNvSpPr txBox="1"/>
            <p:nvPr/>
          </p:nvSpPr>
          <p:spPr>
            <a:xfrm>
              <a:off x="14437094" y="7020826"/>
              <a:ext cx="1604927" cy="881139"/>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Census</a:t>
              </a:r>
            </a:p>
          </p:txBody>
        </p:sp>
        <p:grpSp>
          <p:nvGrpSpPr>
            <p:cNvPr id="41" name="Graphic 3">
              <a:extLst>
                <a:ext uri="{FF2B5EF4-FFF2-40B4-BE49-F238E27FC236}">
                  <a16:creationId xmlns:a16="http://schemas.microsoft.com/office/drawing/2014/main" id="{F0DB0397-D5B0-4E00-820A-980F1D57E883}"/>
                </a:ext>
              </a:extLst>
            </p:cNvPr>
            <p:cNvGrpSpPr>
              <a:grpSpLocks noChangeAspect="1"/>
            </p:cNvGrpSpPr>
            <p:nvPr/>
          </p:nvGrpSpPr>
          <p:grpSpPr>
            <a:xfrm>
              <a:off x="13180217" y="6933524"/>
              <a:ext cx="709168" cy="2127505"/>
              <a:chOff x="5922168" y="2912268"/>
              <a:chExt cx="342900" cy="1028700"/>
            </a:xfrm>
          </p:grpSpPr>
          <p:sp>
            <p:nvSpPr>
              <p:cNvPr id="42" name="Freeform: Shape 10">
                <a:extLst>
                  <a:ext uri="{FF2B5EF4-FFF2-40B4-BE49-F238E27FC236}">
                    <a16:creationId xmlns:a16="http://schemas.microsoft.com/office/drawing/2014/main" id="{D024D148-01B4-48D9-B00F-F656521F3CB2}"/>
                  </a:ext>
                </a:extLst>
              </p:cNvPr>
              <p:cNvSpPr/>
              <p:nvPr/>
            </p:nvSpPr>
            <p:spPr>
              <a:xfrm>
                <a:off x="5986940"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bg1">
                  <a:lumMod val="50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43" name="Freeform: Shape 11">
                <a:extLst>
                  <a:ext uri="{FF2B5EF4-FFF2-40B4-BE49-F238E27FC236}">
                    <a16:creationId xmlns:a16="http://schemas.microsoft.com/office/drawing/2014/main" id="{BFA3F951-D38F-4D90-A10F-EBBF2086D154}"/>
                  </a:ext>
                </a:extLst>
              </p:cNvPr>
              <p:cNvSpPr/>
              <p:nvPr/>
            </p:nvSpPr>
            <p:spPr>
              <a:xfrm>
                <a:off x="5988768"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accent2"/>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44" name="Freeform: Shape 12">
                <a:extLst>
                  <a:ext uri="{FF2B5EF4-FFF2-40B4-BE49-F238E27FC236}">
                    <a16:creationId xmlns:a16="http://schemas.microsoft.com/office/drawing/2014/main" id="{B0226593-093F-49CB-A95F-486DA7C75C10}"/>
                  </a:ext>
                </a:extLst>
              </p:cNvPr>
              <p:cNvSpPr/>
              <p:nvPr/>
            </p:nvSpPr>
            <p:spPr>
              <a:xfrm>
                <a:off x="6017418" y="3305651"/>
                <a:ext cx="95250" cy="466725"/>
              </a:xfrm>
              <a:custGeom>
                <a:avLst/>
                <a:gdLst>
                  <a:gd name="connsiteX0" fmla="*/ 17621 w 95250"/>
                  <a:gd name="connsiteY0" fmla="*/ 466249 h 466725"/>
                  <a:gd name="connsiteX1" fmla="*/ 7144 w 95250"/>
                  <a:gd name="connsiteY1" fmla="*/ 455771 h 466725"/>
                  <a:gd name="connsiteX2" fmla="*/ 7144 w 95250"/>
                  <a:gd name="connsiteY2" fmla="*/ 77629 h 466725"/>
                  <a:gd name="connsiteX3" fmla="*/ 77629 w 95250"/>
                  <a:gd name="connsiteY3" fmla="*/ 7144 h 466725"/>
                  <a:gd name="connsiteX4" fmla="*/ 88106 w 95250"/>
                  <a:gd name="connsiteY4" fmla="*/ 17621 h 466725"/>
                  <a:gd name="connsiteX5" fmla="*/ 77629 w 95250"/>
                  <a:gd name="connsiteY5" fmla="*/ 28099 h 466725"/>
                  <a:gd name="connsiteX6" fmla="*/ 28099 w 95250"/>
                  <a:gd name="connsiteY6" fmla="*/ 77629 h 466725"/>
                  <a:gd name="connsiteX7" fmla="*/ 28099 w 95250"/>
                  <a:gd name="connsiteY7" fmla="*/ 455771 h 466725"/>
                  <a:gd name="connsiteX8" fmla="*/ 17621 w 95250"/>
                  <a:gd name="connsiteY8" fmla="*/ 4662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466725">
                    <a:moveTo>
                      <a:pt x="17621" y="466249"/>
                    </a:moveTo>
                    <a:cubicBezTo>
                      <a:pt x="11906" y="466249"/>
                      <a:pt x="7144" y="461486"/>
                      <a:pt x="7144" y="455771"/>
                    </a:cubicBezTo>
                    <a:lnTo>
                      <a:pt x="7144" y="77629"/>
                    </a:lnTo>
                    <a:cubicBezTo>
                      <a:pt x="7144" y="38576"/>
                      <a:pt x="38576" y="7144"/>
                      <a:pt x="77629" y="7144"/>
                    </a:cubicBezTo>
                    <a:cubicBezTo>
                      <a:pt x="83344" y="7144"/>
                      <a:pt x="88106" y="11906"/>
                      <a:pt x="88106" y="17621"/>
                    </a:cubicBezTo>
                    <a:cubicBezTo>
                      <a:pt x="88106" y="23336"/>
                      <a:pt x="83344" y="28099"/>
                      <a:pt x="77629" y="28099"/>
                    </a:cubicBezTo>
                    <a:cubicBezTo>
                      <a:pt x="50959" y="28099"/>
                      <a:pt x="28099" y="50006"/>
                      <a:pt x="28099" y="77629"/>
                    </a:cubicBezTo>
                    <a:lnTo>
                      <a:pt x="28099" y="455771"/>
                    </a:lnTo>
                    <a:cubicBezTo>
                      <a:pt x="28099" y="461486"/>
                      <a:pt x="23336" y="466249"/>
                      <a:pt x="17621" y="466249"/>
                    </a:cubicBezTo>
                    <a:close/>
                  </a:path>
                </a:pathLst>
              </a:custGeom>
              <a:solidFill>
                <a:schemeClr val="bg1">
                  <a:lumMod val="9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45" name="Freeform: Shape 13">
                <a:extLst>
                  <a:ext uri="{FF2B5EF4-FFF2-40B4-BE49-F238E27FC236}">
                    <a16:creationId xmlns:a16="http://schemas.microsoft.com/office/drawing/2014/main" id="{7E20BB9B-C25B-4C8A-95C5-E54E80C5F5BA}"/>
                  </a:ext>
                </a:extLst>
              </p:cNvPr>
              <p:cNvSpPr/>
              <p:nvPr/>
            </p:nvSpPr>
            <p:spPr>
              <a:xfrm>
                <a:off x="5922168" y="2912268"/>
                <a:ext cx="342900" cy="1028700"/>
              </a:xfrm>
              <a:custGeom>
                <a:avLst/>
                <a:gdLst>
                  <a:gd name="connsiteX0" fmla="*/ 311944 w 342900"/>
                  <a:gd name="connsiteY0" fmla="*/ 885349 h 1028700"/>
                  <a:gd name="connsiteX1" fmla="*/ 287179 w 342900"/>
                  <a:gd name="connsiteY1" fmla="*/ 885349 h 1028700"/>
                  <a:gd name="connsiteX2" fmla="*/ 287179 w 342900"/>
                  <a:gd name="connsiteY2" fmla="*/ 471011 h 1028700"/>
                  <a:gd name="connsiteX3" fmla="*/ 197644 w 342900"/>
                  <a:gd name="connsiteY3" fmla="*/ 359569 h 1028700"/>
                  <a:gd name="connsiteX4" fmla="*/ 197644 w 342900"/>
                  <a:gd name="connsiteY4" fmla="*/ 340519 h 1028700"/>
                  <a:gd name="connsiteX5" fmla="*/ 181451 w 342900"/>
                  <a:gd name="connsiteY5" fmla="*/ 316706 h 1028700"/>
                  <a:gd name="connsiteX6" fmla="*/ 181451 w 342900"/>
                  <a:gd name="connsiteY6" fmla="*/ 7144 h 1028700"/>
                  <a:gd name="connsiteX7" fmla="*/ 164306 w 342900"/>
                  <a:gd name="connsiteY7" fmla="*/ 63341 h 1028700"/>
                  <a:gd name="connsiteX8" fmla="*/ 164306 w 342900"/>
                  <a:gd name="connsiteY8" fmla="*/ 315754 h 1028700"/>
                  <a:gd name="connsiteX9" fmla="*/ 148114 w 342900"/>
                  <a:gd name="connsiteY9" fmla="*/ 339566 h 1028700"/>
                  <a:gd name="connsiteX10" fmla="*/ 148114 w 342900"/>
                  <a:gd name="connsiteY10" fmla="*/ 358616 h 1028700"/>
                  <a:gd name="connsiteX11" fmla="*/ 58579 w 342900"/>
                  <a:gd name="connsiteY11" fmla="*/ 470059 h 1028700"/>
                  <a:gd name="connsiteX12" fmla="*/ 58579 w 342900"/>
                  <a:gd name="connsiteY12" fmla="*/ 885349 h 1028700"/>
                  <a:gd name="connsiteX13" fmla="*/ 32861 w 342900"/>
                  <a:gd name="connsiteY13" fmla="*/ 885349 h 1028700"/>
                  <a:gd name="connsiteX14" fmla="*/ 7144 w 342900"/>
                  <a:gd name="connsiteY14" fmla="*/ 912019 h 1028700"/>
                  <a:gd name="connsiteX15" fmla="*/ 32861 w 342900"/>
                  <a:gd name="connsiteY15" fmla="*/ 937736 h 1028700"/>
                  <a:gd name="connsiteX16" fmla="*/ 134779 w 342900"/>
                  <a:gd name="connsiteY16" fmla="*/ 937736 h 1028700"/>
                  <a:gd name="connsiteX17" fmla="*/ 134779 w 342900"/>
                  <a:gd name="connsiteY17" fmla="*/ 995839 h 1028700"/>
                  <a:gd name="connsiteX18" fmla="*/ 99536 w 342900"/>
                  <a:gd name="connsiteY18" fmla="*/ 995839 h 1028700"/>
                  <a:gd name="connsiteX19" fmla="*/ 77629 w 342900"/>
                  <a:gd name="connsiteY19" fmla="*/ 1017746 h 1028700"/>
                  <a:gd name="connsiteX20" fmla="*/ 77629 w 342900"/>
                  <a:gd name="connsiteY20" fmla="*/ 1030129 h 1028700"/>
                  <a:gd name="connsiteX21" fmla="*/ 267176 w 342900"/>
                  <a:gd name="connsiteY21" fmla="*/ 1030129 h 1028700"/>
                  <a:gd name="connsiteX22" fmla="*/ 267176 w 342900"/>
                  <a:gd name="connsiteY22" fmla="*/ 1017746 h 1028700"/>
                  <a:gd name="connsiteX23" fmla="*/ 245269 w 342900"/>
                  <a:gd name="connsiteY23" fmla="*/ 995839 h 1028700"/>
                  <a:gd name="connsiteX24" fmla="*/ 210026 w 342900"/>
                  <a:gd name="connsiteY24" fmla="*/ 995839 h 1028700"/>
                  <a:gd name="connsiteX25" fmla="*/ 210026 w 342900"/>
                  <a:gd name="connsiteY25" fmla="*/ 937736 h 1028700"/>
                  <a:gd name="connsiteX26" fmla="*/ 311944 w 342900"/>
                  <a:gd name="connsiteY26" fmla="*/ 937736 h 1028700"/>
                  <a:gd name="connsiteX27" fmla="*/ 337661 w 342900"/>
                  <a:gd name="connsiteY27" fmla="*/ 912019 h 1028700"/>
                  <a:gd name="connsiteX28" fmla="*/ 311944 w 342900"/>
                  <a:gd name="connsiteY28" fmla="*/ 885349 h 1028700"/>
                  <a:gd name="connsiteX29" fmla="*/ 84296 w 342900"/>
                  <a:gd name="connsiteY29" fmla="*/ 885349 h 1028700"/>
                  <a:gd name="connsiteX30" fmla="*/ 84296 w 342900"/>
                  <a:gd name="connsiteY30" fmla="*/ 471011 h 1028700"/>
                  <a:gd name="connsiteX31" fmla="*/ 172879 w 342900"/>
                  <a:gd name="connsiteY31" fmla="*/ 382429 h 1028700"/>
                  <a:gd name="connsiteX32" fmla="*/ 261461 w 342900"/>
                  <a:gd name="connsiteY32" fmla="*/ 471011 h 1028700"/>
                  <a:gd name="connsiteX33" fmla="*/ 261461 w 342900"/>
                  <a:gd name="connsiteY33" fmla="*/ 886301 h 1028700"/>
                  <a:gd name="connsiteX34" fmla="*/ 84296 w 342900"/>
                  <a:gd name="connsiteY34" fmla="*/ 886301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2900" h="1028700">
                    <a:moveTo>
                      <a:pt x="311944" y="885349"/>
                    </a:moveTo>
                    <a:lnTo>
                      <a:pt x="287179" y="885349"/>
                    </a:lnTo>
                    <a:lnTo>
                      <a:pt x="287179" y="471011"/>
                    </a:lnTo>
                    <a:cubicBezTo>
                      <a:pt x="287179" y="416719"/>
                      <a:pt x="249079" y="370999"/>
                      <a:pt x="197644" y="359569"/>
                    </a:cubicBezTo>
                    <a:lnTo>
                      <a:pt x="197644" y="340519"/>
                    </a:lnTo>
                    <a:cubicBezTo>
                      <a:pt x="197644" y="330041"/>
                      <a:pt x="190976" y="320516"/>
                      <a:pt x="181451" y="316706"/>
                    </a:cubicBezTo>
                    <a:lnTo>
                      <a:pt x="181451" y="7144"/>
                    </a:lnTo>
                    <a:lnTo>
                      <a:pt x="164306" y="63341"/>
                    </a:lnTo>
                    <a:lnTo>
                      <a:pt x="164306" y="315754"/>
                    </a:lnTo>
                    <a:cubicBezTo>
                      <a:pt x="154781" y="319564"/>
                      <a:pt x="148114" y="328136"/>
                      <a:pt x="148114" y="339566"/>
                    </a:cubicBezTo>
                    <a:lnTo>
                      <a:pt x="148114" y="358616"/>
                    </a:lnTo>
                    <a:cubicBezTo>
                      <a:pt x="96679" y="370046"/>
                      <a:pt x="58579" y="415766"/>
                      <a:pt x="58579" y="470059"/>
                    </a:cubicBezTo>
                    <a:lnTo>
                      <a:pt x="58579" y="885349"/>
                    </a:lnTo>
                    <a:lnTo>
                      <a:pt x="32861" y="885349"/>
                    </a:lnTo>
                    <a:cubicBezTo>
                      <a:pt x="18574" y="885349"/>
                      <a:pt x="7144" y="896779"/>
                      <a:pt x="7144" y="912019"/>
                    </a:cubicBezTo>
                    <a:cubicBezTo>
                      <a:pt x="7144" y="926306"/>
                      <a:pt x="18574" y="937736"/>
                      <a:pt x="32861" y="937736"/>
                    </a:cubicBezTo>
                    <a:lnTo>
                      <a:pt x="134779" y="937736"/>
                    </a:lnTo>
                    <a:lnTo>
                      <a:pt x="134779" y="995839"/>
                    </a:lnTo>
                    <a:lnTo>
                      <a:pt x="99536" y="995839"/>
                    </a:lnTo>
                    <a:cubicBezTo>
                      <a:pt x="87154" y="995839"/>
                      <a:pt x="77629" y="1005364"/>
                      <a:pt x="77629" y="1017746"/>
                    </a:cubicBezTo>
                    <a:lnTo>
                      <a:pt x="77629" y="1030129"/>
                    </a:lnTo>
                    <a:lnTo>
                      <a:pt x="267176" y="1030129"/>
                    </a:lnTo>
                    <a:lnTo>
                      <a:pt x="267176" y="1017746"/>
                    </a:lnTo>
                    <a:cubicBezTo>
                      <a:pt x="267176" y="1005364"/>
                      <a:pt x="257651" y="995839"/>
                      <a:pt x="245269" y="995839"/>
                    </a:cubicBezTo>
                    <a:lnTo>
                      <a:pt x="210026" y="995839"/>
                    </a:lnTo>
                    <a:lnTo>
                      <a:pt x="210026" y="937736"/>
                    </a:lnTo>
                    <a:lnTo>
                      <a:pt x="311944" y="937736"/>
                    </a:lnTo>
                    <a:cubicBezTo>
                      <a:pt x="326231" y="937736"/>
                      <a:pt x="337661" y="926306"/>
                      <a:pt x="337661" y="912019"/>
                    </a:cubicBezTo>
                    <a:cubicBezTo>
                      <a:pt x="337661" y="896779"/>
                      <a:pt x="326231" y="885349"/>
                      <a:pt x="311944" y="885349"/>
                    </a:cubicBezTo>
                    <a:close/>
                    <a:moveTo>
                      <a:pt x="84296" y="885349"/>
                    </a:moveTo>
                    <a:lnTo>
                      <a:pt x="84296" y="471011"/>
                    </a:lnTo>
                    <a:cubicBezTo>
                      <a:pt x="84296" y="422434"/>
                      <a:pt x="124301" y="382429"/>
                      <a:pt x="172879" y="382429"/>
                    </a:cubicBezTo>
                    <a:cubicBezTo>
                      <a:pt x="221456" y="382429"/>
                      <a:pt x="261461" y="422434"/>
                      <a:pt x="261461" y="471011"/>
                    </a:cubicBezTo>
                    <a:lnTo>
                      <a:pt x="261461" y="886301"/>
                    </a:lnTo>
                    <a:lnTo>
                      <a:pt x="84296" y="886301"/>
                    </a:lnTo>
                    <a:close/>
                  </a:path>
                </a:pathLst>
              </a:custGeom>
              <a:solidFill>
                <a:schemeClr val="bg1">
                  <a:lumMod val="7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grpSp>
      </p:grpSp>
      <p:grpSp>
        <p:nvGrpSpPr>
          <p:cNvPr id="21" name="Group 20">
            <a:extLst>
              <a:ext uri="{FF2B5EF4-FFF2-40B4-BE49-F238E27FC236}">
                <a16:creationId xmlns:a16="http://schemas.microsoft.com/office/drawing/2014/main" id="{4113F8F1-5E31-402E-8D79-BB53C45A1D46}"/>
              </a:ext>
            </a:extLst>
          </p:cNvPr>
          <p:cNvGrpSpPr/>
          <p:nvPr/>
        </p:nvGrpSpPr>
        <p:grpSpPr>
          <a:xfrm>
            <a:off x="2066936" y="9244489"/>
            <a:ext cx="8640787" cy="2917897"/>
            <a:chOff x="1847480" y="9605592"/>
            <a:chExt cx="8640787" cy="2917897"/>
          </a:xfrm>
        </p:grpSpPr>
        <p:sp>
          <p:nvSpPr>
            <p:cNvPr id="8" name="TextBox 7">
              <a:extLst>
                <a:ext uri="{FF2B5EF4-FFF2-40B4-BE49-F238E27FC236}">
                  <a16:creationId xmlns:a16="http://schemas.microsoft.com/office/drawing/2014/main" id="{1EE1EC99-0ACE-476B-A941-D2D922F68C16}"/>
                </a:ext>
              </a:extLst>
            </p:cNvPr>
            <p:cNvSpPr txBox="1"/>
            <p:nvPr/>
          </p:nvSpPr>
          <p:spPr>
            <a:xfrm>
              <a:off x="3263572" y="9605592"/>
              <a:ext cx="4882683"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J &amp; J Vaccine Allocation:</a:t>
              </a:r>
            </a:p>
          </p:txBody>
        </p:sp>
        <p:sp>
          <p:nvSpPr>
            <p:cNvPr id="9" name="Subtitle 2">
              <a:extLst>
                <a:ext uri="{FF2B5EF4-FFF2-40B4-BE49-F238E27FC236}">
                  <a16:creationId xmlns:a16="http://schemas.microsoft.com/office/drawing/2014/main" id="{542689E1-0859-48FB-9EF5-5C8527C01822}"/>
                </a:ext>
              </a:extLst>
            </p:cNvPr>
            <p:cNvSpPr txBox="1">
              <a:spLocks/>
            </p:cNvSpPr>
            <p:nvPr/>
          </p:nvSpPr>
          <p:spPr>
            <a:xfrm>
              <a:off x="3127996" y="10518771"/>
              <a:ext cx="7360271" cy="200471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000" b="0" dirty="0">
                  <a:solidFill>
                    <a:srgbClr val="000000"/>
                  </a:solidFill>
                  <a:effectLst/>
                  <a:latin typeface="Open Sans" panose="020B0606030504020204"/>
                  <a:hlinkClick r:id="rId7"/>
                </a:rPr>
                <a:t>https://data.cdc.gov/Vaccinations/COVID-19-Vaccine-Distribution-Allocations-by-Juris/w9zu-fywh</a:t>
              </a:r>
              <a:endParaRPr lang="en-US" sz="2000" b="0" dirty="0">
                <a:solidFill>
                  <a:srgbClr val="000000"/>
                </a:solidFill>
                <a:effectLst/>
                <a:latin typeface="Open Sans" panose="020B0606030504020204"/>
              </a:endParaRPr>
            </a:p>
            <a:p>
              <a:pPr algn="l">
                <a:lnSpc>
                  <a:spcPct val="100000"/>
                </a:lnSpc>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379 rows, 4 columns</a:t>
              </a:r>
            </a:p>
            <a:p>
              <a:pPr algn="l">
                <a:lnSpc>
                  <a:spcPct val="100000"/>
                </a:lnSpc>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Reported weekly by state, territories, government and select cities</a:t>
              </a:r>
              <a:endParaRPr lang="en-US" sz="2000"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46" name="Graphic 3">
              <a:extLst>
                <a:ext uri="{FF2B5EF4-FFF2-40B4-BE49-F238E27FC236}">
                  <a16:creationId xmlns:a16="http://schemas.microsoft.com/office/drawing/2014/main" id="{E9792D98-DCFA-47BD-B13E-AC65CD5F8888}"/>
                </a:ext>
              </a:extLst>
            </p:cNvPr>
            <p:cNvGrpSpPr>
              <a:grpSpLocks noChangeAspect="1"/>
            </p:cNvGrpSpPr>
            <p:nvPr/>
          </p:nvGrpSpPr>
          <p:grpSpPr>
            <a:xfrm>
              <a:off x="1847480" y="9962259"/>
              <a:ext cx="656905" cy="1970717"/>
              <a:chOff x="5922168" y="2912268"/>
              <a:chExt cx="342900" cy="1028700"/>
            </a:xfrm>
          </p:grpSpPr>
          <p:sp>
            <p:nvSpPr>
              <p:cNvPr id="47" name="Freeform: Shape 15">
                <a:extLst>
                  <a:ext uri="{FF2B5EF4-FFF2-40B4-BE49-F238E27FC236}">
                    <a16:creationId xmlns:a16="http://schemas.microsoft.com/office/drawing/2014/main" id="{60E6E577-4CF9-4F20-97F2-E2179F5C3AB0}"/>
                  </a:ext>
                </a:extLst>
              </p:cNvPr>
              <p:cNvSpPr/>
              <p:nvPr/>
            </p:nvSpPr>
            <p:spPr>
              <a:xfrm>
                <a:off x="5986940"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bg2">
                  <a:lumMod val="50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48" name="Freeform: Shape 16">
                <a:extLst>
                  <a:ext uri="{FF2B5EF4-FFF2-40B4-BE49-F238E27FC236}">
                    <a16:creationId xmlns:a16="http://schemas.microsoft.com/office/drawing/2014/main" id="{0588B23E-261E-49D7-BB26-5119F431FE96}"/>
                  </a:ext>
                </a:extLst>
              </p:cNvPr>
              <p:cNvSpPr/>
              <p:nvPr/>
            </p:nvSpPr>
            <p:spPr>
              <a:xfrm>
                <a:off x="5988768" y="3504417"/>
                <a:ext cx="209550" cy="303202"/>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accent3"/>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49" name="Freeform: Shape 17">
                <a:extLst>
                  <a:ext uri="{FF2B5EF4-FFF2-40B4-BE49-F238E27FC236}">
                    <a16:creationId xmlns:a16="http://schemas.microsoft.com/office/drawing/2014/main" id="{E1335B4A-B701-4D28-8DA4-FC1A860C4CF3}"/>
                  </a:ext>
                </a:extLst>
              </p:cNvPr>
              <p:cNvSpPr/>
              <p:nvPr/>
            </p:nvSpPr>
            <p:spPr>
              <a:xfrm>
                <a:off x="6017418" y="3305651"/>
                <a:ext cx="95250" cy="466725"/>
              </a:xfrm>
              <a:custGeom>
                <a:avLst/>
                <a:gdLst>
                  <a:gd name="connsiteX0" fmla="*/ 17621 w 95250"/>
                  <a:gd name="connsiteY0" fmla="*/ 466249 h 466725"/>
                  <a:gd name="connsiteX1" fmla="*/ 7144 w 95250"/>
                  <a:gd name="connsiteY1" fmla="*/ 455771 h 466725"/>
                  <a:gd name="connsiteX2" fmla="*/ 7144 w 95250"/>
                  <a:gd name="connsiteY2" fmla="*/ 77629 h 466725"/>
                  <a:gd name="connsiteX3" fmla="*/ 77629 w 95250"/>
                  <a:gd name="connsiteY3" fmla="*/ 7144 h 466725"/>
                  <a:gd name="connsiteX4" fmla="*/ 88106 w 95250"/>
                  <a:gd name="connsiteY4" fmla="*/ 17621 h 466725"/>
                  <a:gd name="connsiteX5" fmla="*/ 77629 w 95250"/>
                  <a:gd name="connsiteY5" fmla="*/ 28099 h 466725"/>
                  <a:gd name="connsiteX6" fmla="*/ 28099 w 95250"/>
                  <a:gd name="connsiteY6" fmla="*/ 77629 h 466725"/>
                  <a:gd name="connsiteX7" fmla="*/ 28099 w 95250"/>
                  <a:gd name="connsiteY7" fmla="*/ 455771 h 466725"/>
                  <a:gd name="connsiteX8" fmla="*/ 17621 w 95250"/>
                  <a:gd name="connsiteY8" fmla="*/ 4662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466725">
                    <a:moveTo>
                      <a:pt x="17621" y="466249"/>
                    </a:moveTo>
                    <a:cubicBezTo>
                      <a:pt x="11906" y="466249"/>
                      <a:pt x="7144" y="461486"/>
                      <a:pt x="7144" y="455771"/>
                    </a:cubicBezTo>
                    <a:lnTo>
                      <a:pt x="7144" y="77629"/>
                    </a:lnTo>
                    <a:cubicBezTo>
                      <a:pt x="7144" y="38576"/>
                      <a:pt x="38576" y="7144"/>
                      <a:pt x="77629" y="7144"/>
                    </a:cubicBezTo>
                    <a:cubicBezTo>
                      <a:pt x="83344" y="7144"/>
                      <a:pt x="88106" y="11906"/>
                      <a:pt x="88106" y="17621"/>
                    </a:cubicBezTo>
                    <a:cubicBezTo>
                      <a:pt x="88106" y="23336"/>
                      <a:pt x="83344" y="28099"/>
                      <a:pt x="77629" y="28099"/>
                    </a:cubicBezTo>
                    <a:cubicBezTo>
                      <a:pt x="50959" y="28099"/>
                      <a:pt x="28099" y="50006"/>
                      <a:pt x="28099" y="77629"/>
                    </a:cubicBezTo>
                    <a:lnTo>
                      <a:pt x="28099" y="455771"/>
                    </a:lnTo>
                    <a:cubicBezTo>
                      <a:pt x="28099" y="461486"/>
                      <a:pt x="23336" y="466249"/>
                      <a:pt x="17621" y="466249"/>
                    </a:cubicBezTo>
                    <a:close/>
                  </a:path>
                </a:pathLst>
              </a:custGeom>
              <a:solidFill>
                <a:schemeClr val="bg1">
                  <a:lumMod val="9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50" name="Freeform: Shape 18">
                <a:extLst>
                  <a:ext uri="{FF2B5EF4-FFF2-40B4-BE49-F238E27FC236}">
                    <a16:creationId xmlns:a16="http://schemas.microsoft.com/office/drawing/2014/main" id="{03A739F1-6C9C-4BF4-B022-9E65DCD0A49A}"/>
                  </a:ext>
                </a:extLst>
              </p:cNvPr>
              <p:cNvSpPr/>
              <p:nvPr/>
            </p:nvSpPr>
            <p:spPr>
              <a:xfrm>
                <a:off x="5922168" y="2912268"/>
                <a:ext cx="342900" cy="1028700"/>
              </a:xfrm>
              <a:custGeom>
                <a:avLst/>
                <a:gdLst>
                  <a:gd name="connsiteX0" fmla="*/ 311944 w 342900"/>
                  <a:gd name="connsiteY0" fmla="*/ 885349 h 1028700"/>
                  <a:gd name="connsiteX1" fmla="*/ 287179 w 342900"/>
                  <a:gd name="connsiteY1" fmla="*/ 885349 h 1028700"/>
                  <a:gd name="connsiteX2" fmla="*/ 287179 w 342900"/>
                  <a:gd name="connsiteY2" fmla="*/ 471011 h 1028700"/>
                  <a:gd name="connsiteX3" fmla="*/ 197644 w 342900"/>
                  <a:gd name="connsiteY3" fmla="*/ 359569 h 1028700"/>
                  <a:gd name="connsiteX4" fmla="*/ 197644 w 342900"/>
                  <a:gd name="connsiteY4" fmla="*/ 340519 h 1028700"/>
                  <a:gd name="connsiteX5" fmla="*/ 181451 w 342900"/>
                  <a:gd name="connsiteY5" fmla="*/ 316706 h 1028700"/>
                  <a:gd name="connsiteX6" fmla="*/ 181451 w 342900"/>
                  <a:gd name="connsiteY6" fmla="*/ 7144 h 1028700"/>
                  <a:gd name="connsiteX7" fmla="*/ 164306 w 342900"/>
                  <a:gd name="connsiteY7" fmla="*/ 63341 h 1028700"/>
                  <a:gd name="connsiteX8" fmla="*/ 164306 w 342900"/>
                  <a:gd name="connsiteY8" fmla="*/ 315754 h 1028700"/>
                  <a:gd name="connsiteX9" fmla="*/ 148114 w 342900"/>
                  <a:gd name="connsiteY9" fmla="*/ 339566 h 1028700"/>
                  <a:gd name="connsiteX10" fmla="*/ 148114 w 342900"/>
                  <a:gd name="connsiteY10" fmla="*/ 358616 h 1028700"/>
                  <a:gd name="connsiteX11" fmla="*/ 58579 w 342900"/>
                  <a:gd name="connsiteY11" fmla="*/ 470059 h 1028700"/>
                  <a:gd name="connsiteX12" fmla="*/ 58579 w 342900"/>
                  <a:gd name="connsiteY12" fmla="*/ 885349 h 1028700"/>
                  <a:gd name="connsiteX13" fmla="*/ 32861 w 342900"/>
                  <a:gd name="connsiteY13" fmla="*/ 885349 h 1028700"/>
                  <a:gd name="connsiteX14" fmla="*/ 7144 w 342900"/>
                  <a:gd name="connsiteY14" fmla="*/ 912019 h 1028700"/>
                  <a:gd name="connsiteX15" fmla="*/ 32861 w 342900"/>
                  <a:gd name="connsiteY15" fmla="*/ 937736 h 1028700"/>
                  <a:gd name="connsiteX16" fmla="*/ 134779 w 342900"/>
                  <a:gd name="connsiteY16" fmla="*/ 937736 h 1028700"/>
                  <a:gd name="connsiteX17" fmla="*/ 134779 w 342900"/>
                  <a:gd name="connsiteY17" fmla="*/ 995839 h 1028700"/>
                  <a:gd name="connsiteX18" fmla="*/ 99536 w 342900"/>
                  <a:gd name="connsiteY18" fmla="*/ 995839 h 1028700"/>
                  <a:gd name="connsiteX19" fmla="*/ 77629 w 342900"/>
                  <a:gd name="connsiteY19" fmla="*/ 1017746 h 1028700"/>
                  <a:gd name="connsiteX20" fmla="*/ 77629 w 342900"/>
                  <a:gd name="connsiteY20" fmla="*/ 1030129 h 1028700"/>
                  <a:gd name="connsiteX21" fmla="*/ 267176 w 342900"/>
                  <a:gd name="connsiteY21" fmla="*/ 1030129 h 1028700"/>
                  <a:gd name="connsiteX22" fmla="*/ 267176 w 342900"/>
                  <a:gd name="connsiteY22" fmla="*/ 1017746 h 1028700"/>
                  <a:gd name="connsiteX23" fmla="*/ 245269 w 342900"/>
                  <a:gd name="connsiteY23" fmla="*/ 995839 h 1028700"/>
                  <a:gd name="connsiteX24" fmla="*/ 210026 w 342900"/>
                  <a:gd name="connsiteY24" fmla="*/ 995839 h 1028700"/>
                  <a:gd name="connsiteX25" fmla="*/ 210026 w 342900"/>
                  <a:gd name="connsiteY25" fmla="*/ 937736 h 1028700"/>
                  <a:gd name="connsiteX26" fmla="*/ 311944 w 342900"/>
                  <a:gd name="connsiteY26" fmla="*/ 937736 h 1028700"/>
                  <a:gd name="connsiteX27" fmla="*/ 337661 w 342900"/>
                  <a:gd name="connsiteY27" fmla="*/ 912019 h 1028700"/>
                  <a:gd name="connsiteX28" fmla="*/ 311944 w 342900"/>
                  <a:gd name="connsiteY28" fmla="*/ 885349 h 1028700"/>
                  <a:gd name="connsiteX29" fmla="*/ 84296 w 342900"/>
                  <a:gd name="connsiteY29" fmla="*/ 885349 h 1028700"/>
                  <a:gd name="connsiteX30" fmla="*/ 84296 w 342900"/>
                  <a:gd name="connsiteY30" fmla="*/ 471011 h 1028700"/>
                  <a:gd name="connsiteX31" fmla="*/ 172879 w 342900"/>
                  <a:gd name="connsiteY31" fmla="*/ 382429 h 1028700"/>
                  <a:gd name="connsiteX32" fmla="*/ 261461 w 342900"/>
                  <a:gd name="connsiteY32" fmla="*/ 471011 h 1028700"/>
                  <a:gd name="connsiteX33" fmla="*/ 261461 w 342900"/>
                  <a:gd name="connsiteY33" fmla="*/ 886301 h 1028700"/>
                  <a:gd name="connsiteX34" fmla="*/ 84296 w 342900"/>
                  <a:gd name="connsiteY34" fmla="*/ 886301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2900" h="1028700">
                    <a:moveTo>
                      <a:pt x="311944" y="885349"/>
                    </a:moveTo>
                    <a:lnTo>
                      <a:pt x="287179" y="885349"/>
                    </a:lnTo>
                    <a:lnTo>
                      <a:pt x="287179" y="471011"/>
                    </a:lnTo>
                    <a:cubicBezTo>
                      <a:pt x="287179" y="416719"/>
                      <a:pt x="249079" y="370999"/>
                      <a:pt x="197644" y="359569"/>
                    </a:cubicBezTo>
                    <a:lnTo>
                      <a:pt x="197644" y="340519"/>
                    </a:lnTo>
                    <a:cubicBezTo>
                      <a:pt x="197644" y="330041"/>
                      <a:pt x="190976" y="320516"/>
                      <a:pt x="181451" y="316706"/>
                    </a:cubicBezTo>
                    <a:lnTo>
                      <a:pt x="181451" y="7144"/>
                    </a:lnTo>
                    <a:lnTo>
                      <a:pt x="164306" y="63341"/>
                    </a:lnTo>
                    <a:lnTo>
                      <a:pt x="164306" y="315754"/>
                    </a:lnTo>
                    <a:cubicBezTo>
                      <a:pt x="154781" y="319564"/>
                      <a:pt x="148114" y="328136"/>
                      <a:pt x="148114" y="339566"/>
                    </a:cubicBezTo>
                    <a:lnTo>
                      <a:pt x="148114" y="358616"/>
                    </a:lnTo>
                    <a:cubicBezTo>
                      <a:pt x="96679" y="370046"/>
                      <a:pt x="58579" y="415766"/>
                      <a:pt x="58579" y="470059"/>
                    </a:cubicBezTo>
                    <a:lnTo>
                      <a:pt x="58579" y="885349"/>
                    </a:lnTo>
                    <a:lnTo>
                      <a:pt x="32861" y="885349"/>
                    </a:lnTo>
                    <a:cubicBezTo>
                      <a:pt x="18574" y="885349"/>
                      <a:pt x="7144" y="896779"/>
                      <a:pt x="7144" y="912019"/>
                    </a:cubicBezTo>
                    <a:cubicBezTo>
                      <a:pt x="7144" y="926306"/>
                      <a:pt x="18574" y="937736"/>
                      <a:pt x="32861" y="937736"/>
                    </a:cubicBezTo>
                    <a:lnTo>
                      <a:pt x="134779" y="937736"/>
                    </a:lnTo>
                    <a:lnTo>
                      <a:pt x="134779" y="995839"/>
                    </a:lnTo>
                    <a:lnTo>
                      <a:pt x="99536" y="995839"/>
                    </a:lnTo>
                    <a:cubicBezTo>
                      <a:pt x="87154" y="995839"/>
                      <a:pt x="77629" y="1005364"/>
                      <a:pt x="77629" y="1017746"/>
                    </a:cubicBezTo>
                    <a:lnTo>
                      <a:pt x="77629" y="1030129"/>
                    </a:lnTo>
                    <a:lnTo>
                      <a:pt x="267176" y="1030129"/>
                    </a:lnTo>
                    <a:lnTo>
                      <a:pt x="267176" y="1017746"/>
                    </a:lnTo>
                    <a:cubicBezTo>
                      <a:pt x="267176" y="1005364"/>
                      <a:pt x="257651" y="995839"/>
                      <a:pt x="245269" y="995839"/>
                    </a:cubicBezTo>
                    <a:lnTo>
                      <a:pt x="210026" y="995839"/>
                    </a:lnTo>
                    <a:lnTo>
                      <a:pt x="210026" y="937736"/>
                    </a:lnTo>
                    <a:lnTo>
                      <a:pt x="311944" y="937736"/>
                    </a:lnTo>
                    <a:cubicBezTo>
                      <a:pt x="326231" y="937736"/>
                      <a:pt x="337661" y="926306"/>
                      <a:pt x="337661" y="912019"/>
                    </a:cubicBezTo>
                    <a:cubicBezTo>
                      <a:pt x="337661" y="896779"/>
                      <a:pt x="326231" y="885349"/>
                      <a:pt x="311944" y="885349"/>
                    </a:cubicBezTo>
                    <a:close/>
                    <a:moveTo>
                      <a:pt x="84296" y="885349"/>
                    </a:moveTo>
                    <a:lnTo>
                      <a:pt x="84296" y="471011"/>
                    </a:lnTo>
                    <a:cubicBezTo>
                      <a:pt x="84296" y="422434"/>
                      <a:pt x="124301" y="382429"/>
                      <a:pt x="172879" y="382429"/>
                    </a:cubicBezTo>
                    <a:cubicBezTo>
                      <a:pt x="221456" y="382429"/>
                      <a:pt x="261461" y="422434"/>
                      <a:pt x="261461" y="471011"/>
                    </a:cubicBezTo>
                    <a:lnTo>
                      <a:pt x="261461" y="886301"/>
                    </a:lnTo>
                    <a:lnTo>
                      <a:pt x="84296" y="886301"/>
                    </a:lnTo>
                    <a:close/>
                  </a:path>
                </a:pathLst>
              </a:custGeom>
              <a:solidFill>
                <a:schemeClr val="bg1">
                  <a:lumMod val="7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grpSp>
      </p:grpSp>
      <p:grpSp>
        <p:nvGrpSpPr>
          <p:cNvPr id="16" name="Group 15">
            <a:extLst>
              <a:ext uri="{FF2B5EF4-FFF2-40B4-BE49-F238E27FC236}">
                <a16:creationId xmlns:a16="http://schemas.microsoft.com/office/drawing/2014/main" id="{B1EAE254-E4A4-4447-8959-560BC0A8C40E}"/>
              </a:ext>
            </a:extLst>
          </p:cNvPr>
          <p:cNvGrpSpPr/>
          <p:nvPr/>
        </p:nvGrpSpPr>
        <p:grpSpPr>
          <a:xfrm>
            <a:off x="13821168" y="6186506"/>
            <a:ext cx="8416043" cy="2302344"/>
            <a:chOff x="13245746" y="7354760"/>
            <a:chExt cx="8416043" cy="2302344"/>
          </a:xfrm>
        </p:grpSpPr>
        <p:sp>
          <p:nvSpPr>
            <p:cNvPr id="2" name="TextBox 1">
              <a:extLst>
                <a:ext uri="{FF2B5EF4-FFF2-40B4-BE49-F238E27FC236}">
                  <a16:creationId xmlns:a16="http://schemas.microsoft.com/office/drawing/2014/main" id="{9A79A26D-088E-4C9B-BB17-D3B1D0B99099}"/>
                </a:ext>
              </a:extLst>
            </p:cNvPr>
            <p:cNvSpPr txBox="1"/>
            <p:nvPr/>
          </p:nvSpPr>
          <p:spPr>
            <a:xfrm>
              <a:off x="14437094" y="7354760"/>
              <a:ext cx="4531625"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Vaccines Administered</a:t>
              </a:r>
            </a:p>
          </p:txBody>
        </p:sp>
        <p:sp>
          <p:nvSpPr>
            <p:cNvPr id="3" name="Subtitle 2">
              <a:extLst>
                <a:ext uri="{FF2B5EF4-FFF2-40B4-BE49-F238E27FC236}">
                  <a16:creationId xmlns:a16="http://schemas.microsoft.com/office/drawing/2014/main" id="{D8D0E194-4369-457C-B1B4-00564C268C55}"/>
                </a:ext>
              </a:extLst>
            </p:cNvPr>
            <p:cNvSpPr txBox="1">
              <a:spLocks/>
            </p:cNvSpPr>
            <p:nvPr/>
          </p:nvSpPr>
          <p:spPr>
            <a:xfrm>
              <a:off x="14301518" y="8267939"/>
              <a:ext cx="7360271" cy="138916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000" b="0" dirty="0">
                  <a:solidFill>
                    <a:srgbClr val="000000"/>
                  </a:solidFill>
                  <a:effectLst/>
                  <a:latin typeface="Open Sans" panose="020B0606030504020204"/>
                  <a:hlinkClick r:id="rId8"/>
                </a:rPr>
                <a:t>https://ourworldindata.org/us-states-vaccinations</a:t>
              </a:r>
              <a:endParaRPr lang="en-US" sz="2000" b="0" dirty="0">
                <a:solidFill>
                  <a:srgbClr val="000000"/>
                </a:solidFill>
                <a:effectLst/>
                <a:latin typeface="Open Sans" panose="020B0606030504020204"/>
              </a:endParaRPr>
            </a:p>
            <a:p>
              <a:pPr algn="l"/>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6400 rows and 4 columns; </a:t>
              </a:r>
            </a:p>
            <a:p>
              <a:pPr algn="l">
                <a:lnSpc>
                  <a:spcPct val="100000"/>
                </a:lnSpc>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Reported weekly by state, territories and government</a:t>
              </a:r>
              <a:endParaRPr lang="en-US" sz="2000" b="0" dirty="0">
                <a:solidFill>
                  <a:srgbClr val="000000"/>
                </a:solidFill>
                <a:effectLst/>
                <a:latin typeface="Open Sans" panose="020B0606030504020204"/>
              </a:endParaRPr>
            </a:p>
          </p:txBody>
        </p:sp>
        <p:grpSp>
          <p:nvGrpSpPr>
            <p:cNvPr id="51" name="Graphic 3">
              <a:extLst>
                <a:ext uri="{FF2B5EF4-FFF2-40B4-BE49-F238E27FC236}">
                  <a16:creationId xmlns:a16="http://schemas.microsoft.com/office/drawing/2014/main" id="{D62E4E8B-57CD-46A3-9AB8-FC3AC84642E1}"/>
                </a:ext>
              </a:extLst>
            </p:cNvPr>
            <p:cNvGrpSpPr>
              <a:grpSpLocks noChangeAspect="1"/>
            </p:cNvGrpSpPr>
            <p:nvPr/>
          </p:nvGrpSpPr>
          <p:grpSpPr>
            <a:xfrm>
              <a:off x="13245746" y="7460061"/>
              <a:ext cx="656905" cy="1970717"/>
              <a:chOff x="5922168" y="2912268"/>
              <a:chExt cx="342900" cy="1028700"/>
            </a:xfrm>
          </p:grpSpPr>
          <p:sp>
            <p:nvSpPr>
              <p:cNvPr id="52" name="Freeform: Shape 15">
                <a:extLst>
                  <a:ext uri="{FF2B5EF4-FFF2-40B4-BE49-F238E27FC236}">
                    <a16:creationId xmlns:a16="http://schemas.microsoft.com/office/drawing/2014/main" id="{427869B4-CC75-477D-AB51-B84C83691F50}"/>
                  </a:ext>
                </a:extLst>
              </p:cNvPr>
              <p:cNvSpPr/>
              <p:nvPr/>
            </p:nvSpPr>
            <p:spPr>
              <a:xfrm>
                <a:off x="5986940"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bg2">
                  <a:lumMod val="50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53" name="Freeform: Shape 16">
                <a:extLst>
                  <a:ext uri="{FF2B5EF4-FFF2-40B4-BE49-F238E27FC236}">
                    <a16:creationId xmlns:a16="http://schemas.microsoft.com/office/drawing/2014/main" id="{26DC47D3-61FE-4349-8084-3297FB5EF7AC}"/>
                  </a:ext>
                </a:extLst>
              </p:cNvPr>
              <p:cNvSpPr/>
              <p:nvPr/>
            </p:nvSpPr>
            <p:spPr>
              <a:xfrm>
                <a:off x="5988768" y="3504417"/>
                <a:ext cx="209550" cy="303202"/>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accent3"/>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54" name="Freeform: Shape 17">
                <a:extLst>
                  <a:ext uri="{FF2B5EF4-FFF2-40B4-BE49-F238E27FC236}">
                    <a16:creationId xmlns:a16="http://schemas.microsoft.com/office/drawing/2014/main" id="{4A521721-1879-479C-B6D3-F03A0A2FF78E}"/>
                  </a:ext>
                </a:extLst>
              </p:cNvPr>
              <p:cNvSpPr/>
              <p:nvPr/>
            </p:nvSpPr>
            <p:spPr>
              <a:xfrm>
                <a:off x="6017418" y="3305651"/>
                <a:ext cx="95250" cy="466725"/>
              </a:xfrm>
              <a:custGeom>
                <a:avLst/>
                <a:gdLst>
                  <a:gd name="connsiteX0" fmla="*/ 17621 w 95250"/>
                  <a:gd name="connsiteY0" fmla="*/ 466249 h 466725"/>
                  <a:gd name="connsiteX1" fmla="*/ 7144 w 95250"/>
                  <a:gd name="connsiteY1" fmla="*/ 455771 h 466725"/>
                  <a:gd name="connsiteX2" fmla="*/ 7144 w 95250"/>
                  <a:gd name="connsiteY2" fmla="*/ 77629 h 466725"/>
                  <a:gd name="connsiteX3" fmla="*/ 77629 w 95250"/>
                  <a:gd name="connsiteY3" fmla="*/ 7144 h 466725"/>
                  <a:gd name="connsiteX4" fmla="*/ 88106 w 95250"/>
                  <a:gd name="connsiteY4" fmla="*/ 17621 h 466725"/>
                  <a:gd name="connsiteX5" fmla="*/ 77629 w 95250"/>
                  <a:gd name="connsiteY5" fmla="*/ 28099 h 466725"/>
                  <a:gd name="connsiteX6" fmla="*/ 28099 w 95250"/>
                  <a:gd name="connsiteY6" fmla="*/ 77629 h 466725"/>
                  <a:gd name="connsiteX7" fmla="*/ 28099 w 95250"/>
                  <a:gd name="connsiteY7" fmla="*/ 455771 h 466725"/>
                  <a:gd name="connsiteX8" fmla="*/ 17621 w 95250"/>
                  <a:gd name="connsiteY8" fmla="*/ 4662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466725">
                    <a:moveTo>
                      <a:pt x="17621" y="466249"/>
                    </a:moveTo>
                    <a:cubicBezTo>
                      <a:pt x="11906" y="466249"/>
                      <a:pt x="7144" y="461486"/>
                      <a:pt x="7144" y="455771"/>
                    </a:cubicBezTo>
                    <a:lnTo>
                      <a:pt x="7144" y="77629"/>
                    </a:lnTo>
                    <a:cubicBezTo>
                      <a:pt x="7144" y="38576"/>
                      <a:pt x="38576" y="7144"/>
                      <a:pt x="77629" y="7144"/>
                    </a:cubicBezTo>
                    <a:cubicBezTo>
                      <a:pt x="83344" y="7144"/>
                      <a:pt x="88106" y="11906"/>
                      <a:pt x="88106" y="17621"/>
                    </a:cubicBezTo>
                    <a:cubicBezTo>
                      <a:pt x="88106" y="23336"/>
                      <a:pt x="83344" y="28099"/>
                      <a:pt x="77629" y="28099"/>
                    </a:cubicBezTo>
                    <a:cubicBezTo>
                      <a:pt x="50959" y="28099"/>
                      <a:pt x="28099" y="50006"/>
                      <a:pt x="28099" y="77629"/>
                    </a:cubicBezTo>
                    <a:lnTo>
                      <a:pt x="28099" y="455771"/>
                    </a:lnTo>
                    <a:cubicBezTo>
                      <a:pt x="28099" y="461486"/>
                      <a:pt x="23336" y="466249"/>
                      <a:pt x="17621" y="466249"/>
                    </a:cubicBezTo>
                    <a:close/>
                  </a:path>
                </a:pathLst>
              </a:custGeom>
              <a:solidFill>
                <a:schemeClr val="bg1">
                  <a:lumMod val="9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55" name="Freeform: Shape 18">
                <a:extLst>
                  <a:ext uri="{FF2B5EF4-FFF2-40B4-BE49-F238E27FC236}">
                    <a16:creationId xmlns:a16="http://schemas.microsoft.com/office/drawing/2014/main" id="{D2F8C77C-E57C-4C37-8866-A788112A321A}"/>
                  </a:ext>
                </a:extLst>
              </p:cNvPr>
              <p:cNvSpPr/>
              <p:nvPr/>
            </p:nvSpPr>
            <p:spPr>
              <a:xfrm>
                <a:off x="5922168" y="2912268"/>
                <a:ext cx="342900" cy="1028700"/>
              </a:xfrm>
              <a:custGeom>
                <a:avLst/>
                <a:gdLst>
                  <a:gd name="connsiteX0" fmla="*/ 311944 w 342900"/>
                  <a:gd name="connsiteY0" fmla="*/ 885349 h 1028700"/>
                  <a:gd name="connsiteX1" fmla="*/ 287179 w 342900"/>
                  <a:gd name="connsiteY1" fmla="*/ 885349 h 1028700"/>
                  <a:gd name="connsiteX2" fmla="*/ 287179 w 342900"/>
                  <a:gd name="connsiteY2" fmla="*/ 471011 h 1028700"/>
                  <a:gd name="connsiteX3" fmla="*/ 197644 w 342900"/>
                  <a:gd name="connsiteY3" fmla="*/ 359569 h 1028700"/>
                  <a:gd name="connsiteX4" fmla="*/ 197644 w 342900"/>
                  <a:gd name="connsiteY4" fmla="*/ 340519 h 1028700"/>
                  <a:gd name="connsiteX5" fmla="*/ 181451 w 342900"/>
                  <a:gd name="connsiteY5" fmla="*/ 316706 h 1028700"/>
                  <a:gd name="connsiteX6" fmla="*/ 181451 w 342900"/>
                  <a:gd name="connsiteY6" fmla="*/ 7144 h 1028700"/>
                  <a:gd name="connsiteX7" fmla="*/ 164306 w 342900"/>
                  <a:gd name="connsiteY7" fmla="*/ 63341 h 1028700"/>
                  <a:gd name="connsiteX8" fmla="*/ 164306 w 342900"/>
                  <a:gd name="connsiteY8" fmla="*/ 315754 h 1028700"/>
                  <a:gd name="connsiteX9" fmla="*/ 148114 w 342900"/>
                  <a:gd name="connsiteY9" fmla="*/ 339566 h 1028700"/>
                  <a:gd name="connsiteX10" fmla="*/ 148114 w 342900"/>
                  <a:gd name="connsiteY10" fmla="*/ 358616 h 1028700"/>
                  <a:gd name="connsiteX11" fmla="*/ 58579 w 342900"/>
                  <a:gd name="connsiteY11" fmla="*/ 470059 h 1028700"/>
                  <a:gd name="connsiteX12" fmla="*/ 58579 w 342900"/>
                  <a:gd name="connsiteY12" fmla="*/ 885349 h 1028700"/>
                  <a:gd name="connsiteX13" fmla="*/ 32861 w 342900"/>
                  <a:gd name="connsiteY13" fmla="*/ 885349 h 1028700"/>
                  <a:gd name="connsiteX14" fmla="*/ 7144 w 342900"/>
                  <a:gd name="connsiteY14" fmla="*/ 912019 h 1028700"/>
                  <a:gd name="connsiteX15" fmla="*/ 32861 w 342900"/>
                  <a:gd name="connsiteY15" fmla="*/ 937736 h 1028700"/>
                  <a:gd name="connsiteX16" fmla="*/ 134779 w 342900"/>
                  <a:gd name="connsiteY16" fmla="*/ 937736 h 1028700"/>
                  <a:gd name="connsiteX17" fmla="*/ 134779 w 342900"/>
                  <a:gd name="connsiteY17" fmla="*/ 995839 h 1028700"/>
                  <a:gd name="connsiteX18" fmla="*/ 99536 w 342900"/>
                  <a:gd name="connsiteY18" fmla="*/ 995839 h 1028700"/>
                  <a:gd name="connsiteX19" fmla="*/ 77629 w 342900"/>
                  <a:gd name="connsiteY19" fmla="*/ 1017746 h 1028700"/>
                  <a:gd name="connsiteX20" fmla="*/ 77629 w 342900"/>
                  <a:gd name="connsiteY20" fmla="*/ 1030129 h 1028700"/>
                  <a:gd name="connsiteX21" fmla="*/ 267176 w 342900"/>
                  <a:gd name="connsiteY21" fmla="*/ 1030129 h 1028700"/>
                  <a:gd name="connsiteX22" fmla="*/ 267176 w 342900"/>
                  <a:gd name="connsiteY22" fmla="*/ 1017746 h 1028700"/>
                  <a:gd name="connsiteX23" fmla="*/ 245269 w 342900"/>
                  <a:gd name="connsiteY23" fmla="*/ 995839 h 1028700"/>
                  <a:gd name="connsiteX24" fmla="*/ 210026 w 342900"/>
                  <a:gd name="connsiteY24" fmla="*/ 995839 h 1028700"/>
                  <a:gd name="connsiteX25" fmla="*/ 210026 w 342900"/>
                  <a:gd name="connsiteY25" fmla="*/ 937736 h 1028700"/>
                  <a:gd name="connsiteX26" fmla="*/ 311944 w 342900"/>
                  <a:gd name="connsiteY26" fmla="*/ 937736 h 1028700"/>
                  <a:gd name="connsiteX27" fmla="*/ 337661 w 342900"/>
                  <a:gd name="connsiteY27" fmla="*/ 912019 h 1028700"/>
                  <a:gd name="connsiteX28" fmla="*/ 311944 w 342900"/>
                  <a:gd name="connsiteY28" fmla="*/ 885349 h 1028700"/>
                  <a:gd name="connsiteX29" fmla="*/ 84296 w 342900"/>
                  <a:gd name="connsiteY29" fmla="*/ 885349 h 1028700"/>
                  <a:gd name="connsiteX30" fmla="*/ 84296 w 342900"/>
                  <a:gd name="connsiteY30" fmla="*/ 471011 h 1028700"/>
                  <a:gd name="connsiteX31" fmla="*/ 172879 w 342900"/>
                  <a:gd name="connsiteY31" fmla="*/ 382429 h 1028700"/>
                  <a:gd name="connsiteX32" fmla="*/ 261461 w 342900"/>
                  <a:gd name="connsiteY32" fmla="*/ 471011 h 1028700"/>
                  <a:gd name="connsiteX33" fmla="*/ 261461 w 342900"/>
                  <a:gd name="connsiteY33" fmla="*/ 886301 h 1028700"/>
                  <a:gd name="connsiteX34" fmla="*/ 84296 w 342900"/>
                  <a:gd name="connsiteY34" fmla="*/ 886301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2900" h="1028700">
                    <a:moveTo>
                      <a:pt x="311944" y="885349"/>
                    </a:moveTo>
                    <a:lnTo>
                      <a:pt x="287179" y="885349"/>
                    </a:lnTo>
                    <a:lnTo>
                      <a:pt x="287179" y="471011"/>
                    </a:lnTo>
                    <a:cubicBezTo>
                      <a:pt x="287179" y="416719"/>
                      <a:pt x="249079" y="370999"/>
                      <a:pt x="197644" y="359569"/>
                    </a:cubicBezTo>
                    <a:lnTo>
                      <a:pt x="197644" y="340519"/>
                    </a:lnTo>
                    <a:cubicBezTo>
                      <a:pt x="197644" y="330041"/>
                      <a:pt x="190976" y="320516"/>
                      <a:pt x="181451" y="316706"/>
                    </a:cubicBezTo>
                    <a:lnTo>
                      <a:pt x="181451" y="7144"/>
                    </a:lnTo>
                    <a:lnTo>
                      <a:pt x="164306" y="63341"/>
                    </a:lnTo>
                    <a:lnTo>
                      <a:pt x="164306" y="315754"/>
                    </a:lnTo>
                    <a:cubicBezTo>
                      <a:pt x="154781" y="319564"/>
                      <a:pt x="148114" y="328136"/>
                      <a:pt x="148114" y="339566"/>
                    </a:cubicBezTo>
                    <a:lnTo>
                      <a:pt x="148114" y="358616"/>
                    </a:lnTo>
                    <a:cubicBezTo>
                      <a:pt x="96679" y="370046"/>
                      <a:pt x="58579" y="415766"/>
                      <a:pt x="58579" y="470059"/>
                    </a:cubicBezTo>
                    <a:lnTo>
                      <a:pt x="58579" y="885349"/>
                    </a:lnTo>
                    <a:lnTo>
                      <a:pt x="32861" y="885349"/>
                    </a:lnTo>
                    <a:cubicBezTo>
                      <a:pt x="18574" y="885349"/>
                      <a:pt x="7144" y="896779"/>
                      <a:pt x="7144" y="912019"/>
                    </a:cubicBezTo>
                    <a:cubicBezTo>
                      <a:pt x="7144" y="926306"/>
                      <a:pt x="18574" y="937736"/>
                      <a:pt x="32861" y="937736"/>
                    </a:cubicBezTo>
                    <a:lnTo>
                      <a:pt x="134779" y="937736"/>
                    </a:lnTo>
                    <a:lnTo>
                      <a:pt x="134779" y="995839"/>
                    </a:lnTo>
                    <a:lnTo>
                      <a:pt x="99536" y="995839"/>
                    </a:lnTo>
                    <a:cubicBezTo>
                      <a:pt x="87154" y="995839"/>
                      <a:pt x="77629" y="1005364"/>
                      <a:pt x="77629" y="1017746"/>
                    </a:cubicBezTo>
                    <a:lnTo>
                      <a:pt x="77629" y="1030129"/>
                    </a:lnTo>
                    <a:lnTo>
                      <a:pt x="267176" y="1030129"/>
                    </a:lnTo>
                    <a:lnTo>
                      <a:pt x="267176" y="1017746"/>
                    </a:lnTo>
                    <a:cubicBezTo>
                      <a:pt x="267176" y="1005364"/>
                      <a:pt x="257651" y="995839"/>
                      <a:pt x="245269" y="995839"/>
                    </a:cubicBezTo>
                    <a:lnTo>
                      <a:pt x="210026" y="995839"/>
                    </a:lnTo>
                    <a:lnTo>
                      <a:pt x="210026" y="937736"/>
                    </a:lnTo>
                    <a:lnTo>
                      <a:pt x="311944" y="937736"/>
                    </a:lnTo>
                    <a:cubicBezTo>
                      <a:pt x="326231" y="937736"/>
                      <a:pt x="337661" y="926306"/>
                      <a:pt x="337661" y="912019"/>
                    </a:cubicBezTo>
                    <a:cubicBezTo>
                      <a:pt x="337661" y="896779"/>
                      <a:pt x="326231" y="885349"/>
                      <a:pt x="311944" y="885349"/>
                    </a:cubicBezTo>
                    <a:close/>
                    <a:moveTo>
                      <a:pt x="84296" y="885349"/>
                    </a:moveTo>
                    <a:lnTo>
                      <a:pt x="84296" y="471011"/>
                    </a:lnTo>
                    <a:cubicBezTo>
                      <a:pt x="84296" y="422434"/>
                      <a:pt x="124301" y="382429"/>
                      <a:pt x="172879" y="382429"/>
                    </a:cubicBezTo>
                    <a:cubicBezTo>
                      <a:pt x="221456" y="382429"/>
                      <a:pt x="261461" y="422434"/>
                      <a:pt x="261461" y="471011"/>
                    </a:cubicBezTo>
                    <a:lnTo>
                      <a:pt x="261461" y="886301"/>
                    </a:lnTo>
                    <a:lnTo>
                      <a:pt x="84296" y="886301"/>
                    </a:lnTo>
                    <a:close/>
                  </a:path>
                </a:pathLst>
              </a:custGeom>
              <a:solidFill>
                <a:schemeClr val="bg1">
                  <a:lumMod val="7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grpSp>
      </p:grpSp>
    </p:spTree>
    <p:extLst>
      <p:ext uri="{BB962C8B-B14F-4D97-AF65-F5344CB8AC3E}">
        <p14:creationId xmlns:p14="http://schemas.microsoft.com/office/powerpoint/2010/main" val="77850210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C2DFE35-0B4B-42F0-ABE0-5B3246F30684}"/>
              </a:ext>
            </a:extLst>
          </p:cNvPr>
          <p:cNvCxnSpPr/>
          <p:nvPr/>
        </p:nvCxnSpPr>
        <p:spPr>
          <a:xfrm flipV="1">
            <a:off x="4395177" y="6499102"/>
            <a:ext cx="3963694" cy="3061677"/>
          </a:xfrm>
          <a:prstGeom prst="line">
            <a:avLst/>
          </a:prstGeom>
          <a:ln w="3810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D507D9C-48E7-4B46-B5D6-5338F06D9D3C}"/>
              </a:ext>
            </a:extLst>
          </p:cNvPr>
          <p:cNvCxnSpPr/>
          <p:nvPr/>
        </p:nvCxnSpPr>
        <p:spPr>
          <a:xfrm flipH="1" flipV="1">
            <a:off x="8470823" y="6572119"/>
            <a:ext cx="3371772" cy="2810238"/>
          </a:xfrm>
          <a:prstGeom prst="line">
            <a:avLst/>
          </a:prstGeom>
          <a:ln w="3810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1758D6D-9721-4B42-8934-71B067920F4E}"/>
              </a:ext>
            </a:extLst>
          </p:cNvPr>
          <p:cNvCxnSpPr/>
          <p:nvPr/>
        </p:nvCxnSpPr>
        <p:spPr>
          <a:xfrm flipV="1">
            <a:off x="12657739" y="6499102"/>
            <a:ext cx="3419206" cy="2753262"/>
          </a:xfrm>
          <a:prstGeom prst="line">
            <a:avLst/>
          </a:prstGeom>
          <a:ln w="3810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18AA2F3-E738-4820-AD02-265942B78047}"/>
              </a:ext>
            </a:extLst>
          </p:cNvPr>
          <p:cNvCxnSpPr>
            <a:cxnSpLocks/>
          </p:cNvCxnSpPr>
          <p:nvPr/>
        </p:nvCxnSpPr>
        <p:spPr>
          <a:xfrm flipH="1" flipV="1">
            <a:off x="17297657" y="6762648"/>
            <a:ext cx="2948564" cy="2489716"/>
          </a:xfrm>
          <a:prstGeom prst="line">
            <a:avLst/>
          </a:prstGeom>
          <a:ln w="3810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3E3D3D4-F6D2-41F8-BBD1-DB82F1330C7B}"/>
              </a:ext>
            </a:extLst>
          </p:cNvPr>
          <p:cNvSpPr txBox="1"/>
          <p:nvPr/>
        </p:nvSpPr>
        <p:spPr>
          <a:xfrm>
            <a:off x="10324610" y="1263600"/>
            <a:ext cx="3787255" cy="1046440"/>
          </a:xfrm>
          <a:prstGeom prst="rect">
            <a:avLst/>
          </a:prstGeom>
          <a:noFill/>
        </p:spPr>
        <p:txBody>
          <a:bodyPr wrap="none" lIns="91440" tIns="0" rIns="0" bIns="0" rtlCol="0">
            <a:spAutoFit/>
          </a:bodyPr>
          <a:lstStyle/>
          <a:p>
            <a:pPr algn="ctr"/>
            <a:r>
              <a:rPr lang="en-US" sz="6800" spc="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Datasets</a:t>
            </a:r>
          </a:p>
        </p:txBody>
      </p:sp>
      <p:cxnSp>
        <p:nvCxnSpPr>
          <p:cNvPr id="19" name="Straight Connector 18">
            <a:extLst>
              <a:ext uri="{FF2B5EF4-FFF2-40B4-BE49-F238E27FC236}">
                <a16:creationId xmlns:a16="http://schemas.microsoft.com/office/drawing/2014/main" id="{28B08902-1E82-45A9-AE7B-01C9023B6917}"/>
              </a:ext>
            </a:extLst>
          </p:cNvPr>
          <p:cNvCxnSpPr/>
          <p:nvPr/>
        </p:nvCxnSpPr>
        <p:spPr>
          <a:xfrm>
            <a:off x="11520308" y="2622962"/>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C25DA83F-5905-46B2-9CAB-03984B8F26A8}"/>
              </a:ext>
            </a:extLst>
          </p:cNvPr>
          <p:cNvSpPr/>
          <p:nvPr/>
        </p:nvSpPr>
        <p:spPr>
          <a:xfrm>
            <a:off x="3758572" y="8849579"/>
            <a:ext cx="1691352" cy="1691792"/>
          </a:xfrm>
          <a:prstGeom prst="ellipse">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b="1" dirty="0">
              <a:solidFill>
                <a:schemeClr val="bg1"/>
              </a:solidFill>
              <a:latin typeface="Open Sans Semibold" charset="0"/>
              <a:ea typeface="Open Sans Semibold" charset="0"/>
              <a:cs typeface="Open Sans Semibold" charset="0"/>
            </a:endParaRPr>
          </a:p>
        </p:txBody>
      </p:sp>
      <p:sp>
        <p:nvSpPr>
          <p:cNvPr id="21" name="Oval 20">
            <a:extLst>
              <a:ext uri="{FF2B5EF4-FFF2-40B4-BE49-F238E27FC236}">
                <a16:creationId xmlns:a16="http://schemas.microsoft.com/office/drawing/2014/main" id="{DA9EA710-B5BE-4FB1-B19F-9E73710F70EB}"/>
              </a:ext>
            </a:extLst>
          </p:cNvPr>
          <p:cNvSpPr/>
          <p:nvPr/>
        </p:nvSpPr>
        <p:spPr>
          <a:xfrm>
            <a:off x="7585923" y="5518510"/>
            <a:ext cx="1691352" cy="1691792"/>
          </a:xfrm>
          <a:prstGeom prst="ellipse">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b="1" dirty="0">
              <a:solidFill>
                <a:schemeClr val="bg1"/>
              </a:solidFill>
              <a:latin typeface="Open Sans Semibold" charset="0"/>
              <a:ea typeface="Open Sans Semibold" charset="0"/>
              <a:cs typeface="Open Sans Semibold" charset="0"/>
            </a:endParaRPr>
          </a:p>
        </p:txBody>
      </p:sp>
      <p:sp>
        <p:nvSpPr>
          <p:cNvPr id="22" name="Oval 21">
            <a:extLst>
              <a:ext uri="{FF2B5EF4-FFF2-40B4-BE49-F238E27FC236}">
                <a16:creationId xmlns:a16="http://schemas.microsoft.com/office/drawing/2014/main" id="{B92CB908-A9B2-4AD0-8CBF-92301B0EEA8C}"/>
              </a:ext>
            </a:extLst>
          </p:cNvPr>
          <p:cNvSpPr/>
          <p:nvPr/>
        </p:nvSpPr>
        <p:spPr>
          <a:xfrm>
            <a:off x="20069072" y="8971103"/>
            <a:ext cx="1691352" cy="1691792"/>
          </a:xfrm>
          <a:prstGeom prst="ellipse">
            <a:avLst/>
          </a:prstGeom>
          <a:solidFill>
            <a:schemeClr val="accent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6000" b="1" dirty="0">
                <a:solidFill>
                  <a:schemeClr val="bg1"/>
                </a:solidFill>
                <a:latin typeface="Open Sans Semibold" charset="0"/>
                <a:ea typeface="Open Sans Semibold" charset="0"/>
                <a:cs typeface="Open Sans Semibold" charset="0"/>
              </a:rPr>
              <a:t>!</a:t>
            </a:r>
            <a:endParaRPr lang="x-none" sz="6000" b="1" dirty="0">
              <a:solidFill>
                <a:schemeClr val="bg1"/>
              </a:solidFill>
              <a:latin typeface="Open Sans Semibold" charset="0"/>
              <a:ea typeface="Open Sans Semibold" charset="0"/>
              <a:cs typeface="Open Sans Semibold" charset="0"/>
            </a:endParaRPr>
          </a:p>
        </p:txBody>
      </p:sp>
      <p:sp>
        <p:nvSpPr>
          <p:cNvPr id="23" name="Oval 22">
            <a:extLst>
              <a:ext uri="{FF2B5EF4-FFF2-40B4-BE49-F238E27FC236}">
                <a16:creationId xmlns:a16="http://schemas.microsoft.com/office/drawing/2014/main" id="{A3F288C3-68A8-40AE-B163-1E592E5A44CA}"/>
              </a:ext>
            </a:extLst>
          </p:cNvPr>
          <p:cNvSpPr/>
          <p:nvPr/>
        </p:nvSpPr>
        <p:spPr>
          <a:xfrm>
            <a:off x="11380970" y="8774666"/>
            <a:ext cx="1691352" cy="1691792"/>
          </a:xfrm>
          <a:prstGeom prst="ellipse">
            <a:avLst/>
          </a:pr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6600" b="1" dirty="0">
                <a:solidFill>
                  <a:schemeClr val="bg1"/>
                </a:solidFill>
                <a:latin typeface="Open Sans Semibold" charset="0"/>
                <a:ea typeface="Open Sans Semibold" charset="0"/>
                <a:cs typeface="Open Sans Semibold" charset="0"/>
              </a:rPr>
              <a:t>#</a:t>
            </a:r>
            <a:endParaRPr lang="x-none" sz="6600" b="1" dirty="0">
              <a:solidFill>
                <a:schemeClr val="bg1"/>
              </a:solidFill>
              <a:latin typeface="Open Sans Semibold" charset="0"/>
              <a:ea typeface="Open Sans Semibold" charset="0"/>
              <a:cs typeface="Open Sans Semibold" charset="0"/>
            </a:endParaRPr>
          </a:p>
        </p:txBody>
      </p:sp>
      <p:sp>
        <p:nvSpPr>
          <p:cNvPr id="24" name="Oval 23">
            <a:extLst>
              <a:ext uri="{FF2B5EF4-FFF2-40B4-BE49-F238E27FC236}">
                <a16:creationId xmlns:a16="http://schemas.microsoft.com/office/drawing/2014/main" id="{16B16A98-B940-4D7C-9DB4-932A1113AB50}"/>
              </a:ext>
            </a:extLst>
          </p:cNvPr>
          <p:cNvSpPr/>
          <p:nvPr/>
        </p:nvSpPr>
        <p:spPr>
          <a:xfrm>
            <a:off x="15606304" y="5518510"/>
            <a:ext cx="1691352" cy="1691792"/>
          </a:xfrm>
          <a:prstGeom prst="ellipse">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b="1" dirty="0">
              <a:solidFill>
                <a:schemeClr val="bg1"/>
              </a:solidFill>
              <a:latin typeface="Open Sans Semibold" charset="0"/>
              <a:ea typeface="Open Sans Semibold" charset="0"/>
              <a:cs typeface="Open Sans Semibold" charset="0"/>
            </a:endParaRPr>
          </a:p>
        </p:txBody>
      </p:sp>
      <p:sp>
        <p:nvSpPr>
          <p:cNvPr id="25" name="Subtitle 2">
            <a:extLst>
              <a:ext uri="{FF2B5EF4-FFF2-40B4-BE49-F238E27FC236}">
                <a16:creationId xmlns:a16="http://schemas.microsoft.com/office/drawing/2014/main" id="{6837DBC6-AD5A-464B-A680-8452175D191F}"/>
              </a:ext>
            </a:extLst>
          </p:cNvPr>
          <p:cNvSpPr txBox="1">
            <a:spLocks/>
          </p:cNvSpPr>
          <p:nvPr/>
        </p:nvSpPr>
        <p:spPr>
          <a:xfrm>
            <a:off x="18916650" y="11674928"/>
            <a:ext cx="4409378" cy="157857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Recorded transmission and death totals by state/territory</a:t>
            </a:r>
          </a:p>
        </p:txBody>
      </p:sp>
      <p:sp>
        <p:nvSpPr>
          <p:cNvPr id="26" name="TextBox 25">
            <a:extLst>
              <a:ext uri="{FF2B5EF4-FFF2-40B4-BE49-F238E27FC236}">
                <a16:creationId xmlns:a16="http://schemas.microsoft.com/office/drawing/2014/main" id="{67A28101-FBBA-4A88-947E-BC19E436B5A2}"/>
              </a:ext>
            </a:extLst>
          </p:cNvPr>
          <p:cNvSpPr txBox="1"/>
          <p:nvPr/>
        </p:nvSpPr>
        <p:spPr>
          <a:xfrm>
            <a:off x="19865422" y="11048203"/>
            <a:ext cx="2098652"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Infections</a:t>
            </a:r>
          </a:p>
        </p:txBody>
      </p:sp>
      <p:sp>
        <p:nvSpPr>
          <p:cNvPr id="27" name="Subtitle 2">
            <a:extLst>
              <a:ext uri="{FF2B5EF4-FFF2-40B4-BE49-F238E27FC236}">
                <a16:creationId xmlns:a16="http://schemas.microsoft.com/office/drawing/2014/main" id="{4EE949EF-BCE8-4905-9343-0D800740ADC4}"/>
              </a:ext>
            </a:extLst>
          </p:cNvPr>
          <p:cNvSpPr txBox="1">
            <a:spLocks/>
          </p:cNvSpPr>
          <p:nvPr/>
        </p:nvSpPr>
        <p:spPr>
          <a:xfrm>
            <a:off x="2523752" y="11731353"/>
            <a:ext cx="4409378" cy="1116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States, territories and government</a:t>
            </a:r>
          </a:p>
        </p:txBody>
      </p:sp>
      <p:sp>
        <p:nvSpPr>
          <p:cNvPr id="28" name="TextBox 27">
            <a:extLst>
              <a:ext uri="{FF2B5EF4-FFF2-40B4-BE49-F238E27FC236}">
                <a16:creationId xmlns:a16="http://schemas.microsoft.com/office/drawing/2014/main" id="{6E0290A3-70B3-49EB-A3BC-1C9394512630}"/>
              </a:ext>
            </a:extLst>
          </p:cNvPr>
          <p:cNvSpPr txBox="1"/>
          <p:nvPr/>
        </p:nvSpPr>
        <p:spPr>
          <a:xfrm>
            <a:off x="4061914" y="11048204"/>
            <a:ext cx="1000595"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USA</a:t>
            </a:r>
          </a:p>
        </p:txBody>
      </p:sp>
      <p:sp>
        <p:nvSpPr>
          <p:cNvPr id="29" name="Subtitle 2">
            <a:extLst>
              <a:ext uri="{FF2B5EF4-FFF2-40B4-BE49-F238E27FC236}">
                <a16:creationId xmlns:a16="http://schemas.microsoft.com/office/drawing/2014/main" id="{74C92253-4B99-4097-B643-E2254C819408}"/>
              </a:ext>
            </a:extLst>
          </p:cNvPr>
          <p:cNvSpPr txBox="1">
            <a:spLocks/>
          </p:cNvSpPr>
          <p:nvPr/>
        </p:nvSpPr>
        <p:spPr>
          <a:xfrm>
            <a:off x="9996728" y="11757148"/>
            <a:ext cx="4409378" cy="157857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How the vaccines are allocated by the US Government</a:t>
            </a:r>
          </a:p>
        </p:txBody>
      </p:sp>
      <p:sp>
        <p:nvSpPr>
          <p:cNvPr id="30" name="TextBox 29">
            <a:extLst>
              <a:ext uri="{FF2B5EF4-FFF2-40B4-BE49-F238E27FC236}">
                <a16:creationId xmlns:a16="http://schemas.microsoft.com/office/drawing/2014/main" id="{6F1D2BC4-5979-4098-B343-62C5AF918F34}"/>
              </a:ext>
            </a:extLst>
          </p:cNvPr>
          <p:cNvSpPr txBox="1"/>
          <p:nvPr/>
        </p:nvSpPr>
        <p:spPr>
          <a:xfrm>
            <a:off x="10926127" y="11048204"/>
            <a:ext cx="2557111"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Distribution</a:t>
            </a:r>
          </a:p>
        </p:txBody>
      </p:sp>
      <p:sp>
        <p:nvSpPr>
          <p:cNvPr id="31" name="Subtitle 2">
            <a:extLst>
              <a:ext uri="{FF2B5EF4-FFF2-40B4-BE49-F238E27FC236}">
                <a16:creationId xmlns:a16="http://schemas.microsoft.com/office/drawing/2014/main" id="{021A8A36-95B9-4BEB-86F1-A19AE95DD152}"/>
              </a:ext>
            </a:extLst>
          </p:cNvPr>
          <p:cNvSpPr txBox="1">
            <a:spLocks/>
          </p:cNvSpPr>
          <p:nvPr/>
        </p:nvSpPr>
        <p:spPr>
          <a:xfrm>
            <a:off x="6243832" y="3909366"/>
            <a:ext cx="4409378" cy="65524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Pfizer, Moderna, and J&amp;J</a:t>
            </a:r>
          </a:p>
        </p:txBody>
      </p:sp>
      <p:sp>
        <p:nvSpPr>
          <p:cNvPr id="32" name="TextBox 31">
            <a:extLst>
              <a:ext uri="{FF2B5EF4-FFF2-40B4-BE49-F238E27FC236}">
                <a16:creationId xmlns:a16="http://schemas.microsoft.com/office/drawing/2014/main" id="{AD1FEF14-E255-4B93-B4C1-98F366E32632}"/>
              </a:ext>
            </a:extLst>
          </p:cNvPr>
          <p:cNvSpPr txBox="1"/>
          <p:nvPr/>
        </p:nvSpPr>
        <p:spPr>
          <a:xfrm>
            <a:off x="7545319" y="3200422"/>
            <a:ext cx="1812932"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Vaccines</a:t>
            </a:r>
          </a:p>
        </p:txBody>
      </p:sp>
      <p:sp>
        <p:nvSpPr>
          <p:cNvPr id="33" name="Subtitle 2">
            <a:extLst>
              <a:ext uri="{FF2B5EF4-FFF2-40B4-BE49-F238E27FC236}">
                <a16:creationId xmlns:a16="http://schemas.microsoft.com/office/drawing/2014/main" id="{7F382AE1-04FF-4963-8992-791DEF27DEEC}"/>
              </a:ext>
            </a:extLst>
          </p:cNvPr>
          <p:cNvSpPr txBox="1">
            <a:spLocks/>
          </p:cNvSpPr>
          <p:nvPr/>
        </p:nvSpPr>
        <p:spPr>
          <a:xfrm>
            <a:off x="13894557" y="3909366"/>
            <a:ext cx="5022093" cy="156761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Population, median age, household income, poverty rate and unemployment rate</a:t>
            </a:r>
          </a:p>
        </p:txBody>
      </p:sp>
      <p:sp>
        <p:nvSpPr>
          <p:cNvPr id="34" name="TextBox 33">
            <a:extLst>
              <a:ext uri="{FF2B5EF4-FFF2-40B4-BE49-F238E27FC236}">
                <a16:creationId xmlns:a16="http://schemas.microsoft.com/office/drawing/2014/main" id="{B44CF13C-1CF3-4299-B0AD-BE0CEAF5A28B}"/>
              </a:ext>
            </a:extLst>
          </p:cNvPr>
          <p:cNvSpPr txBox="1"/>
          <p:nvPr/>
        </p:nvSpPr>
        <p:spPr>
          <a:xfrm>
            <a:off x="14917856" y="3200422"/>
            <a:ext cx="2975495"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Demographics</a:t>
            </a:r>
          </a:p>
        </p:txBody>
      </p:sp>
      <p:sp>
        <p:nvSpPr>
          <p:cNvPr id="38" name="Shape 2943">
            <a:extLst>
              <a:ext uri="{FF2B5EF4-FFF2-40B4-BE49-F238E27FC236}">
                <a16:creationId xmlns:a16="http://schemas.microsoft.com/office/drawing/2014/main" id="{AE43B1A4-9854-465C-AAD2-42F6897090E8}"/>
              </a:ext>
            </a:extLst>
          </p:cNvPr>
          <p:cNvSpPr/>
          <p:nvPr/>
        </p:nvSpPr>
        <p:spPr>
          <a:xfrm>
            <a:off x="4361842" y="9288153"/>
            <a:ext cx="666527" cy="814643"/>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39" name="Shape 2617">
            <a:extLst>
              <a:ext uri="{FF2B5EF4-FFF2-40B4-BE49-F238E27FC236}">
                <a16:creationId xmlns:a16="http://schemas.microsoft.com/office/drawing/2014/main" id="{85A92C93-4A5A-43FE-8A9F-743CC93E4507}"/>
              </a:ext>
            </a:extLst>
          </p:cNvPr>
          <p:cNvSpPr/>
          <p:nvPr/>
        </p:nvSpPr>
        <p:spPr>
          <a:xfrm>
            <a:off x="15931505" y="5997712"/>
            <a:ext cx="892021" cy="640766"/>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35" name="Oval 34">
            <a:extLst>
              <a:ext uri="{FF2B5EF4-FFF2-40B4-BE49-F238E27FC236}">
                <a16:creationId xmlns:a16="http://schemas.microsoft.com/office/drawing/2014/main" id="{E9F37A1F-ED0E-41DB-8314-FCDFA974E033}"/>
              </a:ext>
            </a:extLst>
          </p:cNvPr>
          <p:cNvSpPr/>
          <p:nvPr/>
        </p:nvSpPr>
        <p:spPr>
          <a:xfrm>
            <a:off x="514927" y="5472201"/>
            <a:ext cx="1691352" cy="169179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b="1" dirty="0">
              <a:solidFill>
                <a:schemeClr val="bg1"/>
              </a:solidFill>
              <a:latin typeface="Open Sans Semibold" charset="0"/>
              <a:ea typeface="Open Sans Semibold" charset="0"/>
              <a:cs typeface="Open Sans Semibold" charset="0"/>
            </a:endParaRPr>
          </a:p>
        </p:txBody>
      </p:sp>
      <p:sp>
        <p:nvSpPr>
          <p:cNvPr id="41" name="TextBox 40">
            <a:extLst>
              <a:ext uri="{FF2B5EF4-FFF2-40B4-BE49-F238E27FC236}">
                <a16:creationId xmlns:a16="http://schemas.microsoft.com/office/drawing/2014/main" id="{CD49C618-3CDC-487C-B524-BE11DB6E6467}"/>
              </a:ext>
            </a:extLst>
          </p:cNvPr>
          <p:cNvSpPr txBox="1"/>
          <p:nvPr/>
        </p:nvSpPr>
        <p:spPr>
          <a:xfrm>
            <a:off x="514927" y="3073770"/>
            <a:ext cx="2282997"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Timeframe</a:t>
            </a:r>
          </a:p>
        </p:txBody>
      </p:sp>
      <p:sp>
        <p:nvSpPr>
          <p:cNvPr id="42" name="Subtitle 2">
            <a:extLst>
              <a:ext uri="{FF2B5EF4-FFF2-40B4-BE49-F238E27FC236}">
                <a16:creationId xmlns:a16="http://schemas.microsoft.com/office/drawing/2014/main" id="{32D72079-9AD7-4F0A-BAA7-178B91762191}"/>
              </a:ext>
            </a:extLst>
          </p:cNvPr>
          <p:cNvSpPr txBox="1">
            <a:spLocks/>
          </p:cNvSpPr>
          <p:nvPr/>
        </p:nvSpPr>
        <p:spPr>
          <a:xfrm>
            <a:off x="-28948" y="3903211"/>
            <a:ext cx="3480115" cy="65524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12/14/20-4/22/21</a:t>
            </a:r>
          </a:p>
        </p:txBody>
      </p:sp>
      <p:cxnSp>
        <p:nvCxnSpPr>
          <p:cNvPr id="43" name="Straight Connector 42">
            <a:extLst>
              <a:ext uri="{FF2B5EF4-FFF2-40B4-BE49-F238E27FC236}">
                <a16:creationId xmlns:a16="http://schemas.microsoft.com/office/drawing/2014/main" id="{59D600E8-5C20-4D77-AD3D-D9A6CBE12192}"/>
              </a:ext>
            </a:extLst>
          </p:cNvPr>
          <p:cNvCxnSpPr>
            <a:cxnSpLocks/>
          </p:cNvCxnSpPr>
          <p:nvPr/>
        </p:nvCxnSpPr>
        <p:spPr>
          <a:xfrm flipH="1" flipV="1">
            <a:off x="1868034" y="7094771"/>
            <a:ext cx="1898748" cy="2157593"/>
          </a:xfrm>
          <a:prstGeom prst="line">
            <a:avLst/>
          </a:prstGeom>
          <a:ln w="3810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Shape 2587">
            <a:extLst>
              <a:ext uri="{FF2B5EF4-FFF2-40B4-BE49-F238E27FC236}">
                <a16:creationId xmlns:a16="http://schemas.microsoft.com/office/drawing/2014/main" id="{E29973CF-1FC6-4AE0-A47A-8AB034BF51AE}"/>
              </a:ext>
            </a:extLst>
          </p:cNvPr>
          <p:cNvSpPr/>
          <p:nvPr/>
        </p:nvSpPr>
        <p:spPr>
          <a:xfrm>
            <a:off x="959926" y="5961533"/>
            <a:ext cx="752002" cy="713127"/>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45" name="Shape 2769">
            <a:extLst>
              <a:ext uri="{FF2B5EF4-FFF2-40B4-BE49-F238E27FC236}">
                <a16:creationId xmlns:a16="http://schemas.microsoft.com/office/drawing/2014/main" id="{9A5828A3-8E6F-4964-B33A-5449086950AB}"/>
              </a:ext>
            </a:extLst>
          </p:cNvPr>
          <p:cNvSpPr/>
          <p:nvPr/>
        </p:nvSpPr>
        <p:spPr>
          <a:xfrm>
            <a:off x="8092940" y="5829172"/>
            <a:ext cx="711162" cy="977847"/>
          </a:xfrm>
          <a:custGeom>
            <a:avLst/>
            <a:gdLst/>
            <a:ahLst/>
            <a:cxnLst>
              <a:cxn ang="0">
                <a:pos x="wd2" y="hd2"/>
              </a:cxn>
              <a:cxn ang="5400000">
                <a:pos x="wd2" y="hd2"/>
              </a:cxn>
              <a:cxn ang="10800000">
                <a:pos x="wd2" y="hd2"/>
              </a:cxn>
              <a:cxn ang="16200000">
                <a:pos x="wd2" y="hd2"/>
              </a:cxn>
            </a:cxnLst>
            <a:rect l="0" t="0" r="r" b="b"/>
            <a:pathLst>
              <a:path w="21600" h="21600" extrusionOk="0">
                <a:moveTo>
                  <a:pt x="1350" y="8836"/>
                </a:moveTo>
                <a:cubicBezTo>
                  <a:pt x="1350" y="7752"/>
                  <a:pt x="2559" y="6873"/>
                  <a:pt x="4050" y="6873"/>
                </a:cubicBezTo>
                <a:lnTo>
                  <a:pt x="17550" y="6873"/>
                </a:lnTo>
                <a:cubicBezTo>
                  <a:pt x="19041" y="6873"/>
                  <a:pt x="20250" y="7752"/>
                  <a:pt x="20250" y="8836"/>
                </a:cubicBezTo>
                <a:cubicBezTo>
                  <a:pt x="20250" y="8836"/>
                  <a:pt x="1350" y="8836"/>
                  <a:pt x="1350" y="8836"/>
                </a:cubicBezTo>
                <a:close/>
                <a:moveTo>
                  <a:pt x="14850" y="12764"/>
                </a:moveTo>
                <a:lnTo>
                  <a:pt x="14850" y="14727"/>
                </a:lnTo>
                <a:lnTo>
                  <a:pt x="12150" y="14727"/>
                </a:lnTo>
                <a:lnTo>
                  <a:pt x="12150" y="16691"/>
                </a:lnTo>
                <a:lnTo>
                  <a:pt x="9450" y="16691"/>
                </a:lnTo>
                <a:lnTo>
                  <a:pt x="9450" y="14727"/>
                </a:lnTo>
                <a:lnTo>
                  <a:pt x="6750" y="14727"/>
                </a:lnTo>
                <a:lnTo>
                  <a:pt x="6750" y="12764"/>
                </a:lnTo>
                <a:lnTo>
                  <a:pt x="9450" y="12764"/>
                </a:lnTo>
                <a:lnTo>
                  <a:pt x="9450" y="10800"/>
                </a:lnTo>
                <a:lnTo>
                  <a:pt x="12150" y="10800"/>
                </a:lnTo>
                <a:lnTo>
                  <a:pt x="12150" y="12764"/>
                </a:lnTo>
                <a:cubicBezTo>
                  <a:pt x="12150" y="12764"/>
                  <a:pt x="14850" y="12764"/>
                  <a:pt x="14850" y="12764"/>
                </a:cubicBezTo>
                <a:close/>
                <a:moveTo>
                  <a:pt x="17550" y="20618"/>
                </a:moveTo>
                <a:lnTo>
                  <a:pt x="4050" y="20618"/>
                </a:lnTo>
                <a:cubicBezTo>
                  <a:pt x="2559" y="20618"/>
                  <a:pt x="1350" y="19739"/>
                  <a:pt x="1350" y="18655"/>
                </a:cubicBezTo>
                <a:lnTo>
                  <a:pt x="20250" y="18655"/>
                </a:lnTo>
                <a:cubicBezTo>
                  <a:pt x="20250" y="19739"/>
                  <a:pt x="19041" y="20618"/>
                  <a:pt x="17550" y="20618"/>
                </a:cubicBezTo>
                <a:moveTo>
                  <a:pt x="6750" y="2945"/>
                </a:moveTo>
                <a:lnTo>
                  <a:pt x="14850" y="2945"/>
                </a:lnTo>
                <a:lnTo>
                  <a:pt x="14850" y="4909"/>
                </a:lnTo>
                <a:lnTo>
                  <a:pt x="6750" y="4909"/>
                </a:lnTo>
                <a:cubicBezTo>
                  <a:pt x="6750" y="4909"/>
                  <a:pt x="6750" y="2945"/>
                  <a:pt x="6750" y="2945"/>
                </a:cubicBezTo>
                <a:close/>
                <a:moveTo>
                  <a:pt x="6750" y="982"/>
                </a:moveTo>
                <a:lnTo>
                  <a:pt x="14850" y="982"/>
                </a:lnTo>
                <a:lnTo>
                  <a:pt x="14850" y="1964"/>
                </a:lnTo>
                <a:lnTo>
                  <a:pt x="6750" y="1964"/>
                </a:lnTo>
                <a:cubicBezTo>
                  <a:pt x="6750" y="1964"/>
                  <a:pt x="6750" y="982"/>
                  <a:pt x="6750" y="982"/>
                </a:cubicBezTo>
                <a:close/>
                <a:moveTo>
                  <a:pt x="17550" y="5891"/>
                </a:moveTo>
                <a:lnTo>
                  <a:pt x="16200" y="5891"/>
                </a:lnTo>
                <a:lnTo>
                  <a:pt x="16200" y="4909"/>
                </a:lnTo>
                <a:lnTo>
                  <a:pt x="16200" y="982"/>
                </a:lnTo>
                <a:cubicBezTo>
                  <a:pt x="16200" y="440"/>
                  <a:pt x="15595" y="0"/>
                  <a:pt x="14850" y="0"/>
                </a:cubicBezTo>
                <a:lnTo>
                  <a:pt x="6750" y="0"/>
                </a:lnTo>
                <a:cubicBezTo>
                  <a:pt x="6005" y="0"/>
                  <a:pt x="5400" y="440"/>
                  <a:pt x="5400" y="982"/>
                </a:cubicBezTo>
                <a:lnTo>
                  <a:pt x="5400" y="4909"/>
                </a:lnTo>
                <a:lnTo>
                  <a:pt x="5400" y="5891"/>
                </a:lnTo>
                <a:lnTo>
                  <a:pt x="4050" y="5891"/>
                </a:lnTo>
                <a:cubicBezTo>
                  <a:pt x="1813" y="5891"/>
                  <a:pt x="0" y="7210"/>
                  <a:pt x="0" y="8836"/>
                </a:cubicBezTo>
                <a:lnTo>
                  <a:pt x="0" y="18655"/>
                </a:lnTo>
                <a:cubicBezTo>
                  <a:pt x="0" y="20282"/>
                  <a:pt x="1813" y="21600"/>
                  <a:pt x="4050" y="21600"/>
                </a:cubicBezTo>
                <a:lnTo>
                  <a:pt x="17550" y="21600"/>
                </a:lnTo>
                <a:cubicBezTo>
                  <a:pt x="19787" y="21600"/>
                  <a:pt x="21600" y="20282"/>
                  <a:pt x="21600" y="18655"/>
                </a:cubicBezTo>
                <a:lnTo>
                  <a:pt x="21600" y="8836"/>
                </a:lnTo>
                <a:cubicBezTo>
                  <a:pt x="21600" y="7210"/>
                  <a:pt x="19787" y="5891"/>
                  <a:pt x="17550" y="5891"/>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Tree>
    <p:extLst>
      <p:ext uri="{BB962C8B-B14F-4D97-AF65-F5344CB8AC3E}">
        <p14:creationId xmlns:p14="http://schemas.microsoft.com/office/powerpoint/2010/main" val="46798076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227051-FA96-4A69-AB8E-6466B1F1D354}"/>
              </a:ext>
            </a:extLst>
          </p:cNvPr>
          <p:cNvSpPr txBox="1"/>
          <p:nvPr/>
        </p:nvSpPr>
        <p:spPr>
          <a:xfrm>
            <a:off x="879067" y="1263600"/>
            <a:ext cx="9832179" cy="1046440"/>
          </a:xfrm>
          <a:prstGeom prst="rect">
            <a:avLst/>
          </a:prstGeom>
          <a:noFill/>
        </p:spPr>
        <p:txBody>
          <a:bodyPr wrap="none" lIns="91440" tIns="0" rIns="0" bIns="0" rtlCol="0">
            <a:spAutoFit/>
          </a:bodyPr>
          <a:lstStyle/>
          <a:p>
            <a:pPr algn="ctr"/>
            <a:r>
              <a:rPr lang="en-US" sz="6800" spc="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Exploration &amp; Cleanup</a:t>
            </a:r>
          </a:p>
        </p:txBody>
      </p:sp>
      <p:cxnSp>
        <p:nvCxnSpPr>
          <p:cNvPr id="5" name="Straight Connector 4">
            <a:extLst>
              <a:ext uri="{FF2B5EF4-FFF2-40B4-BE49-F238E27FC236}">
                <a16:creationId xmlns:a16="http://schemas.microsoft.com/office/drawing/2014/main" id="{25656915-55BF-4884-8662-23AD9D9CA08D}"/>
              </a:ext>
            </a:extLst>
          </p:cNvPr>
          <p:cNvCxnSpPr/>
          <p:nvPr/>
        </p:nvCxnSpPr>
        <p:spPr>
          <a:xfrm>
            <a:off x="5097206" y="2622962"/>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E58DE281-73E7-4903-8B59-E01FF6594969}"/>
              </a:ext>
            </a:extLst>
          </p:cNvPr>
          <p:cNvSpPr txBox="1">
            <a:spLocks/>
          </p:cNvSpPr>
          <p:nvPr/>
        </p:nvSpPr>
        <p:spPr>
          <a:xfrm>
            <a:off x="839752" y="3131204"/>
            <a:ext cx="8206432" cy="780899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ts val="3640"/>
              </a:lnSpc>
              <a:buFont typeface="Arial" panose="020B0604020202020204" pitchFamily="34" charset="0"/>
              <a:buChar char="•"/>
            </a:pP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Collected .csv files and loaded into Pandas </a:t>
            </a:r>
            <a:r>
              <a:rPr lang="en-US" sz="1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DataFrames</a:t>
            </a:r>
            <a:endParaRPr lang="en-US" sz="1800" dirty="0">
              <a:solidFill>
                <a:srgbClr val="FF0000"/>
              </a:solidFill>
              <a:latin typeface="Open Sans Light" panose="020B0306030504020204" pitchFamily="34" charset="0"/>
              <a:ea typeface="Open Sans Light" panose="020B0306030504020204" pitchFamily="34" charset="0"/>
              <a:cs typeface="Open Sans Light" panose="020B0306030504020204" pitchFamily="34" charset="0"/>
            </a:endParaRPr>
          </a:p>
          <a:p>
            <a:pPr marL="457200" indent="-457200" algn="l">
              <a:lnSpc>
                <a:spcPts val="3640"/>
              </a:lnSpc>
              <a:buFont typeface="Arial" panose="020B0604020202020204" pitchFamily="34" charset="0"/>
              <a:buChar char="•"/>
            </a:pP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Utilized common column naming convention across files </a:t>
            </a:r>
          </a:p>
          <a:p>
            <a:pPr marL="457200" indent="-457200" algn="l">
              <a:lnSpc>
                <a:spcPts val="3640"/>
              </a:lnSpc>
              <a:buFont typeface="Arial" panose="020B0604020202020204" pitchFamily="34" charset="0"/>
              <a:buChar char="•"/>
            </a:pP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Created common state name and state code columns in all files by</a:t>
            </a:r>
          </a:p>
          <a:p>
            <a:pPr marL="1544836" lvl="1" indent="-457200" algn="l">
              <a:lnSpc>
                <a:spcPts val="3640"/>
              </a:lnSpc>
              <a:buFont typeface="Arial" panose="020B0604020202020204" pitchFamily="34" charset="0"/>
              <a:buChar char="•"/>
            </a:pPr>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Merge with state abbreviation list </a:t>
            </a:r>
            <a:r>
              <a:rPr lang="en-US" sz="18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DataFrame</a:t>
            </a:r>
            <a:endPar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1544836" lvl="1" indent="-457200" algn="l">
              <a:lnSpc>
                <a:spcPts val="3640"/>
              </a:lnSpc>
              <a:buFont typeface="Arial" panose="020B0604020202020204" pitchFamily="34" charset="0"/>
              <a:buChar char="•"/>
            </a:pPr>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Accounted for unique inconsistencies for each file type</a:t>
            </a:r>
          </a:p>
          <a:p>
            <a:pPr marL="457200" indent="-457200" algn="l">
              <a:lnSpc>
                <a:spcPts val="3640"/>
              </a:lnSpc>
              <a:buFont typeface="Arial" panose="020B0604020202020204" pitchFamily="34" charset="0"/>
              <a:buChar char="•"/>
            </a:pPr>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Created </a:t>
            </a:r>
            <a:r>
              <a:rPr lang="en-US" sz="18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day_num</a:t>
            </a:r>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column in all files with periodic reporting structure  </a:t>
            </a:r>
          </a:p>
          <a:p>
            <a:pPr marL="457200" indent="-457200" algn="l">
              <a:lnSpc>
                <a:spcPts val="3640"/>
              </a:lnSpc>
              <a:buFont typeface="Arial" panose="020B0604020202020204" pitchFamily="34" charset="0"/>
              <a:buChar char="•"/>
            </a:pP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Vaccine Allocation </a:t>
            </a:r>
          </a:p>
          <a:p>
            <a:pPr marL="1544836" lvl="1" indent="-457200" algn="l">
              <a:lnSpc>
                <a:spcPts val="3640"/>
              </a:lnSpc>
              <a:buFont typeface="Arial" panose="020B0604020202020204" pitchFamily="34" charset="0"/>
              <a:buChar char="•"/>
            </a:pP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Merged all suppliers into single </a:t>
            </a:r>
            <a:r>
              <a:rPr lang="en-US" sz="1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DataFrame</a:t>
            </a:r>
            <a:endPar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p>
            <a:pPr marL="1544836" lvl="1" indent="-457200" algn="l">
              <a:lnSpc>
                <a:spcPts val="3640"/>
              </a:lnSpc>
              <a:buFont typeface="Arial" panose="020B0604020202020204" pitchFamily="34" charset="0"/>
              <a:buChar char="•"/>
            </a:pPr>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Set zero value for null values</a:t>
            </a:r>
          </a:p>
          <a:p>
            <a:pPr marL="457200" indent="-457200" algn="l">
              <a:lnSpc>
                <a:spcPts val="3640"/>
              </a:lnSpc>
              <a:buFont typeface="Arial" panose="020B0604020202020204" pitchFamily="34" charset="0"/>
              <a:buChar char="•"/>
            </a:pP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Covid Cases and Deaths</a:t>
            </a:r>
          </a:p>
          <a:p>
            <a:pPr marL="1544836" lvl="1" indent="-457200" algn="l">
              <a:lnSpc>
                <a:spcPts val="3640"/>
              </a:lnSpc>
              <a:buFont typeface="Arial" panose="020B0604020202020204" pitchFamily="34" charset="0"/>
              <a:buChar char="•"/>
            </a:pP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Removed data prior to 12/14/2020</a:t>
            </a:r>
          </a:p>
          <a:p>
            <a:pPr marL="457200" indent="-457200" algn="l">
              <a:lnSpc>
                <a:spcPts val="3640"/>
              </a:lnSpc>
              <a:buFont typeface="Arial" panose="020B0604020202020204" pitchFamily="34" charset="0"/>
              <a:buChar char="•"/>
            </a:pP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Census Data</a:t>
            </a:r>
          </a:p>
          <a:p>
            <a:pPr marL="1544836" lvl="1" indent="-457200" algn="l">
              <a:lnSpc>
                <a:spcPts val="3640"/>
              </a:lnSpc>
              <a:buFont typeface="Arial" panose="020B0604020202020204" pitchFamily="34" charset="0"/>
              <a:buChar char="•"/>
            </a:pPr>
            <a:r>
              <a:rPr lang="en-US" sz="1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Calculated Poverty and Unemployment Rates</a:t>
            </a:r>
          </a:p>
          <a:p>
            <a:pPr marL="457200" indent="-457200" algn="l">
              <a:lnSpc>
                <a:spcPts val="3640"/>
              </a:lnSpc>
              <a:buFont typeface="Arial" panose="020B0604020202020204" pitchFamily="34" charset="0"/>
              <a:buChar char="•"/>
            </a:pPr>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Additional </a:t>
            </a:r>
            <a:r>
              <a:rPr lang="en-US" sz="18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DataFrame</a:t>
            </a:r>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merges, filtering and summary statistics were calculated as part of data analysis</a:t>
            </a:r>
          </a:p>
        </p:txBody>
      </p:sp>
      <p:pic>
        <p:nvPicPr>
          <p:cNvPr id="8" name="Picture 7">
            <a:extLst>
              <a:ext uri="{FF2B5EF4-FFF2-40B4-BE49-F238E27FC236}">
                <a16:creationId xmlns:a16="http://schemas.microsoft.com/office/drawing/2014/main" id="{01F3BB59-13DA-40F0-A119-FF668F3B0121}"/>
              </a:ext>
            </a:extLst>
          </p:cNvPr>
          <p:cNvPicPr>
            <a:picLocks noChangeAspect="1"/>
          </p:cNvPicPr>
          <p:nvPr/>
        </p:nvPicPr>
        <p:blipFill>
          <a:blip r:embed="rId2"/>
          <a:stretch>
            <a:fillRect/>
          </a:stretch>
        </p:blipFill>
        <p:spPr>
          <a:xfrm>
            <a:off x="14447268" y="725873"/>
            <a:ext cx="9051315" cy="3519956"/>
          </a:xfrm>
          <a:prstGeom prst="rect">
            <a:avLst/>
          </a:prstGeom>
        </p:spPr>
      </p:pic>
      <p:pic>
        <p:nvPicPr>
          <p:cNvPr id="11" name="Picture 10">
            <a:extLst>
              <a:ext uri="{FF2B5EF4-FFF2-40B4-BE49-F238E27FC236}">
                <a16:creationId xmlns:a16="http://schemas.microsoft.com/office/drawing/2014/main" id="{0AA4FEFB-D1ED-4696-8F9F-01C894F37D76}"/>
              </a:ext>
            </a:extLst>
          </p:cNvPr>
          <p:cNvPicPr>
            <a:picLocks noChangeAspect="1"/>
          </p:cNvPicPr>
          <p:nvPr/>
        </p:nvPicPr>
        <p:blipFill>
          <a:blip r:embed="rId3"/>
          <a:stretch>
            <a:fillRect/>
          </a:stretch>
        </p:blipFill>
        <p:spPr>
          <a:xfrm>
            <a:off x="10219677" y="4607669"/>
            <a:ext cx="3938296" cy="2134972"/>
          </a:xfrm>
          <a:prstGeom prst="rect">
            <a:avLst/>
          </a:prstGeom>
        </p:spPr>
      </p:pic>
      <p:pic>
        <p:nvPicPr>
          <p:cNvPr id="13" name="Picture 12">
            <a:extLst>
              <a:ext uri="{FF2B5EF4-FFF2-40B4-BE49-F238E27FC236}">
                <a16:creationId xmlns:a16="http://schemas.microsoft.com/office/drawing/2014/main" id="{D099F936-7A12-4F1C-B6F2-89456727F8B4}"/>
              </a:ext>
            </a:extLst>
          </p:cNvPr>
          <p:cNvPicPr>
            <a:picLocks noChangeAspect="1"/>
          </p:cNvPicPr>
          <p:nvPr/>
        </p:nvPicPr>
        <p:blipFill>
          <a:blip r:embed="rId4"/>
          <a:stretch>
            <a:fillRect/>
          </a:stretch>
        </p:blipFill>
        <p:spPr>
          <a:xfrm>
            <a:off x="8615681" y="7062573"/>
            <a:ext cx="14922218" cy="2341518"/>
          </a:xfrm>
          <a:prstGeom prst="rect">
            <a:avLst/>
          </a:prstGeom>
        </p:spPr>
      </p:pic>
      <p:pic>
        <p:nvPicPr>
          <p:cNvPr id="15" name="Picture 14">
            <a:extLst>
              <a:ext uri="{FF2B5EF4-FFF2-40B4-BE49-F238E27FC236}">
                <a16:creationId xmlns:a16="http://schemas.microsoft.com/office/drawing/2014/main" id="{C65B1067-1661-4CE7-8FDF-DED68195A616}"/>
              </a:ext>
            </a:extLst>
          </p:cNvPr>
          <p:cNvPicPr>
            <a:picLocks noChangeAspect="1"/>
          </p:cNvPicPr>
          <p:nvPr/>
        </p:nvPicPr>
        <p:blipFill>
          <a:blip r:embed="rId5"/>
          <a:stretch>
            <a:fillRect/>
          </a:stretch>
        </p:blipFill>
        <p:spPr>
          <a:xfrm>
            <a:off x="14486584" y="4566868"/>
            <a:ext cx="9051315" cy="2174666"/>
          </a:xfrm>
          <a:prstGeom prst="rect">
            <a:avLst/>
          </a:prstGeom>
        </p:spPr>
      </p:pic>
      <p:pic>
        <p:nvPicPr>
          <p:cNvPr id="19" name="Picture 18">
            <a:extLst>
              <a:ext uri="{FF2B5EF4-FFF2-40B4-BE49-F238E27FC236}">
                <a16:creationId xmlns:a16="http://schemas.microsoft.com/office/drawing/2014/main" id="{277865ED-24D0-4B53-AF9E-CAF6F8531AB2}"/>
              </a:ext>
            </a:extLst>
          </p:cNvPr>
          <p:cNvPicPr>
            <a:picLocks noChangeAspect="1"/>
          </p:cNvPicPr>
          <p:nvPr/>
        </p:nvPicPr>
        <p:blipFill>
          <a:blip r:embed="rId6"/>
          <a:stretch>
            <a:fillRect/>
          </a:stretch>
        </p:blipFill>
        <p:spPr>
          <a:xfrm>
            <a:off x="1260590" y="11604172"/>
            <a:ext cx="22277308" cy="1527208"/>
          </a:xfrm>
          <a:prstGeom prst="rect">
            <a:avLst/>
          </a:prstGeom>
        </p:spPr>
      </p:pic>
      <p:pic>
        <p:nvPicPr>
          <p:cNvPr id="24" name="Picture 23">
            <a:extLst>
              <a:ext uri="{FF2B5EF4-FFF2-40B4-BE49-F238E27FC236}">
                <a16:creationId xmlns:a16="http://schemas.microsoft.com/office/drawing/2014/main" id="{D5D40AF5-40D3-47C6-B0CC-F9B6AF878200}"/>
              </a:ext>
            </a:extLst>
          </p:cNvPr>
          <p:cNvPicPr>
            <a:picLocks noChangeAspect="1"/>
          </p:cNvPicPr>
          <p:nvPr/>
        </p:nvPicPr>
        <p:blipFill>
          <a:blip r:embed="rId7"/>
          <a:stretch>
            <a:fillRect/>
          </a:stretch>
        </p:blipFill>
        <p:spPr>
          <a:xfrm>
            <a:off x="8615680" y="9725129"/>
            <a:ext cx="14922218" cy="1558004"/>
          </a:xfrm>
          <a:prstGeom prst="rect">
            <a:avLst/>
          </a:prstGeom>
        </p:spPr>
      </p:pic>
    </p:spTree>
    <p:extLst>
      <p:ext uri="{BB962C8B-B14F-4D97-AF65-F5344CB8AC3E}">
        <p14:creationId xmlns:p14="http://schemas.microsoft.com/office/powerpoint/2010/main" val="2588973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7100A3CF-7198-4940-89F9-A87C8C7DE1BC}"/>
              </a:ext>
            </a:extLst>
          </p:cNvPr>
          <p:cNvSpPr/>
          <p:nvPr/>
        </p:nvSpPr>
        <p:spPr>
          <a:xfrm>
            <a:off x="23744378" y="5895585"/>
            <a:ext cx="12797" cy="6326"/>
          </a:xfrm>
          <a:custGeom>
            <a:avLst/>
            <a:gdLst>
              <a:gd name="connsiteX0" fmla="*/ 0 w 6400"/>
              <a:gd name="connsiteY0" fmla="*/ 0 h 3164"/>
              <a:gd name="connsiteX1" fmla="*/ 6400 w 6400"/>
              <a:gd name="connsiteY1" fmla="*/ 0 h 3164"/>
              <a:gd name="connsiteX2" fmla="*/ 2723 w 6400"/>
              <a:gd name="connsiteY2" fmla="*/ 3164 h 3164"/>
              <a:gd name="connsiteX3" fmla="*/ 0 w 6400"/>
              <a:gd name="connsiteY3" fmla="*/ 0 h 3164"/>
            </a:gdLst>
            <a:ahLst/>
            <a:cxnLst>
              <a:cxn ang="0">
                <a:pos x="connsiteX0" y="connsiteY0"/>
              </a:cxn>
              <a:cxn ang="0">
                <a:pos x="connsiteX1" y="connsiteY1"/>
              </a:cxn>
              <a:cxn ang="0">
                <a:pos x="connsiteX2" y="connsiteY2"/>
              </a:cxn>
              <a:cxn ang="0">
                <a:pos x="connsiteX3" y="connsiteY3"/>
              </a:cxn>
            </a:cxnLst>
            <a:rect l="l" t="t" r="r" b="b"/>
            <a:pathLst>
              <a:path w="6400" h="3164">
                <a:moveTo>
                  <a:pt x="0" y="0"/>
                </a:moveTo>
                <a:lnTo>
                  <a:pt x="6400" y="0"/>
                </a:lnTo>
                <a:lnTo>
                  <a:pt x="2723" y="3164"/>
                </a:lnTo>
                <a:lnTo>
                  <a:pt x="0" y="0"/>
                </a:lnTo>
                <a:close/>
              </a:path>
            </a:pathLst>
          </a:cu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bg2">
                  <a:lumMod val="50000"/>
                </a:schemeClr>
              </a:solidFill>
              <a:latin typeface="Open Sans Light" panose="020B0306030504020204" pitchFamily="34" charset="0"/>
            </a:endParaRPr>
          </a:p>
        </p:txBody>
      </p:sp>
      <p:grpSp>
        <p:nvGrpSpPr>
          <p:cNvPr id="20" name="Group 19">
            <a:extLst>
              <a:ext uri="{FF2B5EF4-FFF2-40B4-BE49-F238E27FC236}">
                <a16:creationId xmlns:a16="http://schemas.microsoft.com/office/drawing/2014/main" id="{C07C38FD-FAFE-4A48-B76D-DECEDF7E668D}"/>
              </a:ext>
            </a:extLst>
          </p:cNvPr>
          <p:cNvGrpSpPr/>
          <p:nvPr/>
        </p:nvGrpSpPr>
        <p:grpSpPr>
          <a:xfrm>
            <a:off x="6528248" y="580840"/>
            <a:ext cx="11303287" cy="2360713"/>
            <a:chOff x="6528248" y="580840"/>
            <a:chExt cx="11303287" cy="2360713"/>
          </a:xfrm>
        </p:grpSpPr>
        <p:sp>
          <p:nvSpPr>
            <p:cNvPr id="18" name="TextBox 17">
              <a:extLst>
                <a:ext uri="{FF2B5EF4-FFF2-40B4-BE49-F238E27FC236}">
                  <a16:creationId xmlns:a16="http://schemas.microsoft.com/office/drawing/2014/main" id="{5002B371-AA99-6F45-99DD-DBE4ECFDDDAB}"/>
                </a:ext>
              </a:extLst>
            </p:cNvPr>
            <p:cNvSpPr txBox="1"/>
            <p:nvPr/>
          </p:nvSpPr>
          <p:spPr>
            <a:xfrm>
              <a:off x="6528248" y="580840"/>
              <a:ext cx="11303287" cy="2185214"/>
            </a:xfrm>
            <a:prstGeom prst="rect">
              <a:avLst/>
            </a:prstGeom>
            <a:noFill/>
          </p:spPr>
          <p:txBody>
            <a:bodyPr wrap="none" rtlCol="0">
              <a:spAutoFit/>
            </a:bodyPr>
            <a:lstStyle/>
            <a:p>
              <a:pPr algn="ctr"/>
              <a:r>
                <a:rPr lang="en-US" sz="6800" b="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Implementation &amp; Execution</a:t>
              </a:r>
            </a:p>
            <a:p>
              <a:pPr algn="ctr"/>
              <a:r>
                <a:rPr lang="en-US" sz="6800" b="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Team Project</a:t>
              </a:r>
            </a:p>
          </p:txBody>
        </p:sp>
        <p:cxnSp>
          <p:nvCxnSpPr>
            <p:cNvPr id="42" name="Straight Connector 41">
              <a:extLst>
                <a:ext uri="{FF2B5EF4-FFF2-40B4-BE49-F238E27FC236}">
                  <a16:creationId xmlns:a16="http://schemas.microsoft.com/office/drawing/2014/main" id="{18A13458-BABF-43D4-A4E7-E4FDA19D1129}"/>
                </a:ext>
              </a:extLst>
            </p:cNvPr>
            <p:cNvCxnSpPr/>
            <p:nvPr/>
          </p:nvCxnSpPr>
          <p:spPr>
            <a:xfrm>
              <a:off x="11288871" y="2941553"/>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D37C3F21-D293-49E0-B186-3EA1EDA9C02D}"/>
              </a:ext>
            </a:extLst>
          </p:cNvPr>
          <p:cNvSpPr txBox="1"/>
          <p:nvPr/>
        </p:nvSpPr>
        <p:spPr>
          <a:xfrm>
            <a:off x="952521" y="3574874"/>
            <a:ext cx="16938664" cy="8217634"/>
          </a:xfrm>
          <a:prstGeom prst="rect">
            <a:avLst/>
          </a:prstGeom>
          <a:noFill/>
        </p:spPr>
        <p:txBody>
          <a:bodyPr wrap="square" rtlCol="0">
            <a:spAutoFit/>
          </a:bodyPr>
          <a:lstStyle/>
          <a:p>
            <a:pPr marL="457200" indent="-457200">
              <a:buFont typeface="+mj-lt"/>
              <a:buAutoNum type="arabicPeriod"/>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Selected dataset</a:t>
            </a:r>
          </a:p>
          <a:p>
            <a:pPr marL="457200" indent="-457200">
              <a:buFont typeface="+mj-lt"/>
              <a:buAutoNum type="arabicPeriod"/>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Created project README containing</a:t>
            </a:r>
          </a:p>
          <a:p>
            <a:pPr marL="1371417" lvl="1" indent="-457200">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Initial hypothesis</a:t>
            </a:r>
          </a:p>
          <a:p>
            <a:pPr marL="1371417" lvl="1" indent="-457200">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Data Sources</a:t>
            </a:r>
          </a:p>
          <a:p>
            <a:pPr marL="1371417" lvl="1" indent="-457200">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Brainstormed list of figures to begin analysis</a:t>
            </a:r>
          </a:p>
          <a:p>
            <a:pPr marL="457200" indent="-457200">
              <a:buFont typeface="+mj-lt"/>
              <a:buAutoNum type="arabicPeriod"/>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Formulated plan for organizing </a:t>
            </a:r>
          </a:p>
          <a:p>
            <a:pPr marL="1371417" lvl="1" indent="-457200">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Repository file structure</a:t>
            </a:r>
          </a:p>
          <a:p>
            <a:pPr marL="1371417" lvl="1" indent="-457200">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Git branch structure</a:t>
            </a:r>
          </a:p>
          <a:p>
            <a:pPr marL="2285634" lvl="2" indent="-457200">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One person working on one branch in one subfolder at any one time</a:t>
            </a:r>
          </a:p>
          <a:p>
            <a:pPr marL="1371417" lvl="1" indent="-457200">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Analysis work distribution</a:t>
            </a:r>
          </a:p>
          <a:p>
            <a:pPr marL="2285634" lvl="2" indent="-457200">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Data analysis and original figure list split into three groups</a:t>
            </a:r>
          </a:p>
          <a:p>
            <a:pPr marL="457200" indent="-457200">
              <a:buFont typeface="+mj-lt"/>
              <a:buAutoNum type="arabicPeriod"/>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Analysis worked independently</a:t>
            </a:r>
          </a:p>
          <a:p>
            <a:pPr marL="1371417" lvl="1" indent="-457200">
              <a:buFont typeface="+mj-lt"/>
              <a:buAutoNum type="arabicPeriod"/>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Created brainstormed figures</a:t>
            </a:r>
          </a:p>
          <a:p>
            <a:pPr marL="1371417" lvl="1" indent="-457200">
              <a:buFont typeface="+mj-lt"/>
              <a:buAutoNum type="arabicPeriod"/>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Created additional figures that furthered the data story</a:t>
            </a:r>
          </a:p>
          <a:p>
            <a:pPr marL="457200" indent="-457200">
              <a:buFont typeface="+mj-lt"/>
              <a:buAutoNum type="arabicPeriod"/>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Merged analysis with </a:t>
            </a:r>
            <a:r>
              <a:rPr lang="en-US" sz="2400" dirty="0" err="1">
                <a:latin typeface="Open Sans Light" panose="020B0306030504020204" pitchFamily="34" charset="0"/>
                <a:ea typeface="Open Sans Light" panose="020B0306030504020204" pitchFamily="34" charset="0"/>
                <a:cs typeface="Open Sans Light" panose="020B0306030504020204" pitchFamily="34" charset="0"/>
              </a:rPr>
              <a:t>nbmerge</a:t>
            </a:r>
            <a:r>
              <a:rPr lang="en-US" sz="2400" dirty="0">
                <a:latin typeface="Open Sans Light" panose="020B0306030504020204" pitchFamily="34" charset="0"/>
                <a:ea typeface="Open Sans Light" panose="020B0306030504020204" pitchFamily="34" charset="0"/>
                <a:cs typeface="Open Sans Light" panose="020B0306030504020204" pitchFamily="34" charset="0"/>
              </a:rPr>
              <a:t> package</a:t>
            </a:r>
          </a:p>
          <a:p>
            <a:pPr marL="457200" indent="-457200">
              <a:buFont typeface="+mj-lt"/>
              <a:buAutoNum type="arabicPeriod"/>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Issues Resolved</a:t>
            </a:r>
          </a:p>
          <a:p>
            <a:pPr marL="1371417" lvl="1" indent="-457200">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State naming convention issues =&gt; Data cleaning revisited</a:t>
            </a:r>
          </a:p>
          <a:p>
            <a:pPr marL="1371417" lvl="1" indent="-457200">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Work was committed to unintended branches causing merge conflicts =&gt; Reverted commits, removed/re-cloned local repositories, revisited Git branch plans</a:t>
            </a:r>
          </a:p>
          <a:p>
            <a:pPr marL="1371417" lvl="1" indent="-457200">
              <a:buFont typeface="Arial" panose="020B0604020202020204" pitchFamily="34" charset="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Protected main branch by requiring Administrator or at least 1 review before Pull Requests could be resolved</a:t>
            </a:r>
          </a:p>
          <a:p>
            <a:pPr marL="457200" indent="-457200">
              <a:buFont typeface="+mj-lt"/>
              <a:buAutoNum type="arabicPeriod"/>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Selected best figures for final presentation</a:t>
            </a:r>
          </a:p>
          <a:p>
            <a:pPr marL="457200" indent="-457200">
              <a:buFont typeface="+mj-lt"/>
              <a:buAutoNum type="arabicPeriod"/>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Updated project README</a:t>
            </a:r>
          </a:p>
        </p:txBody>
      </p:sp>
      <p:pic>
        <p:nvPicPr>
          <p:cNvPr id="9" name="Picture 8">
            <a:extLst>
              <a:ext uri="{FF2B5EF4-FFF2-40B4-BE49-F238E27FC236}">
                <a16:creationId xmlns:a16="http://schemas.microsoft.com/office/drawing/2014/main" id="{6B9245EF-D005-4D59-A128-8E35C7024BA0}"/>
              </a:ext>
            </a:extLst>
          </p:cNvPr>
          <p:cNvPicPr>
            <a:picLocks noChangeAspect="1"/>
          </p:cNvPicPr>
          <p:nvPr/>
        </p:nvPicPr>
        <p:blipFill>
          <a:blip r:embed="rId2"/>
          <a:stretch>
            <a:fillRect/>
          </a:stretch>
        </p:blipFill>
        <p:spPr>
          <a:xfrm>
            <a:off x="17891184" y="3462731"/>
            <a:ext cx="4572679" cy="7656576"/>
          </a:xfrm>
          <a:prstGeom prst="rect">
            <a:avLst/>
          </a:prstGeom>
        </p:spPr>
      </p:pic>
    </p:spTree>
    <p:extLst>
      <p:ext uri="{BB962C8B-B14F-4D97-AF65-F5344CB8AC3E}">
        <p14:creationId xmlns:p14="http://schemas.microsoft.com/office/powerpoint/2010/main" val="342175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FF4EF909-5003-48BB-AC58-B6192EF5713F}"/>
              </a:ext>
            </a:extLst>
          </p:cNvPr>
          <p:cNvPicPr>
            <a:picLocks noGrp="1" noChangeAspect="1"/>
          </p:cNvPicPr>
          <p:nvPr>
            <p:ph type="pic" sz="quarter" idx="60"/>
          </p:nvPr>
        </p:nvPicPr>
        <p:blipFill rotWithShape="1">
          <a:blip r:embed="rId2" cstate="email">
            <a:extLst>
              <a:ext uri="{28A0092B-C50C-407E-A947-70E740481C1C}">
                <a14:useLocalDpi xmlns:a14="http://schemas.microsoft.com/office/drawing/2010/main" val="0"/>
              </a:ext>
            </a:extLst>
          </a:blip>
          <a:srcRect l="27085" t="-3920" r="5394" b="15684"/>
          <a:stretch/>
        </p:blipFill>
        <p:spPr>
          <a:xfrm>
            <a:off x="8750007" y="-1403192"/>
            <a:ext cx="17547215" cy="15303098"/>
          </a:xfrm>
        </p:spPr>
      </p:pic>
      <p:sp>
        <p:nvSpPr>
          <p:cNvPr id="3" name="Rectangle 2">
            <a:extLst>
              <a:ext uri="{FF2B5EF4-FFF2-40B4-BE49-F238E27FC236}">
                <a16:creationId xmlns:a16="http://schemas.microsoft.com/office/drawing/2014/main" id="{17CC6D2B-E5F7-45DF-9686-52C50E582EEC}"/>
              </a:ext>
            </a:extLst>
          </p:cNvPr>
          <p:cNvSpPr>
            <a:spLocks/>
          </p:cNvSpPr>
          <p:nvPr/>
        </p:nvSpPr>
        <p:spPr bwMode="auto">
          <a:xfrm>
            <a:off x="2050494" y="4434259"/>
            <a:ext cx="6545061" cy="16158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defTabSz="4572000"/>
            <a:r>
              <a:rPr lang="en-US" sz="10500" b="1" spc="17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Bebas Neue" charset="0"/>
              </a:rPr>
              <a:t>Analysis</a:t>
            </a:r>
          </a:p>
        </p:txBody>
      </p:sp>
      <p:sp>
        <p:nvSpPr>
          <p:cNvPr id="7" name="Subtitle 2">
            <a:extLst>
              <a:ext uri="{FF2B5EF4-FFF2-40B4-BE49-F238E27FC236}">
                <a16:creationId xmlns:a16="http://schemas.microsoft.com/office/drawing/2014/main" id="{6BB5AD22-DA3F-4569-B983-40664927027E}"/>
              </a:ext>
            </a:extLst>
          </p:cNvPr>
          <p:cNvSpPr txBox="1">
            <a:spLocks/>
          </p:cNvSpPr>
          <p:nvPr/>
        </p:nvSpPr>
        <p:spPr>
          <a:xfrm>
            <a:off x="1351044" y="8076847"/>
            <a:ext cx="10306506" cy="17901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0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We will present visualizations that help illustrate the current situation related to the Covid-19 pandemic and where we stand relative to vaccinations at a state level within the United States.</a:t>
            </a:r>
          </a:p>
        </p:txBody>
      </p:sp>
    </p:spTree>
    <p:extLst>
      <p:ext uri="{BB962C8B-B14F-4D97-AF65-F5344CB8AC3E}">
        <p14:creationId xmlns:p14="http://schemas.microsoft.com/office/powerpoint/2010/main" val="315432694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0F648FA-BB8A-444E-9BAA-6F65B08EF420}"/>
              </a:ext>
            </a:extLst>
          </p:cNvPr>
          <p:cNvSpPr txBox="1"/>
          <p:nvPr/>
        </p:nvSpPr>
        <p:spPr>
          <a:xfrm>
            <a:off x="6528248" y="580840"/>
            <a:ext cx="11381577" cy="830997"/>
          </a:xfrm>
          <a:prstGeom prst="rect">
            <a:avLst/>
          </a:prstGeom>
          <a:noFill/>
        </p:spPr>
        <p:txBody>
          <a:bodyPr wrap="none" rtlCol="0">
            <a:spAutoFit/>
          </a:bodyPr>
          <a:lstStyle/>
          <a:p>
            <a:r>
              <a:rPr lang="en-US" sz="4800" b="1" dirty="0">
                <a:latin typeface="Open Sans Light" panose="020B0306030504020204" pitchFamily="34" charset="0"/>
                <a:ea typeface="Open Sans Light" panose="020B0306030504020204" pitchFamily="34" charset="0"/>
                <a:cs typeface="Open Sans Light" panose="020B0306030504020204" pitchFamily="34" charset="0"/>
              </a:rPr>
              <a:t>Are vaccinations decreasing death rates?</a:t>
            </a:r>
          </a:p>
        </p:txBody>
      </p:sp>
      <p:pic>
        <p:nvPicPr>
          <p:cNvPr id="4" name="Picture 3">
            <a:extLst>
              <a:ext uri="{FF2B5EF4-FFF2-40B4-BE49-F238E27FC236}">
                <a16:creationId xmlns:a16="http://schemas.microsoft.com/office/drawing/2014/main" id="{9298FD23-ADE4-4D5D-A52A-756F5EC8D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825" y="6474289"/>
            <a:ext cx="12069519" cy="7241711"/>
          </a:xfrm>
          <a:prstGeom prst="rect">
            <a:avLst/>
          </a:prstGeom>
        </p:spPr>
      </p:pic>
      <p:pic>
        <p:nvPicPr>
          <p:cNvPr id="3" name="Picture 2">
            <a:extLst>
              <a:ext uri="{FF2B5EF4-FFF2-40B4-BE49-F238E27FC236}">
                <a16:creationId xmlns:a16="http://schemas.microsoft.com/office/drawing/2014/main" id="{B2826A21-2C98-4BC4-9DFE-629F238C7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07225"/>
            <a:ext cx="12504326" cy="7502595"/>
          </a:xfrm>
          <a:prstGeom prst="rect">
            <a:avLst/>
          </a:prstGeom>
        </p:spPr>
      </p:pic>
      <p:sp>
        <p:nvSpPr>
          <p:cNvPr id="11" name="TextBox 10">
            <a:extLst>
              <a:ext uri="{FF2B5EF4-FFF2-40B4-BE49-F238E27FC236}">
                <a16:creationId xmlns:a16="http://schemas.microsoft.com/office/drawing/2014/main" id="{C0A2046A-C879-404F-AB8C-DD08F18DA5F6}"/>
              </a:ext>
            </a:extLst>
          </p:cNvPr>
          <p:cNvSpPr txBox="1"/>
          <p:nvPr/>
        </p:nvSpPr>
        <p:spPr>
          <a:xfrm>
            <a:off x="1914654" y="10386273"/>
            <a:ext cx="8675017" cy="954107"/>
          </a:xfrm>
          <a:prstGeom prst="rect">
            <a:avLst/>
          </a:prstGeom>
          <a:solidFill>
            <a:srgbClr val="92D050"/>
          </a:solidFill>
        </p:spPr>
        <p:txBody>
          <a:bodyPr wrap="square" rtlCol="0">
            <a:spAutoFit/>
          </a:bodyPr>
          <a:lstStyle/>
          <a:p>
            <a:r>
              <a:rPr lang="en-US" sz="2800" dirty="0">
                <a:latin typeface="Open Sans Light" panose="020B0306030504020204" pitchFamily="34" charset="0"/>
                <a:ea typeface="Open Sans Light" panose="020B0306030504020204" pitchFamily="34" charset="0"/>
                <a:cs typeface="Open Sans Light" panose="020B0306030504020204" pitchFamily="34" charset="0"/>
              </a:rPr>
              <a:t>Death rates decreased after vaccine rollout began. It is possible that vaccination contributed to this result.</a:t>
            </a:r>
          </a:p>
        </p:txBody>
      </p:sp>
    </p:spTree>
    <p:extLst>
      <p:ext uri="{BB962C8B-B14F-4D97-AF65-F5344CB8AC3E}">
        <p14:creationId xmlns:p14="http://schemas.microsoft.com/office/powerpoint/2010/main" val="4128095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6953B5-1F20-4071-A1C6-A77700EE0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953" y="735468"/>
            <a:ext cx="18591907" cy="11155143"/>
          </a:xfrm>
          <a:prstGeom prst="rect">
            <a:avLst/>
          </a:prstGeom>
        </p:spPr>
      </p:pic>
      <p:sp>
        <p:nvSpPr>
          <p:cNvPr id="7" name="TextBox 6">
            <a:extLst>
              <a:ext uri="{FF2B5EF4-FFF2-40B4-BE49-F238E27FC236}">
                <a16:creationId xmlns:a16="http://schemas.microsoft.com/office/drawing/2014/main" id="{E83CB8DC-C5F4-46D4-8BEB-9E554F813210}"/>
              </a:ext>
            </a:extLst>
          </p:cNvPr>
          <p:cNvSpPr txBox="1"/>
          <p:nvPr/>
        </p:nvSpPr>
        <p:spPr>
          <a:xfrm>
            <a:off x="5296137" y="11998333"/>
            <a:ext cx="13785377" cy="954107"/>
          </a:xfrm>
          <a:prstGeom prst="rect">
            <a:avLst/>
          </a:prstGeom>
          <a:solidFill>
            <a:srgbClr val="92D050"/>
          </a:solidFill>
        </p:spPr>
        <p:txBody>
          <a:bodyPr wrap="none" rtlCol="0">
            <a:spAutoFit/>
          </a:bodyPr>
          <a:lstStyle/>
          <a:p>
            <a:pPr algn="ctr"/>
            <a:r>
              <a:rPr lang="en-US" sz="2800" dirty="0">
                <a:latin typeface="Open Sans Light" panose="020B0306030504020204" pitchFamily="34" charset="0"/>
                <a:ea typeface="Open Sans Light" panose="020B0306030504020204" pitchFamily="34" charset="0"/>
                <a:cs typeface="Open Sans Light" panose="020B0306030504020204" pitchFamily="34" charset="0"/>
              </a:rPr>
              <a:t>The CDC allocated both doses of the Pfizer and </a:t>
            </a:r>
            <a:r>
              <a:rPr lang="en-US" sz="2800" dirty="0" err="1">
                <a:latin typeface="Open Sans Light" panose="020B0306030504020204" pitchFamily="34" charset="0"/>
                <a:ea typeface="Open Sans Light" panose="020B0306030504020204" pitchFamily="34" charset="0"/>
                <a:cs typeface="Open Sans Light" panose="020B0306030504020204" pitchFamily="34" charset="0"/>
              </a:rPr>
              <a:t>Moderna</a:t>
            </a:r>
            <a:r>
              <a:rPr lang="en-US" sz="2800" dirty="0">
                <a:latin typeface="Open Sans Light" panose="020B0306030504020204" pitchFamily="34" charset="0"/>
                <a:ea typeface="Open Sans Light" panose="020B0306030504020204" pitchFamily="34" charset="0"/>
                <a:cs typeface="Open Sans Light" panose="020B0306030504020204" pitchFamily="34" charset="0"/>
              </a:rPr>
              <a:t> regimens at the same time.</a:t>
            </a:r>
          </a:p>
          <a:p>
            <a:pPr algn="ctr"/>
            <a:r>
              <a:rPr lang="en-US" sz="2800" dirty="0">
                <a:latin typeface="Open Sans Light" panose="020B0306030504020204" pitchFamily="34" charset="0"/>
                <a:ea typeface="Open Sans Light" panose="020B0306030504020204" pitchFamily="34" charset="0"/>
                <a:cs typeface="Open Sans Light" panose="020B0306030504020204" pitchFamily="34" charset="0"/>
              </a:rPr>
              <a:t>Vaccine allocations are increasing with time. </a:t>
            </a:r>
          </a:p>
        </p:txBody>
      </p:sp>
      <p:sp>
        <p:nvSpPr>
          <p:cNvPr id="4" name="TextBox 3">
            <a:extLst>
              <a:ext uri="{FF2B5EF4-FFF2-40B4-BE49-F238E27FC236}">
                <a16:creationId xmlns:a16="http://schemas.microsoft.com/office/drawing/2014/main" id="{6EF0A6DB-031A-4DF1-8ED1-8261B8DCA09F}"/>
              </a:ext>
            </a:extLst>
          </p:cNvPr>
          <p:cNvSpPr txBox="1"/>
          <p:nvPr/>
        </p:nvSpPr>
        <p:spPr>
          <a:xfrm>
            <a:off x="853804" y="366136"/>
            <a:ext cx="22728851" cy="738664"/>
          </a:xfrm>
          <a:prstGeom prst="rect">
            <a:avLst/>
          </a:prstGeom>
          <a:noFill/>
        </p:spPr>
        <p:txBody>
          <a:bodyPr wrap="none" lIns="91440" tIns="0" rIns="0" bIns="0" rtlCol="0">
            <a:spAutoFit/>
          </a:bodyPr>
          <a:lstStyle/>
          <a:p>
            <a:pPr algn="ctr"/>
            <a:r>
              <a:rPr lang="en-US" sz="4800" dirty="0">
                <a:latin typeface="Open Sans Light" panose="020B0306030504020204" pitchFamily="34" charset="0"/>
                <a:ea typeface="Open Sans Light" panose="020B0306030504020204" pitchFamily="34" charset="0"/>
                <a:cs typeface="Open Sans Light" panose="020B0306030504020204" pitchFamily="34" charset="0"/>
              </a:rPr>
              <a:t>How does the CDC handle the multi dose allocation in their distribution values?</a:t>
            </a:r>
            <a:endParaRPr lang="en-US" sz="4400" spc="3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005980500"/>
      </p:ext>
    </p:extLst>
  </p:cSld>
  <p:clrMapOvr>
    <a:masterClrMapping/>
  </p:clrMapOvr>
</p:sld>
</file>

<file path=ppt/theme/theme1.xml><?xml version="1.0" encoding="utf-8"?>
<a:theme xmlns:a="http://schemas.openxmlformats.org/drawingml/2006/main" name="Office Theme">
  <a:themeElements>
    <a:clrScheme name="PTIFY - Cool2 - Light">
      <a:dk1>
        <a:srgbClr val="08273C"/>
      </a:dk1>
      <a:lt1>
        <a:srgbClr val="FFFFFF"/>
      </a:lt1>
      <a:dk2>
        <a:srgbClr val="03121A"/>
      </a:dk2>
      <a:lt2>
        <a:srgbClr val="FFFFFF"/>
      </a:lt2>
      <a:accent1>
        <a:srgbClr val="021E49"/>
      </a:accent1>
      <a:accent2>
        <a:srgbClr val="29486D"/>
      </a:accent2>
      <a:accent3>
        <a:srgbClr val="356689"/>
      </a:accent3>
      <a:accent4>
        <a:srgbClr val="0D6A90"/>
      </a:accent4>
      <a:accent5>
        <a:srgbClr val="88BBD7"/>
      </a:accent5>
      <a:accent6>
        <a:srgbClr val="363636"/>
      </a:accent6>
      <a:hlink>
        <a:srgbClr val="CA6C48"/>
      </a:hlink>
      <a:folHlink>
        <a:srgbClr val="FF253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87633</TotalTime>
  <Words>1229</Words>
  <Application>Microsoft Office PowerPoint</Application>
  <PresentationFormat>Custom</PresentationFormat>
  <Paragraphs>148</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Open Sans</vt:lpstr>
      <vt:lpstr>Open Sans Light</vt:lpstr>
      <vt:lpstr>Open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Brad Niemiec</dc:creator>
  <cp:keywords/>
  <dc:description/>
  <cp:lastModifiedBy>Nicole Lund</cp:lastModifiedBy>
  <cp:revision>15270</cp:revision>
  <dcterms:created xsi:type="dcterms:W3CDTF">2014-11-12T21:47:38Z</dcterms:created>
  <dcterms:modified xsi:type="dcterms:W3CDTF">2021-05-01T16:56:37Z</dcterms:modified>
  <cp:category/>
</cp:coreProperties>
</file>