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75223" autoAdjust="0"/>
  </p:normalViewPr>
  <p:slideViewPr>
    <p:cSldViewPr snapToGrid="0">
      <p:cViewPr varScale="1">
        <p:scale>
          <a:sx n="86" d="100"/>
          <a:sy n="86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9BEE4-45AA-4E3F-BC9D-3448E437DE6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073C8EA1-D879-41F1-941C-1FB577F15E30}">
      <dgm:prSet custT="1"/>
      <dgm:spPr/>
      <dgm:t>
        <a:bodyPr/>
        <a:lstStyle/>
        <a:p>
          <a:r>
            <a:rPr lang="de-DE" sz="3200" b="1" dirty="0"/>
            <a:t>1. Fragebogen 1 </a:t>
          </a:r>
          <a:r>
            <a:rPr lang="de-DE" sz="2800" b="0" dirty="0"/>
            <a:t>(Baseline, Tag 1)</a:t>
          </a:r>
        </a:p>
        <a:p>
          <a:r>
            <a:rPr lang="de-DE" sz="1500" b="1" dirty="0"/>
            <a:t>Bisheriger Erfahrungsstand, Nutzung im Studienprogramm, wahrgenommene Medienberichterstattung, Persönlichkeit, Demografische Angaben</a:t>
          </a:r>
        </a:p>
      </dgm:t>
    </dgm:pt>
    <dgm:pt modelId="{5F9A07A2-E7EA-452D-889C-AFAC129D8231}" type="parTrans" cxnId="{C96AE491-D79D-44AD-A564-A4240A69164F}">
      <dgm:prSet/>
      <dgm:spPr/>
      <dgm:t>
        <a:bodyPr/>
        <a:lstStyle/>
        <a:p>
          <a:endParaRPr lang="de-DE"/>
        </a:p>
      </dgm:t>
    </dgm:pt>
    <dgm:pt modelId="{B959AC2E-DCAF-4742-BD52-125EC3ABD9C9}" type="sibTrans" cxnId="{C96AE491-D79D-44AD-A564-A4240A69164F}">
      <dgm:prSet/>
      <dgm:spPr/>
      <dgm:t>
        <a:bodyPr/>
        <a:lstStyle/>
        <a:p>
          <a:endParaRPr lang="de-DE"/>
        </a:p>
      </dgm:t>
    </dgm:pt>
    <dgm:pt modelId="{38149111-8ECE-4B66-954F-92C5BD2EFE19}">
      <dgm:prSet custT="1"/>
      <dgm:spPr/>
      <dgm:t>
        <a:bodyPr/>
        <a:lstStyle/>
        <a:p>
          <a:r>
            <a:rPr lang="de-DE" sz="3200" b="1" dirty="0"/>
            <a:t>2. Fragebögen 2-6 </a:t>
          </a:r>
          <a:r>
            <a:rPr lang="de-DE" sz="2800" b="0" dirty="0"/>
            <a:t>(</a:t>
          </a:r>
          <a:r>
            <a:rPr lang="de-DE" sz="2800" b="0" dirty="0" err="1"/>
            <a:t>Dailies</a:t>
          </a:r>
          <a:r>
            <a:rPr lang="de-DE" sz="2800" b="0" dirty="0"/>
            <a:t>, Tage 2-6)</a:t>
          </a:r>
        </a:p>
        <a:p>
          <a:r>
            <a:rPr lang="de-DE" sz="1500" b="1" dirty="0"/>
            <a:t>Nutzungsumfang, Informationsüberlastung, Sprach-KI Ängstlichkeit, Wunsch nach Sprach-KI Training, Selbstwirksamkeitserwartung, Studienzielerreichung, autonomes Lernen</a:t>
          </a:r>
        </a:p>
      </dgm:t>
    </dgm:pt>
    <dgm:pt modelId="{1C6AA4CD-F4D1-4A1E-9F3E-E82964BA7D4F}" type="parTrans" cxnId="{B923BB91-EBBB-4D12-8374-2A2758C79F6F}">
      <dgm:prSet/>
      <dgm:spPr/>
      <dgm:t>
        <a:bodyPr/>
        <a:lstStyle/>
        <a:p>
          <a:endParaRPr lang="de-DE"/>
        </a:p>
      </dgm:t>
    </dgm:pt>
    <dgm:pt modelId="{EDE6AA52-DE1E-4CCC-90E3-CBEA7ABCFC70}" type="sibTrans" cxnId="{B923BB91-EBBB-4D12-8374-2A2758C79F6F}">
      <dgm:prSet/>
      <dgm:spPr/>
      <dgm:t>
        <a:bodyPr/>
        <a:lstStyle/>
        <a:p>
          <a:endParaRPr lang="de-DE"/>
        </a:p>
      </dgm:t>
    </dgm:pt>
    <dgm:pt modelId="{EA995D66-7864-4DE5-9E03-914C754D31D2}">
      <dgm:prSet custT="1"/>
      <dgm:spPr/>
      <dgm:t>
        <a:bodyPr/>
        <a:lstStyle/>
        <a:p>
          <a:r>
            <a:rPr lang="de-DE" sz="3200" b="1" dirty="0"/>
            <a:t>3. Fragebögen 7-8 (Follow-</a:t>
          </a:r>
          <a:r>
            <a:rPr lang="de-DE" sz="3200" b="1" dirty="0" err="1"/>
            <a:t>up</a:t>
          </a:r>
          <a:r>
            <a:rPr lang="de-DE" sz="3200" b="1" dirty="0"/>
            <a:t>, Tage 12 und 18)</a:t>
          </a:r>
        </a:p>
        <a:p>
          <a:r>
            <a:rPr lang="de-DE" sz="1500" b="1" dirty="0"/>
            <a:t>Nutzungsumfang, wahrgenommene Medienberichterstattung, Studienzielerreichung, Sprach-KI Ängstlichkeit, Wunsch nach Sprach-KI Training, autonomes Lernen, Studienmotivation, Selbstwirksamkeitserwartung </a:t>
          </a:r>
        </a:p>
      </dgm:t>
    </dgm:pt>
    <dgm:pt modelId="{C929346C-4668-437D-9E29-8FC0C9134899}" type="parTrans" cxnId="{BEF8CD52-F009-4C18-9988-803E07E5A584}">
      <dgm:prSet/>
      <dgm:spPr/>
      <dgm:t>
        <a:bodyPr/>
        <a:lstStyle/>
        <a:p>
          <a:endParaRPr lang="de-DE"/>
        </a:p>
      </dgm:t>
    </dgm:pt>
    <dgm:pt modelId="{B4DADB54-538A-4BBF-AE06-D96A240F4951}" type="sibTrans" cxnId="{BEF8CD52-F009-4C18-9988-803E07E5A584}">
      <dgm:prSet/>
      <dgm:spPr/>
      <dgm:t>
        <a:bodyPr/>
        <a:lstStyle/>
        <a:p>
          <a:endParaRPr lang="de-DE"/>
        </a:p>
      </dgm:t>
    </dgm:pt>
    <dgm:pt modelId="{D956176D-A459-419C-AAD5-5BF0155689D3}" type="pres">
      <dgm:prSet presAssocID="{5599BEE4-45AA-4E3F-BC9D-3448E437DE64}" presName="linear" presStyleCnt="0">
        <dgm:presLayoutVars>
          <dgm:animLvl val="lvl"/>
          <dgm:resizeHandles val="exact"/>
        </dgm:presLayoutVars>
      </dgm:prSet>
      <dgm:spPr/>
    </dgm:pt>
    <dgm:pt modelId="{43FEAC70-323C-42E2-BF44-E9041C6F3259}" type="pres">
      <dgm:prSet presAssocID="{073C8EA1-D879-41F1-941C-1FB577F15E30}" presName="parentText" presStyleLbl="node1" presStyleIdx="0" presStyleCnt="3" custLinFactY="-12910" custLinFactNeighborX="-765" custLinFactNeighborY="-100000">
        <dgm:presLayoutVars>
          <dgm:chMax val="0"/>
          <dgm:bulletEnabled val="1"/>
        </dgm:presLayoutVars>
      </dgm:prSet>
      <dgm:spPr/>
    </dgm:pt>
    <dgm:pt modelId="{7BF514FE-E9D0-418B-9A4C-6AF0965B922F}" type="pres">
      <dgm:prSet presAssocID="{B959AC2E-DCAF-4742-BD52-125EC3ABD9C9}" presName="spacer" presStyleCnt="0"/>
      <dgm:spPr/>
    </dgm:pt>
    <dgm:pt modelId="{A8EB887A-55F5-433C-B1E8-534749A79D0D}" type="pres">
      <dgm:prSet presAssocID="{38149111-8ECE-4B66-954F-92C5BD2EFE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7E2E25-3EF5-204A-A1B2-E1EADA076F43}" type="pres">
      <dgm:prSet presAssocID="{EDE6AA52-DE1E-4CCC-90E3-CBEA7ABCFC70}" presName="spacer" presStyleCnt="0"/>
      <dgm:spPr/>
    </dgm:pt>
    <dgm:pt modelId="{02DF0997-6CA9-4B9B-8785-717225E45EE2}" type="pres">
      <dgm:prSet presAssocID="{EA995D66-7864-4DE5-9E03-914C754D31D2}" presName="parentText" presStyleLbl="node1" presStyleIdx="2" presStyleCnt="3" custLinFactNeighborY="4916">
        <dgm:presLayoutVars>
          <dgm:chMax val="0"/>
          <dgm:bulletEnabled val="1"/>
        </dgm:presLayoutVars>
      </dgm:prSet>
      <dgm:spPr/>
    </dgm:pt>
  </dgm:ptLst>
  <dgm:cxnLst>
    <dgm:cxn modelId="{6770D903-741C-453C-9BF2-99DFAC45C983}" type="presOf" srcId="{073C8EA1-D879-41F1-941C-1FB577F15E30}" destId="{43FEAC70-323C-42E2-BF44-E9041C6F3259}" srcOrd="0" destOrd="0" presId="urn:microsoft.com/office/officeart/2005/8/layout/vList2"/>
    <dgm:cxn modelId="{8986F904-065F-4EFE-B83C-9FBF47898B7F}" type="presOf" srcId="{38149111-8ECE-4B66-954F-92C5BD2EFE19}" destId="{A8EB887A-55F5-433C-B1E8-534749A79D0D}" srcOrd="0" destOrd="0" presId="urn:microsoft.com/office/officeart/2005/8/layout/vList2"/>
    <dgm:cxn modelId="{DE702D23-1D78-4CE0-BC3C-3C0B27F83D4C}" type="presOf" srcId="{5599BEE4-45AA-4E3F-BC9D-3448E437DE64}" destId="{D956176D-A459-419C-AAD5-5BF0155689D3}" srcOrd="0" destOrd="0" presId="urn:microsoft.com/office/officeart/2005/8/layout/vList2"/>
    <dgm:cxn modelId="{BEF8CD52-F009-4C18-9988-803E07E5A584}" srcId="{5599BEE4-45AA-4E3F-BC9D-3448E437DE64}" destId="{EA995D66-7864-4DE5-9E03-914C754D31D2}" srcOrd="2" destOrd="0" parTransId="{C929346C-4668-437D-9E29-8FC0C9134899}" sibTransId="{B4DADB54-538A-4BBF-AE06-D96A240F4951}"/>
    <dgm:cxn modelId="{B923BB91-EBBB-4D12-8374-2A2758C79F6F}" srcId="{5599BEE4-45AA-4E3F-BC9D-3448E437DE64}" destId="{38149111-8ECE-4B66-954F-92C5BD2EFE19}" srcOrd="1" destOrd="0" parTransId="{1C6AA4CD-F4D1-4A1E-9F3E-E82964BA7D4F}" sibTransId="{EDE6AA52-DE1E-4CCC-90E3-CBEA7ABCFC70}"/>
    <dgm:cxn modelId="{C96AE491-D79D-44AD-A564-A4240A69164F}" srcId="{5599BEE4-45AA-4E3F-BC9D-3448E437DE64}" destId="{073C8EA1-D879-41F1-941C-1FB577F15E30}" srcOrd="0" destOrd="0" parTransId="{5F9A07A2-E7EA-452D-889C-AFAC129D8231}" sibTransId="{B959AC2E-DCAF-4742-BD52-125EC3ABD9C9}"/>
    <dgm:cxn modelId="{771DF5D9-6647-410D-9A51-85622C4DC09C}" type="presOf" srcId="{EA995D66-7864-4DE5-9E03-914C754D31D2}" destId="{02DF0997-6CA9-4B9B-8785-717225E45EE2}" srcOrd="0" destOrd="0" presId="urn:microsoft.com/office/officeart/2005/8/layout/vList2"/>
    <dgm:cxn modelId="{94EE5C57-48C0-4EA3-A875-27A4A3AE9F68}" type="presParOf" srcId="{D956176D-A459-419C-AAD5-5BF0155689D3}" destId="{43FEAC70-323C-42E2-BF44-E9041C6F3259}" srcOrd="0" destOrd="0" presId="urn:microsoft.com/office/officeart/2005/8/layout/vList2"/>
    <dgm:cxn modelId="{0EAEF03A-B2BB-4E6A-B874-ED19A18D7ADF}" type="presParOf" srcId="{D956176D-A459-419C-AAD5-5BF0155689D3}" destId="{7BF514FE-E9D0-418B-9A4C-6AF0965B922F}" srcOrd="1" destOrd="0" presId="urn:microsoft.com/office/officeart/2005/8/layout/vList2"/>
    <dgm:cxn modelId="{A1F3D684-51E4-41C3-9C5B-C2B3A72CB705}" type="presParOf" srcId="{D956176D-A459-419C-AAD5-5BF0155689D3}" destId="{A8EB887A-55F5-433C-B1E8-534749A79D0D}" srcOrd="2" destOrd="0" presId="urn:microsoft.com/office/officeart/2005/8/layout/vList2"/>
    <dgm:cxn modelId="{57389F4F-B784-624F-8518-3E4DC6BCF887}" type="presParOf" srcId="{D956176D-A459-419C-AAD5-5BF0155689D3}" destId="{407E2E25-3EF5-204A-A1B2-E1EADA076F43}" srcOrd="3" destOrd="0" presId="urn:microsoft.com/office/officeart/2005/8/layout/vList2"/>
    <dgm:cxn modelId="{92C55F57-B642-4B20-840F-FFA2201A408E}" type="presParOf" srcId="{D956176D-A459-419C-AAD5-5BF0155689D3}" destId="{02DF0997-6CA9-4B9B-8785-717225E45EE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FEAC70-323C-42E2-BF44-E9041C6F3259}">
      <dsp:nvSpPr>
        <dsp:cNvPr id="0" name=""/>
        <dsp:cNvSpPr/>
      </dsp:nvSpPr>
      <dsp:spPr>
        <a:xfrm>
          <a:off x="0" y="0"/>
          <a:ext cx="9694488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/>
            <a:t>1. Fragebogen 1 </a:t>
          </a:r>
          <a:r>
            <a:rPr lang="de-DE" sz="2800" b="0" kern="1200" dirty="0"/>
            <a:t>(Baseline, Tag 1)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Bisheriger Erfahrungsstand, Nutzung im Studienprogramm, wahrgenommene Medienberichterstattung, Persönlichkeit, Demografische Angaben</a:t>
          </a:r>
        </a:p>
      </dsp:txBody>
      <dsp:txXfrm>
        <a:off x="69794" y="69794"/>
        <a:ext cx="9554900" cy="1290152"/>
      </dsp:txXfrm>
    </dsp:sp>
    <dsp:sp modelId="{A8EB887A-55F5-433C-B1E8-534749A79D0D}">
      <dsp:nvSpPr>
        <dsp:cNvPr id="0" name=""/>
        <dsp:cNvSpPr/>
      </dsp:nvSpPr>
      <dsp:spPr>
        <a:xfrm>
          <a:off x="0" y="1568743"/>
          <a:ext cx="9694488" cy="14297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/>
            <a:t>2. Fragebögen 2-6 </a:t>
          </a:r>
          <a:r>
            <a:rPr lang="de-DE" sz="2800" b="0" kern="1200" dirty="0"/>
            <a:t>(</a:t>
          </a:r>
          <a:r>
            <a:rPr lang="de-DE" sz="2800" b="0" kern="1200" dirty="0" err="1"/>
            <a:t>Dailies</a:t>
          </a:r>
          <a:r>
            <a:rPr lang="de-DE" sz="2800" b="0" kern="1200" dirty="0"/>
            <a:t>, Tage 2-6)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Nutzungsumfang, Informationsüberlastung, Sprach-KI Ängstlichkeit, Wunsch nach Sprach-KI Training, Selbstwirksamkeitserwartung, Studienzielerreichung, autonomes Lernen</a:t>
          </a:r>
        </a:p>
      </dsp:txBody>
      <dsp:txXfrm>
        <a:off x="69794" y="1638537"/>
        <a:ext cx="9554900" cy="1290152"/>
      </dsp:txXfrm>
    </dsp:sp>
    <dsp:sp modelId="{02DF0997-6CA9-4B9B-8785-717225E45EE2}">
      <dsp:nvSpPr>
        <dsp:cNvPr id="0" name=""/>
        <dsp:cNvSpPr/>
      </dsp:nvSpPr>
      <dsp:spPr>
        <a:xfrm>
          <a:off x="0" y="3137487"/>
          <a:ext cx="9694488" cy="14297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/>
            <a:t>3. Fragebögen 7-8 (Follow-</a:t>
          </a:r>
          <a:r>
            <a:rPr lang="de-DE" sz="3200" b="1" kern="1200" dirty="0" err="1"/>
            <a:t>up</a:t>
          </a:r>
          <a:r>
            <a:rPr lang="de-DE" sz="3200" b="1" kern="1200" dirty="0"/>
            <a:t>, Tage 12 und 18)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Nutzungsumfang, wahrgenommene Medienberichterstattung, Studienzielerreichung, Sprach-KI Ängstlichkeit, Wunsch nach Sprach-KI Training, autonomes Lernen, Studienmotivation, Selbstwirksamkeitserwartung </a:t>
          </a:r>
        </a:p>
      </dsp:txBody>
      <dsp:txXfrm>
        <a:off x="69794" y="3207281"/>
        <a:ext cx="9554900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E97AB-9695-40E4-A2FD-B890524E2A1D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D138C-795A-4C66-BE92-D70826B895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12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D138C-795A-4C66-BE92-D70826B895A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39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Statistische Analyse: </a:t>
            </a:r>
            <a:r>
              <a:rPr lang="de-DE" dirty="0" err="1"/>
              <a:t>regularized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helfen dabei, die Überanpassung/ Multikollinearität der in einem Modell zu reduzieren, weil doch relativ viele Prädiktorvariablen </a:t>
            </a:r>
            <a:r>
              <a:rPr lang="de-DE">
                <a:sym typeface="Wingdings" panose="05000000000000000000" pitchFamily="2" charset="2"/>
              </a:rPr>
              <a:t>im Modell sind</a:t>
            </a:r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Zwei Arten: Ridge- und Lasso-Regression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D138C-795A-4C66-BE92-D70826B895A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31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45B99-2B47-E660-7778-2179371EE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87D466-E13A-D113-405F-30EF9FB7A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B1A92-0025-F27B-CF52-25D4DA48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4A6AB-5E66-DD56-B2F8-53E78A15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58C1E-4A85-CC64-E693-A88F8AFD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24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B26D2D-E068-3CED-9A94-B1C1AC6F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D4D70E-4F81-516C-67D4-1017E1C6F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55F6F7-59F8-4FD6-5793-E96429F7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B2DB0-00A1-CBF8-6B2E-E2ADC709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30199-D5AD-40EE-687D-0D925E84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29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41DC38-99CE-A420-72BF-954FAF99B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834D51-8331-C4E5-2A22-8EF4F679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AD787-AA93-8C3E-EFA6-813E43E3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6D660-B5A6-77D8-BA5C-CF79E8FB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091CB-3C9E-1317-0059-5913B788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9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23DA5-45FC-0519-3F9D-A368D59D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2099A-9440-8ACA-92CB-D3799949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FF94F9-3CA3-3592-2346-4D0B0C97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7A9B2-7591-8D6C-CDC1-D578E7A3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9693F-B936-D7AD-7851-3EC527F0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81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4FEF5-5F6C-DFE5-F482-3365CD580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C8B0C4-E6D3-7667-5AAC-7F9E27F4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FD9A77-A520-9559-AAD1-C9432906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90C663-65FB-E13C-CF00-E7BFF87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B5F63-645D-3CC2-3304-15B1A950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8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7BC66-151F-D5CC-8BE8-B68E7E04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02DAE-3129-D512-77B7-7588BFE47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445487-B3CD-508B-50C8-8592A65A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8D87CE-7A0F-9355-869B-1E10C5D7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811B0-1F78-7BC7-E7F1-F6B399AD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871376-5D40-B98E-FFF9-4F929545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00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D1CF8-F90E-13CC-243F-6D0A534E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B3DF5-AA03-4293-D7A5-9CE15B793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1E68AF-D66E-F026-68A4-2FBCE5BBE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A78CC3-30BF-42CD-83FC-91D161AED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302020-0EE3-2DDA-7901-71798856C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D7CC94-488D-4F5A-6855-C0E51ED7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F1B7DC-3D77-E845-3256-198819B5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6D5C77-2088-2D89-BB2D-EA21F9E5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6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468AF-58EE-A8F7-6E49-E4A319CA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944D89-875E-43C2-4854-934FBA20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D0D5F5-73AE-5BF4-8BA1-F0A7F91A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964CE6-62C4-1F1A-05B3-ABD292E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3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2665A9-060E-34C1-ECD1-7B2477F6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FE11D8-39AD-676F-DA1D-A7C63EDC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0FC80A-20DA-3D3B-4B63-7A21D58E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91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4EB9E-9C6D-EED2-8B55-9CE84B62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1E4E7A-8E5D-38C8-8D19-0CFAD907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71CFEC-E7CA-9984-9CAE-8928023C8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D0BCAE-43F7-6C27-A9B2-6E76D232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99817F-270F-EE30-0C07-043383B9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FA982F-9BEA-50E3-FCEE-A6CA12F3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50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5F372-65F7-C590-662A-C1707F2D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35D096-6310-8C12-796C-ED22A7A5B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B16986-DEEF-11EB-2438-1E62706F7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FD8FD6-7E01-2E53-E079-7991610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4E4508-8FA6-AC9D-18BB-CCF1356E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820D22-4EB3-5235-DDA2-9884021E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5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AA5E58-7BCC-8D12-E5EF-26C39D6BD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F090FB-6E97-9C16-82C6-76314E270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35284-4E52-55DB-0F05-647B8C31F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C1BC-5337-42FD-B198-D3EEE96ED44F}" type="datetimeFigureOut">
              <a:rPr lang="de-DE" smtClean="0"/>
              <a:t>26.06.23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0D3BCC-B2E5-ACFC-BB00-BFCA18A67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A1A25D-551C-0E64-A79A-753D8AE3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BF1C-9851-4433-A6FE-05C2BF3364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23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8/JARHE-11-2020-0422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doi.org/10.1016/S0747-5632(00)00028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A0933-A38C-2E60-6890-507DBA4E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" y="365125"/>
            <a:ext cx="1123188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Untersuchung der Auswirkungen der Nutzung von Sprach-KIs auf Studierende</a:t>
            </a:r>
            <a:endParaRPr lang="en-D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05F4A-08E2-0EDA-9121-339BC4923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8950"/>
            <a:ext cx="10515600" cy="4616450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Hintergrund:</a:t>
            </a:r>
          </a:p>
          <a:p>
            <a:pPr lvl="1"/>
            <a:r>
              <a:rPr lang="de-DE" dirty="0"/>
              <a:t>Sprach-KIs omnipräsent (z.B. </a:t>
            </a:r>
            <a:r>
              <a:rPr lang="de-DE" dirty="0" err="1"/>
              <a:t>ChatGPT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Werden vielfach von Studierenden als Hilfsmittel im Studium eingesetzt</a:t>
            </a:r>
          </a:p>
          <a:p>
            <a:pPr lvl="1"/>
            <a:r>
              <a:rPr lang="de-DE" dirty="0"/>
              <a:t>Faktoren, die die Wirkung von Technologieverwendung auf Zielerreichung beeinflussen können:</a:t>
            </a:r>
          </a:p>
          <a:p>
            <a:pPr lvl="2"/>
            <a:r>
              <a:rPr lang="de-DE" dirty="0"/>
              <a:t>Informationsüberlastung als negativer Einflussfaktor (</a:t>
            </a:r>
            <a:r>
              <a:rPr lang="de-DE" dirty="0" err="1"/>
              <a:t>Feroz</a:t>
            </a:r>
            <a:r>
              <a:rPr lang="de-DE" dirty="0"/>
              <a:t> et al., 2021) </a:t>
            </a:r>
          </a:p>
          <a:p>
            <a:pPr lvl="2"/>
            <a:r>
              <a:rPr lang="de-DE" dirty="0"/>
              <a:t>Selbstwirksamkeitserwartung als positiver Einflussfaktor (</a:t>
            </a:r>
            <a:r>
              <a:rPr lang="de-DE" dirty="0" err="1"/>
              <a:t>Salanova</a:t>
            </a:r>
            <a:r>
              <a:rPr lang="de-DE" dirty="0"/>
              <a:t> et al., 2000)</a:t>
            </a:r>
          </a:p>
          <a:p>
            <a:r>
              <a:rPr lang="de-DE" dirty="0"/>
              <a:t>Forschungslücke/Fragestellungen</a:t>
            </a:r>
          </a:p>
          <a:p>
            <a:pPr lvl="1"/>
            <a:r>
              <a:rPr lang="de-DE" dirty="0"/>
              <a:t>Untersuchung des Zusammenhangs zwischen Verwendung von Sprach-KIs mit autonomem Lernen, Erreichung von Studienzielen und Ängstlichkeit gegenüber Sprach-KIs</a:t>
            </a:r>
          </a:p>
          <a:p>
            <a:pPr lvl="1"/>
            <a:r>
              <a:rPr lang="de-DE" dirty="0"/>
              <a:t>Faktoren, die diesen Zusammenhang beeinflussen können: Informationsüberlastung, KI-bezogene Selbstwirksamkeitserwartung und Wahrnehmung medialer Berichterstattung</a:t>
            </a:r>
          </a:p>
          <a:p>
            <a:r>
              <a:rPr lang="de-DE" dirty="0"/>
              <a:t>Methode</a:t>
            </a:r>
          </a:p>
          <a:p>
            <a:pPr lvl="1"/>
            <a:r>
              <a:rPr lang="de-DE" dirty="0"/>
              <a:t>Teilnehmer*innen: Studierende im deutsch- und englischsprachigen Raum (min. </a:t>
            </a:r>
            <a:r>
              <a:rPr lang="de-DE" i="1" dirty="0"/>
              <a:t>N</a:t>
            </a:r>
            <a:r>
              <a:rPr lang="de-DE" dirty="0"/>
              <a:t> = 140)</a:t>
            </a:r>
          </a:p>
          <a:p>
            <a:pPr lvl="1"/>
            <a:r>
              <a:rPr lang="de-DE" dirty="0"/>
              <a:t>Rekrutierung: direkte Ansprache, Email-Verteiler, online Werbung </a:t>
            </a:r>
          </a:p>
          <a:p>
            <a:pPr lvl="1"/>
            <a:r>
              <a:rPr lang="de-DE" dirty="0"/>
              <a:t>Anreiz: Gutscheine (5x50 Euro)</a:t>
            </a:r>
          </a:p>
          <a:p>
            <a:pPr lvl="1"/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12CB803-7970-5805-57E3-553DD09B773B}"/>
              </a:ext>
            </a:extLst>
          </p:cNvPr>
          <p:cNvCxnSpPr/>
          <p:nvPr/>
        </p:nvCxnSpPr>
        <p:spPr>
          <a:xfrm>
            <a:off x="435864" y="1601788"/>
            <a:ext cx="111286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6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63813-B5DC-3728-75CE-4D13B582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297"/>
            <a:ext cx="10515600" cy="755904"/>
          </a:xfrm>
        </p:spPr>
        <p:txBody>
          <a:bodyPr>
            <a:normAutofit/>
          </a:bodyPr>
          <a:lstStyle/>
          <a:p>
            <a:r>
              <a:rPr lang="de-DE" sz="2400" dirty="0"/>
              <a:t>Methode: 8 Fragebögen (jeweils Dauer ca. 8 Minuten)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323C8999-53EC-04E1-57D4-4F6316BBE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362433"/>
              </p:ext>
            </p:extLst>
          </p:nvPr>
        </p:nvGraphicFramePr>
        <p:xfrm>
          <a:off x="1143401" y="1069075"/>
          <a:ext cx="9694488" cy="4567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C92D486C-D56F-0FED-9DB0-787B3BA09447}"/>
              </a:ext>
            </a:extLst>
          </p:cNvPr>
          <p:cNvSpPr txBox="1"/>
          <p:nvPr/>
        </p:nvSpPr>
        <p:spPr>
          <a:xfrm>
            <a:off x="838200" y="5788925"/>
            <a:ext cx="10210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Literatur:</a:t>
            </a:r>
            <a:endParaRPr lang="de-DE" sz="10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000" dirty="0" err="1">
                <a:effectLst/>
              </a:rPr>
              <a:t>Feroz</a:t>
            </a:r>
            <a:r>
              <a:rPr lang="en-US" sz="1000" dirty="0">
                <a:effectLst/>
              </a:rPr>
              <a:t>, H. M. B., Zulfiqar, S., Noor, S., &amp; </a:t>
            </a:r>
            <a:r>
              <a:rPr lang="en-US" sz="1000" dirty="0" err="1">
                <a:effectLst/>
              </a:rPr>
              <a:t>Huo</a:t>
            </a:r>
            <a:r>
              <a:rPr lang="en-US" sz="1000" dirty="0">
                <a:effectLst/>
              </a:rPr>
              <a:t>, C. (2021). Examining multiple engagements and their impact on students’ knowledge acquisition: The moderating role of information overload. </a:t>
            </a:r>
            <a:r>
              <a:rPr lang="en-US" sz="1000" i="1" dirty="0">
                <a:effectLst/>
              </a:rPr>
              <a:t>Journal of Applied Research in Higher Education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14</a:t>
            </a:r>
            <a:r>
              <a:rPr lang="en-US" sz="1000" dirty="0">
                <a:effectLst/>
              </a:rPr>
              <a:t>(1), 366–393. </a:t>
            </a:r>
            <a:r>
              <a:rPr lang="en-US" sz="1000" dirty="0">
                <a:effectLst/>
                <a:hlinkClick r:id="rId8"/>
              </a:rPr>
              <a:t>https://doi.org/10.1108/JARHE-11-2020-0422</a:t>
            </a:r>
            <a:endParaRPr lang="en-US" sz="1000" dirty="0">
              <a:effectLst/>
            </a:endParaRPr>
          </a:p>
          <a:p>
            <a:r>
              <a:rPr lang="en-US" sz="1000" dirty="0" err="1">
                <a:effectLst/>
              </a:rPr>
              <a:t>Salanova</a:t>
            </a:r>
            <a:r>
              <a:rPr lang="en-US" sz="1000" dirty="0">
                <a:effectLst/>
              </a:rPr>
              <a:t>, M., Grau, R. M., </a:t>
            </a:r>
            <a:r>
              <a:rPr lang="en-US" sz="1000" dirty="0" err="1">
                <a:effectLst/>
              </a:rPr>
              <a:t>Cifre</a:t>
            </a:r>
            <a:r>
              <a:rPr lang="en-US" sz="1000" dirty="0">
                <a:effectLst/>
              </a:rPr>
              <a:t>, E., &amp; </a:t>
            </a:r>
            <a:r>
              <a:rPr lang="en-US" sz="1000" dirty="0" err="1">
                <a:effectLst/>
              </a:rPr>
              <a:t>Llorens</a:t>
            </a:r>
            <a:r>
              <a:rPr lang="en-US" sz="1000" dirty="0">
                <a:effectLst/>
              </a:rPr>
              <a:t>, S. (2000). Computer training, frequency of usage and burnout: The moderating role of computer self-efficacy. </a:t>
            </a:r>
            <a:r>
              <a:rPr lang="en-US" sz="1000" i="1" dirty="0">
                <a:effectLst/>
              </a:rPr>
              <a:t>Computers in Human Behavior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16</a:t>
            </a:r>
            <a:r>
              <a:rPr lang="en-US" sz="1000" dirty="0">
                <a:effectLst/>
              </a:rPr>
              <a:t>(6), 575–590. </a:t>
            </a:r>
            <a:r>
              <a:rPr lang="en-US" sz="1000" dirty="0">
                <a:effectLst/>
                <a:hlinkClick r:id="rId9"/>
              </a:rPr>
              <a:t>https://doi.org</a:t>
            </a:r>
            <a:r>
              <a:rPr lang="en-US" sz="1000">
                <a:effectLst/>
                <a:hlinkClick r:id="rId9"/>
              </a:rPr>
              <a:t>/10.1016/S0747-5632(00)00028-5</a:t>
            </a:r>
            <a:endParaRPr lang="en-US" sz="1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4684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390</Words>
  <Application>Microsoft Macintosh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Untersuchung der Auswirkungen der Nutzung von Sprach-KIs auf Studierende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Cecil</dc:creator>
  <cp:lastModifiedBy>Anka K</cp:lastModifiedBy>
  <cp:revision>11</cp:revision>
  <dcterms:created xsi:type="dcterms:W3CDTF">2023-05-19T07:18:08Z</dcterms:created>
  <dcterms:modified xsi:type="dcterms:W3CDTF">2023-06-26T08:00:43Z</dcterms:modified>
</cp:coreProperties>
</file>