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6316"/>
  </p:normalViewPr>
  <p:slideViewPr>
    <p:cSldViewPr snapToGrid="0">
      <p:cViewPr varScale="1">
        <p:scale>
          <a:sx n="86" d="100"/>
          <a:sy n="8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6BD15-9C88-5D4B-BEC8-6DB52179A0F5}" type="datetimeFigureOut">
              <a:rPr lang="en-DE" smtClean="0"/>
              <a:t>11.08.22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352B4-C9C1-164E-A45C-C42183BB86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838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Facilitating conditions: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Hong et al.</a:t>
            </a:r>
            <a:r>
              <a:rPr lang="en-US" dirty="0">
                <a:sym typeface="Wingdings" pitchFamily="2" charset="2"/>
              </a:rPr>
              <a:t> (2009): </a:t>
            </a:r>
            <a:r>
              <a:rPr lang="en-US" dirty="0"/>
              <a:t>defined as the degree to which individuals believe that an organizational and technical infrastructure exists to support use of the past upgrades of agile 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Lancelot et al. (2015): whether an individual believes that some enabling factors exist to support acceptance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Venkatesh et al. (2011): Facilitating conditions is defined as the degree to which an individual believes that </a:t>
            </a:r>
            <a:r>
              <a:rPr lang="en-US" dirty="0" err="1"/>
              <a:t>organisational</a:t>
            </a:r>
            <a:r>
              <a:rPr lang="en-US" dirty="0"/>
              <a:t> and technical infrastructure exist to support use of the IS (Venkatesh et al., 2003)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DE" dirty="0"/>
              <a:t>Performance expectancy: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Hong et al. (2011): Here, perceived usefulness (PU) is defined as the extent to which users believe using the past upgrades of agile IS enhances their job performance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Effort expectancy: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Hong et al. (2011): Here, perceived ease of use (PEOU) is defined as the extent to which users believe using the past upgrades of agile IS is free of effort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Hedonic motivation: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Venkatesh et al. (2012): Hedonic motivation is defined as the fun or pleasure derived from using a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GAAIS: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Schepman</a:t>
            </a:r>
            <a:r>
              <a:rPr lang="en-US" dirty="0"/>
              <a:t> &amp; Rodway (2021): The General Attitudes towards Artificial Intelligence Scale (GAAIS)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Positive and negative GAAIS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352B4-C9C1-164E-A45C-C42183BB86DA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983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3DBB-D9A6-C319-72F8-ADA8FD8F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8ABC4-5413-3B87-5914-146415187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23CD-13A0-FC6E-BC59-518E5C63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98B-20F0-4F4B-B596-7071EC9166FF}" type="datetimeFigureOut">
              <a:rPr lang="en-DE" smtClean="0"/>
              <a:t>11.08.22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D5B4-F7F3-FA2E-E539-4F59EA7F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07D3-1B2B-3C76-8EBB-65CC0240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B3D-F381-0C43-90BC-C201CADB88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23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058D-FA32-DF14-EBF2-B7FA1849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16DB0-8C34-7973-EB01-2A6ECAE4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30EF-34B6-0ACD-79E0-E9301948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98B-20F0-4F4B-B596-7071EC9166FF}" type="datetimeFigureOut">
              <a:rPr lang="en-DE" smtClean="0"/>
              <a:t>11.08.22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22F7-D8FC-1C6D-0C91-A581FFD0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0033F-341F-72CC-CAA8-B14DD741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B3D-F381-0C43-90BC-C201CADB88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368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DA8ED-97DA-E70E-00AB-012588F8B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D0315-9D7D-00EF-16FB-A9B8DFCAA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A965A-4297-C92F-A0A8-34B524AE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98B-20F0-4F4B-B596-7071EC9166FF}" type="datetimeFigureOut">
              <a:rPr lang="en-DE" smtClean="0"/>
              <a:t>11.08.22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9A9C-AFEA-7368-9810-56C691A7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F3D9A-24F9-9ACA-DD21-0026062B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B3D-F381-0C43-90BC-C201CADB88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361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279B-C916-99D4-59E1-8B05A8FD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4B14-F702-7033-E401-800756901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9204A-C28B-185E-5D17-B7894E99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98B-20F0-4F4B-B596-7071EC9166FF}" type="datetimeFigureOut">
              <a:rPr lang="en-DE" smtClean="0"/>
              <a:t>11.08.22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089B-451F-A958-2A59-A769E392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4840-291B-21B3-21B4-463BD09C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B3D-F381-0C43-90BC-C201CADB88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0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926B-DE07-9CEC-F143-332CA18B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41CD0-8F05-86C5-6112-4E7C0B0C3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A0496-B487-E94F-21C9-CB848751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98B-20F0-4F4B-B596-7071EC9166FF}" type="datetimeFigureOut">
              <a:rPr lang="en-DE" smtClean="0"/>
              <a:t>11.08.22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1D5D-AE64-E0F0-340C-DA6175FE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9D2F-07EA-6174-806A-CB6B8A15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B3D-F381-0C43-90BC-C201CADB88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663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EE67-CAE7-CDCF-9B36-01EFF7A7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E39A-355B-BD15-92AB-FAEEDAB05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9567A-8C82-E390-0E3E-4E4E91B4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528A8-8B9C-3B07-2E32-ECEDD8E7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98B-20F0-4F4B-B596-7071EC9166FF}" type="datetimeFigureOut">
              <a:rPr lang="en-DE" smtClean="0"/>
              <a:t>11.08.22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581F3-7374-86D1-B62C-403B658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22D5-ECCE-26D4-D1FB-21F61F76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B3D-F381-0C43-90BC-C201CADB88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656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63CF-A776-F2C9-2919-1DE8300F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7CB12-208F-E438-2256-FC195549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84915-271C-1DC6-825D-C642FDD49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6C4DA-B679-7E61-F1A9-857C99FC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E897C-29B1-DBF8-FACB-F1181154A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F3F8D-E7A3-966C-3086-8F780909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98B-20F0-4F4B-B596-7071EC9166FF}" type="datetimeFigureOut">
              <a:rPr lang="en-DE" smtClean="0"/>
              <a:t>11.08.22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38DD5-953F-B228-DB25-E4E334E9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D5283-7E4E-202B-DC62-91B10F7C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B3D-F381-0C43-90BC-C201CADB88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419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DDFA-A6DF-F91A-5AE7-66C9D30B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391B6-8D93-09DE-5609-19A19764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98B-20F0-4F4B-B596-7071EC9166FF}" type="datetimeFigureOut">
              <a:rPr lang="en-DE" smtClean="0"/>
              <a:t>11.08.22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17C2-1A2F-4317-F0C4-19B1F0FA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4BB89-8859-BD4A-E9C4-12288814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B3D-F381-0C43-90BC-C201CADB88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840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439D2-0E0C-F5FD-A400-6945C919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98B-20F0-4F4B-B596-7071EC9166FF}" type="datetimeFigureOut">
              <a:rPr lang="en-DE" smtClean="0"/>
              <a:t>11.08.22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BEFB5-E29C-3924-4A91-30872C8D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6377A-6B97-7616-80F2-4B92B989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B3D-F381-0C43-90BC-C201CADB88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342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1B90-8833-C063-C1F1-6AEAA76F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02C4-F808-F0FC-2E8C-2181C361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2F78D-767F-7F8D-6A1E-56EB5D3E7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64DBD-3D69-B9AD-12CA-8F06EF3A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98B-20F0-4F4B-B596-7071EC9166FF}" type="datetimeFigureOut">
              <a:rPr lang="en-DE" smtClean="0"/>
              <a:t>11.08.22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E2AAA-F126-1861-2A42-466F271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8FF2-0417-020E-7A2C-E4987079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B3D-F381-0C43-90BC-C201CADB88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33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0A0F-FFA9-8096-0906-C8F473E2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09110-C9F0-F7F8-B2DD-EB144A588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D3AC0-C486-EADD-C1ED-CD685D9BB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F65B1-C55E-0B8B-BEE0-72A9B082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98B-20F0-4F4B-B596-7071EC9166FF}" type="datetimeFigureOut">
              <a:rPr lang="en-DE" smtClean="0"/>
              <a:t>11.08.22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6DF0F-6755-4401-31C2-9C9600B1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561CC-8EC0-3A3F-A8BC-921E0498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CB3D-F381-0C43-90BC-C201CADB88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566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68208-EF5E-ED50-6538-28D9DD04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CA07D-2007-5913-C767-49DEFB5CE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519D-EA35-5B4E-ECC9-C11B3D6B2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0298B-20F0-4F4B-B596-7071EC9166FF}" type="datetimeFigureOut">
              <a:rPr lang="en-DE" smtClean="0"/>
              <a:t>11.08.22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9619D-579A-4F72-1302-6E8D66CD6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6B2F-3F3B-79B6-4566-59FAB7436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CB3D-F381-0C43-90BC-C201CADB88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572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610172-2726-73D0-4E8A-B3B631C5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5" y="804984"/>
            <a:ext cx="4419601" cy="4382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EF5A5B-6C5F-02A1-7748-A1D1CF16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997" y="804984"/>
            <a:ext cx="4152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6DABA2-E5D9-C16E-DEC7-7669F5967F4D}"/>
              </a:ext>
            </a:extLst>
          </p:cNvPr>
          <p:cNvSpPr txBox="1"/>
          <p:nvPr/>
        </p:nvSpPr>
        <p:spPr>
          <a:xfrm>
            <a:off x="614597" y="467879"/>
            <a:ext cx="387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AI Attitudes Measurements (Medicine)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5B49A-32DE-AE7C-4499-CD80C6219CE5}"/>
              </a:ext>
            </a:extLst>
          </p:cNvPr>
          <p:cNvSpPr txBox="1"/>
          <p:nvPr/>
        </p:nvSpPr>
        <p:spPr>
          <a:xfrm>
            <a:off x="614597" y="1124262"/>
            <a:ext cx="5913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Possible categories (Jungmann et al., 2020):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Trust: “Recommendations of an AI system can be trusted”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Efficiency benefits: “Mental health care becomes more efficient”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/>
              <a:t>Education: “AI should be included in the [psychology/ medical] curriculum”</a:t>
            </a:r>
          </a:p>
        </p:txBody>
      </p:sp>
    </p:spTree>
    <p:extLst>
      <p:ext uri="{BB962C8B-B14F-4D97-AF65-F5344CB8AC3E}">
        <p14:creationId xmlns:p14="http://schemas.microsoft.com/office/powerpoint/2010/main" val="273277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6F7F99-E27E-96A4-ECEB-BAC624C884BE}"/>
              </a:ext>
            </a:extLst>
          </p:cNvPr>
          <p:cNvSpPr/>
          <p:nvPr/>
        </p:nvSpPr>
        <p:spPr>
          <a:xfrm>
            <a:off x="984738" y="541654"/>
            <a:ext cx="9636369" cy="3412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343B2B-19D2-FC9C-45BD-516D8E1FDA26}"/>
              </a:ext>
            </a:extLst>
          </p:cNvPr>
          <p:cNvSpPr/>
          <p:nvPr/>
        </p:nvSpPr>
        <p:spPr>
          <a:xfrm>
            <a:off x="984738" y="4391254"/>
            <a:ext cx="9636369" cy="2165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190B4-719B-70E3-FA24-C86C8C262163}"/>
              </a:ext>
            </a:extLst>
          </p:cNvPr>
          <p:cNvSpPr/>
          <p:nvPr/>
        </p:nvSpPr>
        <p:spPr>
          <a:xfrm>
            <a:off x="1570891" y="847920"/>
            <a:ext cx="2227384" cy="548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u="sng" dirty="0">
                <a:solidFill>
                  <a:schemeClr val="bg1">
                    <a:lumMod val="75000"/>
                  </a:schemeClr>
                </a:solidFill>
              </a:rPr>
              <a:t>Facilitating conditions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0944D-5BBE-E6A4-BBA4-753F6B9AF05E}"/>
              </a:ext>
            </a:extLst>
          </p:cNvPr>
          <p:cNvSpPr/>
          <p:nvPr/>
        </p:nvSpPr>
        <p:spPr>
          <a:xfrm>
            <a:off x="1570890" y="1568215"/>
            <a:ext cx="2227385" cy="1424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u="sng" dirty="0">
                <a:solidFill>
                  <a:schemeClr val="tx1"/>
                </a:solidFill>
              </a:rPr>
              <a:t>Individual beliefs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performance expectancy*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effort expectancy*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social influence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hedonic motivation*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price value</a:t>
            </a:r>
            <a:endParaRPr lang="en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68D1C4-0EC7-BC1C-B275-B3E210293607}"/>
              </a:ext>
            </a:extLst>
          </p:cNvPr>
          <p:cNvSpPr/>
          <p:nvPr/>
        </p:nvSpPr>
        <p:spPr>
          <a:xfrm>
            <a:off x="1570889" y="3198395"/>
            <a:ext cx="2227384" cy="432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u="sng" dirty="0">
                <a:solidFill>
                  <a:schemeClr val="bg1">
                    <a:lumMod val="75000"/>
                  </a:schemeClr>
                </a:solidFill>
              </a:rPr>
              <a:t>Habit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A1665-432A-34D3-A5B7-B7DD77DD27C8}"/>
              </a:ext>
            </a:extLst>
          </p:cNvPr>
          <p:cNvSpPr/>
          <p:nvPr/>
        </p:nvSpPr>
        <p:spPr>
          <a:xfrm>
            <a:off x="5556736" y="1816592"/>
            <a:ext cx="1758461" cy="426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u="sng" dirty="0">
                <a:solidFill>
                  <a:schemeClr val="tx1"/>
                </a:solidFill>
              </a:rPr>
              <a:t>Acceptance/ attitude</a:t>
            </a:r>
          </a:p>
          <a:p>
            <a:pPr algn="ctr"/>
            <a:r>
              <a:rPr lang="en-DE" sz="1000" b="1" dirty="0">
                <a:solidFill>
                  <a:schemeClr val="tx1"/>
                </a:solidFill>
              </a:rPr>
              <a:t>SEE NEXT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2ADA95-9FE5-E910-4DF7-B9386875288F}"/>
              </a:ext>
            </a:extLst>
          </p:cNvPr>
          <p:cNvSpPr/>
          <p:nvPr/>
        </p:nvSpPr>
        <p:spPr>
          <a:xfrm>
            <a:off x="1570889" y="4670840"/>
            <a:ext cx="1758461" cy="1655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u="sng" dirty="0">
                <a:solidFill>
                  <a:schemeClr val="tx1"/>
                </a:solidFill>
              </a:rPr>
              <a:t>User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Demographics (age, gender)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Voluntariness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Occupation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user type (e.g., employees, consumers, and citizens)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</a:rPr>
              <a:t>Personality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6"/>
                </a:solidFill>
              </a:rPr>
              <a:t>GAAIS*</a:t>
            </a:r>
            <a:endParaRPr lang="en-DE" sz="1000" dirty="0">
              <a:solidFill>
                <a:schemeClr val="accent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0072B-3964-2DEF-BCD0-837972D07AE3}"/>
              </a:ext>
            </a:extLst>
          </p:cNvPr>
          <p:cNvSpPr/>
          <p:nvPr/>
        </p:nvSpPr>
        <p:spPr>
          <a:xfrm>
            <a:off x="3798276" y="4677623"/>
            <a:ext cx="1758461" cy="1309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u="sng" dirty="0">
                <a:solidFill>
                  <a:schemeClr val="tx1"/>
                </a:solidFill>
              </a:rPr>
              <a:t>Technology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Features of the target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Usability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Privacy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Trust in technology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Technology risks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CCC018-260C-578E-9859-E9D2FE6E1448}"/>
              </a:ext>
            </a:extLst>
          </p:cNvPr>
          <p:cNvSpPr/>
          <p:nvPr/>
        </p:nvSpPr>
        <p:spPr>
          <a:xfrm>
            <a:off x="6025663" y="4677623"/>
            <a:ext cx="1758461" cy="1309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u="sng" dirty="0">
                <a:solidFill>
                  <a:schemeClr val="tx1"/>
                </a:solidFill>
              </a:rPr>
              <a:t>Task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000" dirty="0">
                <a:solidFill>
                  <a:schemeClr val="accent6"/>
                </a:solidFill>
              </a:rPr>
              <a:t>diagnostics vs treatment vs training</a:t>
            </a:r>
            <a:endParaRPr lang="en-DE" sz="1000" u="sng" dirty="0">
              <a:solidFill>
                <a:schemeClr val="accent6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CB43D-70F1-4C9B-9B46-B383A37E70B0}"/>
              </a:ext>
            </a:extLst>
          </p:cNvPr>
          <p:cNvSpPr/>
          <p:nvPr/>
        </p:nvSpPr>
        <p:spPr>
          <a:xfrm>
            <a:off x="4149967" y="70943"/>
            <a:ext cx="3634156" cy="629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bg1">
                    <a:lumMod val="75000"/>
                  </a:schemeClr>
                </a:solidFill>
              </a:rPr>
              <a:t>Stable higher-level contextual factors: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000" dirty="0">
                <a:solidFill>
                  <a:schemeClr val="bg1">
                    <a:lumMod val="75000"/>
                  </a:schemeClr>
                </a:solidFill>
              </a:rPr>
              <a:t>Environment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000" dirty="0">
                <a:solidFill>
                  <a:schemeClr val="bg1">
                    <a:lumMod val="75000"/>
                  </a:schemeClr>
                </a:solidFill>
              </a:rPr>
              <a:t>Location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DFA9A-4A25-D579-DE20-8F9607C751B4}"/>
              </a:ext>
            </a:extLst>
          </p:cNvPr>
          <p:cNvSpPr/>
          <p:nvPr/>
        </p:nvSpPr>
        <p:spPr>
          <a:xfrm>
            <a:off x="5556735" y="2448888"/>
            <a:ext cx="1758461" cy="426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000" u="sng" dirty="0">
                <a:solidFill>
                  <a:schemeClr val="tx1"/>
                </a:solidFill>
              </a:rPr>
              <a:t>Intention to use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D8800295-E461-4480-9A40-BEFF97F2640C}"/>
              </a:ext>
            </a:extLst>
          </p:cNvPr>
          <p:cNvSpPr/>
          <p:nvPr/>
        </p:nvSpPr>
        <p:spPr>
          <a:xfrm>
            <a:off x="4257206" y="2242773"/>
            <a:ext cx="704537" cy="206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A326DB8-DD7D-50BF-6DFB-BC19E13BCD5C}"/>
              </a:ext>
            </a:extLst>
          </p:cNvPr>
          <p:cNvSpPr/>
          <p:nvPr/>
        </p:nvSpPr>
        <p:spPr>
          <a:xfrm rot="16200000">
            <a:off x="4841047" y="4030261"/>
            <a:ext cx="286370" cy="2848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CD342E-B402-43E0-D368-627AE2066216}"/>
              </a:ext>
            </a:extLst>
          </p:cNvPr>
          <p:cNvSpPr/>
          <p:nvPr/>
        </p:nvSpPr>
        <p:spPr>
          <a:xfrm>
            <a:off x="10213108" y="4896114"/>
            <a:ext cx="1753849" cy="17357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tx1"/>
                </a:solidFill>
              </a:rPr>
              <a:t>Info</a:t>
            </a:r>
            <a:r>
              <a:rPr lang="en-DE" sz="12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</a:t>
            </a:r>
            <a:r>
              <a:rPr lang="en-DE" sz="1200" dirty="0">
                <a:solidFill>
                  <a:schemeClr val="tx1"/>
                </a:solidFill>
              </a:rPr>
              <a:t>lack: part of the original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solidFill>
                  <a:schemeClr val="bg1">
                    <a:lumMod val="75000"/>
                  </a:schemeClr>
                </a:solidFill>
              </a:rPr>
              <a:t>Grey</a:t>
            </a:r>
            <a:r>
              <a:rPr lang="en-DE" sz="1200" dirty="0">
                <a:solidFill>
                  <a:schemeClr val="tx1"/>
                </a:solidFill>
              </a:rPr>
              <a:t>: not relevant for study context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solidFill>
                  <a:schemeClr val="accent6"/>
                </a:solidFill>
              </a:rPr>
              <a:t>Green</a:t>
            </a:r>
            <a:r>
              <a:rPr lang="en-DE" sz="1200" dirty="0">
                <a:solidFill>
                  <a:schemeClr val="tx1"/>
                </a:solidFill>
              </a:rPr>
              <a:t>: additions</a:t>
            </a:r>
          </a:p>
        </p:txBody>
      </p:sp>
    </p:spTree>
    <p:extLst>
      <p:ext uri="{BB962C8B-B14F-4D97-AF65-F5344CB8AC3E}">
        <p14:creationId xmlns:p14="http://schemas.microsoft.com/office/powerpoint/2010/main" val="329338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6DABA2-E5D9-C16E-DEC7-7669F5967F4D}"/>
              </a:ext>
            </a:extLst>
          </p:cNvPr>
          <p:cNvSpPr txBox="1"/>
          <p:nvPr/>
        </p:nvSpPr>
        <p:spPr>
          <a:xfrm>
            <a:off x="614597" y="467879"/>
            <a:ext cx="387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AI Attitudes Measurements (Medicine)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8D1627-D9D5-5DD0-4D21-E2A0CE16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01" y="1298105"/>
            <a:ext cx="4165600" cy="67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C545C8-A230-8F36-BB68-80BB3F56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50" y="2205955"/>
            <a:ext cx="1741521" cy="35907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895936-BB57-02DE-DD0C-4CEC4E169DC9}"/>
              </a:ext>
            </a:extLst>
          </p:cNvPr>
          <p:cNvSpPr/>
          <p:nvPr/>
        </p:nvSpPr>
        <p:spPr>
          <a:xfrm>
            <a:off x="614597" y="1139252"/>
            <a:ext cx="4811842" cy="5471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41FD3-3DBA-0AD3-2F26-ECD619AE7D1B}"/>
              </a:ext>
            </a:extLst>
          </p:cNvPr>
          <p:cNvSpPr txBox="1"/>
          <p:nvPr/>
        </p:nvSpPr>
        <p:spPr>
          <a:xfrm>
            <a:off x="574111" y="6251621"/>
            <a:ext cx="489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See also: </a:t>
            </a:r>
            <a:r>
              <a:rPr lang="en-US" sz="1200" dirty="0"/>
              <a:t>https://</a:t>
            </a:r>
            <a:r>
              <a:rPr lang="en-US" sz="1200" dirty="0" err="1"/>
              <a:t>www.birpublications.org</a:t>
            </a:r>
            <a:r>
              <a:rPr lang="en-US" sz="1200" dirty="0"/>
              <a:t>/</a:t>
            </a:r>
            <a:r>
              <a:rPr lang="en-US" sz="1200" dirty="0" err="1"/>
              <a:t>doi</a:t>
            </a:r>
            <a:r>
              <a:rPr lang="en-US" sz="1200" dirty="0"/>
              <a:t>/pdf/10.1259/dmfr.20200461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343976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6DABA2-E5D9-C16E-DEC7-7669F5967F4D}"/>
              </a:ext>
            </a:extLst>
          </p:cNvPr>
          <p:cNvSpPr txBox="1"/>
          <p:nvPr/>
        </p:nvSpPr>
        <p:spPr>
          <a:xfrm>
            <a:off x="614597" y="467879"/>
            <a:ext cx="387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AI Attitudes Measurements (Medicine)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780F22-161F-826C-BC6D-76394F53C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7" y="2213913"/>
            <a:ext cx="2578100" cy="424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24FE1B-6864-20AC-3BCF-97A6A6A40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7" y="976933"/>
            <a:ext cx="3873368" cy="1200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BB324A-06E5-B0B8-0775-567661073B83}"/>
              </a:ext>
            </a:extLst>
          </p:cNvPr>
          <p:cNvSpPr/>
          <p:nvPr/>
        </p:nvSpPr>
        <p:spPr>
          <a:xfrm>
            <a:off x="614597" y="837211"/>
            <a:ext cx="4811842" cy="5817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84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6DABA2-E5D9-C16E-DEC7-7669F5967F4D}"/>
              </a:ext>
            </a:extLst>
          </p:cNvPr>
          <p:cNvSpPr txBox="1"/>
          <p:nvPr/>
        </p:nvSpPr>
        <p:spPr>
          <a:xfrm>
            <a:off x="614597" y="467879"/>
            <a:ext cx="387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AI Attitudes Measurements (Medicine)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895936-BB57-02DE-DD0C-4CEC4E169DC9}"/>
              </a:ext>
            </a:extLst>
          </p:cNvPr>
          <p:cNvSpPr/>
          <p:nvPr/>
        </p:nvSpPr>
        <p:spPr>
          <a:xfrm>
            <a:off x="614596" y="1139252"/>
            <a:ext cx="6056027" cy="4257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700BCA-03F7-D6E7-E063-1BE9ED14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47" y="2554157"/>
            <a:ext cx="4914900" cy="264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1F0A9D-E3DF-6A77-5A12-E681C2C5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00" y="1361737"/>
            <a:ext cx="53848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8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6DABA2-E5D9-C16E-DEC7-7669F5967F4D}"/>
              </a:ext>
            </a:extLst>
          </p:cNvPr>
          <p:cNvSpPr txBox="1"/>
          <p:nvPr/>
        </p:nvSpPr>
        <p:spPr>
          <a:xfrm>
            <a:off x="614597" y="467879"/>
            <a:ext cx="387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AI Attitudes Measurements (Medicine)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895936-BB57-02DE-DD0C-4CEC4E169DC9}"/>
              </a:ext>
            </a:extLst>
          </p:cNvPr>
          <p:cNvSpPr/>
          <p:nvPr/>
        </p:nvSpPr>
        <p:spPr>
          <a:xfrm>
            <a:off x="614597" y="1244184"/>
            <a:ext cx="6056027" cy="5145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3C054-8D3E-D065-F5EF-D913219CE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2" y="2335968"/>
            <a:ext cx="44196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E11C0-E3D5-F7FF-CC3C-83598269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82" y="1375660"/>
            <a:ext cx="54864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6DABA2-E5D9-C16E-DEC7-7669F5967F4D}"/>
              </a:ext>
            </a:extLst>
          </p:cNvPr>
          <p:cNvSpPr txBox="1"/>
          <p:nvPr/>
        </p:nvSpPr>
        <p:spPr>
          <a:xfrm>
            <a:off x="614597" y="467879"/>
            <a:ext cx="387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AI Attitudes Measurements (Medicine)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895936-BB57-02DE-DD0C-4CEC4E169DC9}"/>
              </a:ext>
            </a:extLst>
          </p:cNvPr>
          <p:cNvSpPr/>
          <p:nvPr/>
        </p:nvSpPr>
        <p:spPr>
          <a:xfrm>
            <a:off x="504668" y="1004341"/>
            <a:ext cx="9733614" cy="538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BB7520-A074-2EF7-B17D-07937CAEB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19" y="2308090"/>
            <a:ext cx="4508500" cy="387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4622AA-37BE-B19D-6949-649E46CD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59" y="2362200"/>
            <a:ext cx="43180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D1F23A-21C1-D5C3-C601-E865A00C6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19" y="1256166"/>
            <a:ext cx="4318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5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6DABA2-E5D9-C16E-DEC7-7669F5967F4D}"/>
              </a:ext>
            </a:extLst>
          </p:cNvPr>
          <p:cNvSpPr txBox="1"/>
          <p:nvPr/>
        </p:nvSpPr>
        <p:spPr>
          <a:xfrm>
            <a:off x="614597" y="467879"/>
            <a:ext cx="387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AI Attitudes Measurements (Medicine)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895936-BB57-02DE-DD0C-4CEC4E169DC9}"/>
              </a:ext>
            </a:extLst>
          </p:cNvPr>
          <p:cNvSpPr/>
          <p:nvPr/>
        </p:nvSpPr>
        <p:spPr>
          <a:xfrm>
            <a:off x="504668" y="1004341"/>
            <a:ext cx="5236565" cy="538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85444-6836-50E4-E811-8EC1E95B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7" y="2895693"/>
            <a:ext cx="3330627" cy="3494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6D279B-39D6-BDB9-1F2A-08AF86C0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15" y="1139099"/>
            <a:ext cx="4679670" cy="13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6DABA2-E5D9-C16E-DEC7-7669F5967F4D}"/>
              </a:ext>
            </a:extLst>
          </p:cNvPr>
          <p:cNvSpPr txBox="1"/>
          <p:nvPr/>
        </p:nvSpPr>
        <p:spPr>
          <a:xfrm>
            <a:off x="614597" y="467879"/>
            <a:ext cx="387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AI Attitudes Measurements (Medicine)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895936-BB57-02DE-DD0C-4CEC4E169DC9}"/>
              </a:ext>
            </a:extLst>
          </p:cNvPr>
          <p:cNvSpPr/>
          <p:nvPr/>
        </p:nvSpPr>
        <p:spPr>
          <a:xfrm>
            <a:off x="504668" y="1004341"/>
            <a:ext cx="5236565" cy="538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54A7A5-5593-DE06-5802-E03E071F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85" y="2451414"/>
            <a:ext cx="4610100" cy="3746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950D5C-9A7E-15A9-051A-A3DF09B9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5" y="1340463"/>
            <a:ext cx="4593720" cy="9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6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438</Words>
  <Application>Microsoft Macintosh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 K</dc:creator>
  <cp:lastModifiedBy>Anka K</cp:lastModifiedBy>
  <cp:revision>11</cp:revision>
  <dcterms:created xsi:type="dcterms:W3CDTF">2022-08-11T12:18:10Z</dcterms:created>
  <dcterms:modified xsi:type="dcterms:W3CDTF">2022-08-11T16:23:17Z</dcterms:modified>
</cp:coreProperties>
</file>