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89"/>
    <p:restoredTop sz="95994"/>
  </p:normalViewPr>
  <p:slideViewPr>
    <p:cSldViewPr snapToGrid="0">
      <p:cViewPr>
        <p:scale>
          <a:sx n="110" d="100"/>
          <a:sy n="110" d="100"/>
        </p:scale>
        <p:origin x="-210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AAD05-3C4E-7A4D-1895-4E9A1D90B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3636A-3150-B8D5-DB0A-9B8710028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9A661-BECC-4BA5-A54B-4FF21AE6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A9A2-10D1-2A46-ABDB-14FAE397B306}" type="datetimeFigureOut">
              <a:rPr lang="en-DE" smtClean="0"/>
              <a:t>21.10.22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68AF6-452A-F535-0F68-AC965667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0B657-17F4-BA9E-882A-94758C4D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508D-EBFC-504E-8CA1-D8B5A3EFD8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2671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5BFB-9844-1471-EDA5-BE2AB2EF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FCD4C-4276-A5F2-F230-916451744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621B7-5E23-D6E5-C90C-A487FCD8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A9A2-10D1-2A46-ABDB-14FAE397B306}" type="datetimeFigureOut">
              <a:rPr lang="en-DE" smtClean="0"/>
              <a:t>21.10.22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00489-C83D-048C-11E4-CCEC975A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F4EFA-8F8B-B822-954F-38A03072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508D-EBFC-504E-8CA1-D8B5A3EFD8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721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B51EA-F8A7-25F1-D7B8-AF4C05ED0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6E221-0B4B-2D54-6B72-9CD2B821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FF232-6BA9-EEAF-E886-30DE329A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A9A2-10D1-2A46-ABDB-14FAE397B306}" type="datetimeFigureOut">
              <a:rPr lang="en-DE" smtClean="0"/>
              <a:t>21.10.22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E16BE-542C-5CC0-E701-97FDE0E5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5868D-C3F0-E775-819E-FE5B1D31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508D-EBFC-504E-8CA1-D8B5A3EFD8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633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C116-6565-F418-FF6A-57EEEB53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3CE41-03AE-E3C7-5178-8DF5B98F8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07581-3EC8-E7B5-61A2-DA40F6D9A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A9A2-10D1-2A46-ABDB-14FAE397B306}" type="datetimeFigureOut">
              <a:rPr lang="en-DE" smtClean="0"/>
              <a:t>21.10.22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2A7BC-5E79-FE41-6F3B-2814B72A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0B19E-565C-7E57-D715-D6BCD686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508D-EBFC-504E-8CA1-D8B5A3EFD8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0709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43F2-6CBD-B3C2-B9D6-AB1F56465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5B336-EB4F-1529-C8C9-B90E32771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84C6B-7B73-7578-6719-F31028BF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A9A2-10D1-2A46-ABDB-14FAE397B306}" type="datetimeFigureOut">
              <a:rPr lang="en-DE" smtClean="0"/>
              <a:t>21.10.22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BE4A3-64B4-8CAD-09BF-3EB33E80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C5503-F4B4-A975-587A-2880637E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508D-EBFC-504E-8CA1-D8B5A3EFD8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0401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A3472-B424-5D5D-C428-EB0CC359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AECCC-F14E-3542-3666-09AC491C6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8FDC7-3C4B-3F07-5B02-276A7697C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A3F87-089E-3265-FB1D-968E6BF8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A9A2-10D1-2A46-ABDB-14FAE397B306}" type="datetimeFigureOut">
              <a:rPr lang="en-DE" smtClean="0"/>
              <a:t>21.10.22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0BAEA-7945-6629-464B-ADBAE967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2F5AD-65C6-97A8-E877-ECCE8131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508D-EBFC-504E-8CA1-D8B5A3EFD8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238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118A9-5875-1A56-AAEF-E2BF604F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E0388-F21C-31CC-5E66-E95493EB3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C48ED-2355-B9D3-92BD-A68491D0F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83B91-155A-C309-0256-1E30A0B88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A4D6D-A294-B4BB-E11B-869458C9C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15CEE-422E-F4C8-E7D0-DD563EA2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A9A2-10D1-2A46-ABDB-14FAE397B306}" type="datetimeFigureOut">
              <a:rPr lang="en-DE" smtClean="0"/>
              <a:t>21.10.22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D147E4-8E5E-0452-A3ED-C832D570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05203B-300A-EC98-9EF3-E1AE8AD2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508D-EBFC-504E-8CA1-D8B5A3EFD8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151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5CEA-E344-999D-27AF-EB179FB9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A95E7F-075B-7DD6-C6BD-F647FAE0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A9A2-10D1-2A46-ABDB-14FAE397B306}" type="datetimeFigureOut">
              <a:rPr lang="en-DE" smtClean="0"/>
              <a:t>21.10.22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6C6C-691A-DAFD-16E1-2DE43A7C3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DE3B8-0C5F-3218-C446-8EDA5DC0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508D-EBFC-504E-8CA1-D8B5A3EFD8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6160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70D82-A244-0809-0FFA-3DAEAEE25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A9A2-10D1-2A46-ABDB-14FAE397B306}" type="datetimeFigureOut">
              <a:rPr lang="en-DE" smtClean="0"/>
              <a:t>21.10.22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E60A7B-D81E-F839-B087-B12BDB1A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88D42-1DD1-F065-71D6-DFE2BD25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508D-EBFC-504E-8CA1-D8B5A3EFD8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481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3C85-539E-BD3D-20C9-8C0DF0E2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2F0DD-B08D-122C-7441-082D3C113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4E1C5-730F-33F3-96F2-813FFABE3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15906-49B9-7A3A-B9D2-A815F43D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A9A2-10D1-2A46-ABDB-14FAE397B306}" type="datetimeFigureOut">
              <a:rPr lang="en-DE" smtClean="0"/>
              <a:t>21.10.22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2E176-D6DA-4B6B-2973-9F98D79A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2F3E8-8BBF-1C43-F6D1-DA5781D6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508D-EBFC-504E-8CA1-D8B5A3EFD8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835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533B-79EE-4575-7650-934FD224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FD94A-329E-02B8-0A51-945C70595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5B9B2-6026-B25C-C27D-09EEAC2A7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89E4D-BFB7-F625-EE42-AFAE3B41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A9A2-10D1-2A46-ABDB-14FAE397B306}" type="datetimeFigureOut">
              <a:rPr lang="en-DE" smtClean="0"/>
              <a:t>21.10.22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849F8-C61C-B110-750F-F7E8FE5D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EFDA8-8493-FB84-B3F4-414E84DE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508D-EBFC-504E-8CA1-D8B5A3EFD8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999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A9300A-0FB1-04DE-69C7-CE80D1CB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D65BA-9198-C138-193A-3D53AFFAC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370A1-7986-4913-9512-477042812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AA9A2-10D1-2A46-ABDB-14FAE397B306}" type="datetimeFigureOut">
              <a:rPr lang="en-DE" smtClean="0"/>
              <a:t>21.10.22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EB279-E31F-FE12-DF5A-C9BFC88E9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08648-655B-0690-2378-4AEF02290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9508D-EBFC-504E-8CA1-D8B5A3EFD8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934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CBF81D5-7CA6-42C6-9617-9E5E535AC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926" y="892290"/>
            <a:ext cx="2412000" cy="720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DWPI patent families identified from Derwent Innovation </a:t>
            </a:r>
            <a:endParaRPr kumimoji="0" lang="en-AU" altLang="en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altLang="en-DE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kumimoji="0" lang="en-AU" altLang="en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703) </a:t>
            </a:r>
            <a:endParaRPr kumimoji="0" lang="en-AU" altLang="en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443446-9D8E-3F9C-1DD5-041FEC33D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210" y="888999"/>
            <a:ext cx="2412000" cy="720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DE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AU" altLang="en-DE" sz="9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Duplicate patents removed </a:t>
            </a:r>
            <a:r>
              <a:rPr kumimoji="0" lang="en-AU" altLang="en-DE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before screening</a:t>
            </a:r>
            <a:r>
              <a:rPr kumimoji="0" lang="en-AU" altLang="en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altLang="en-DE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kumimoji="0" lang="en-AU" altLang="en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)</a:t>
            </a:r>
            <a:endParaRPr kumimoji="0" lang="en-AU" altLang="en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B3C6DA6-D3D1-AAE6-B33B-80B94AB08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926" y="2166779"/>
            <a:ext cx="2412000" cy="720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Patents screened</a:t>
            </a:r>
            <a:endParaRPr lang="en-AU" altLang="en-DE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altLang="en-DE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kumimoji="0" lang="en-AU" altLang="en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)</a:t>
            </a:r>
            <a:endParaRPr kumimoji="0" lang="en-AU" altLang="en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C2FDC92-60AF-A4DA-6DB7-FB672B976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210" y="2166779"/>
            <a:ext cx="2412000" cy="720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Patents excluded because relevant information not available in English</a:t>
            </a:r>
            <a:endParaRPr kumimoji="0" lang="en-AU" altLang="en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altLang="en-DE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kumimoji="0" lang="en-AU" altLang="en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)</a:t>
            </a:r>
            <a:endParaRPr kumimoji="0" lang="en-AU" altLang="en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0A518064-8499-8B49-174E-5E29E6F3A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210" y="3170586"/>
            <a:ext cx="2412000" cy="11334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Patents excluded: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DE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 diagnostic, predictive, prognostic, or treatment tool </a:t>
            </a:r>
            <a:r>
              <a:rPr kumimoji="0" lang="en-AU" altLang="en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altLang="en-DE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kumimoji="0" lang="en-AU" altLang="en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)</a:t>
            </a:r>
            <a:endParaRPr kumimoji="0" lang="en-AU" altLang="en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 mental health (</a:t>
            </a:r>
            <a:r>
              <a:rPr kumimoji="0" lang="en-AU" altLang="en-DE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kumimoji="0" lang="en-AU" altLang="en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)</a:t>
            </a:r>
            <a:endParaRPr kumimoji="0" lang="en-AU" altLang="en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 artificial intelligence (</a:t>
            </a:r>
            <a:r>
              <a:rPr kumimoji="0" lang="en-AU" altLang="en-DE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kumimoji="0" lang="en-AU" altLang="en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)</a:t>
            </a:r>
            <a:endParaRPr kumimoji="0" lang="en-AU" altLang="en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altLang="en-DE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mental health practitioners (</a:t>
            </a:r>
            <a:r>
              <a:rPr lang="en-AU" altLang="en-DE" sz="1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AU" altLang="en-DE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=) </a:t>
            </a:r>
            <a:endParaRPr kumimoji="0" lang="en-AU" altLang="en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2C7C4798-D321-0466-8526-88C507104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885" y="4444985"/>
            <a:ext cx="2412000" cy="7239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Patents included in review</a:t>
            </a:r>
            <a:endParaRPr kumimoji="0" lang="en-AU" altLang="en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altLang="en-DE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kumimoji="0" lang="en-AU" altLang="en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)</a:t>
            </a:r>
            <a:endParaRPr kumimoji="0" lang="en-AU" altLang="en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5D782F-A6B1-F647-BB38-F8C6E1ED7C2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675926" y="1248999"/>
            <a:ext cx="285284" cy="3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Alternate Process 29">
            <a:extLst>
              <a:ext uri="{FF2B5EF4-FFF2-40B4-BE49-F238E27FC236}">
                <a16:creationId xmlns:a16="http://schemas.microsoft.com/office/drawing/2014/main" id="{451E7B6C-F7F6-A1D6-2FF4-4A69277AD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885" y="387088"/>
            <a:ext cx="5094971" cy="368499"/>
          </a:xfrm>
          <a:prstGeom prst="flowChartAlternateProcess">
            <a:avLst/>
          </a:prstGeom>
          <a:solidFill>
            <a:srgbClr val="FFC000"/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DE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Identification of patents via Derwent Innovation</a:t>
            </a:r>
            <a:endParaRPr kumimoji="0" lang="en-AU" altLang="en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lowchart: Alternate Process 31">
            <a:extLst>
              <a:ext uri="{FF2B5EF4-FFF2-40B4-BE49-F238E27FC236}">
                <a16:creationId xmlns:a16="http://schemas.microsoft.com/office/drawing/2014/main" id="{3A0E2785-15AB-A95A-11AB-7F976E477434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475243" y="1209588"/>
            <a:ext cx="936000" cy="302400"/>
          </a:xfrm>
          <a:prstGeom prst="flowChartAlternateProcess">
            <a:avLst/>
          </a:prstGeom>
          <a:solidFill>
            <a:srgbClr val="9CC2E5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DE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Identification</a:t>
            </a:r>
            <a:endParaRPr kumimoji="0" lang="en-AU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Flowchart: Alternate Process 33">
            <a:extLst>
              <a:ext uri="{FF2B5EF4-FFF2-40B4-BE49-F238E27FC236}">
                <a16:creationId xmlns:a16="http://schemas.microsoft.com/office/drawing/2014/main" id="{46BEC093-B1CF-7824-E4B4-623BE4182B1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580974" y="4655735"/>
            <a:ext cx="723900" cy="302400"/>
          </a:xfrm>
          <a:prstGeom prst="flowChartAlternateProcess">
            <a:avLst/>
          </a:prstGeom>
          <a:solidFill>
            <a:srgbClr val="9CC2E5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DE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Included</a:t>
            </a:r>
            <a:endParaRPr kumimoji="0" lang="en-AU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5BAB34-ACC4-9074-B4D5-531429D8C01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469926" y="1612290"/>
            <a:ext cx="0" cy="554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6C4429-2A2A-50BE-048B-F52B5260C25A}"/>
              </a:ext>
            </a:extLst>
          </p:cNvPr>
          <p:cNvCxnSpPr>
            <a:cxnSpLocks/>
            <a:stCxn id="6" idx="2"/>
            <a:endCxn id="96" idx="0"/>
          </p:cNvCxnSpPr>
          <p:nvPr/>
        </p:nvCxnSpPr>
        <p:spPr>
          <a:xfrm>
            <a:off x="4469926" y="2886779"/>
            <a:ext cx="0" cy="283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381DA4-4C6A-1282-B272-B3E6E29D72A2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4469926" y="3890585"/>
            <a:ext cx="0" cy="55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2">
            <a:extLst>
              <a:ext uri="{FF2B5EF4-FFF2-40B4-BE49-F238E27FC236}">
                <a16:creationId xmlns:a16="http://schemas.microsoft.com/office/drawing/2014/main" id="{8C41232A-A939-556F-A139-516176C0F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26" name="Rectangle 35">
            <a:extLst>
              <a:ext uri="{FF2B5EF4-FFF2-40B4-BE49-F238E27FC236}">
                <a16:creationId xmlns:a16="http://schemas.microsoft.com/office/drawing/2014/main" id="{A45892FA-AF09-A58A-C283-8ADAC9E31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AE13F79-107D-DE6A-0140-8E78FFA387E4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675926" y="2526779"/>
            <a:ext cx="285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Alternate Process 31">
            <a:extLst>
              <a:ext uri="{FF2B5EF4-FFF2-40B4-BE49-F238E27FC236}">
                <a16:creationId xmlns:a16="http://schemas.microsoft.com/office/drawing/2014/main" id="{85C767CF-17D0-68CD-58F7-C0D3B260487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769113" y="2979051"/>
            <a:ext cx="2347939" cy="302080"/>
          </a:xfrm>
          <a:prstGeom prst="flowChartAlternateProcess">
            <a:avLst/>
          </a:prstGeom>
          <a:solidFill>
            <a:srgbClr val="9CC2E5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DE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Screening</a:t>
            </a:r>
            <a:endParaRPr kumimoji="0" lang="en-AU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Rectangle 3">
            <a:extLst>
              <a:ext uri="{FF2B5EF4-FFF2-40B4-BE49-F238E27FC236}">
                <a16:creationId xmlns:a16="http://schemas.microsoft.com/office/drawing/2014/main" id="{CC4EB00B-AC85-D476-F11F-D7EB4C849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926" y="3170586"/>
            <a:ext cx="2412000" cy="720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Patents assessed for eligibility</a:t>
            </a:r>
            <a:endParaRPr lang="en-AU" altLang="en-DE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AU" altLang="en-DE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kumimoji="0" lang="en-AU" altLang="en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)</a:t>
            </a:r>
            <a:endParaRPr kumimoji="0" lang="en-AU" altLang="en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C0B43FC-05B4-BCBD-FD11-07619D02FCED}"/>
              </a:ext>
            </a:extLst>
          </p:cNvPr>
          <p:cNvCxnSpPr>
            <a:cxnSpLocks/>
            <a:stCxn id="96" idx="3"/>
          </p:cNvCxnSpPr>
          <p:nvPr/>
        </p:nvCxnSpPr>
        <p:spPr>
          <a:xfrm>
            <a:off x="5675926" y="3530586"/>
            <a:ext cx="28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619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103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Anka K</dc:creator>
  <cp:lastModifiedBy>Anka K</cp:lastModifiedBy>
  <cp:revision>7</cp:revision>
  <dcterms:created xsi:type="dcterms:W3CDTF">2022-10-21T15:55:08Z</dcterms:created>
  <dcterms:modified xsi:type="dcterms:W3CDTF">2022-10-21T16:30:17Z</dcterms:modified>
</cp:coreProperties>
</file>