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7.png"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yaml.org/"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aringfireball.net/projects/markdown/"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docs/computations/execution-options.html" TargetMode="External" /><Relationship Id="rId3" Type="http://schemas.openxmlformats.org/officeDocument/2006/relationships/hyperlink" Target="https://datacarpentry.org/shell-genomics/02-the-filesystem/index.html" TargetMode="External" /><Relationship Id="rId4" Type="http://schemas.openxmlformats.org/officeDocument/2006/relationships/hyperlink" Target="https://tldr.ostera.io"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ojects/quarto-projects.html" TargetMode="External" /><Relationship Id="rId3" Type="http://schemas.openxmlformats.org/officeDocument/2006/relationships/hyperlink" Target="https://quarto.org/docs/projects/quarto-projects.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thomasmock/quarto-2hr-webinar" TargetMode="External" /><Relationship Id="rId3" Type="http://schemas.openxmlformats.org/officeDocument/2006/relationships/hyperlink" Target="https://github.com/mcanouil/awesome-quarto" TargetMode="External" /><Relationship Id="rId4" Type="http://schemas.openxmlformats.org/officeDocument/2006/relationships/hyperlink" Target="https://www.rstudio.com/products/rstudio/download/#download" TargetMode="External" /><Relationship Id="rId5" Type="http://schemas.openxmlformats.org/officeDocument/2006/relationships/hyperlink" Target="https://www.rstudio.com/products/rstudio/download/#download" TargetMode="External" /><Relationship Id="rId6"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sverhoeven.github.io/post/zotero-rmarkdown-csl/" TargetMode="External" /><Relationship Id="rId3"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ookdown.org/yihui/rmarkdown-cookbook/word-template.html" TargetMode="External" /><Relationship Id="rId3"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ataschool.io/how-to-contribute-on-github/"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happygitwithr.com/" TargetMode="External" /><Relationship Id="rId3" Type="http://schemas.openxmlformats.org/officeDocument/2006/relationships/hyperlink" Target="https://docs.github.com/en/get-started/quickstart/set-up-git" TargetMode="External" /><Relationship Id="rId4" Type="http://schemas.openxmlformats.org/officeDocument/2006/relationships/hyperlink" Target="https://www.computerhope.com/issues/ch001927.htm" TargetMode="External" /><Relationship Id="rId5" Type="http://schemas.openxmlformats.org/officeDocument/2006/relationships/hyperlink" Target="https://happygitwithr.com/github-acct.html" TargetMode="External" /><Relationship Id="rId6" Type="http://schemas.openxmlformats.org/officeDocument/2006/relationships/hyperlink" Target="https://docs.github.com/en/get-started/getting-started-with-git/setting-your-username-in-git" TargetMode="External" /><Relationship Id="rId7" Type="http://schemas.openxmlformats.org/officeDocument/2006/relationships/hyperlink" Target="https://support.rstudio.com/hc/en-us/articles/200532077-Version-Control-with-Git-and-SVN" TargetMode="External" /><Relationship Id="rId8" Type="http://schemas.openxmlformats.org/officeDocument/2006/relationships/hyperlink" Target="https://www.youtube.com/watch?v=megZYkCLMA4"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witter.com/ankakleine?lang=en" TargetMode="External" /><Relationship Id="rId3" Type="http://schemas.openxmlformats.org/officeDocument/2006/relationships/hyperlink" Target="https://github.com/AnneOkk" TargetMode="External" /><Relationship Id="rId4" Type="http://schemas.openxmlformats.org/officeDocument/2006/relationships/hyperlink" Target="https://annekathrinkleine.co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rstudio.com/products/rstudio/download/#download" TargetMode="External" /><Relationship Id="rId3" Type="http://schemas.openxmlformats.org/officeDocument/2006/relationships/hyperlink" Target="https://quarto.org/docs/computations/r.html#installation" TargetMode="External" /><Relationship Id="rId4"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hyperlink" Target="https://learn.microsoft.com/en-us/powershell/scripting/discover-powershell?view=powershell-7.2" TargetMode="External" /><Relationship Id="rId4" Type="http://schemas.openxmlformats.org/officeDocument/2006/relationships/hyperlink" Target="https://upload.wikimedia.org/wikipedia/de/f/f6/Windowspowershell_unter_Windows_8.png" TargetMode="External" /><Relationship Id="rId5" Type="http://schemas.openxmlformats.org/officeDocument/2006/relationships/hyperlink" Target="https://support.apple.com/en-gb/guide/terminal/apd5265185d-f365-44cb-8b09-71a064a42125/mac" TargetMode="External" /><Relationship Id="rId7" Type="http://schemas.openxmlformats.org/officeDocument/2006/relationships/hyperlink" Target="https://en.wikipedia.org/wiki/Terminal_(macOS)#/media/File:Appleterminal2.png" TargetMode="External" /><Relationship Id="rId6" Type="http://schemas.openxmlformats.org/officeDocument/2006/relationships/image" Target="../media/image6.png" /><Relationship Id="rId3"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with R and Quarto + Collaboration using GitHub</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Introductory workshop for the Human AI Team, Sep 2022</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Source</a:t>
            </a:r>
          </a:p>
        </p:txBody>
      </p:sp>
      <p:pic>
        <p:nvPicPr>
          <p:cNvPr descr="images/word.png" id="0" name="Picture 1"/>
          <p:cNvPicPr>
            <a:picLocks noGrp="1" noChangeAspect="1"/>
          </p:cNvPicPr>
          <p:nvPr/>
        </p:nvPicPr>
        <p:blipFill>
          <a:blip r:embed="rId2"/>
          <a:stretch>
            <a:fillRect/>
          </a:stretch>
        </p:blipFill>
        <p:spPr bwMode="auto">
          <a:xfrm>
            <a:off x="1435100" y="1625600"/>
            <a:ext cx="2095500" cy="29591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Output</a:t>
            </a:r>
          </a:p>
        </p:txBody>
      </p:sp>
      <p:pic>
        <p:nvPicPr>
          <p:cNvPr descr="images/word.png" id="0" name="Picture 1"/>
          <p:cNvPicPr>
            <a:picLocks noGrp="1" noChangeAspect="1"/>
          </p:cNvPicPr>
          <p:nvPr/>
        </p:nvPicPr>
        <p:blipFill>
          <a:blip r:embed="rId3"/>
          <a:stretch>
            <a:fillRect/>
          </a:stretch>
        </p:blipFill>
        <p:spPr bwMode="auto">
          <a:xfrm>
            <a:off x="5613400" y="1625600"/>
            <a:ext cx="2095500" cy="2959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Source</a:t>
            </a:r>
          </a:p>
          <a:p>
            <a:pPr lvl="0" indent="0">
              <a:buNone/>
            </a:pPr>
            <a:r>
              <a:rPr>
                <a:solidFill>
                  <a:srgbClr val="5E5E5E"/>
                </a:solidFill>
                <a:latin typeface="Courier"/>
              </a:rPr>
              <a:t>---</a:t>
            </a:r>
            <a:br/>
            <a:r>
              <a:rPr>
                <a:solidFill>
                  <a:srgbClr val="5E5E5E"/>
                </a:solidFill>
                <a:latin typeface="Courier"/>
              </a:rPr>
              <a:t>title: "ggplot2 demo"</a:t>
            </a:r>
            <a:br/>
            <a:r>
              <a:rPr>
                <a:solidFill>
                  <a:srgbClr val="5E5E5E"/>
                </a:solidFill>
                <a:latin typeface="Courier"/>
              </a:rPr>
              <a:t>author: "Norah Jones"</a:t>
            </a:r>
            <a:br/>
            <a:r>
              <a:rPr>
                <a:solidFill>
                  <a:srgbClr val="5E5E5E"/>
                </a:solidFill>
                <a:latin typeface="Courier"/>
              </a:rPr>
              <a:t>date: "5/22/2021"</a:t>
            </a:r>
            <a:br/>
            <a:r>
              <a:rPr>
                <a:solidFill>
                  <a:srgbClr val="5E5E5E"/>
                </a:solidFill>
                <a:latin typeface="Courier"/>
              </a:rPr>
              <a:t>format: </a:t>
            </a:r>
            <a:br/>
            <a:r>
              <a:rPr>
                <a:solidFill>
                  <a:srgbClr val="5E5E5E"/>
                </a:solidFill>
                <a:latin typeface="Courier"/>
              </a:rPr>
              <a:t>  html:</a:t>
            </a:r>
            <a:br/>
            <a:r>
              <a:rPr>
                <a:solidFill>
                  <a:srgbClr val="5E5E5E"/>
                </a:solidFill>
                <a:latin typeface="Courier"/>
              </a:rPr>
              <a:t>    fig-width: 8</a:t>
            </a:r>
            <a:br/>
            <a:r>
              <a:rPr>
                <a:solidFill>
                  <a:srgbClr val="5E5E5E"/>
                </a:solidFill>
                <a:latin typeface="Courier"/>
              </a:rPr>
              <a:t>    fig-height: 4</a:t>
            </a:r>
            <a:br/>
            <a:r>
              <a:rPr>
                <a:solidFill>
                  <a:srgbClr val="5E5E5E"/>
                </a:solidFill>
                <a:latin typeface="Courier"/>
              </a:rPr>
              <a:t>    code-fold: true</a:t>
            </a:r>
            <a:br/>
            <a:r>
              <a:rPr>
                <a:solidFill>
                  <a:srgbClr val="5E5E5E"/>
                </a:solidFill>
                <a:latin typeface="Courier"/>
              </a:rPr>
              <a:t>---</a:t>
            </a:r>
            <a:br/>
            <a:br/>
            <a:r>
              <a:rPr>
                <a:solidFill>
                  <a:srgbClr val="4758AB"/>
                </a:solidFill>
                <a:latin typeface="Courier"/>
              </a:rPr>
              <a:t>## Air Quality</a:t>
            </a:r>
            <a:br/>
            <a:br/>
            <a:r>
              <a:rPr>
                <a:solidFill>
                  <a:srgbClr val="003B4F"/>
                </a:solidFill>
                <a:latin typeface="Courier"/>
              </a:rPr>
              <a:t>@fig-airquality further explores the impact of temperature </a:t>
            </a:r>
            <a:br/>
            <a:r>
              <a:rPr>
                <a:solidFill>
                  <a:srgbClr val="003B4F"/>
                </a:solidFill>
                <a:latin typeface="Courier"/>
              </a:rPr>
              <a:t>  on ozone level.</a:t>
            </a:r>
            <a:br/>
            <a:br/>
            <a:r>
              <a:rPr>
                <a:solidFill>
                  <a:srgbClr val="5E5E5E"/>
                </a:solidFill>
                <a:latin typeface="Courier"/>
              </a:rPr>
              <a:t>```{r}</a:t>
            </a:r>
            <a:br/>
            <a:r>
              <a:rPr>
                <a:solidFill>
                  <a:srgbClr val="5E5E5E"/>
                </a:solidFill>
                <a:latin typeface="Courier"/>
              </a:rPr>
              <a:t>#| label: fig-airquality</a:t>
            </a:r>
            <a:br/>
            <a:r>
              <a:rPr>
                <a:solidFill>
                  <a:srgbClr val="5E5E5E"/>
                </a:solidFill>
                <a:latin typeface="Courier"/>
              </a:rPr>
              <a:t>#| fig-cap: Temperature and ozone level.</a:t>
            </a:r>
            <a:br/>
            <a:r>
              <a:rPr>
                <a:solidFill>
                  <a:srgbClr val="5E5E5E"/>
                </a:solidFill>
                <a:latin typeface="Courier"/>
              </a:rPr>
              <a:t>#| warning: false</a:t>
            </a:r>
            <a:br/>
            <a:r>
              <a:rPr>
                <a:solidFill>
                  <a:srgbClr val="4758AB"/>
                </a:solidFill>
                <a:latin typeface="Courier"/>
              </a:rPr>
              <a:t>library</a:t>
            </a:r>
            <a:r>
              <a:rPr>
                <a:solidFill>
                  <a:srgbClr val="003B4F"/>
                </a:solidFill>
                <a:latin typeface="Courier"/>
              </a:rPr>
              <a:t>(ggplot2)</a:t>
            </a:r>
            <a:br/>
            <a:r>
              <a:rPr>
                <a:solidFill>
                  <a:srgbClr val="4758AB"/>
                </a:solidFill>
                <a:latin typeface="Courier"/>
              </a:rPr>
              <a:t>ggplot</a:t>
            </a:r>
            <a:r>
              <a:rPr>
                <a:solidFill>
                  <a:srgbClr val="003B4F"/>
                </a:solidFill>
                <a:latin typeface="Courier"/>
              </a:rPr>
              <a:t>(airquality, </a:t>
            </a:r>
            <a:r>
              <a:rPr>
                <a:solidFill>
                  <a:srgbClr val="4758AB"/>
                </a:solidFill>
                <a:latin typeface="Courier"/>
              </a:rPr>
              <a:t>aes</a:t>
            </a:r>
            <a:r>
              <a:rPr>
                <a:solidFill>
                  <a:srgbClr val="003B4F"/>
                </a:solidFill>
                <a:latin typeface="Courier"/>
              </a:rPr>
              <a:t>(Temp, Ozone))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"loess"</a:t>
            </a:r>
            <a:br/>
            <a:r>
              <a:rPr>
                <a:solidFill>
                  <a:srgbClr val="003B4F"/>
                </a:solidFill>
                <a:latin typeface="Courier"/>
              </a:rPr>
              <a:t>)</a:t>
            </a:r>
            <a:br/>
            <a:r>
              <a:rPr>
                <a:solidFill>
                  <a:srgbClr val="5E5E5E"/>
                </a:solidFill>
                <a:latin typeface="Courier"/>
              </a:rPr>
              <a:t>```</a:t>
            </a:r>
          </a:p>
        </p:txBody>
      </p:sp>
      <p:sp>
        <p:nvSpPr>
          <p:cNvPr id="4" name="Content Placeholder 3"/>
          <p:cNvSpPr>
            <a:spLocks noGrp="1"/>
          </p:cNvSpPr>
          <p:nvPr>
            <p:ph idx="2" sz="half"/>
          </p:nvPr>
        </p:nvSpPr>
        <p:spPr/>
        <p:txBody>
          <a:bodyPr/>
          <a:lstStyle/>
          <a:p>
            <a:pPr lvl="0" indent="0" marL="0">
              <a:buNone/>
            </a:pPr>
            <a:r>
              <a:rPr/>
              <a:t>Output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a </a:t>
            </a:r>
            <a:r>
              <a:rPr>
                <a:latin typeface="Courier"/>
              </a:rPr>
              <a:t>.qmd</a:t>
            </a:r>
          </a:p>
        </p:txBody>
      </p:sp>
      <p:sp>
        <p:nvSpPr>
          <p:cNvPr id="3" name="Content Placeholder 2"/>
          <p:cNvSpPr>
            <a:spLocks noGrp="1"/>
          </p:cNvSpPr>
          <p:nvPr>
            <p:ph idx="1"/>
          </p:nvPr>
        </p:nvSpPr>
        <p:spPr/>
        <p:txBody>
          <a:bodyPr/>
          <a:lstStyle/>
          <a:p>
            <a:pPr lvl="0" indent="0" marL="0">
              <a:spcBef>
                <a:spcPts val="3000"/>
              </a:spcBef>
              <a:buNone/>
            </a:pPr>
            <a:r>
              <a:rPr b="1"/>
              <a:t>A </a:t>
            </a:r>
            <a:r>
              <a:rPr b="1">
                <a:latin typeface="Courier"/>
              </a:rPr>
              <a:t>.qmd</a:t>
            </a:r>
            <a:r>
              <a:rPr b="1"/>
              <a:t> is a plain text file</a:t>
            </a:r>
          </a:p>
          <a:p>
            <a:pPr lvl="0" indent="0" marL="0">
              <a:buNone/>
            </a:pPr>
            <a:r>
              <a:rPr/>
              <a:t>. . .</a:t>
            </a:r>
          </a:p>
          <a:p>
            <a:pPr lvl="0"/>
            <a:r>
              <a:rPr/>
              <a:t>Metadata (YAML)</a:t>
            </a:r>
          </a:p>
          <a:p>
            <a:pPr lvl="0" indent="0">
              <a:buNone/>
            </a:pPr>
            <a:r>
              <a:rPr>
                <a:solidFill>
                  <a:srgbClr val="4758AB"/>
                </a:solidFill>
                <a:latin typeface="Courier"/>
              </a:rPr>
              <a:t>format</a:t>
            </a:r>
            <a:r>
              <a:rPr>
                <a:solidFill>
                  <a:srgbClr val="003B4F"/>
                </a:solidFill>
                <a:latin typeface="Courier"/>
              </a:rPr>
              <a:t>:</a:t>
            </a:r>
            <a:r>
              <a:rPr>
                <a:solidFill>
                  <a:srgbClr val="657422"/>
                </a:solidFill>
                <a:latin typeface="Courier"/>
              </a:rPr>
              <a:t> html</a:t>
            </a:r>
            <a:br/>
            <a:r>
              <a:rPr>
                <a:solidFill>
                  <a:srgbClr val="4758AB"/>
                </a:solidFill>
                <a:latin typeface="Courier"/>
              </a:rPr>
              <a:t>engine</a:t>
            </a:r>
            <a:r>
              <a:rPr>
                <a:solidFill>
                  <a:srgbClr val="003B4F"/>
                </a:solidFill>
                <a:latin typeface="Courier"/>
              </a:rPr>
              <a:t>:</a:t>
            </a:r>
            <a:r>
              <a:rPr>
                <a:solidFill>
                  <a:srgbClr val="657422"/>
                </a:solidFill>
                <a:latin typeface="Courier"/>
              </a:rPr>
              <a:t> knitr</a:t>
            </a:r>
          </a:p>
          <a:p>
            <a:pPr lvl="0" indent="0" marL="0">
              <a:buNone/>
            </a:pPr>
            <a:r>
              <a:rPr/>
              <a:t>. . .</a:t>
            </a:r>
          </a:p>
          <a:p>
            <a:pPr lvl="0"/>
            <a:r>
              <a:rPr/>
              <a:t>Code</a:t>
            </a:r>
          </a:p>
          <a:p>
            <a:pPr lvl="0" indent="0">
              <a:buNone/>
            </a:pPr>
            <a:r>
              <a:rPr>
                <a:solidFill>
                  <a:srgbClr val="5E5E5E"/>
                </a:solidFill>
                <a:latin typeface="Courier"/>
              </a:rPr>
              <a:t>```{r}</a:t>
            </a:r>
            <a:br/>
            <a:r>
              <a:rPr>
                <a:solidFill>
                  <a:srgbClr val="4758AB"/>
                </a:solidFill>
                <a:latin typeface="Courier"/>
              </a:rPr>
              <a:t>library</a:t>
            </a:r>
            <a:r>
              <a:rPr>
                <a:solidFill>
                  <a:srgbClr val="003B4F"/>
                </a:solidFill>
                <a:latin typeface="Courier"/>
              </a:rPr>
              <a:t>(dplyr)</a:t>
            </a:r>
            <a:br/>
            <a:r>
              <a:rPr>
                <a:solidFill>
                  <a:srgbClr val="003B4F"/>
                </a:solidFill>
                <a:latin typeface="Courier"/>
              </a:rPr>
              <a:t>mtcars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group_by</a:t>
            </a:r>
            <a:r>
              <a:rPr>
                <a:solidFill>
                  <a:srgbClr val="003B4F"/>
                </a:solidFill>
                <a:latin typeface="Courier"/>
              </a:rPr>
              <a:t>(cyl)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mean =</a:t>
            </a:r>
            <a:r>
              <a:rPr>
                <a:solidFill>
                  <a:srgbClr val="003B4F"/>
                </a:solidFill>
                <a:latin typeface="Courier"/>
              </a:rPr>
              <a:t> </a:t>
            </a:r>
            <a:r>
              <a:rPr>
                <a:solidFill>
                  <a:srgbClr val="4758AB"/>
                </a:solidFill>
                <a:latin typeface="Courier"/>
              </a:rPr>
              <a:t>mean</a:t>
            </a:r>
            <a:r>
              <a:rPr>
                <a:solidFill>
                  <a:srgbClr val="003B4F"/>
                </a:solidFill>
                <a:latin typeface="Courier"/>
              </a:rPr>
              <a:t>(mpg))</a:t>
            </a:r>
            <a:br/>
            <a:r>
              <a:rPr>
                <a:solidFill>
                  <a:srgbClr val="5E5E5E"/>
                </a:solidFill>
                <a:latin typeface="Courier"/>
              </a:rPr>
              <a:t>```</a:t>
            </a:r>
          </a:p>
          <a:p>
            <a:pPr lvl="0" indent="0" marL="0">
              <a:buNone/>
            </a:pPr>
            <a:r>
              <a:rPr/>
              <a:t>. . .</a:t>
            </a:r>
          </a:p>
          <a:p>
            <a:pPr lvl="0"/>
            <a:r>
              <a:rPr/>
              <a:t>Text</a:t>
            </a:r>
          </a:p>
          <a:p>
            <a:pPr lvl="0" indent="0">
              <a:buNone/>
            </a:pPr>
            <a:r>
              <a:rPr>
                <a:solidFill>
                  <a:srgbClr val="4758AB"/>
                </a:solidFill>
                <a:latin typeface="Courier"/>
              </a:rPr>
              <a:t># Heading 1</a:t>
            </a:r>
            <a:br/>
            <a:r>
              <a:rPr>
                <a:solidFill>
                  <a:srgbClr val="003B4F"/>
                </a:solidFill>
                <a:latin typeface="Courier"/>
              </a:rPr>
              <a:t>This is a sentence with some **bold text**, *italic text* and an </a:t>
            </a:r>
            <a:br/>
            <a:r>
              <a:rPr>
                <a:solidFill>
                  <a:srgbClr val="AD0000"/>
                </a:solidFill>
                <a:latin typeface="Courier"/>
              </a:rPr>
              <a:t>![image](image.png)</a:t>
            </a:r>
            <a:r>
              <a:rPr>
                <a:solidFill>
                  <a:srgbClr val="003B4F"/>
                </a:solidFill>
                <a:latin typeface="Courier"/>
              </a:rPr>
              <a:t>{fig-alt="Alt text for this image"}.</a:t>
            </a:r>
          </a:p>
          <a:p>
            <a:pPr lvl="0" indent="0" marL="0">
              <a:spcBef>
                <a:spcPts val="3000"/>
              </a:spcBef>
              <a:buNone/>
            </a:pPr>
            <a:r>
              <a:rPr b="1"/>
              <a:t>Metadata: YAML</a:t>
            </a:r>
          </a:p>
          <a:p>
            <a:pPr lvl="0" indent="0" marL="0">
              <a:buNone/>
            </a:pPr>
            <a:r>
              <a:rPr/>
              <a:t>The </a:t>
            </a:r>
            <a:r>
              <a:rPr>
                <a:hlinkClick r:id="rId2"/>
              </a:rPr>
              <a:t>YAML</a:t>
            </a:r>
            <a:r>
              <a:rPr/>
              <a:t> metadata or header is:</a:t>
            </a:r>
          </a:p>
          <a:p>
            <a:pPr lvl="0" indent="0" marL="1270000">
              <a:buNone/>
            </a:pPr>
            <a:r>
              <a:rPr sz="2000"/>
              <a:t>processed in many stages of the rendering process and can influence the final document in many different ways. It is placed at the very beginning of the document and is read by each of Pandoc, Quarto and </a:t>
            </a:r>
            <a:r>
              <a:rPr sz="2000">
                <a:latin typeface="Courier"/>
              </a:rPr>
              <a:t>knitr</a:t>
            </a:r>
            <a:r>
              <a:rPr sz="2000"/>
              <a:t>. Along the way, the information that it contains can affect the code, content, and the rendering process.</a:t>
            </a:r>
          </a:p>
          <a:p>
            <a:pPr lvl="0" indent="0" marL="0">
              <a:spcBef>
                <a:spcPts val="3000"/>
              </a:spcBef>
              <a:buNone/>
            </a:pPr>
            <a:r>
              <a:rPr b="1"/>
              <a:t>YAML</a:t>
            </a:r>
          </a:p>
          <a:p>
            <a:pPr lvl="0" indent="0">
              <a:buNone/>
            </a:pPr>
            <a:r>
              <a:rPr>
                <a:solidFill>
                  <a:srgbClr val="AD0000"/>
                </a:solidFill>
                <a:latin typeface="Courier"/>
              </a:rPr>
              <a:t>---</a:t>
            </a:r>
            <a:br/>
            <a:r>
              <a:rPr>
                <a:solidFill>
                  <a:srgbClr val="4758AB"/>
                </a:solidFill>
                <a:latin typeface="Courier"/>
              </a:rPr>
              <a:t>title</a:t>
            </a:r>
            <a:r>
              <a:rPr>
                <a:solidFill>
                  <a:srgbClr val="003B4F"/>
                </a:solidFill>
                <a:latin typeface="Courier"/>
              </a:rPr>
              <a:t>:</a:t>
            </a:r>
            <a:r>
              <a:rPr>
                <a:solidFill>
                  <a:srgbClr val="657422"/>
                </a:solidFill>
                <a:latin typeface="Courier"/>
              </a:rPr>
              <a:t> </a:t>
            </a:r>
            <a:r>
              <a:rPr>
                <a:solidFill>
                  <a:srgbClr val="20794D"/>
                </a:solidFill>
                <a:latin typeface="Courier"/>
              </a:rPr>
              <a:t>"My Document"</a:t>
            </a:r>
            <a:br/>
            <a:r>
              <a:rPr>
                <a:solidFill>
                  <a:srgbClr val="4758AB"/>
                </a:solidFill>
                <a:latin typeface="Courier"/>
              </a:rPr>
              <a:t>format</a:t>
            </a:r>
            <a:r>
              <a:rPr>
                <a:solidFill>
                  <a:srgbClr val="003B4F"/>
                </a:solidFill>
                <a:latin typeface="Courier"/>
              </a:rPr>
              <a:t>:</a:t>
            </a:r>
            <a:r>
              <a:rPr>
                <a:solidFill>
                  <a:srgbClr val="657422"/>
                </a:solidFill>
                <a:latin typeface="Courier"/>
              </a:rPr>
              <a:t> </a:t>
            </a:r>
            <a:br/>
            <a:r>
              <a:rPr>
                <a:solidFill>
                  <a:srgbClr val="657422"/>
                </a:solidFill>
                <a:latin typeface="Courier"/>
              </a:rPr>
              <a:t>  </a:t>
            </a:r>
            <a:r>
              <a:rPr>
                <a:solidFill>
                  <a:srgbClr val="4758AB"/>
                </a:solidFill>
                <a:latin typeface="Courier"/>
              </a:rPr>
              <a:t>html</a:t>
            </a:r>
            <a:r>
              <a:rPr>
                <a:solidFill>
                  <a:srgbClr val="003B4F"/>
                </a:solidFill>
                <a:latin typeface="Courier"/>
              </a:rPr>
              <a:t>:</a:t>
            </a:r>
            <a:br/>
            <a:r>
              <a:rPr>
                <a:solidFill>
                  <a:srgbClr val="657422"/>
                </a:solidFill>
                <a:latin typeface="Courier"/>
              </a:rPr>
              <a:t>    </a:t>
            </a:r>
            <a:r>
              <a:rPr>
                <a:solidFill>
                  <a:srgbClr val="4758AB"/>
                </a:solidFill>
                <a:latin typeface="Courier"/>
              </a:rPr>
              <a:t>toc</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code-fold</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AD0000"/>
                </a:solidFill>
                <a:latin typeface="Courier"/>
              </a:rPr>
              <a:t>---</a:t>
            </a:r>
          </a:p>
          <a:p>
            <a:pPr lvl="0" indent="0" marL="0">
              <a:spcBef>
                <a:spcPts val="3000"/>
              </a:spcBef>
              <a:buNone/>
            </a:pPr>
            <a:r>
              <a:rPr b="1"/>
              <a:t>Output Options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a:buNone/>
            </a:pPr>
            <a:r>
              <a:rPr>
                <a:solidFill>
                  <a:srgbClr val="AD0000"/>
                </a:solidFill>
                <a:latin typeface="Courier"/>
              </a:rPr>
              <a:t>---</a:t>
            </a:r>
            <a:br/>
            <a:r>
              <a:rPr>
                <a:solidFill>
                  <a:srgbClr val="4758AB"/>
                </a:solidFill>
                <a:latin typeface="Courier"/>
              </a:rPr>
              <a:t>format</a:t>
            </a:r>
            <a:r>
              <a:rPr>
                <a:solidFill>
                  <a:srgbClr val="003B4F"/>
                </a:solidFill>
                <a:latin typeface="Courier"/>
              </a:rPr>
              <a:t>:</a:t>
            </a:r>
            <a:r>
              <a:rPr>
                <a:solidFill>
                  <a:srgbClr val="657422"/>
                </a:solidFill>
                <a:latin typeface="Courier"/>
              </a:rPr>
              <a:t> something</a:t>
            </a:r>
            <a:br/>
            <a:r>
              <a:rPr>
                <a:solidFill>
                  <a:srgbClr val="AD0000"/>
                </a:solidFill>
                <a:latin typeface="Courier"/>
              </a:rPr>
              <a:t>---</a:t>
            </a:r>
          </a:p>
        </p:txBody>
      </p:sp>
      <p:sp>
        <p:nvSpPr>
          <p:cNvPr id="4" name="Content Placeholder 3"/>
          <p:cNvSpPr>
            <a:spLocks noGrp="1"/>
          </p:cNvSpPr>
          <p:nvPr>
            <p:ph idx="2" sz="half"/>
          </p:nvPr>
        </p:nvSpPr>
        <p:spPr/>
        <p:txBody>
          <a:bodyPr/>
          <a:lstStyle/>
          <a:p>
            <a:pPr lvl="0" indent="0">
              <a:buNone/>
            </a:pPr>
            <a:r>
              <a:rPr>
                <a:solidFill>
                  <a:srgbClr val="AD0000"/>
                </a:solidFill>
                <a:latin typeface="Courier"/>
              </a:rPr>
              <a:t>---</a:t>
            </a:r>
            <a:br/>
            <a:r>
              <a:rPr>
                <a:solidFill>
                  <a:srgbClr val="4758AB"/>
                </a:solidFill>
                <a:latin typeface="Courier"/>
              </a:rPr>
              <a:t>format</a:t>
            </a:r>
            <a:r>
              <a:rPr>
                <a:solidFill>
                  <a:srgbClr val="003B4F"/>
                </a:solidFill>
                <a:latin typeface="Courier"/>
              </a:rPr>
              <a:t>:</a:t>
            </a:r>
            <a:r>
              <a:rPr>
                <a:solidFill>
                  <a:srgbClr val="657422"/>
                </a:solidFill>
                <a:latin typeface="Courier"/>
              </a:rPr>
              <a:t> html</a:t>
            </a:r>
            <a:br/>
            <a:r>
              <a:rPr>
                <a:solidFill>
                  <a:srgbClr val="AD0000"/>
                </a:solidFill>
                <a:latin typeface="Courier"/>
              </a:rPr>
              <a:t>---</a:t>
            </a:r>
          </a:p>
          <a:p>
            <a:pPr lvl="0" indent="0">
              <a:buNone/>
            </a:pPr>
            <a:r>
              <a:rPr>
                <a:solidFill>
                  <a:srgbClr val="AD0000"/>
                </a:solidFill>
                <a:latin typeface="Courier"/>
              </a:rPr>
              <a:t>---</a:t>
            </a:r>
            <a:br/>
            <a:r>
              <a:rPr>
                <a:solidFill>
                  <a:srgbClr val="4758AB"/>
                </a:solidFill>
                <a:latin typeface="Courier"/>
              </a:rPr>
              <a:t>format</a:t>
            </a:r>
            <a:r>
              <a:rPr>
                <a:solidFill>
                  <a:srgbClr val="003B4F"/>
                </a:solidFill>
                <a:latin typeface="Courier"/>
              </a:rPr>
              <a:t>:</a:t>
            </a:r>
            <a:r>
              <a:rPr>
                <a:solidFill>
                  <a:srgbClr val="657422"/>
                </a:solidFill>
                <a:latin typeface="Courier"/>
              </a:rPr>
              <a:t> pdf</a:t>
            </a:r>
            <a:br/>
            <a:r>
              <a:rPr>
                <a:solidFill>
                  <a:srgbClr val="AD0000"/>
                </a:solidFill>
                <a:latin typeface="Courier"/>
              </a:rPr>
              <a:t>---</a:t>
            </a:r>
          </a:p>
          <a:p>
            <a:pPr lvl="0" indent="0">
              <a:buNone/>
            </a:pPr>
            <a:r>
              <a:rPr>
                <a:solidFill>
                  <a:srgbClr val="AD0000"/>
                </a:solidFill>
                <a:latin typeface="Courier"/>
              </a:rPr>
              <a:t>---</a:t>
            </a:r>
            <a:br/>
            <a:r>
              <a:rPr>
                <a:solidFill>
                  <a:srgbClr val="4758AB"/>
                </a:solidFill>
                <a:latin typeface="Courier"/>
              </a:rPr>
              <a:t>format</a:t>
            </a:r>
            <a:r>
              <a:rPr>
                <a:solidFill>
                  <a:srgbClr val="003B4F"/>
                </a:solidFill>
                <a:latin typeface="Courier"/>
              </a:rPr>
              <a:t>:</a:t>
            </a:r>
            <a:r>
              <a:rPr>
                <a:solidFill>
                  <a:srgbClr val="657422"/>
                </a:solidFill>
                <a:latin typeface="Courier"/>
              </a:rPr>
              <a:t> revealjs</a:t>
            </a:r>
            <a:br/>
            <a:r>
              <a:rPr>
                <a:solidFill>
                  <a:srgbClr val="AD0000"/>
                </a:solidFill>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a:t>
            </a:r>
          </a:p>
          <a:p>
            <a:pPr lvl="0" indent="0" marL="0">
              <a:buNone/>
            </a:pPr>
            <a:r>
              <a:rPr/>
              <a:t>Then add option arguments!</a:t>
            </a:r>
          </a:p>
          <a:p>
            <a:pPr lvl="0" indent="0">
              <a:buNone/>
            </a:pPr>
            <a:r>
              <a:rPr>
                <a:solidFill>
                  <a:srgbClr val="AD0000"/>
                </a:solidFill>
                <a:latin typeface="Courier"/>
              </a:rPr>
              <a:t>---</a:t>
            </a:r>
            <a:br/>
            <a:r>
              <a:rPr>
                <a:solidFill>
                  <a:srgbClr val="4758AB"/>
                </a:solidFill>
                <a:latin typeface="Courier"/>
              </a:rPr>
              <a:t>format</a:t>
            </a:r>
            <a:r>
              <a:rPr>
                <a:solidFill>
                  <a:srgbClr val="003B4F"/>
                </a:solidFill>
                <a:latin typeface="Courier"/>
              </a:rPr>
              <a:t>:</a:t>
            </a:r>
            <a:r>
              <a:rPr>
                <a:solidFill>
                  <a:srgbClr val="657422"/>
                </a:solidFill>
                <a:latin typeface="Courier"/>
              </a:rPr>
              <a:t> </a:t>
            </a:r>
            <a:br/>
            <a:r>
              <a:rPr>
                <a:solidFill>
                  <a:srgbClr val="657422"/>
                </a:solidFill>
                <a:latin typeface="Courier"/>
              </a:rPr>
              <a:t>  </a:t>
            </a:r>
            <a:r>
              <a:rPr>
                <a:solidFill>
                  <a:srgbClr val="4758AB"/>
                </a:solidFill>
                <a:latin typeface="Courier"/>
              </a:rPr>
              <a:t>html</a:t>
            </a:r>
            <a:r>
              <a:rPr>
                <a:solidFill>
                  <a:srgbClr val="003B4F"/>
                </a:solidFill>
                <a:latin typeface="Courier"/>
              </a:rPr>
              <a:t>:</a:t>
            </a:r>
            <a:br/>
            <a:r>
              <a:rPr>
                <a:solidFill>
                  <a:srgbClr val="657422"/>
                </a:solidFill>
                <a:latin typeface="Courier"/>
              </a:rPr>
              <a:t>    </a:t>
            </a:r>
            <a:r>
              <a:rPr>
                <a:solidFill>
                  <a:srgbClr val="4758AB"/>
                </a:solidFill>
                <a:latin typeface="Courier"/>
              </a:rPr>
              <a:t>toc</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code-fold</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AD0000"/>
                </a:solidFill>
                <a:latin typeface="Courier"/>
              </a:rPr>
              <a:t>---</a:t>
            </a:r>
          </a:p>
          <a:p>
            <a:pPr lvl="0" indent="0" marL="0">
              <a:buNone/>
            </a:pPr>
            <a:r>
              <a:rPr/>
              <a:t>. . .</a:t>
            </a:r>
          </a:p>
          <a:p>
            <a:pPr lvl="0" indent="0" marL="0">
              <a:buNone/>
            </a:pPr>
            <a:r>
              <a:rPr/>
              <a:t>Sub-options should be below the main format output and spacing matters!</a:t>
            </a:r>
          </a:p>
          <a:p>
            <a:pPr lvl="0" indent="0">
              <a:buNone/>
            </a:pPr>
            <a:r>
              <a:rPr>
                <a:solidFill>
                  <a:srgbClr val="AD0000"/>
                </a:solidFill>
                <a:latin typeface="Courier"/>
              </a:rPr>
              <a:t>---</a:t>
            </a:r>
            <a:br/>
            <a:r>
              <a:rPr>
                <a:solidFill>
                  <a:srgbClr val="4758AB"/>
                </a:solidFill>
                <a:latin typeface="Courier"/>
              </a:rPr>
              <a:t>format</a:t>
            </a:r>
            <a:r>
              <a:rPr>
                <a:solidFill>
                  <a:srgbClr val="003B4F"/>
                </a:solidFill>
                <a:latin typeface="Courier"/>
              </a:rPr>
              <a:t>:</a:t>
            </a:r>
            <a:r>
              <a:rPr>
                <a:solidFill>
                  <a:srgbClr val="657422"/>
                </a:solidFill>
                <a:latin typeface="Courier"/>
              </a:rPr>
              <a:t> </a:t>
            </a:r>
            <a:br/>
            <a:r>
              <a:rPr>
                <a:solidFill>
                  <a:srgbClr val="657422"/>
                </a:solidFill>
                <a:latin typeface="Courier"/>
              </a:rPr>
              <a:t>  </a:t>
            </a:r>
            <a:r>
              <a:rPr>
                <a:solidFill>
                  <a:srgbClr val="4758AB"/>
                </a:solidFill>
                <a:latin typeface="Courier"/>
              </a:rPr>
              <a:t>html</a:t>
            </a:r>
            <a:r>
              <a:rPr>
                <a:solidFill>
                  <a:srgbClr val="003B4F"/>
                </a:solidFill>
                <a:latin typeface="Courier"/>
              </a:rPr>
              <a:t>:</a:t>
            </a:r>
            <a:br/>
            <a:r>
              <a:rPr>
                <a:solidFill>
                  <a:srgbClr val="657422"/>
                </a:solidFill>
                <a:latin typeface="Courier"/>
              </a:rPr>
              <a:t>    </a:t>
            </a:r>
            <a:r>
              <a:rPr>
                <a:solidFill>
                  <a:srgbClr val="4758AB"/>
                </a:solidFill>
                <a:latin typeface="Courier"/>
              </a:rPr>
              <a:t>option1</a:t>
            </a:r>
            <a:r>
              <a:rPr>
                <a:solidFill>
                  <a:srgbClr val="003B4F"/>
                </a:solidFill>
                <a:latin typeface="Courier"/>
              </a:rPr>
              <a:t>:</a:t>
            </a:r>
            <a:r>
              <a:rPr>
                <a:solidFill>
                  <a:srgbClr val="657422"/>
                </a:solidFill>
                <a:latin typeface="Courier"/>
              </a:rPr>
              <a:t> </a:t>
            </a:r>
            <a:r>
              <a:rPr>
                <a:solidFill>
                  <a:srgbClr val="20794D"/>
                </a:solidFill>
                <a:latin typeface="Courier"/>
              </a:rPr>
              <a:t>"text"</a:t>
            </a:r>
            <a:br/>
            <a:r>
              <a:rPr>
                <a:solidFill>
                  <a:srgbClr val="657422"/>
                </a:solidFill>
                <a:latin typeface="Courier"/>
              </a:rPr>
              <a:t>    </a:t>
            </a:r>
            <a:r>
              <a:rPr>
                <a:solidFill>
                  <a:srgbClr val="4758AB"/>
                </a:solidFill>
                <a:latin typeface="Courier"/>
              </a:rPr>
              <a:t>option2</a:t>
            </a:r>
            <a:r>
              <a:rPr>
                <a:solidFill>
                  <a:srgbClr val="003B4F"/>
                </a:solidFill>
                <a:latin typeface="Courier"/>
              </a:rPr>
              <a:t>:</a:t>
            </a:r>
            <a:r>
              <a:rPr>
                <a:solidFill>
                  <a:srgbClr val="657422"/>
                </a:solidFill>
                <a:latin typeface="Courier"/>
              </a:rPr>
              <a:t> logical</a:t>
            </a:r>
            <a:br/>
            <a:r>
              <a:rPr>
                <a:solidFill>
                  <a:srgbClr val="657422"/>
                </a:solidFill>
                <a:latin typeface="Courier"/>
              </a:rPr>
              <a:t>    </a:t>
            </a:r>
            <a:r>
              <a:rPr>
                <a:solidFill>
                  <a:srgbClr val="4758AB"/>
                </a:solidFill>
                <a:latin typeface="Courier"/>
              </a:rPr>
              <a:t>option3</a:t>
            </a:r>
            <a:r>
              <a:rPr>
                <a:solidFill>
                  <a:srgbClr val="003B4F"/>
                </a:solidFill>
                <a:latin typeface="Courier"/>
              </a:rPr>
              <a:t>:</a:t>
            </a:r>
            <a:br/>
            <a:r>
              <a:rPr>
                <a:solidFill>
                  <a:srgbClr val="657422"/>
                </a:solidFill>
                <a:latin typeface="Courier"/>
              </a:rPr>
              <a:t>      </a:t>
            </a:r>
            <a:r>
              <a:rPr>
                <a:solidFill>
                  <a:srgbClr val="003B4F"/>
                </a:solidFill>
                <a:latin typeface="Courier"/>
              </a:rPr>
              <a:t>-</a:t>
            </a:r>
            <a:r>
              <a:rPr>
                <a:solidFill>
                  <a:srgbClr val="657422"/>
                </a:solidFill>
                <a:latin typeface="Courier"/>
              </a:rPr>
              <a:t> sub-option</a:t>
            </a:r>
            <a:br/>
            <a:r>
              <a:rPr>
                <a:solidFill>
                  <a:srgbClr val="657422"/>
                </a:solidFill>
                <a:latin typeface="Courier"/>
              </a:rPr>
              <a:t>      </a:t>
            </a:r>
            <a:r>
              <a:rPr>
                <a:solidFill>
                  <a:srgbClr val="003B4F"/>
                </a:solidFill>
                <a:latin typeface="Courier"/>
              </a:rPr>
              <a:t>-</a:t>
            </a:r>
            <a:r>
              <a:rPr>
                <a:solidFill>
                  <a:srgbClr val="657422"/>
                </a:solidFill>
                <a:latin typeface="Courier"/>
              </a:rPr>
              <a:t> sub-option</a:t>
            </a:r>
            <a:br/>
            <a:r>
              <a:rPr>
                <a:solidFill>
                  <a:srgbClr val="657422"/>
                </a:solidFill>
                <a:latin typeface="Courier"/>
              </a:rPr>
              <a:t>    </a:t>
            </a:r>
            <a:r>
              <a:rPr>
                <a:solidFill>
                  <a:srgbClr val="4758AB"/>
                </a:solidFill>
                <a:latin typeface="Courier"/>
              </a:rPr>
              <a:t>option4</a:t>
            </a:r>
            <a:r>
              <a:rPr>
                <a:solidFill>
                  <a:srgbClr val="003B4F"/>
                </a:solidFill>
                <a:latin typeface="Courier"/>
              </a:rPr>
              <a:t>:</a:t>
            </a:r>
            <a:r>
              <a:rPr>
                <a:solidFill>
                  <a:srgbClr val="657422"/>
                </a:solidFill>
                <a:latin typeface="Courier"/>
              </a:rPr>
              <a:t> </a:t>
            </a:r>
            <a:r>
              <a:rPr>
                <a:solidFill>
                  <a:srgbClr val="003B4F"/>
                </a:solidFill>
                <a:latin typeface="Courier"/>
              </a:rPr>
              <a:t>[</a:t>
            </a:r>
            <a:r>
              <a:rPr>
                <a:solidFill>
                  <a:srgbClr val="657422"/>
                </a:solidFill>
                <a:latin typeface="Courier"/>
              </a:rPr>
              <a:t>sub-option1</a:t>
            </a:r>
            <a:r>
              <a:rPr>
                <a:solidFill>
                  <a:srgbClr val="003B4F"/>
                </a:solidFill>
                <a:latin typeface="Courier"/>
              </a:rPr>
              <a:t>,</a:t>
            </a:r>
            <a:r>
              <a:rPr>
                <a:solidFill>
                  <a:srgbClr val="657422"/>
                </a:solidFill>
                <a:latin typeface="Courier"/>
              </a:rPr>
              <a:t> sub-option2</a:t>
            </a:r>
            <a:r>
              <a:rPr>
                <a:solidFill>
                  <a:srgbClr val="003B4F"/>
                </a:solidFill>
                <a:latin typeface="Courier"/>
              </a:rPr>
              <a:t>]</a:t>
            </a:r>
            <a:br/>
            <a:r>
              <a:rPr>
                <a:solidFill>
                  <a:srgbClr val="AD0000"/>
                </a:solidFill>
                <a:latin typeface="Courier"/>
              </a:rPr>
              <a:t>---</a:t>
            </a:r>
          </a:p>
          <a:p>
            <a:pPr lvl="0" indent="0" marL="0">
              <a:spcBef>
                <a:spcPts val="3000"/>
              </a:spcBef>
              <a:buNone/>
            </a:pPr>
            <a:r>
              <a:rPr b="1"/>
              <a:t>Why YAML?</a:t>
            </a:r>
          </a:p>
          <a:p>
            <a:pPr lvl="0" indent="0" marL="0">
              <a:buNone/>
            </a:pPr>
            <a:r>
              <a:rPr/>
              <a:t>To avoid manually typing out all the options, every time!</a:t>
            </a:r>
          </a:p>
          <a:p>
            <a:pPr lvl="0" indent="0" marL="0">
              <a:buNone/>
            </a:pPr>
            <a:r>
              <a:rPr/>
              <a:t>. . .</a:t>
            </a:r>
          </a:p>
          <a:p>
            <a:pPr lvl="0" indent="0" marL="0">
              <a:buNone/>
            </a:pPr>
            <a:r>
              <a:rPr b="1"/>
              <a:t>terminal</a:t>
            </a:r>
          </a:p>
          <a:p>
            <a:pPr lvl="0" indent="0">
              <a:buNone/>
            </a:pPr>
            <a:r>
              <a:rPr>
                <a:solidFill>
                  <a:srgbClr val="003B4F"/>
                </a:solidFill>
                <a:latin typeface="Courier"/>
              </a:rPr>
              <a:t>quarto render document.qmd </a:t>
            </a:r>
            <a:r>
              <a:rPr>
                <a:solidFill>
                  <a:srgbClr val="657422"/>
                </a:solidFill>
                <a:latin typeface="Courier"/>
              </a:rPr>
              <a:t>--to</a:t>
            </a:r>
            <a:r>
              <a:rPr>
                <a:solidFill>
                  <a:srgbClr val="003B4F"/>
                </a:solidFill>
                <a:latin typeface="Courier"/>
              </a:rPr>
              <a:t> html</a:t>
            </a:r>
          </a:p>
          <a:p>
            <a:pPr lvl="0" indent="0" marL="0">
              <a:buNone/>
            </a:pPr>
          </a:p>
          <a:p>
            <a:pPr lvl="0" indent="0" marL="0">
              <a:buNone/>
            </a:pPr>
            <a:r>
              <a:rPr/>
              <a:t>. . .</a:t>
            </a:r>
          </a:p>
          <a:p>
            <a:pPr lvl="0" indent="0" marL="0">
              <a:buNone/>
            </a:pPr>
            <a:r>
              <a:rPr b="1"/>
              <a:t>terminal</a:t>
            </a:r>
          </a:p>
          <a:p>
            <a:pPr lvl="0" indent="0">
              <a:buNone/>
            </a:pPr>
            <a:r>
              <a:rPr>
                <a:solidFill>
                  <a:srgbClr val="003B4F"/>
                </a:solidFill>
                <a:latin typeface="Courier"/>
              </a:rPr>
              <a:t>quarto render document.qmd </a:t>
            </a:r>
            <a:r>
              <a:rPr>
                <a:solidFill>
                  <a:srgbClr val="657422"/>
                </a:solidFill>
                <a:latin typeface="Courier"/>
              </a:rPr>
              <a:t>--to</a:t>
            </a:r>
            <a:r>
              <a:rPr>
                <a:solidFill>
                  <a:srgbClr val="003B4F"/>
                </a:solidFill>
                <a:latin typeface="Courier"/>
              </a:rPr>
              <a:t> html </a:t>
            </a:r>
            <a:r>
              <a:rPr>
                <a:solidFill>
                  <a:srgbClr val="657422"/>
                </a:solidFill>
                <a:latin typeface="Courier"/>
              </a:rPr>
              <a:t>-M</a:t>
            </a:r>
            <a:r>
              <a:rPr>
                <a:solidFill>
                  <a:srgbClr val="003B4F"/>
                </a:solidFill>
                <a:latin typeface="Courier"/>
              </a:rPr>
              <a:t> code fold:true</a:t>
            </a:r>
          </a:p>
          <a:p>
            <a:pPr lvl="0" indent="0" marL="0">
              <a:buNone/>
            </a:pPr>
          </a:p>
          <a:p>
            <a:pPr lvl="0" indent="0" marL="0">
              <a:buNone/>
            </a:pPr>
            <a:r>
              <a:rPr/>
              <a:t>. . .</a:t>
            </a:r>
          </a:p>
          <a:p>
            <a:pPr lvl="0" indent="0" marL="0">
              <a:buNone/>
            </a:pPr>
            <a:r>
              <a:rPr b="1"/>
              <a:t>terminal</a:t>
            </a:r>
          </a:p>
          <a:p>
            <a:pPr lvl="0" indent="0">
              <a:buNone/>
            </a:pPr>
            <a:r>
              <a:rPr>
                <a:solidFill>
                  <a:srgbClr val="003B4F"/>
                </a:solidFill>
                <a:latin typeface="Courier"/>
              </a:rPr>
              <a:t>quarto render document.qmd </a:t>
            </a:r>
            <a:r>
              <a:rPr>
                <a:solidFill>
                  <a:srgbClr val="657422"/>
                </a:solidFill>
                <a:latin typeface="Courier"/>
              </a:rPr>
              <a:t>--to</a:t>
            </a:r>
            <a:r>
              <a:rPr>
                <a:solidFill>
                  <a:srgbClr val="003B4F"/>
                </a:solidFill>
                <a:latin typeface="Courier"/>
              </a:rPr>
              <a:t> html </a:t>
            </a:r>
            <a:r>
              <a:rPr>
                <a:solidFill>
                  <a:srgbClr val="657422"/>
                </a:solidFill>
                <a:latin typeface="Courier"/>
              </a:rPr>
              <a:t>-M</a:t>
            </a:r>
            <a:r>
              <a:rPr>
                <a:solidFill>
                  <a:srgbClr val="003B4F"/>
                </a:solidFill>
                <a:latin typeface="Courier"/>
              </a:rPr>
              <a:t> code-fold:true </a:t>
            </a:r>
            <a:r>
              <a:rPr>
                <a:solidFill>
                  <a:srgbClr val="657422"/>
                </a:solidFill>
                <a:latin typeface="Courier"/>
              </a:rPr>
              <a:t>-P</a:t>
            </a:r>
            <a:r>
              <a:rPr>
                <a:solidFill>
                  <a:srgbClr val="003B4F"/>
                </a:solidFill>
                <a:latin typeface="Courier"/>
              </a:rPr>
              <a:t> alpha:0.2 </a:t>
            </a:r>
            <a:r>
              <a:rPr>
                <a:solidFill>
                  <a:srgbClr val="657422"/>
                </a:solidFill>
                <a:latin typeface="Courier"/>
              </a:rPr>
              <a:t>-P</a:t>
            </a:r>
            <a:r>
              <a:rPr>
                <a:solidFill>
                  <a:srgbClr val="003B4F"/>
                </a:solidFill>
                <a:latin typeface="Courier"/>
              </a:rPr>
              <a:t> ratio:0.3</a:t>
            </a:r>
          </a:p>
          <a:p>
            <a:pPr lvl="0" indent="0" marL="0">
              <a:spcBef>
                <a:spcPts val="3000"/>
              </a:spcBef>
              <a:buNone/>
            </a:pPr>
            <a:r>
              <a:rPr b="1"/>
              <a:t>Quarto workflow</a:t>
            </a:r>
          </a:p>
          <a:p>
            <a:pPr lvl="0" indent="0" marL="0">
              <a:buNone/>
            </a:pPr>
            <a:r>
              <a:rPr/>
              <a:t>Executing the Quarto Render button in RStudio will call Quarto render in a background job - this will prevent Quarto rendering from cluttering up the R console, and gives you and easy way to stop.</a:t>
            </a:r>
          </a:p>
        </p:txBody>
      </p:sp>
      <p:pic>
        <p:nvPicPr>
          <p:cNvPr descr="images/background-job.png" id="0" name="Picture 1"/>
          <p:cNvPicPr>
            <a:picLocks noGrp="1" noChangeAspect="1"/>
          </p:cNvPicPr>
          <p:nvPr/>
        </p:nvPicPr>
        <p:blipFill>
          <a:blip r:embed="rId2"/>
          <a:stretch>
            <a:fillRect/>
          </a:stretch>
        </p:blipFill>
        <p:spPr bwMode="auto">
          <a:xfrm>
            <a:off x="3568700" y="863600"/>
            <a:ext cx="5105400" cy="3060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Markdown</a:t>
            </a:r>
          </a:p>
          <a:p>
            <a:pPr lvl="0" indent="0" marL="1270000">
              <a:buNone/>
            </a:pPr>
            <a:r>
              <a:rPr sz="2000"/>
              <a:t>Quarto is based on Pandoc and uses its variation of markdown as its underlying document syntax. Pandoc markdown is an extended and slightly revised version of John Gruber’s </a:t>
            </a:r>
            <a:r>
              <a:rPr sz="2000">
                <a:hlinkClick r:id="rId2"/>
              </a:rPr>
              <a:t>Markdown</a:t>
            </a:r>
            <a:r>
              <a:rPr sz="2000"/>
              <a:t> syntax. . . .</a:t>
            </a:r>
          </a:p>
          <a:p>
            <a:pPr lvl="0" indent="0" marL="1270000">
              <a:buNone/>
            </a:pPr>
            <a:r>
              <a:rPr sz="2000"/>
              <a:t>Markdown is a plain text format that is designed to be easy to write, and, even more importantly, easy to read</a:t>
            </a:r>
          </a:p>
          <a:p>
            <a:pPr lvl="0" indent="0" marL="0">
              <a:spcBef>
                <a:spcPts val="3000"/>
              </a:spcBef>
              <a:buNone/>
            </a:pPr>
            <a:r>
              <a:rPr b="1"/>
              <a:t>Text Formatting</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Markdown Syntax</a:t>
                      </a:r>
                    </a:p>
                  </a:txBody>
                  <a:tcPr/>
                </a:tc>
                <a:tc>
                  <a:txBody>
                    <a:bodyPr/>
                    <a:lstStyle/>
                    <a:p>
                      <a:pPr lvl="0" indent="0" marL="0">
                        <a:buNone/>
                      </a:pPr>
                      <a:r>
                        <a:rPr/>
                        <a:t>Output</a:t>
                      </a:r>
                    </a:p>
                  </a:txBody>
                  <a:tcPr/>
                </a:tc>
              </a:tr>
              <a:tr h="0">
                <a:tc>
                  <a:txBody>
                    <a:bodyPr/>
                    <a:lstStyle/>
                    <a:p>
                      <a:pPr lvl="0" indent="0">
                        <a:buNone/>
                      </a:pPr>
                      <a:r>
                        <a:rPr>
                          <a:latin typeface="Courier"/>
                        </a:rPr>
                        <a:t>*italics* and **bold**</a:t>
                      </a:r>
                    </a:p>
                  </a:txBody>
                </a:tc>
                <a:tc>
                  <a:txBody>
                    <a:bodyPr/>
                    <a:lstStyle/>
                    <a:p>
                      <a:pPr lvl="0" indent="0" marL="0">
                        <a:buNone/>
                      </a:pPr>
                      <a:r>
                        <a:rPr i="1"/>
                        <a:t>italics</a:t>
                      </a:r>
                      <a:r>
                        <a:rPr/>
                        <a:t> and </a:t>
                      </a:r>
                      <a:r>
                        <a:rPr b="1"/>
                        <a:t>bold</a:t>
                      </a:r>
                    </a:p>
                  </a:txBody>
                </a:tc>
              </a:tr>
              <a:tr h="0">
                <a:tc>
                  <a:txBody>
                    <a:bodyPr/>
                    <a:lstStyle/>
                    <a:p>
                      <a:pPr lvl="0" indent="0">
                        <a:buNone/>
                      </a:pPr>
                      <a:r>
                        <a:rPr>
                          <a:latin typeface="Courier"/>
                        </a:rPr>
                        <a:t>superscript^2^ / subscript~2~</a:t>
                      </a:r>
                    </a:p>
                  </a:txBody>
                </a:tc>
                <a:tc>
                  <a:txBody>
                    <a:bodyPr/>
                    <a:lstStyle/>
                    <a:p>
                      <a:pPr lvl="0" indent="0" marL="0">
                        <a:buNone/>
                      </a:pPr>
                      <a:r>
                        <a:rPr/>
                        <a:t>superscript</a:t>
                      </a:r>
                      <a:r>
                        <a:rPr baseline="30000"/>
                        <a:t>2</a:t>
                      </a:r>
                      <a:r>
                        <a:rPr/>
                        <a:t> / subscript</a:t>
                      </a:r>
                      <a:r>
                        <a:rPr baseline="-25000"/>
                        <a:t>2</a:t>
                      </a:r>
                    </a:p>
                  </a:txBody>
                </a:tc>
              </a:tr>
              <a:tr h="0">
                <a:tc>
                  <a:txBody>
                    <a:bodyPr/>
                    <a:lstStyle/>
                    <a:p>
                      <a:pPr lvl="0" indent="0">
                        <a:buNone/>
                      </a:pPr>
                      <a:r>
                        <a:rPr>
                          <a:latin typeface="Courier"/>
                        </a:rPr>
                        <a:t>~~strikethrough~~</a:t>
                      </a:r>
                    </a:p>
                  </a:txBody>
                </a:tc>
                <a:tc>
                  <a:txBody>
                    <a:bodyPr/>
                    <a:lstStyle/>
                    <a:p>
                      <a:pPr lvl="0" indent="0" marL="0">
                        <a:buNone/>
                      </a:pPr>
                      <a:r>
                        <a:rPr strike="sngStrike"/>
                        <a:t>strikethrough</a:t>
                      </a:r>
                    </a:p>
                  </a:txBody>
                </a:tc>
              </a:tr>
              <a:tr h="0">
                <a:tc>
                  <a:txBody>
                    <a:bodyPr/>
                    <a:lstStyle/>
                    <a:p>
                      <a:pPr lvl="0" indent="0">
                        <a:buNone/>
                      </a:pPr>
                      <a:r>
                        <a:rPr>
                          <a:latin typeface="Courier"/>
                        </a:rPr>
                        <a:t>`verbatim code`</a:t>
                      </a:r>
                    </a:p>
                  </a:txBody>
                </a:tc>
                <a:tc>
                  <a:txBody>
                    <a:bodyPr/>
                    <a:lstStyle/>
                    <a:p>
                      <a:pPr lvl="0" indent="0" marL="0">
                        <a:buNone/>
                      </a:pPr>
                      <a:r>
                        <a:rPr>
                          <a:latin typeface="Courier"/>
                        </a:rPr>
                        <a:t>verbatim code</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Headings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Markdown Syntax</a:t>
                      </a:r>
                    </a:p>
                  </a:txBody>
                  <a:tcPr/>
                </a:tc>
                <a:tc>
                  <a:txBody>
                    <a:bodyPr/>
                    <a:lstStyle/>
                    <a:p>
                      <a:pPr lvl="0" indent="0" marL="0">
                        <a:buNone/>
                      </a:pPr>
                      <a:r>
                        <a:rPr/>
                        <a:t>Output</a:t>
                      </a:r>
                    </a:p>
                  </a:txBody>
                  <a:tcPr/>
                </a:tc>
              </a:tr>
              <a:tr h="0">
                <a:tc>
                  <a:txBody>
                    <a:bodyPr/>
                    <a:lstStyle/>
                    <a:p>
                      <a:pPr lvl="0" indent="0">
                        <a:buNone/>
                      </a:pPr>
                      <a:r>
                        <a:rPr>
                          <a:latin typeface="Courier"/>
                        </a:rPr>
                        <a:t># Header 1</a:t>
                      </a:r>
                    </a:p>
                  </a:txBody>
                </a:tc>
                <a:tc>
                  <a:txBody>
                    <a:bodyPr/>
                    <a:lstStyle/>
                    <a:p>
                      <a:pPr lvl="0" indent="0" marL="0">
                        <a:spcBef>
                          <a:spcPts val="3000"/>
                        </a:spcBef>
                        <a:buNone/>
                      </a:pPr>
                      <a:r>
                        <a:rPr b="1"/>
                        <a:t>Header 1</a:t>
                      </a:r>
                    </a:p>
                  </a:txBody>
                </a:tc>
              </a:tr>
              <a:tr h="0">
                <a:tc>
                  <a:txBody>
                    <a:bodyPr/>
                    <a:lstStyle/>
                    <a:p>
                      <a:pPr lvl="0" indent="0">
                        <a:buNone/>
                      </a:pPr>
                      <a:r>
                        <a:rPr>
                          <a:latin typeface="Courier"/>
                        </a:rPr>
                        <a:t>## Header 2</a:t>
                      </a:r>
                    </a:p>
                  </a:txBody>
                </a:tc>
                <a:tc>
                  <a:txBody>
                    <a:bodyPr/>
                    <a:lstStyle/>
                    <a:p>
                      <a:pPr lvl="0" indent="0" marL="0">
                        <a:spcBef>
                          <a:spcPts val="3000"/>
                        </a:spcBef>
                        <a:buNone/>
                      </a:pPr>
                      <a:r>
                        <a:rPr b="1"/>
                        <a:t>Header 2</a:t>
                      </a:r>
                    </a:p>
                  </a:txBody>
                </a:tc>
              </a:tr>
              <a:tr h="0">
                <a:tc>
                  <a:txBody>
                    <a:bodyPr/>
                    <a:lstStyle/>
                    <a:p>
                      <a:pPr lvl="0" indent="0">
                        <a:buNone/>
                      </a:pPr>
                      <a:r>
                        <a:rPr>
                          <a:latin typeface="Courier"/>
                        </a:rPr>
                        <a:t>### Header 3</a:t>
                      </a:r>
                    </a:p>
                  </a:txBody>
                </a:tc>
                <a:tc>
                  <a:txBody>
                    <a:bodyPr/>
                    <a:lstStyle/>
                    <a:p>
                      <a:pPr lvl="0" indent="0" marL="0">
                        <a:spcBef>
                          <a:spcPts val="3000"/>
                        </a:spcBef>
                        <a:buNone/>
                      </a:pPr>
                      <a:r>
                        <a:rPr b="1"/>
                        <a:t>Header 3</a:t>
                      </a:r>
                    </a:p>
                  </a:txBody>
                </a:tc>
              </a:tr>
              <a:tr h="0">
                <a:tc>
                  <a:txBody>
                    <a:bodyPr/>
                    <a:lstStyle/>
                    <a:p>
                      <a:pPr lvl="0" indent="0">
                        <a:buNone/>
                      </a:pPr>
                      <a:r>
                        <a:rPr>
                          <a:latin typeface="Courier"/>
                        </a:rPr>
                        <a:t>#### Header 4</a:t>
                      </a:r>
                    </a:p>
                  </a:txBody>
                </a:tc>
                <a:tc>
                  <a:txBody>
                    <a:bodyPr/>
                    <a:lstStyle/>
                    <a:p>
                      <a:pPr lvl="0" indent="0" marL="0">
                        <a:spcBef>
                          <a:spcPts val="3000"/>
                        </a:spcBef>
                        <a:buNone/>
                      </a:pPr>
                      <a:r>
                        <a:rPr b="1"/>
                        <a:t>Header 4</a:t>
                      </a:r>
                    </a:p>
                  </a:txBody>
                </a:tc>
              </a:tr>
              <a:tr h="0">
                <a:tc>
                  <a:txBody>
                    <a:bodyPr/>
                    <a:lstStyle/>
                    <a:p>
                      <a:pPr lvl="0" indent="0">
                        <a:buNone/>
                      </a:pPr>
                      <a:r>
                        <a:rPr>
                          <a:latin typeface="Courier"/>
                        </a:rPr>
                        <a:t>##### Header 5</a:t>
                      </a:r>
                    </a:p>
                  </a:txBody>
                </a:tc>
                <a:tc>
                  <a:txBody>
                    <a:bodyPr/>
                    <a:lstStyle/>
                    <a:p>
                      <a:pPr lvl="0" indent="0" marL="0">
                        <a:spcBef>
                          <a:spcPts val="3000"/>
                        </a:spcBef>
                        <a:buNone/>
                      </a:pPr>
                      <a:r>
                        <a:rPr b="1"/>
                        <a:t>Header 5</a:t>
                      </a:r>
                    </a:p>
                  </a:txBody>
                </a:tc>
              </a:tr>
              <a:tr h="0">
                <a:tc>
                  <a:txBody>
                    <a:bodyPr/>
                    <a:lstStyle/>
                    <a:p>
                      <a:pPr lvl="0" indent="0">
                        <a:buNone/>
                      </a:pPr>
                      <a:r>
                        <a:rPr>
                          <a:latin typeface="Courier"/>
                        </a:rPr>
                        <a:t>###### Header 6</a:t>
                      </a:r>
                    </a:p>
                  </a:txBody>
                </a:tc>
                <a:tc>
                  <a:txBody>
                    <a:bodyPr/>
                    <a:lstStyle/>
                    <a:p>
                      <a:pPr lvl="0" indent="0" marL="0">
                        <a:spcBef>
                          <a:spcPts val="3000"/>
                        </a:spcBef>
                        <a:buNone/>
                      </a:pPr>
                      <a:r>
                        <a:rPr b="1"/>
                        <a:t>Header 6</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a:t>
            </a:r>
          </a:p>
          <a:p>
            <a:pPr lvl="0" indent="0">
              <a:buNone/>
            </a:pPr>
            <a:r>
              <a:rPr>
                <a:solidFill>
                  <a:srgbClr val="5E5E5E"/>
                </a:solidFill>
                <a:latin typeface="Courier"/>
              </a:rPr>
              <a:t>```{r}</a:t>
            </a:r>
            <a:br/>
            <a:r>
              <a:rPr>
                <a:solidFill>
                  <a:srgbClr val="5E5E5E"/>
                </a:solidFill>
                <a:latin typeface="Courier"/>
              </a:rPr>
              <a:t>#| output-location: column</a:t>
            </a:r>
            <a:br/>
            <a:r>
              <a:rPr>
                <a:solidFill>
                  <a:srgbClr val="5E5E5E"/>
                </a:solidFill>
                <a:latin typeface="Courier"/>
              </a:rPr>
              <a:t>#| label: fig-airquality</a:t>
            </a:r>
            <a:br/>
            <a:r>
              <a:rPr>
                <a:solidFill>
                  <a:srgbClr val="5E5E5E"/>
                </a:solidFill>
                <a:latin typeface="Courier"/>
              </a:rPr>
              <a:t>#| fig-cap: Temperature and ozone level.</a:t>
            </a:r>
            <a:br/>
            <a:r>
              <a:rPr>
                <a:solidFill>
                  <a:srgbClr val="5E5E5E"/>
                </a:solidFill>
                <a:latin typeface="Courier"/>
              </a:rPr>
              <a:t>#| warning: false</a:t>
            </a:r>
            <a:br/>
            <a:r>
              <a:rPr>
                <a:solidFill>
                  <a:srgbClr val="4758AB"/>
                </a:solidFill>
                <a:latin typeface="Courier"/>
              </a:rPr>
              <a:t>library</a:t>
            </a:r>
            <a:r>
              <a:rPr>
                <a:solidFill>
                  <a:srgbClr val="003B4F"/>
                </a:solidFill>
                <a:latin typeface="Courier"/>
              </a:rPr>
              <a:t>(ggplot2)</a:t>
            </a:r>
            <a:br/>
            <a:r>
              <a:rPr>
                <a:solidFill>
                  <a:srgbClr val="4758AB"/>
                </a:solidFill>
                <a:latin typeface="Courier"/>
              </a:rPr>
              <a:t>ggplot</a:t>
            </a:r>
            <a:r>
              <a:rPr>
                <a:solidFill>
                  <a:srgbClr val="003B4F"/>
                </a:solidFill>
                <a:latin typeface="Courier"/>
              </a:rPr>
              <a:t>(airquality, </a:t>
            </a:r>
            <a:r>
              <a:rPr>
                <a:solidFill>
                  <a:srgbClr val="4758AB"/>
                </a:solidFill>
                <a:latin typeface="Courier"/>
              </a:rPr>
              <a:t>aes</a:t>
            </a:r>
            <a:r>
              <a:rPr>
                <a:solidFill>
                  <a:srgbClr val="003B4F"/>
                </a:solidFill>
                <a:latin typeface="Courier"/>
              </a:rPr>
              <a:t>(Temp, Ozone))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"loess"</a:t>
            </a:r>
            <a:r>
              <a:rPr>
                <a:solidFill>
                  <a:srgbClr val="003B4F"/>
                </a:solidFill>
                <a:latin typeface="Courier"/>
              </a:rPr>
              <a:t>)</a:t>
            </a:r>
            <a:br/>
            <a:r>
              <a:rPr>
                <a:solidFill>
                  <a:srgbClr val="5E5E5E"/>
                </a:solidFill>
                <a:latin typeface="Courier"/>
              </a:rPr>
              <a:t>```</a:t>
            </a:r>
          </a:p>
          <a:p>
            <a:pPr lvl="0" indent="0" marL="0">
              <a:buNone/>
            </a:pPr>
            <a:r>
              <a:rPr/>
              <a:t>Figure 1: Temperature and ozone level.</a:t>
            </a:r>
          </a:p>
          <a:p>
            <a:pPr lvl="0" indent="0" marL="0">
              <a:buNone/>
            </a:pPr>
            <a:r>
              <a:rPr/>
              <a:t>See </a:t>
            </a:r>
            <a:r>
              <a:rPr>
                <a:hlinkClick r:id="rId2"/>
              </a:rPr>
              <a:t>here</a:t>
            </a:r>
            <a:r>
              <a:rPr/>
              <a:t> for the different execution options!</a:t>
            </a:r>
          </a:p>
          <a:p>
            <a:pPr lvl="0" indent="0" marL="0">
              <a:spcBef>
                <a:spcPts val="3000"/>
              </a:spcBef>
              <a:buNone/>
            </a:pPr>
            <a:r>
              <a:rPr b="1"/>
              <a:t>Navigating in the terminal</a:t>
            </a:r>
          </a:p>
          <a:p>
            <a:pPr lvl="0" indent="0" marL="0">
              <a:buNone/>
            </a:pPr>
            <a:r>
              <a:rPr/>
              <a:t>Because Quarto is a command line interface (CLI), there are times you’ll need to use it via the terminal. A great overview of using the command line and navigating files/directories is available via the </a:t>
            </a:r>
            <a:r>
              <a:rPr>
                <a:hlinkClick r:id="rId3"/>
              </a:rPr>
              <a:t>Data Carpentries</a:t>
            </a:r>
            <a:r>
              <a:rPr/>
              <a:t> or a great interactive tool for understanding commands: </a:t>
            </a:r>
            <a:r>
              <a:rPr>
                <a:hlinkClick r:id="rId4"/>
              </a:rPr>
              <a:t>https://tldr.ostera.io</a:t>
            </a:r>
          </a:p>
          <a:p>
            <a:pPr lvl="0" indent="0" marL="0">
              <a:buNone/>
            </a:pPr>
            <a:r>
              <a:rPr/>
              <a:t>. . .</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Command</a:t>
                      </a:r>
                    </a:p>
                  </a:txBody>
                  <a:tcPr/>
                </a:tc>
                <a:tc>
                  <a:txBody>
                    <a:bodyPr/>
                    <a:lstStyle/>
                    <a:p>
                      <a:pPr lvl="0" indent="0" marL="0">
                        <a:buNone/>
                      </a:pPr>
                      <a:r>
                        <a:rPr/>
                        <a:t>Action</a:t>
                      </a:r>
                    </a:p>
                  </a:txBody>
                  <a:tcPr/>
                </a:tc>
              </a:tr>
              <a:tr h="0">
                <a:tc>
                  <a:txBody>
                    <a:bodyPr/>
                    <a:lstStyle/>
                    <a:p>
                      <a:pPr lvl="0" indent="0" marL="0">
                        <a:buNone/>
                      </a:pPr>
                      <a:r>
                        <a:rPr>
                          <a:latin typeface="Courier"/>
                        </a:rPr>
                        <a:t>pwd</a:t>
                      </a:r>
                    </a:p>
                  </a:txBody>
                </a:tc>
                <a:tc>
                  <a:txBody>
                    <a:bodyPr/>
                    <a:lstStyle/>
                    <a:p>
                      <a:pPr lvl="0" indent="0" marL="0">
                        <a:buNone/>
                      </a:pPr>
                      <a:r>
                        <a:rPr/>
                        <a:t>Print name of current working directory</a:t>
                      </a:r>
                    </a:p>
                  </a:txBody>
                </a:tc>
              </a:tr>
              <a:tr h="0">
                <a:tc>
                  <a:txBody>
                    <a:bodyPr/>
                    <a:lstStyle/>
                    <a:p>
                      <a:pPr lvl="0" indent="0" marL="0">
                        <a:buNone/>
                      </a:pPr>
                      <a:r>
                        <a:rPr>
                          <a:latin typeface="Courier"/>
                        </a:rPr>
                        <a:t>cd</a:t>
                      </a:r>
                    </a:p>
                  </a:txBody>
                </a:tc>
                <a:tc>
                  <a:txBody>
                    <a:bodyPr/>
                    <a:lstStyle/>
                    <a:p>
                      <a:pPr lvl="0" indent="0" marL="0">
                        <a:buNone/>
                      </a:pPr>
                      <a:r>
                        <a:rPr/>
                        <a:t>Change current working directory</a:t>
                      </a:r>
                    </a:p>
                  </a:txBody>
                </a:tc>
              </a:tr>
              <a:tr h="0">
                <a:tc>
                  <a:txBody>
                    <a:bodyPr/>
                    <a:lstStyle/>
                    <a:p>
                      <a:pPr lvl="0" indent="0" marL="0">
                        <a:buNone/>
                      </a:pPr>
                      <a:r>
                        <a:rPr>
                          <a:latin typeface="Courier"/>
                        </a:rPr>
                        <a:t>ls</a:t>
                      </a:r>
                    </a:p>
                  </a:txBody>
                </a:tc>
                <a:tc>
                  <a:txBody>
                    <a:bodyPr/>
                    <a:lstStyle/>
                    <a:p>
                      <a:pPr lvl="0" indent="0" marL="0">
                        <a:buNone/>
                      </a:pPr>
                      <a:r>
                        <a:rPr/>
                        <a:t>List directory contents</a:t>
                      </a:r>
                    </a:p>
                  </a:txBody>
                </a:tc>
              </a:tr>
              <a:tr h="0">
                <a:tc>
                  <a:txBody>
                    <a:bodyPr/>
                    <a:lstStyle/>
                    <a:p>
                      <a:pPr lvl="0" indent="0" marL="0">
                        <a:buNone/>
                      </a:pPr>
                      <a:r>
                        <a:rPr>
                          <a:latin typeface="Courier"/>
                        </a:rPr>
                        <a:t>quarto --help</a:t>
                      </a:r>
                    </a:p>
                  </a:txBody>
                </a:tc>
                <a:tc>
                  <a:txBody>
                    <a:bodyPr/>
                    <a:lstStyle/>
                    <a:p>
                      <a:pPr lvl="0" indent="0" marL="0">
                        <a:buNone/>
                      </a:pPr>
                      <a:r>
                        <a:rPr/>
                        <a:t>Return </a:t>
                      </a:r>
                      <a:r>
                        <a:rPr>
                          <a:latin typeface="Courier"/>
                        </a:rPr>
                        <a:t>quarto</a:t>
                      </a:r>
                      <a:r>
                        <a:rPr/>
                        <a:t> help docs</a:t>
                      </a:r>
                    </a:p>
                  </a:txBody>
                </a:tc>
              </a:tr>
              <a:tr h="0">
                <a:tc>
                  <a:txBody>
                    <a:bodyPr/>
                    <a:lstStyle/>
                    <a:p>
                      <a:pPr lvl="0" indent="0" marL="0">
                        <a:buNone/>
                      </a:pPr>
                      <a:r>
                        <a:rPr>
                          <a:latin typeface="Courier"/>
                        </a:rPr>
                        <a:t>mkdir howdy</a:t>
                      </a:r>
                    </a:p>
                  </a:txBody>
                </a:tc>
                <a:tc>
                  <a:txBody>
                    <a:bodyPr/>
                    <a:lstStyle/>
                    <a:p>
                      <a:pPr lvl="0" indent="0" marL="0">
                        <a:buNone/>
                      </a:pPr>
                      <a:r>
                        <a:rPr/>
                        <a:t>Make a new folder/directory called “howdy”</a:t>
                      </a:r>
                    </a:p>
                  </a:txBody>
                </a:tc>
              </a:tr>
              <a:tr h="0">
                <a:tc>
                  <a:txBody>
                    <a:bodyPr/>
                    <a:lstStyle/>
                    <a:p>
                      <a:pPr lvl="0" indent="0" marL="0">
                        <a:buNone/>
                      </a:pPr>
                      <a:r>
                        <a:rPr>
                          <a:latin typeface="Courier"/>
                        </a:rPr>
                        <a:t>rm folder-name/some-file.qmd</a:t>
                      </a:r>
                    </a:p>
                  </a:txBody>
                </a:tc>
                <a:tc>
                  <a:txBody>
                    <a:bodyPr/>
                    <a:lstStyle/>
                    <a:p>
                      <a:pPr lvl="0" indent="0" marL="0">
                        <a:buNone/>
                      </a:pPr>
                      <a:r>
                        <a:rPr/>
                        <a:t>Delete </a:t>
                      </a:r>
                      <a:r>
                        <a:rPr>
                          <a:latin typeface="Courier"/>
                        </a:rPr>
                        <a:t>some-file.qmd</a:t>
                      </a:r>
                      <a:r>
                        <a:rPr/>
                        <a:t> in the </a:t>
                      </a:r>
                      <a:r>
                        <a:rPr>
                          <a:latin typeface="Courier"/>
                        </a:rPr>
                        <a:t>folder-name</a:t>
                      </a:r>
                      <a:r>
                        <a:rPr/>
                        <a:t> directory</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Turn (15 min)</a:t>
            </a:r>
          </a:p>
        </p:txBody>
      </p:sp>
      <p:sp>
        <p:nvSpPr>
          <p:cNvPr id="3" name="Content Placeholder 2"/>
          <p:cNvSpPr>
            <a:spLocks noGrp="1"/>
          </p:cNvSpPr>
          <p:nvPr>
            <p:ph idx="1"/>
          </p:nvPr>
        </p:nvSpPr>
        <p:spPr/>
        <p:txBody>
          <a:bodyPr/>
          <a:lstStyle/>
          <a:p>
            <a:pPr lvl="0"/>
            <a:r>
              <a:rPr/>
              <a:t>In RStudio, create a </a:t>
            </a:r>
            <a:r>
              <a:rPr>
                <a:hlinkClick r:id="rId2"/>
                <a:latin typeface="Courier"/>
              </a:rPr>
              <a:t>qmd</a:t>
            </a:r>
            <a:r>
              <a:rPr>
                <a:hlinkClick r:id="rId3"/>
              </a:rPr>
              <a:t> project</a:t>
            </a:r>
          </a:p>
          <a:p>
            <a:pPr lvl="0"/>
            <a:r>
              <a:rPr/>
              <a:t>add some code and some text to the </a:t>
            </a:r>
            <a:r>
              <a:rPr>
                <a:latin typeface="Courier"/>
              </a:rPr>
              <a:t>.qmd</a:t>
            </a:r>
            <a:r>
              <a:rPr/>
              <a:t> file</a:t>
            </a:r>
          </a:p>
          <a:p>
            <a:pPr lvl="0"/>
            <a:r>
              <a:rPr/>
              <a:t>Render with the RStudio </a:t>
            </a:r>
            <a:r>
              <a:rPr>
                <a:latin typeface="Courier"/>
              </a:rPr>
              <a:t>Render -&gt;</a:t>
            </a:r>
            <a:r>
              <a:rPr/>
              <a:t> button</a:t>
            </a:r>
          </a:p>
          <a:p>
            <a:pPr lvl="0" indent="0" marL="0">
              <a:buNone/>
            </a:pPr>
          </a:p>
          <a:p>
            <a:pPr lvl="0"/>
            <a:r>
              <a:rPr/>
              <a:t>Move to the (integrated) terminal and execute:</a:t>
            </a:r>
          </a:p>
          <a:p>
            <a:pPr lvl="0"/>
            <a:r>
              <a:rPr/>
              <a:t>Render via terminal with </a:t>
            </a:r>
            <a:r>
              <a:rPr>
                <a:latin typeface="Courier"/>
              </a:rPr>
              <a:t>quarto render ....qmd --to pdf</a:t>
            </a:r>
          </a:p>
          <a:p>
            <a:pPr lvl="0"/>
            <a:r>
              <a:rPr/>
              <a:t>Compare to the HTML version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Overview</a:t>
            </a:r>
          </a:p>
          <a:p>
            <a:pPr lvl="0" indent="0" marL="0">
              <a:buNone/>
            </a:pPr>
            <a:r>
              <a:rPr/>
              <a:t>What I will present today:</a:t>
            </a:r>
          </a:p>
          <a:p>
            <a:pPr lvl="0"/>
            <a:r>
              <a:rPr/>
              <a:t>How to write, share, and present code and text using R and Quarto</a:t>
            </a:r>
          </a:p>
          <a:p>
            <a:pPr lvl="0"/>
            <a:r>
              <a:rPr/>
              <a:t>How to render code and text into different output formats (including presentations and APA style articles in word)</a:t>
            </a:r>
          </a:p>
          <a:p>
            <a:pPr lvl="0"/>
            <a:r>
              <a:rPr/>
              <a:t>How to use Zotero with R</a:t>
            </a:r>
          </a:p>
          <a:p>
            <a:pPr lvl="0"/>
            <a:r>
              <a:rPr/>
              <a:t>How to collaborate using Git and GitHub (only introduction)</a:t>
            </a:r>
          </a:p>
          <a:p>
            <a:pPr lvl="0" indent="0" marL="0">
              <a:buNone/>
            </a:pPr>
            <a:r>
              <a:rPr/>
              <a:t>…and some other stuff</a:t>
            </a:r>
          </a:p>
          <a:p>
            <a:pPr lvl="0" indent="0" marL="0">
              <a:spcBef>
                <a:spcPts val="3000"/>
              </a:spcBef>
              <a:buNone/>
            </a:pPr>
            <a:r>
              <a:rPr b="1"/>
              <a:t>Resources</a:t>
            </a:r>
          </a:p>
          <a:p>
            <a:pPr lvl="0"/>
            <a:r>
              <a:rPr/>
              <a:t>many of the Quarto-specific slides adapted from </a:t>
            </a:r>
            <a:r>
              <a:rPr>
                <a:hlinkClick r:id="rId2"/>
              </a:rPr>
              <a:t>Thomas Mock’s presentation</a:t>
            </a:r>
          </a:p>
          <a:p>
            <a:pPr lvl="0"/>
            <a:r>
              <a:rPr/>
              <a:t>many helpful resources may be found in </a:t>
            </a:r>
            <a:r>
              <a:rPr>
                <a:hlinkClick r:id="rId3"/>
              </a:rPr>
              <a:t>this GitHub repository</a:t>
            </a:r>
          </a:p>
          <a:p>
            <a:pPr lvl="0" indent="0" marL="0">
              <a:spcBef>
                <a:spcPts val="3000"/>
              </a:spcBef>
              <a:buNone/>
            </a:pPr>
            <a:r>
              <a:rPr b="1"/>
              <a:t>Workshop Prep (do it now!)</a:t>
            </a:r>
          </a:p>
          <a:p>
            <a:pPr lvl="0"/>
            <a:r>
              <a:rPr/>
              <a:t>Are you on the latest version of RStudio i.e. </a:t>
            </a:r>
            <a:r>
              <a:rPr>
                <a:hlinkClick r:id="rId4"/>
                <a:latin typeface="Courier"/>
              </a:rPr>
              <a:t>v2022.07.1</a:t>
            </a:r>
            <a:r>
              <a:rPr>
                <a:hlinkClick r:id="rId5"/>
              </a:rPr>
              <a:t> or later</a:t>
            </a:r>
            <a:r>
              <a:rPr/>
              <a:t>?</a:t>
            </a:r>
          </a:p>
          <a:p>
            <a:pPr lvl="0" indent="0">
              <a:buNone/>
            </a:pPr>
            <a:r>
              <a:rPr>
                <a:solidFill>
                  <a:srgbClr val="003B4F"/>
                </a:solidFill>
                <a:latin typeface="Courier"/>
              </a:rPr>
              <a:t>pkg_list &lt;-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"tidyverse"</a:t>
            </a:r>
            <a:r>
              <a:rPr>
                <a:solidFill>
                  <a:srgbClr val="003B4F"/>
                </a:solidFill>
                <a:latin typeface="Courier"/>
              </a:rPr>
              <a:t>, </a:t>
            </a:r>
            <a:r>
              <a:rPr>
                <a:solidFill>
                  <a:srgbClr val="20794D"/>
                </a:solidFill>
                <a:latin typeface="Courier"/>
              </a:rPr>
              <a:t>"gt"</a:t>
            </a:r>
            <a:r>
              <a:rPr>
                <a:solidFill>
                  <a:srgbClr val="003B4F"/>
                </a:solidFill>
                <a:latin typeface="Courier"/>
              </a:rPr>
              <a:t>, </a:t>
            </a:r>
            <a:r>
              <a:rPr>
                <a:solidFill>
                  <a:srgbClr val="20794D"/>
                </a:solidFill>
                <a:latin typeface="Courier"/>
              </a:rPr>
              <a:t>"gtExtras"</a:t>
            </a:r>
            <a:r>
              <a:rPr>
                <a:solidFill>
                  <a:srgbClr val="003B4F"/>
                </a:solidFill>
                <a:latin typeface="Courier"/>
              </a:rPr>
              <a:t>, </a:t>
            </a:r>
            <a:r>
              <a:rPr>
                <a:solidFill>
                  <a:srgbClr val="20794D"/>
                </a:solidFill>
                <a:latin typeface="Courier"/>
              </a:rPr>
              <a:t>"reactable"</a:t>
            </a:r>
            <a:r>
              <a:rPr>
                <a:solidFill>
                  <a:srgbClr val="003B4F"/>
                </a:solidFill>
                <a:latin typeface="Courier"/>
              </a:rPr>
              <a:t>, </a:t>
            </a:r>
            <a:r>
              <a:rPr>
                <a:solidFill>
                  <a:srgbClr val="20794D"/>
                </a:solidFill>
                <a:latin typeface="Courier"/>
              </a:rPr>
              <a:t>"ggiraph"</a:t>
            </a:r>
            <a:r>
              <a:rPr>
                <a:solidFill>
                  <a:srgbClr val="003B4F"/>
                </a:solidFill>
                <a:latin typeface="Courier"/>
              </a:rPr>
              <a:t>, </a:t>
            </a:r>
            <a:r>
              <a:rPr>
                <a:solidFill>
                  <a:srgbClr val="20794D"/>
                </a:solidFill>
                <a:latin typeface="Courier"/>
              </a:rPr>
              <a:t>"here"</a:t>
            </a:r>
            <a:r>
              <a:rPr>
                <a:solidFill>
                  <a:srgbClr val="003B4F"/>
                </a:solidFill>
                <a:latin typeface="Courier"/>
              </a:rPr>
              <a:t>, </a:t>
            </a:r>
            <a:r>
              <a:rPr>
                <a:solidFill>
                  <a:srgbClr val="20794D"/>
                </a:solidFill>
                <a:latin typeface="Courier"/>
              </a:rPr>
              <a:t>"quarto"</a:t>
            </a:r>
            <a:r>
              <a:rPr>
                <a:solidFill>
                  <a:srgbClr val="003B4F"/>
                </a:solidFill>
                <a:latin typeface="Courier"/>
              </a:rPr>
              <a:t>,</a:t>
            </a:r>
            <a:br/>
            <a:r>
              <a:rPr>
                <a:solidFill>
                  <a:srgbClr val="003B4F"/>
                </a:solidFill>
                <a:latin typeface="Courier"/>
              </a:rPr>
              <a:t>  </a:t>
            </a:r>
            <a:r>
              <a:rPr>
                <a:solidFill>
                  <a:srgbClr val="20794D"/>
                </a:solidFill>
                <a:latin typeface="Courier"/>
              </a:rPr>
              <a:t>"rmarkdown"</a:t>
            </a:r>
            <a:r>
              <a:rPr>
                <a:solidFill>
                  <a:srgbClr val="003B4F"/>
                </a:solidFill>
                <a:latin typeface="Courier"/>
              </a:rPr>
              <a:t>, </a:t>
            </a:r>
            <a:r>
              <a:rPr>
                <a:solidFill>
                  <a:srgbClr val="20794D"/>
                </a:solidFill>
                <a:latin typeface="Courier"/>
              </a:rPr>
              <a:t>"gtsummary"</a:t>
            </a:r>
            <a:r>
              <a:rPr>
                <a:solidFill>
                  <a:srgbClr val="003B4F"/>
                </a:solidFill>
                <a:latin typeface="Courier"/>
              </a:rPr>
              <a:t>, </a:t>
            </a:r>
            <a:r>
              <a:rPr>
                <a:solidFill>
                  <a:srgbClr val="20794D"/>
                </a:solidFill>
                <a:latin typeface="Courier"/>
              </a:rPr>
              <a:t>"palmerpenguins"</a:t>
            </a:r>
            <a:r>
              <a:rPr>
                <a:solidFill>
                  <a:srgbClr val="003B4F"/>
                </a:solidFill>
                <a:latin typeface="Courier"/>
              </a:rPr>
              <a:t>, </a:t>
            </a:r>
            <a:r>
              <a:rPr>
                <a:solidFill>
                  <a:srgbClr val="20794D"/>
                </a:solidFill>
                <a:latin typeface="Courier"/>
              </a:rPr>
              <a:t>"fs"</a:t>
            </a:r>
            <a:r>
              <a:rPr>
                <a:solidFill>
                  <a:srgbClr val="003B4F"/>
                </a:solidFill>
                <a:latin typeface="Courier"/>
              </a:rPr>
              <a:t>, </a:t>
            </a:r>
            <a:r>
              <a:rPr>
                <a:solidFill>
                  <a:srgbClr val="20794D"/>
                </a:solidFill>
                <a:latin typeface="Courier"/>
              </a:rPr>
              <a:t>"skimr"</a:t>
            </a:r>
            <a:br/>
            <a:r>
              <a:rPr>
                <a:solidFill>
                  <a:srgbClr val="003B4F"/>
                </a:solidFill>
                <a:latin typeface="Courier"/>
              </a:rPr>
              <a:t>  )</a:t>
            </a:r>
            <a:br/>
            <a:r>
              <a:rPr>
                <a:solidFill>
                  <a:srgbClr val="4758AB"/>
                </a:solidFill>
                <a:latin typeface="Courier"/>
              </a:rPr>
              <a:t>install.packages</a:t>
            </a:r>
            <a:r>
              <a:rPr>
                <a:solidFill>
                  <a:srgbClr val="003B4F"/>
                </a:solidFill>
                <a:latin typeface="Courier"/>
              </a:rPr>
              <a:t>(pkg_list)</a:t>
            </a:r>
          </a:p>
          <a:p>
            <a:pPr lvl="0" indent="0" marL="0">
              <a:spcBef>
                <a:spcPts val="3000"/>
              </a:spcBef>
              <a:buNone/>
            </a:pPr>
            <a:r>
              <a:rPr b="1"/>
              <a:t>How does RMarkdown work?</a:t>
            </a:r>
          </a:p>
        </p:txBody>
      </p:sp>
      <p:pic>
        <p:nvPicPr>
          <p:cNvPr descr="images/rmd-knitr.png" id="0" name="Picture 1"/>
          <p:cNvPicPr>
            <a:picLocks noGrp="1" noChangeAspect="1"/>
          </p:cNvPicPr>
          <p:nvPr/>
        </p:nvPicPr>
        <p:blipFill>
          <a:blip r:embed="rId6"/>
          <a:stretch>
            <a:fillRect/>
          </a:stretch>
        </p:blipFill>
        <p:spPr bwMode="auto">
          <a:xfrm>
            <a:off x="3568700" y="1473200"/>
            <a:ext cx="5105400" cy="1854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Using Zotero with R and Quarto</a:t>
            </a:r>
          </a:p>
        </p:txBody>
      </p:sp>
      <p:sp>
        <p:nvSpPr>
          <p:cNvPr id="4" name="Text Placeholder 3"/>
          <p:cNvSpPr>
            <a:spLocks noGrp="1"/>
          </p:cNvSpPr>
          <p:nvPr>
            <p:ph idx="2" sz="half" type="body"/>
          </p:nvPr>
        </p:nvSpPr>
        <p:spPr/>
        <p:txBody>
          <a:bodyPr/>
          <a:lstStyle/>
          <a:p>
            <a:pPr lvl="0" indent="0" marL="0">
              <a:spcBef>
                <a:spcPts val="3000"/>
              </a:spcBef>
              <a:buNone/>
            </a:pPr>
            <a:r>
              <a:rPr b="1"/>
              <a:t>See instructions </a:t>
            </a:r>
            <a:r>
              <a:rPr b="1">
                <a:hlinkClick r:id="rId2"/>
              </a:rPr>
              <a:t>here</a:t>
            </a:r>
          </a:p>
        </p:txBody>
      </p:sp>
      <p:pic>
        <p:nvPicPr>
          <p:cNvPr descr="images/zotero.png" id="0" name="Picture 1"/>
          <p:cNvPicPr>
            <a:picLocks noGrp="1" noChangeAspect="1"/>
          </p:cNvPicPr>
          <p:nvPr/>
        </p:nvPicPr>
        <p:blipFill>
          <a:blip r:embed="rId3"/>
          <a:stretch>
            <a:fillRect/>
          </a:stretch>
        </p:blipFill>
        <p:spPr bwMode="auto">
          <a:xfrm>
            <a:off x="3568700" y="1219200"/>
            <a:ext cx="5105400" cy="23495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Creating APA style papers with R and Quarto</a:t>
            </a:r>
          </a:p>
        </p:txBody>
      </p:sp>
      <p:sp>
        <p:nvSpPr>
          <p:cNvPr id="4" name="Text Placeholder 3"/>
          <p:cNvSpPr>
            <a:spLocks noGrp="1"/>
          </p:cNvSpPr>
          <p:nvPr>
            <p:ph idx="2" sz="half" type="body"/>
          </p:nvPr>
        </p:nvSpPr>
        <p:spPr/>
        <p:txBody>
          <a:bodyPr/>
          <a:lstStyle/>
          <a:p>
            <a:pPr lvl="0" indent="0" marL="0">
              <a:spcBef>
                <a:spcPts val="3000"/>
              </a:spcBef>
              <a:buNone/>
            </a:pPr>
            <a:r>
              <a:rPr b="1"/>
              <a:t>See instructions </a:t>
            </a:r>
            <a:r>
              <a:rPr b="1">
                <a:hlinkClick r:id="rId2"/>
              </a:rPr>
              <a:t>here</a:t>
            </a:r>
          </a:p>
        </p:txBody>
      </p:sp>
      <p:pic>
        <p:nvPicPr>
          <p:cNvPr descr="images/word_int.png" id="0" name="Picture 1"/>
          <p:cNvPicPr>
            <a:picLocks noGrp="1" noChangeAspect="1"/>
          </p:cNvPicPr>
          <p:nvPr/>
        </p:nvPicPr>
        <p:blipFill>
          <a:blip r:embed="rId3"/>
          <a:stretch>
            <a:fillRect/>
          </a:stretch>
        </p:blipFill>
        <p:spPr bwMode="auto">
          <a:xfrm>
            <a:off x="3568700" y="355600"/>
            <a:ext cx="5105400" cy="4076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 collaboration using Git and GitHub</a:t>
            </a:r>
          </a:p>
        </p:txBody>
      </p:sp>
      <p:sp>
        <p:nvSpPr>
          <p:cNvPr id="3" name="Content Placeholder 2"/>
          <p:cNvSpPr>
            <a:spLocks noGrp="1"/>
          </p:cNvSpPr>
          <p:nvPr>
            <p:ph idx="1"/>
          </p:nvPr>
        </p:nvSpPr>
        <p:spPr/>
        <p:txBody>
          <a:bodyPr/>
          <a:lstStyle/>
          <a:p>
            <a:pPr lvl="0" indent="0" marL="0">
              <a:spcBef>
                <a:spcPts val="3000"/>
              </a:spcBef>
              <a:buNone/>
            </a:pPr>
            <a:r>
              <a:rPr b="1"/>
              <a:t>Advantages of using Git and GitHub</a:t>
            </a:r>
          </a:p>
          <a:p>
            <a:pPr lvl="0" indent="0" marL="0">
              <a:buNone/>
            </a:pPr>
            <a:r>
              <a:rPr/>
              <a:t>. . .</a:t>
            </a:r>
          </a:p>
          <a:p>
            <a:pPr lvl="0"/>
            <a:r>
              <a:rPr/>
              <a:t>Contribute to open source projects, see </a:t>
            </a:r>
            <a:r>
              <a:rPr>
                <a:hlinkClick r:id="rId2"/>
              </a:rPr>
              <a:t>here</a:t>
            </a:r>
            <a:r>
              <a:rPr/>
              <a:t> (almost all open source projects use GitHub) 🎈</a:t>
            </a:r>
          </a:p>
          <a:p>
            <a:pPr lvl="0" indent="0" marL="0">
              <a:buNone/>
            </a:pPr>
            <a:r>
              <a:rPr/>
              <a:t>. . .</a:t>
            </a:r>
          </a:p>
          <a:p>
            <a:pPr lvl="0"/>
            <a:r>
              <a:rPr/>
              <a:t>Showcase your work 🎤</a:t>
            </a:r>
          </a:p>
          <a:p>
            <a:pPr lvl="0" indent="0" marL="0">
              <a:buNone/>
            </a:pPr>
            <a:r>
              <a:rPr/>
              <a:t>. . .</a:t>
            </a:r>
          </a:p>
          <a:p>
            <a:pPr lvl="0"/>
            <a:r>
              <a:rPr/>
              <a:t>Track changes across versions 🔍</a:t>
            </a:r>
          </a:p>
          <a:p>
            <a:pPr lvl="0" indent="0" marL="0">
              <a:buNone/>
            </a:pPr>
            <a:r>
              <a:rPr/>
              <a:t>. . .</a:t>
            </a:r>
          </a:p>
          <a:p>
            <a:pPr lvl="0"/>
            <a:r>
              <a:rPr/>
              <a:t>Collaborate on projects 👨‍🔬 👷‍♀️</a:t>
            </a:r>
          </a:p>
          <a:p>
            <a:pPr lvl="0" indent="0" marL="0">
              <a:buNone/>
            </a:pPr>
            <a:r>
              <a:rPr/>
              <a:t>. . .</a:t>
            </a:r>
          </a:p>
          <a:p>
            <a:pPr lvl="0"/>
            <a:r>
              <a:rPr/>
              <a:t>Various integration options 🤹‍♂️</a:t>
            </a:r>
          </a:p>
          <a:p>
            <a:pPr lvl="1"/>
            <a:r>
              <a:rPr/>
              <a:t>Amazon and Google Cloud; or use GitHub pages or Netlify to build websites based on your R files</a:t>
            </a:r>
          </a:p>
          <a:p>
            <a:pPr lvl="0" indent="0" marL="0">
              <a:spcBef>
                <a:spcPts val="3000"/>
              </a:spcBef>
              <a:buNone/>
            </a:pPr>
            <a:r>
              <a:rPr b="1"/>
              <a:t>Version Control — Git and GitHub — Definitions</a:t>
            </a:r>
          </a:p>
          <a:p>
            <a:pPr lvl="0" indent="0" marL="0">
              <a:spcBef>
                <a:spcPts val="3000"/>
              </a:spcBef>
              <a:buNone/>
            </a:pPr>
            <a:r>
              <a:rPr b="1"/>
              <a:t>Git </a:t>
            </a:r>
          </a:p>
          <a:p>
            <a:pPr lvl="0"/>
            <a:r>
              <a:rPr/>
              <a:t>a software that keeps track of versions of a set of files</a:t>
            </a:r>
          </a:p>
          <a:p>
            <a:pPr lvl="0"/>
            <a:r>
              <a:rPr/>
              <a:t>it is </a:t>
            </a:r>
            <a:r>
              <a:rPr i="1"/>
              <a:t>local</a:t>
            </a:r>
            <a:r>
              <a:rPr/>
              <a:t> to you; the records are kept on your computer</a:t>
            </a:r>
          </a:p>
          <a:p>
            <a:pPr lvl="0" indent="0" marL="0">
              <a:spcBef>
                <a:spcPts val="3000"/>
              </a:spcBef>
              <a:buNone/>
            </a:pPr>
            <a:r>
              <a:rPr b="1"/>
              <a:t>GitHub </a:t>
            </a:r>
          </a:p>
          <a:p>
            <a:pPr lvl="0"/>
            <a:r>
              <a:rPr/>
              <a:t>a hosting service that can keep the records</a:t>
            </a:r>
          </a:p>
          <a:p>
            <a:pPr lvl="0"/>
            <a:r>
              <a:rPr/>
              <a:t>it is </a:t>
            </a:r>
            <a:r>
              <a:rPr i="1"/>
              <a:t>remote</a:t>
            </a:r>
            <a:r>
              <a:rPr/>
              <a:t> to you, like Dropbox</a:t>
            </a:r>
          </a:p>
          <a:p>
            <a:pPr lvl="0"/>
            <a:r>
              <a:rPr/>
              <a:t>GitHub is specifically structured to keep records with Git</a:t>
            </a:r>
          </a:p>
          <a:p>
            <a:pPr lvl="0" indent="0" marL="0">
              <a:spcBef>
                <a:spcPts val="3000"/>
              </a:spcBef>
              <a:buNone/>
            </a:pPr>
          </a:p>
          <a:p>
            <a:pPr lvl="0" indent="0" marL="0">
              <a:spcBef>
                <a:spcPts val="3000"/>
              </a:spcBef>
              <a:buNone/>
            </a:pPr>
            <a:r>
              <a:rPr b="1"/>
              <a:t>Repository, or repo</a:t>
            </a:r>
          </a:p>
          <a:p>
            <a:pPr lvl="0"/>
            <a:r>
              <a:rPr/>
              <a:t>a set of files whose records are kept together, by Git and/or on GitHub</a:t>
            </a:r>
          </a:p>
          <a:p>
            <a:pPr lvl="0" indent="0" marL="0">
              <a:spcBef>
                <a:spcPts val="3000"/>
              </a:spcBef>
              <a:buNone/>
            </a:pPr>
            <a:r>
              <a:rPr b="1"/>
              <a:t>To commit</a:t>
            </a:r>
          </a:p>
          <a:p>
            <a:pPr lvl="0"/>
            <a:r>
              <a:rPr/>
              <a:t>to take a snapshot of a repository</a:t>
            </a:r>
          </a:p>
          <a:p>
            <a:pPr lvl="0"/>
            <a:r>
              <a:rPr/>
              <a:t>it is local, the records are kept on your computer unless you push</a:t>
            </a:r>
          </a:p>
          <a:p>
            <a:pPr lvl="0" indent="0" marL="0">
              <a:spcBef>
                <a:spcPts val="3000"/>
              </a:spcBef>
              <a:buNone/>
            </a:pPr>
            <a:r>
              <a:rPr b="1"/>
              <a:t>To push</a:t>
            </a:r>
          </a:p>
          <a:p>
            <a:pPr lvl="0"/>
            <a:r>
              <a:rPr/>
              <a:t>to move a copy of the records from Git to GitHub, from your computer to online server</a:t>
            </a:r>
          </a:p>
          <a:p>
            <a:pPr lvl="0"/>
            <a:r>
              <a:rPr/>
              <a:t>it is like uploading (the new versions of) your files and sub-folders to a website</a:t>
            </a:r>
          </a:p>
          <a:p>
            <a:pPr lvl="0" indent="0" marL="0">
              <a:spcBef>
                <a:spcPts val="3000"/>
              </a:spcBef>
              <a:buNone/>
            </a:pPr>
          </a:p>
          <a:p>
            <a:pPr lvl="0" indent="0" marL="0">
              <a:buNone/>
            </a:pPr>
          </a:p>
          <a:p>
            <a:pPr lvl="0" indent="0" marL="0">
              <a:buNone/>
            </a:pPr>
            <a:r>
              <a:rPr/>
              <a:t>Source: https://iqss.github.io/dss-rbuild/version-control.html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Quick excourse: </a:t>
            </a:r>
            <a:r>
              <a:rPr i="1"/>
              <a:t>Setting up Git and GitHub</a:t>
            </a:r>
          </a:p>
        </p:txBody>
      </p:sp>
      <p:sp>
        <p:nvSpPr>
          <p:cNvPr id="3" name="Content Placeholder 2"/>
          <p:cNvSpPr>
            <a:spLocks noGrp="1"/>
          </p:cNvSpPr>
          <p:nvPr>
            <p:ph idx="1"/>
          </p:nvPr>
        </p:nvSpPr>
        <p:spPr/>
        <p:txBody>
          <a:bodyPr/>
          <a:lstStyle/>
          <a:p>
            <a:pPr lvl="0" indent="-342900" marL="342900">
              <a:buAutoNum type="arabicParenR"/>
            </a:pPr>
            <a:r>
              <a:rPr/>
              <a:t>Read the instructions in the </a:t>
            </a:r>
            <a:r>
              <a:rPr>
                <a:hlinkClick r:id="rId2"/>
              </a:rPr>
              <a:t>Happy Git with R Book</a:t>
            </a:r>
            <a:r>
              <a:rPr/>
              <a:t> and the </a:t>
            </a:r>
            <a:r>
              <a:rPr>
                <a:hlinkClick r:id="rId3"/>
              </a:rPr>
              <a:t>official GitHub guides</a:t>
            </a:r>
            <a:r>
              <a:rPr/>
              <a:t> to install Git. </a:t>
            </a:r>
            <a:r>
              <a:rPr>
                <a:hlinkClick r:id="rId4"/>
              </a:rPr>
              <a:t>Installation instructions for Windows users</a:t>
            </a:r>
          </a:p>
          <a:p>
            <a:pPr lvl="0" indent="-342900" marL="342900">
              <a:buAutoNum type="arabicParenR"/>
            </a:pPr>
            <a:r>
              <a:rPr>
                <a:hlinkClick r:id="rId5"/>
              </a:rPr>
              <a:t>Register a GitHub account</a:t>
            </a:r>
          </a:p>
          <a:p>
            <a:pPr lvl="0" indent="0" marL="0">
              <a:spcBef>
                <a:spcPts val="3000"/>
              </a:spcBef>
              <a:buNone/>
            </a:pPr>
            <a:r>
              <a:rPr b="1"/>
              <a:t>Version Control — Git and GitHub — check setup</a:t>
            </a:r>
          </a:p>
          <a:p>
            <a:pPr lvl="0" indent="0" marL="0">
              <a:buNone/>
            </a:pPr>
            <a:r>
              <a:rPr/>
              <a:t>. . .</a:t>
            </a:r>
          </a:p>
          <a:p>
            <a:pPr lvl="0" indent="0" marL="0">
              <a:buNone/>
            </a:pPr>
            <a:r>
              <a:rPr/>
              <a:t>In the </a:t>
            </a:r>
            <a:r>
              <a:rPr b="1"/>
              <a:t>terminal</a:t>
            </a:r>
            <a:r>
              <a:rPr/>
              <a:t> 📱:</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a:t>
            </a:r>
            <a:r>
              <a:rPr>
                <a:solidFill>
                  <a:srgbClr val="657422"/>
                </a:solidFill>
                <a:latin typeface="Courier"/>
              </a:rPr>
              <a:t>--version</a:t>
            </a:r>
          </a:p>
          <a:p>
            <a:pPr lvl="0"/>
            <a:r>
              <a:rPr/>
              <a:t>you should see the Git version ✅</a:t>
            </a:r>
          </a:p>
          <a:p>
            <a:pPr lvl="0" indent="0" marL="0">
              <a:buNone/>
            </a:pPr>
            <a:r>
              <a:rPr/>
              <a:t>. . .</a:t>
            </a:r>
          </a:p>
          <a:p>
            <a:pPr lvl="0" indent="0" marL="0">
              <a:buNone/>
            </a:pPr>
            <a:r>
              <a:rPr/>
              <a:t>In the </a:t>
            </a:r>
            <a:r>
              <a:rPr b="1"/>
              <a:t>terminal</a:t>
            </a:r>
            <a:r>
              <a:rPr/>
              <a:t> 📱:</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config </a:t>
            </a:r>
            <a:r>
              <a:rPr>
                <a:solidFill>
                  <a:srgbClr val="657422"/>
                </a:solidFill>
                <a:latin typeface="Courier"/>
              </a:rPr>
              <a:t>--global</a:t>
            </a:r>
            <a:r>
              <a:rPr>
                <a:solidFill>
                  <a:srgbClr val="003B4F"/>
                </a:solidFill>
                <a:latin typeface="Courier"/>
              </a:rPr>
              <a:t> user.name</a:t>
            </a:r>
          </a:p>
          <a:p>
            <a:pPr lvl="0"/>
            <a:r>
              <a:rPr/>
              <a:t>you should see the Git user name ✅</a:t>
            </a:r>
          </a:p>
          <a:p>
            <a:pPr lvl="0" indent="0" marL="0">
              <a:buNone/>
            </a:pPr>
          </a:p>
          <a:p>
            <a:pPr lvl="0" indent="0" marL="0">
              <a:buNone/>
            </a:pPr>
            <a:r>
              <a:rPr/>
              <a:t>. . .</a:t>
            </a:r>
          </a:p>
          <a:p>
            <a:pPr lvl="0" indent="0" marL="0">
              <a:spcBef>
                <a:spcPts val="3000"/>
              </a:spcBef>
              <a:buNone/>
            </a:pPr>
            <a:r>
              <a:rPr b="1"/>
              <a:t>🚫 If these steps did not work, go </a:t>
            </a:r>
            <a:r>
              <a:rPr b="1">
                <a:hlinkClick r:id="rId6"/>
              </a:rPr>
              <a:t>here</a:t>
            </a:r>
            <a:r>
              <a:rPr b="1"/>
              <a:t> and set up Git</a:t>
            </a:r>
          </a:p>
          <a:p>
            <a:pPr lvl="0" indent="0" marL="0">
              <a:spcBef>
                <a:spcPts val="3000"/>
              </a:spcBef>
              <a:buNone/>
            </a:pPr>
            <a:r>
              <a:rPr b="1"/>
              <a:t>You just don’t want to use the terminal ❓ ▶ For version control in RStudio, see </a:t>
            </a:r>
            <a:r>
              <a:rPr b="1">
                <a:hlinkClick r:id="rId7"/>
              </a:rPr>
              <a:t>here</a:t>
            </a:r>
            <a:r>
              <a:rPr b="1"/>
              <a:t>, and particularly </a:t>
            </a:r>
            <a:r>
              <a:rPr b="1">
                <a:hlinkClick r:id="rId8"/>
              </a:rPr>
              <a:t>this video</a:t>
            </a:r>
          </a:p>
          <a:p>
            <a:pPr lvl="0" indent="0" marL="0">
              <a:spcBef>
                <a:spcPts val="3000"/>
              </a:spcBef>
              <a:buNone/>
            </a:pPr>
            <a:r>
              <a:rPr b="1"/>
              <a:t>Version Control — Git and GitHub — connect local with remote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342900" marL="342900">
              <a:buAutoNum type="arabicParenR"/>
            </a:pPr>
            <a:r>
              <a:rPr/>
              <a:t>Go to GitHub and create a new repository</a:t>
            </a:r>
          </a:p>
          <a:p>
            <a:pPr lvl="0" indent="0" marL="0">
              <a:buNone/>
            </a:pPr>
          </a:p>
        </p:txBody>
      </p:sp>
      <p:sp>
        <p:nvSpPr>
          <p:cNvPr id="4" name="Content Placeholder 3"/>
          <p:cNvSpPr>
            <a:spLocks noGrp="1"/>
          </p:cNvSpPr>
          <p:nvPr>
            <p:ph idx="2" sz="half"/>
          </p:nvPr>
        </p:nvSpPr>
        <p:spPr/>
        <p:txBody>
          <a:bodyPr/>
          <a:lstStyle/>
          <a:p>
            <a:pPr lvl="0" indent="-342900" marL="342900">
              <a:buAutoNum startAt="2" type="arabicParenR"/>
            </a:pPr>
            <a:r>
              <a:rPr/>
              <a:t>Fill in some info, create a public repository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p>
          <a:p>
            <a:pPr lvl="0" indent="-342900" marL="342900">
              <a:buAutoNum startAt="3" type="arabicParenR"/>
            </a:pPr>
            <a:r>
              <a:rPr/>
              <a:t>Follow the steps in Option 1: </a:t>
            </a:r>
            <a:r>
              <a:rPr i="1"/>
              <a:t>“…create a new repository on the command line”</a:t>
            </a:r>
          </a:p>
          <a:p>
            <a:pPr lvl="0" indent="0" marL="0">
              <a:buNone/>
            </a:pPr>
          </a:p>
          <a:p>
            <a:pPr lvl="0" indent="0" marL="0">
              <a:spcBef>
                <a:spcPts val="3000"/>
              </a:spcBef>
              <a:buNone/>
            </a:pPr>
          </a:p>
          <a:p>
            <a:pPr lvl="0" indent="-342900" marL="342900">
              <a:buAutoNum startAt="4" type="arabicParenR"/>
            </a:pPr>
            <a:r>
              <a:rPr/>
              <a:t>In the </a:t>
            </a:r>
            <a:r>
              <a:rPr b="1"/>
              <a:t>terminal</a:t>
            </a:r>
            <a:r>
              <a:rPr/>
              <a:t> 📱, navigate to your Quarto project folder:</a:t>
            </a:r>
          </a:p>
          <a:p>
            <a:pPr lvl="0" indent="0" marL="0">
              <a:buNone/>
            </a:pPr>
            <a:r>
              <a:rPr b="1"/>
              <a:t>terminal</a:t>
            </a:r>
          </a:p>
          <a:p>
            <a:pPr lvl="0" indent="0">
              <a:buNone/>
            </a:pPr>
            <a:r>
              <a:rPr>
                <a:solidFill>
                  <a:srgbClr val="003B4F"/>
                </a:solidFill>
                <a:latin typeface="Courier"/>
              </a:rPr>
              <a:t>cd project_folder</a:t>
            </a:r>
          </a:p>
          <a:p>
            <a:pPr lvl="0" indent="0" marL="0">
              <a:buNone/>
            </a:pPr>
          </a:p>
          <a:p>
            <a:pPr lvl="0" indent="0" marL="0">
              <a:buNone/>
            </a:pPr>
            <a:r>
              <a:rPr/>
              <a:t>. . .</a:t>
            </a:r>
          </a:p>
          <a:p>
            <a:pPr lvl="0" indent="-342900" marL="342900">
              <a:buAutoNum startAt="5" type="arabicParenR"/>
            </a:pPr>
            <a:r>
              <a:rPr/>
              <a:t>initialize a git repo on your local machine:</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init</a:t>
            </a:r>
          </a:p>
          <a:p>
            <a:pPr lvl="0" indent="0" marL="0">
              <a:buNone/>
            </a:pPr>
          </a:p>
          <a:p>
            <a:pPr lvl="0" indent="0" marL="0">
              <a:buNone/>
            </a:pPr>
            <a:r>
              <a:rPr/>
              <a:t>. . .</a:t>
            </a:r>
          </a:p>
          <a:p>
            <a:pPr lvl="0" indent="-342900" marL="342900">
              <a:buAutoNum startAt="6" type="arabicParenR"/>
            </a:pPr>
            <a:r>
              <a:rPr/>
              <a:t>create content you can then add in the next step (e.g., README file):</a:t>
            </a:r>
          </a:p>
          <a:p>
            <a:pPr lvl="0" indent="0" marL="0">
              <a:buNone/>
            </a:pPr>
            <a:r>
              <a:rPr b="1"/>
              <a:t>terminal</a:t>
            </a:r>
          </a:p>
          <a:p>
            <a:pPr lvl="0" indent="0">
              <a:buNone/>
            </a:pPr>
            <a:r>
              <a:rPr>
                <a:solidFill>
                  <a:srgbClr val="4758AB"/>
                </a:solidFill>
                <a:latin typeface="Courier"/>
              </a:rPr>
              <a:t>touch</a:t>
            </a:r>
            <a:r>
              <a:rPr>
                <a:solidFill>
                  <a:srgbClr val="003B4F"/>
                </a:solidFill>
                <a:latin typeface="Courier"/>
              </a:rPr>
              <a:t> README.md</a:t>
            </a:r>
          </a:p>
          <a:p>
            <a:pPr lvl="0" indent="0" marL="0">
              <a:spcBef>
                <a:spcPts val="3000"/>
              </a:spcBef>
              <a:buNone/>
            </a:pPr>
          </a:p>
          <a:p>
            <a:pPr lvl="0" indent="-342900" marL="342900">
              <a:buAutoNum startAt="7" type="arabicParenR"/>
            </a:pPr>
            <a:r>
              <a:rPr/>
              <a:t>stage all the content in that folder to be added:</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add .</a:t>
            </a:r>
          </a:p>
          <a:p>
            <a:pPr lvl="0" indent="0" marL="0">
              <a:buNone/>
            </a:pPr>
          </a:p>
          <a:p>
            <a:pPr lvl="0" indent="0" marL="0">
              <a:buNone/>
            </a:pPr>
            <a:r>
              <a:rPr/>
              <a:t>. . .</a:t>
            </a:r>
          </a:p>
          <a:p>
            <a:pPr lvl="0" indent="-342900" marL="342900">
              <a:buAutoNum startAt="8" type="arabicParenR"/>
            </a:pPr>
            <a:r>
              <a:rPr/>
              <a:t>stage all the content in that folder to be committed:</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commit </a:t>
            </a:r>
            <a:r>
              <a:rPr>
                <a:solidFill>
                  <a:srgbClr val="657422"/>
                </a:solidFill>
                <a:latin typeface="Courier"/>
              </a:rPr>
              <a:t>-m</a:t>
            </a:r>
            <a:r>
              <a:rPr>
                <a:solidFill>
                  <a:srgbClr val="003B4F"/>
                </a:solidFill>
                <a:latin typeface="Courier"/>
              </a:rPr>
              <a:t> </a:t>
            </a:r>
            <a:r>
              <a:rPr>
                <a:solidFill>
                  <a:srgbClr val="20794D"/>
                </a:solidFill>
                <a:latin typeface="Courier"/>
              </a:rPr>
              <a:t>"add empty readme"</a:t>
            </a:r>
          </a:p>
          <a:p>
            <a:pPr lvl="0" indent="0" marL="0">
              <a:spcBef>
                <a:spcPts val="3000"/>
              </a:spcBef>
              <a:buNone/>
            </a:pPr>
          </a:p>
          <a:p>
            <a:pPr lvl="0" indent="-342900" marL="342900">
              <a:buAutoNum startAt="9" type="arabicParenR"/>
            </a:pPr>
            <a:r>
              <a:rPr/>
              <a:t>connect local repo to the remote repo. Substitute the link with your repo URL!</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remote add origin https://github.com/AnneOkk/testrepo.git</a:t>
            </a:r>
          </a:p>
          <a:p>
            <a:pPr lvl="0" indent="0" marL="0">
              <a:buNone/>
            </a:pPr>
          </a:p>
          <a:p>
            <a:pPr lvl="0" indent="0" marL="0">
              <a:buNone/>
            </a:pPr>
            <a:r>
              <a:rPr/>
              <a:t>. . .</a:t>
            </a:r>
          </a:p>
          <a:p>
            <a:pPr lvl="0" indent="-342900" marL="342900">
              <a:buAutoNum startAt="10" type="arabicParenR"/>
            </a:pPr>
            <a:r>
              <a:rPr/>
              <a:t>push all the content from Git to GitHub:</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push origin master</a:t>
            </a:r>
          </a:p>
          <a:p>
            <a:pPr lvl="0" indent="0" marL="0">
              <a:buNone/>
            </a:pPr>
          </a:p>
          <a:p>
            <a:pPr lvl="0" indent="0" marL="0">
              <a:buNone/>
            </a:pPr>
            <a:r>
              <a:rPr/>
              <a:t>. . .</a:t>
            </a:r>
          </a:p>
          <a:p>
            <a:pPr lvl="0" indent="0" marL="0">
              <a:buNone/>
            </a:pPr>
          </a:p>
          <a:p>
            <a:pPr lvl="0" indent="0" marL="0">
              <a:spcBef>
                <a:spcPts val="3000"/>
              </a:spcBef>
              <a:buNone/>
            </a:pPr>
            <a:r>
              <a:rPr b="1"/>
              <a:t>🎈 The pushed files should appear in your GitHub repository 🎈</a:t>
            </a:r>
          </a:p>
          <a:p>
            <a:pPr lvl="0" indent="0" marL="0">
              <a:spcBef>
                <a:spcPts val="3000"/>
              </a:spcBef>
              <a:buNone/>
            </a:pPr>
            <a:r>
              <a:rPr b="1"/>
              <a:t>Version Control — Git and GitHub — collaborating</a:t>
            </a:r>
          </a:p>
          <a:p>
            <a:pPr lvl="0" indent="0" marL="0">
              <a:spcBef>
                <a:spcPts val="3000"/>
              </a:spcBef>
              <a:buNone/>
            </a:pPr>
            <a:r>
              <a:rPr b="1"/>
              <a:t>Imagine… 🤔</a:t>
            </a:r>
          </a:p>
          <a:p>
            <a:pPr lvl="0" indent="0" marL="0">
              <a:buNone/>
            </a:pPr>
            <a:r>
              <a:rPr/>
              <a:t>. . .</a:t>
            </a:r>
          </a:p>
          <a:p>
            <a:pPr lvl="0"/>
            <a:r>
              <a:rPr/>
              <a:t>you work in a team of data scientists/ data enthusiastic researchers 🧙🧙🏿🧙‍♀️🧙🏻‍♀️</a:t>
            </a:r>
          </a:p>
          <a:p>
            <a:pPr lvl="0" indent="0" marL="0">
              <a:buNone/>
            </a:pPr>
            <a:r>
              <a:rPr/>
              <a:t>. . .</a:t>
            </a:r>
          </a:p>
          <a:p>
            <a:pPr lvl="0"/>
            <a:r>
              <a:rPr/>
              <a:t>you want to be able to work together on a data analysis project 👨‍💻👩‍💻 👨‍💻👩‍💻</a:t>
            </a:r>
          </a:p>
          <a:p>
            <a:pPr lvl="0" indent="0" marL="0">
              <a:buNone/>
            </a:pPr>
            <a:r>
              <a:rPr/>
              <a:t>. . .</a:t>
            </a:r>
          </a:p>
          <a:p>
            <a:pPr lvl="0"/>
            <a:r>
              <a:rPr/>
              <a:t>you want to keep track of what the others do and finally merge individual contributions into one overall project ✨ 💾 ✨</a:t>
            </a:r>
          </a:p>
          <a:p>
            <a:pPr lvl="0" indent="0" marL="0">
              <a:buNone/>
            </a:pPr>
            <a:r>
              <a:rPr/>
              <a:t>. . .</a:t>
            </a:r>
          </a:p>
          <a:p>
            <a:pPr lvl="0" indent="0" marL="0">
              <a:spcBef>
                <a:spcPts val="3000"/>
              </a:spcBef>
              <a:buNone/>
            </a:pPr>
            <a:r>
              <a:rPr b="1"/>
              <a:t>But how ❓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Version Control — Git and GitHub — collaborating</a:t>
            </a:r>
          </a:p>
        </p:txBody>
      </p:sp>
      <p:sp>
        <p:nvSpPr>
          <p:cNvPr id="4" name="Text Placeholder 3"/>
          <p:cNvSpPr>
            <a:spLocks noGrp="1"/>
          </p:cNvSpPr>
          <p:nvPr>
            <p:ph idx="2" sz="half" type="body"/>
          </p:nvPr>
        </p:nvSpPr>
        <p:spPr/>
        <p:txBody>
          <a:bodyPr/>
          <a:lstStyle/>
          <a:p>
            <a:pPr lvl="0" indent="0" marL="0">
              <a:spcBef>
                <a:spcPts val="3000"/>
              </a:spcBef>
              <a:buNone/>
            </a:pPr>
            <a:r>
              <a:rPr b="1"/>
              <a:t>Scenario 1 - you are owner/ collaborator</a:t>
            </a:r>
          </a:p>
          <a:p>
            <a:pPr lvl="0" indent="-342900" marL="342900">
              <a:buAutoNum type="arabicParenR"/>
            </a:pPr>
            <a:r>
              <a:rPr/>
              <a:t>Go to the GitHub repository you are working on as a team</a:t>
            </a:r>
          </a:p>
          <a:p>
            <a:pPr lvl="0" indent="0" marL="0">
              <a:buNone/>
            </a:pPr>
            <a:r>
              <a:rPr/>
              <a:t>. . .</a:t>
            </a:r>
          </a:p>
          <a:p>
            <a:pPr lvl="0" indent="-342900" marL="342900">
              <a:buAutoNum startAt="2" type="arabicParenR"/>
            </a:pPr>
            <a:r>
              <a:rPr/>
              <a:t>In the terminal 📱, navigate to where you want to store the project files and type:</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clone https://github.com/AnneOkk/testrepo.git</a:t>
            </a:r>
          </a:p>
          <a:p>
            <a:pPr lvl="0" indent="0" marL="0">
              <a:buNone/>
            </a:pPr>
            <a:r>
              <a:rPr/>
              <a:t>. . .</a:t>
            </a:r>
          </a:p>
          <a:p>
            <a:pPr lvl="0" indent="0" marL="0">
              <a:buNone/>
            </a:pPr>
          </a:p>
          <a:p>
            <a:pPr lvl="0" indent="0" marL="0">
              <a:spcBef>
                <a:spcPts val="3000"/>
              </a:spcBef>
              <a:buNone/>
            </a:pPr>
          </a:p>
          <a:p>
            <a:pPr lvl="0" indent="-342900" marL="342900">
              <a:buAutoNum startAt="3" type="arabicParenR"/>
            </a:pPr>
            <a:r>
              <a:rPr/>
              <a:t>Next, you would always want to make sure that you are up to date with what has changed in the remote repository</a:t>
            </a:r>
          </a:p>
          <a:p>
            <a:pPr lvl="0" indent="0" marL="0">
              <a:buNone/>
            </a:pPr>
            <a:r>
              <a:rPr/>
              <a:t>. . .</a:t>
            </a:r>
          </a:p>
          <a:p>
            <a:pPr lvl="0" indent="0" marL="0">
              <a:buNone/>
            </a:pPr>
            <a:r>
              <a:rPr/>
              <a:t>In the 📱 terminal 📱, type:</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pull origin master</a:t>
            </a:r>
          </a:p>
          <a:p>
            <a:pPr lvl="0" indent="0" marL="0">
              <a:buNone/>
            </a:pPr>
            <a:r>
              <a:rPr/>
              <a:t>. . .</a:t>
            </a:r>
          </a:p>
          <a:p>
            <a:pPr lvl="0" indent="0" marL="0">
              <a:buNone/>
            </a:pPr>
          </a:p>
          <a:p>
            <a:pPr lvl="0" indent="-342900" marL="342900">
              <a:buAutoNum startAt="4" type="arabicParenR"/>
            </a:pPr>
            <a:r>
              <a:rPr/>
              <a:t>Create a new branch to add changes that belong to a novel feature you are working on (this prevents messing up the master branch)</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-b</a:t>
            </a:r>
            <a:r>
              <a:rPr>
                <a:solidFill>
                  <a:srgbClr val="003B4F"/>
                </a:solidFill>
                <a:latin typeface="Courier"/>
              </a:rPr>
              <a:t> </a:t>
            </a:r>
            <a:r>
              <a:rPr>
                <a:solidFill>
                  <a:srgbClr val="20794D"/>
                </a:solidFill>
                <a:latin typeface="Courier"/>
              </a:rPr>
              <a:t>"cool-feature"</a:t>
            </a:r>
          </a:p>
          <a:p>
            <a:pPr lvl="0" indent="0" marL="0">
              <a:buNone/>
            </a:pPr>
            <a:r>
              <a:rPr/>
              <a:t>. . .</a:t>
            </a:r>
          </a:p>
          <a:p>
            <a:pPr lvl="0" indent="0" marL="0">
              <a:buNone/>
            </a:pPr>
          </a:p>
          <a:p>
            <a:pPr lvl="0" indent="-342900" marL="342900">
              <a:buAutoNum startAt="5" type="arabicParenR"/>
            </a:pPr>
            <a:r>
              <a:rPr/>
              <a:t>Now make some changes (e.g., add the new cool feature to the code)</a:t>
            </a:r>
          </a:p>
          <a:p>
            <a:pPr lvl="0" indent="0" marL="0">
              <a:spcBef>
                <a:spcPts val="3000"/>
              </a:spcBef>
              <a:buNone/>
            </a:pPr>
          </a:p>
          <a:p>
            <a:pPr lvl="0" indent="-342900" marL="342900">
              <a:buAutoNum startAt="6" type="arabicParenR"/>
            </a:pPr>
            <a:r>
              <a:rPr/>
              <a:t>Add and commit the files …through the usual workflow 😴</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add .</a:t>
            </a:r>
            <a:br/>
            <a:r>
              <a:rPr>
                <a:solidFill>
                  <a:srgbClr val="4758AB"/>
                </a:solidFill>
                <a:latin typeface="Courier"/>
              </a:rPr>
              <a:t>git</a:t>
            </a:r>
            <a:r>
              <a:rPr>
                <a:solidFill>
                  <a:srgbClr val="003B4F"/>
                </a:solidFill>
                <a:latin typeface="Courier"/>
              </a:rPr>
              <a:t> commit </a:t>
            </a:r>
            <a:r>
              <a:rPr>
                <a:solidFill>
                  <a:srgbClr val="657422"/>
                </a:solidFill>
                <a:latin typeface="Courier"/>
              </a:rPr>
              <a:t>-m</a:t>
            </a:r>
            <a:r>
              <a:rPr>
                <a:solidFill>
                  <a:srgbClr val="003B4F"/>
                </a:solidFill>
                <a:latin typeface="Courier"/>
              </a:rPr>
              <a:t> </a:t>
            </a:r>
            <a:r>
              <a:rPr>
                <a:solidFill>
                  <a:srgbClr val="20794D"/>
                </a:solidFill>
                <a:latin typeface="Courier"/>
              </a:rPr>
              <a:t>"new feature file added"</a:t>
            </a:r>
          </a:p>
          <a:p>
            <a:pPr lvl="0" indent="0" marL="0">
              <a:buNone/>
            </a:pPr>
            <a:r>
              <a:rPr/>
              <a:t>. . .</a:t>
            </a:r>
          </a:p>
          <a:p>
            <a:pPr lvl="0" indent="0" marL="0">
              <a:buNone/>
            </a:pPr>
          </a:p>
          <a:p>
            <a:pPr lvl="0" indent="0" marL="0">
              <a:buNone/>
            </a:pPr>
            <a:r>
              <a:rPr/>
              <a:t>🚧 👀 BUT you push the changes to the newly created branch to prevent messing up the master branch! 👀 🚧</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push origin cool-feature</a:t>
            </a:r>
          </a:p>
          <a:p>
            <a:pPr lvl="0" indent="0" marL="0">
              <a:buNone/>
            </a:pPr>
            <a:r>
              <a:rPr/>
              <a:t>. . .</a:t>
            </a:r>
          </a:p>
          <a:p>
            <a:pPr lvl="0" indent="0" marL="0">
              <a:buNone/>
            </a:pPr>
          </a:p>
          <a:p>
            <a:pPr lvl="0" indent="0" marL="0">
              <a:spcBef>
                <a:spcPts val="3000"/>
              </a:spcBef>
              <a:buNone/>
            </a:pPr>
          </a:p>
          <a:p>
            <a:pPr lvl="0" indent="-342900" marL="342900">
              <a:buAutoNum startAt="7" type="arabicParenR"/>
            </a:pPr>
            <a:r>
              <a:rPr/>
              <a:t>On GitHub, create a pull request</a:t>
            </a:r>
          </a:p>
          <a:p>
            <a:pPr lvl="0" indent="0" marL="0">
              <a:buNone/>
            </a:pPr>
          </a:p>
          <a:p>
            <a:pPr lvl="0" indent="0" marL="0">
              <a:buNone/>
            </a:pPr>
            <a:r>
              <a:rPr/>
              <a:t>. . .</a:t>
            </a:r>
          </a:p>
          <a:p>
            <a:pPr lvl="0" indent="0" marL="0">
              <a:buNone/>
            </a:pPr>
          </a:p>
          <a:p>
            <a:pPr lvl="0" indent="-342900" marL="342900">
              <a:buAutoNum startAt="8" type="arabicParenR"/>
            </a:pPr>
            <a:r>
              <a:rPr/>
              <a:t>Once all issues are resolved, your changes will be merged into the master branch 🥳</a:t>
            </a:r>
          </a:p>
          <a:p>
            <a:pPr lvl="0" indent="0" marL="0">
              <a:spcBef>
                <a:spcPts val="3000"/>
              </a:spcBef>
              <a:buNone/>
            </a:pPr>
          </a:p>
          <a:p>
            <a:pPr lvl="0" indent="-342900" marL="342900">
              <a:buAutoNum startAt="9" type="arabicParenR"/>
            </a:pPr>
            <a:r>
              <a:rPr/>
              <a:t>Checkout to master branch</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checkout master</a:t>
            </a:r>
          </a:p>
          <a:p>
            <a:pPr lvl="0" indent="0" marL="0">
              <a:buNone/>
            </a:pPr>
            <a:r>
              <a:rPr/>
              <a:t>. . .</a:t>
            </a:r>
          </a:p>
          <a:p>
            <a:pPr lvl="0" indent="0" marL="0">
              <a:buNone/>
            </a:pPr>
          </a:p>
          <a:p>
            <a:pPr lvl="0" indent="-342900" marL="342900">
              <a:buAutoNum startAt="10" type="arabicParenR"/>
            </a:pPr>
            <a:r>
              <a:rPr/>
              <a:t>Pull changes</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pull origin master</a:t>
            </a:r>
          </a:p>
          <a:p>
            <a:pPr lvl="0" indent="0" marL="0">
              <a:buNone/>
            </a:pPr>
            <a:r>
              <a:rPr/>
              <a:t>. . .</a:t>
            </a:r>
          </a:p>
          <a:p>
            <a:pPr lvl="0" indent="0" marL="0">
              <a:buNone/>
            </a:pPr>
          </a:p>
          <a:p>
            <a:pPr lvl="0" indent="-342900" marL="342900">
              <a:buAutoNum startAt="11" type="arabicParenR"/>
            </a:pPr>
            <a:r>
              <a:rPr/>
              <a:t>Checkout a new branch for missing feature.</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-b</a:t>
            </a:r>
            <a:r>
              <a:rPr>
                <a:solidFill>
                  <a:srgbClr val="003B4F"/>
                </a:solidFill>
                <a:latin typeface="Courier"/>
              </a:rPr>
              <a:t> data-reader</a:t>
            </a:r>
          </a:p>
          <a:p>
            <a:pPr lvl="0" indent="0" marL="0">
              <a:buNone/>
            </a:pPr>
          </a:p>
          <a:p>
            <a:pPr lvl="0" indent="0" marL="0">
              <a:buNone/>
            </a:pPr>
            <a:r>
              <a:rPr/>
              <a:t>. . .</a:t>
            </a:r>
          </a:p>
          <a:p>
            <a:pPr lvl="0" indent="0" marL="0">
              <a:spcBef>
                <a:spcPts val="3000"/>
              </a:spcBef>
              <a:buNone/>
            </a:pPr>
            <a:r>
              <a:rPr b="1"/>
              <a:t>… And so on …</a:t>
            </a:r>
          </a:p>
          <a:p>
            <a:pPr lvl="0" indent="0" marL="0">
              <a:spcBef>
                <a:spcPts val="3000"/>
              </a:spcBef>
              <a:buNone/>
            </a:pPr>
            <a:r>
              <a:rPr b="1"/>
              <a:t>Scenario 2 - you want to contribute to an open science project</a:t>
            </a:r>
          </a:p>
          <a:p>
            <a:pPr lvl="0" indent="0" marL="0">
              <a:buNone/>
            </a:pPr>
            <a:r>
              <a:rPr/>
              <a:t>. . .</a:t>
            </a:r>
          </a:p>
          <a:p>
            <a:pPr lvl="0" indent="-342900" marL="342900">
              <a:buAutoNum type="arabicParenR"/>
            </a:pPr>
            <a:r>
              <a:rPr/>
              <a:t>In GitHub, navigate to the project you want to contribute to</a:t>
            </a:r>
          </a:p>
          <a:p>
            <a:pPr lvl="0" indent="0" marL="0">
              <a:buNone/>
            </a:pPr>
            <a:r>
              <a:rPr/>
              <a:t>. . .</a:t>
            </a:r>
          </a:p>
          <a:p>
            <a:pPr lvl="0" indent="-342900" marL="342900">
              <a:buAutoNum startAt="2" type="arabicParenR"/>
            </a:pPr>
            <a:r>
              <a:rPr/>
              <a:t>Fork the repo!</a:t>
            </a:r>
          </a:p>
          <a:p>
            <a:pPr lvl="0" indent="0" marL="0">
              <a:buNone/>
            </a:pPr>
          </a:p>
          <a:p>
            <a:pPr lvl="0" indent="0" marL="0">
              <a:buNone/>
            </a:pPr>
            <a:r>
              <a:rPr/>
              <a:t>. . .</a:t>
            </a:r>
          </a:p>
          <a:p>
            <a:pPr lvl="0" indent="-342900" marL="342900">
              <a:buAutoNum startAt="3" type="arabicParenR"/>
            </a:pPr>
            <a:r>
              <a:rPr/>
              <a:t>Clone the new repo!</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clone https://github.com/AnneOkk/Testrepo-1.git</a:t>
            </a:r>
          </a:p>
          <a:p>
            <a:pPr lvl="0" indent="0" marL="0">
              <a:buNone/>
            </a:pPr>
            <a:r>
              <a:rPr/>
              <a:t>. . .</a:t>
            </a:r>
          </a:p>
          <a:p>
            <a:pPr lvl="0" indent="-342900" marL="342900">
              <a:buAutoNum startAt="4" type="arabicParenR"/>
            </a:pPr>
            <a:r>
              <a:rPr/>
              <a:t>Make your changes and then add, commit, and push to your master branch</a:t>
            </a:r>
          </a:p>
          <a:p>
            <a:pPr lvl="0" indent="0" marL="0">
              <a:buNone/>
            </a:pPr>
            <a:r>
              <a:rPr/>
              <a:t>. . .</a:t>
            </a:r>
          </a:p>
          <a:p>
            <a:pPr lvl="0" indent="0" marL="0">
              <a:spcBef>
                <a:spcPts val="3000"/>
              </a:spcBef>
              <a:buNone/>
            </a:pPr>
          </a:p>
          <a:p>
            <a:pPr lvl="0" indent="-342900" marL="342900">
              <a:buAutoNum startAt="5" type="arabicParenR"/>
            </a:pPr>
            <a:r>
              <a:rPr/>
              <a:t>On GitHub, go back to the original repository and create a pull request.</a:t>
            </a:r>
          </a:p>
          <a:p>
            <a:pPr lvl="0" indent="0" marL="0">
              <a:buNone/>
            </a:pPr>
            <a:r>
              <a:rPr/>
              <a:t>You may need to click “compare across forks”</a:t>
            </a:r>
          </a:p>
          <a:p>
            <a:pPr lvl="0" indent="0" marL="0">
              <a:buNone/>
            </a:pPr>
          </a:p>
          <a:p>
            <a:pPr lvl="0" indent="0" marL="0">
              <a:spcBef>
                <a:spcPts val="3000"/>
              </a:spcBef>
              <a:buNone/>
            </a:pPr>
            <a:r>
              <a:rPr b="1"/>
              <a:t>… On the other side (repo owner)</a:t>
            </a:r>
          </a:p>
        </p:txBody>
      </p:sp>
      <p:pic>
        <p:nvPicPr>
          <p:cNvPr descr="images/review_pull.png" id="0" name="Picture 1"/>
          <p:cNvPicPr>
            <a:picLocks noGrp="1" noChangeAspect="1"/>
          </p:cNvPicPr>
          <p:nvPr/>
        </p:nvPicPr>
        <p:blipFill>
          <a:blip r:embed="rId2"/>
          <a:stretch>
            <a:fillRect/>
          </a:stretch>
        </p:blipFill>
        <p:spPr bwMode="auto">
          <a:xfrm>
            <a:off x="3568700" y="1524000"/>
            <a:ext cx="5105400" cy="17526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Open and review the pull request! 🔍</a:t>
            </a:r>
          </a:p>
          <a:p>
            <a:pPr lvl="0" indent="0" marL="0">
              <a:buNone/>
            </a:pPr>
            <a:r>
              <a:rPr/>
              <a:t>If you’re happy with the changes, merge! 👍</a:t>
            </a:r>
          </a:p>
          <a:p>
            <a:pPr lvl="0" indent="0" marL="0">
              <a:buNone/>
            </a:pPr>
            <a:r>
              <a:rPr/>
              <a:t>Otherwise, request additional changes in comments. 💬</a:t>
            </a:r>
          </a:p>
          <a:p>
            <a:pPr lvl="0" indent="0" marL="0">
              <a:buNone/>
            </a:pPr>
            <a:r>
              <a:rPr/>
              <a:t>. . .</a:t>
            </a:r>
          </a:p>
          <a:p>
            <a:pPr lvl="0" indent="0" marL="0">
              <a:buNone/>
            </a:pPr>
          </a:p>
          <a:p>
            <a:pPr lvl="0" indent="0" marL="0">
              <a:spcBef>
                <a:spcPts val="3000"/>
              </a:spcBef>
              <a:buNone/>
            </a:pPr>
            <a:r>
              <a:rPr b="1"/>
              <a:t>🎊 Yey, you’re all set to contribute to open science projects on GitHub!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Turn (15 min)</a:t>
            </a:r>
          </a:p>
        </p:txBody>
      </p:sp>
      <p:sp>
        <p:nvSpPr>
          <p:cNvPr id="3" name="Content Placeholder 2"/>
          <p:cNvSpPr>
            <a:spLocks noGrp="1"/>
          </p:cNvSpPr>
          <p:nvPr>
            <p:ph idx="1"/>
          </p:nvPr>
        </p:nvSpPr>
        <p:spPr/>
        <p:txBody>
          <a:bodyPr/>
          <a:lstStyle/>
          <a:p>
            <a:pPr lvl="0" indent="-342900" marL="342900">
              <a:buAutoNum startAt="0" type="arabicPeriod"/>
            </a:pPr>
            <a:r>
              <a:rPr/>
              <a:t>[Get Git and GitHub up and running]</a:t>
            </a:r>
          </a:p>
          <a:p>
            <a:pPr lvl="0" indent="-342900" marL="342900">
              <a:buAutoNum startAt="0" type="arabicPeriod"/>
            </a:pPr>
            <a:r>
              <a:rPr/>
              <a:t>Connect your local R project folder with a GitHub repository</a:t>
            </a:r>
          </a:p>
          <a:p>
            <a:pPr lvl="0" indent="-342900" marL="342900">
              <a:buAutoNum startAt="0" type="arabicPeriod"/>
            </a:pPr>
            <a:r>
              <a:rPr/>
              <a:t>Change some of the content in R, save, and then push the changes to GitHub</a:t>
            </a:r>
          </a:p>
          <a:p>
            <a:pPr lvl="0" indent="0" marL="0">
              <a:buNone/>
            </a:pPr>
            <a:r>
              <a:rPr b="1"/>
              <a:t>terminal</a:t>
            </a:r>
          </a:p>
          <a:p>
            <a:pPr lvl="0" indent="0">
              <a:buNone/>
            </a:pPr>
            <a:r>
              <a:rPr>
                <a:solidFill>
                  <a:srgbClr val="4758AB"/>
                </a:solidFill>
                <a:latin typeface="Courier"/>
              </a:rPr>
              <a:t>git</a:t>
            </a:r>
            <a:r>
              <a:rPr>
                <a:solidFill>
                  <a:srgbClr val="003B4F"/>
                </a:solidFill>
                <a:latin typeface="Courier"/>
              </a:rPr>
              <a:t> add .</a:t>
            </a:r>
            <a:br/>
            <a:r>
              <a:rPr>
                <a:solidFill>
                  <a:srgbClr val="4758AB"/>
                </a:solidFill>
                <a:latin typeface="Courier"/>
              </a:rPr>
              <a:t>git</a:t>
            </a:r>
            <a:r>
              <a:rPr>
                <a:solidFill>
                  <a:srgbClr val="003B4F"/>
                </a:solidFill>
                <a:latin typeface="Courier"/>
              </a:rPr>
              <a:t> commit </a:t>
            </a:r>
            <a:r>
              <a:rPr>
                <a:solidFill>
                  <a:srgbClr val="657422"/>
                </a:solidFill>
                <a:latin typeface="Courier"/>
              </a:rPr>
              <a:t>-m</a:t>
            </a:r>
            <a:r>
              <a:rPr>
                <a:solidFill>
                  <a:srgbClr val="003B4F"/>
                </a:solidFill>
                <a:latin typeface="Courier"/>
              </a:rPr>
              <a:t> </a:t>
            </a:r>
            <a:r>
              <a:rPr>
                <a:solidFill>
                  <a:srgbClr val="20794D"/>
                </a:solidFill>
                <a:latin typeface="Courier"/>
              </a:rPr>
              <a:t>"senseful commit message that describes the change(s)"</a:t>
            </a:r>
            <a:br/>
            <a:r>
              <a:rPr>
                <a:solidFill>
                  <a:srgbClr val="4758AB"/>
                </a:solidFill>
                <a:latin typeface="Courier"/>
              </a:rPr>
              <a:t>git</a:t>
            </a:r>
            <a:r>
              <a:rPr>
                <a:solidFill>
                  <a:srgbClr val="003B4F"/>
                </a:solidFill>
                <a:latin typeface="Courier"/>
              </a:rPr>
              <a:t> push origin master</a:t>
            </a:r>
          </a:p>
          <a:p>
            <a:pPr lvl="0" indent="0" marL="0">
              <a:buNone/>
            </a:pPr>
          </a:p>
          <a:p>
            <a:pPr lvl="0" indent="-342900" marL="342900">
              <a:buAutoNum startAt="3" type="arabicPeriod"/>
            </a:pPr>
            <a:r>
              <a:rPr/>
              <a:t>[OPTIONAL] Create a pull request for your own repository and merge the changes into the master branch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Integrating osf with GitHub</a:t>
            </a:r>
          </a:p>
        </p:txBody>
      </p:sp>
      <p:sp>
        <p:nvSpPr>
          <p:cNvPr id="3" name="Content Placeholder 2"/>
          <p:cNvSpPr>
            <a:spLocks noGrp="1"/>
          </p:cNvSpPr>
          <p:nvPr>
            <p:ph idx="1"/>
          </p:nvPr>
        </p:nvSpPr>
        <p:spPr/>
        <p:txBody>
          <a:bodyPr/>
          <a:lstStyle/>
          <a:p>
            <a:pPr lvl="0" indent="0" marL="0">
              <a:spcBef>
                <a:spcPts val="3000"/>
              </a:spcBef>
              <a:buNone/>
            </a:pPr>
            <a:r>
              <a:rPr b="1"/>
              <a:t>Integrating osf with GitHub</a:t>
            </a:r>
          </a:p>
          <a:p>
            <a:pPr lvl="0" indent="-342900" marL="342900">
              <a:buAutoNum type="arabicParenR"/>
            </a:pPr>
            <a:r>
              <a:rPr/>
              <a:t>Create your osf project</a:t>
            </a:r>
          </a:p>
          <a:p>
            <a:pPr lvl="0" indent="0" marL="0">
              <a:buNone/>
            </a:pPr>
            <a:r>
              <a:rPr/>
              <a:t>. . .</a:t>
            </a:r>
          </a:p>
          <a:p>
            <a:pPr lvl="0" indent="-342900" marL="342900">
              <a:buAutoNum startAt="2" type="arabicParenR"/>
            </a:pPr>
            <a:r>
              <a:rPr/>
              <a:t>Enable GitHub in Add-ons</a:t>
            </a:r>
          </a:p>
          <a:p>
            <a:pPr lvl="0" indent="0" marL="0">
              <a:buNone/>
            </a:pPr>
          </a:p>
          <a:p>
            <a:pPr lvl="0" indent="0" marL="0">
              <a:spcBef>
                <a:spcPts val="3000"/>
              </a:spcBef>
              <a:buNone/>
            </a:pPr>
          </a:p>
          <a:p>
            <a:pPr lvl="0" indent="-342900" marL="342900">
              <a:buAutoNum startAt="3" type="arabicParenR"/>
            </a:pPr>
            <a:r>
              <a:rPr/>
              <a:t>Import GitHub Account</a:t>
            </a:r>
          </a:p>
          <a:p>
            <a:pPr lvl="0" indent="0" marL="0">
              <a:buNone/>
            </a:pPr>
          </a:p>
          <a:p>
            <a:pPr lvl="0" indent="0" marL="0">
              <a:spcBef>
                <a:spcPts val="3000"/>
              </a:spcBef>
              <a:buNone/>
            </a:pPr>
          </a:p>
          <a:p>
            <a:pPr lvl="0" indent="0" marL="0">
              <a:spcBef>
                <a:spcPts val="3000"/>
              </a:spcBef>
              <a:buNone/>
            </a:pPr>
            <a:r>
              <a:rPr b="1"/>
              <a:t>4. Select Repo</a:t>
            </a:r>
          </a:p>
          <a:p>
            <a:pPr lvl="0" indent="0" marL="0">
              <a:buNone/>
            </a:pPr>
          </a:p>
          <a:p>
            <a:pPr lvl="0" indent="0" marL="0">
              <a:buNone/>
            </a:pPr>
            <a:r>
              <a:rPr/>
              <a:t>. . .</a:t>
            </a:r>
          </a:p>
          <a:p>
            <a:pPr lvl="0" indent="0" marL="0">
              <a:spcBef>
                <a:spcPts val="3000"/>
              </a:spcBef>
              <a:buNone/>
            </a:pPr>
            <a:r>
              <a:rPr b="1"/>
              <a:t>🎊 Yey, you’re all set to connect your GitHub content to osf! 🎊</a:t>
            </a:r>
          </a:p>
          <a:p>
            <a:pPr lvl="0" indent="0" marL="0">
              <a:spcBef>
                <a:spcPts val="3000"/>
              </a:spcBef>
              <a:buNone/>
            </a:pPr>
            <a:r>
              <a:rPr b="1"/>
              <a:t>…And there is so much more!</a:t>
            </a:r>
          </a:p>
          <a:p>
            <a:pPr lvl="0" indent="0" marL="0">
              <a:buNone/>
            </a:pPr>
          </a:p>
          <a:p>
            <a:pPr lvl="0" indent="0" marL="0">
              <a:buNone/>
            </a:pPr>
            <a:r>
              <a:rPr/>
              <a:t>Find me at:</a:t>
            </a:r>
          </a:p>
          <a:p>
            <a:pPr lvl="0" indent="0" marL="0">
              <a:buNone/>
            </a:pPr>
            <a:r>
              <a:rPr>
                <a:hlinkClick r:id="rId2"/>
              </a:rPr>
              <a:t>@AnKaKleine</a:t>
            </a:r>
          </a:p>
          <a:p>
            <a:pPr lvl="0" indent="0" marL="0">
              <a:buNone/>
            </a:pPr>
            <a:r>
              <a:rPr>
                <a:hlinkClick r:id="rId3"/>
              </a:rPr>
              <a:t>@AnneOkk</a:t>
            </a:r>
          </a:p>
          <a:p>
            <a:pPr lvl="0" indent="0" marL="0">
              <a:buNone/>
            </a:pPr>
            <a:r>
              <a:rPr>
                <a:hlinkClick r:id="rId4"/>
              </a:rPr>
              <a:t>http://annekathrinkleine.com/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Quarto, more than </a:t>
            </a:r>
            <a:r>
              <a:rPr b="1" i="1"/>
              <a:t>just</a:t>
            </a:r>
            <a:r>
              <a:rPr b="1"/>
              <a:t> </a:t>
            </a:r>
            <a:r>
              <a:rPr b="1">
                <a:latin typeface="Courier"/>
              </a:rPr>
              <a:t>knitr</a:t>
            </a:r>
          </a:p>
          <a:p>
            <a:pPr lvl="0" indent="0" marL="0">
              <a:buNone/>
            </a:pPr>
            <a:r>
              <a:rPr/>
              <a:t>. . .</a:t>
            </a:r>
          </a:p>
        </p:txBody>
      </p:sp>
      <p:pic>
        <p:nvPicPr>
          <p:cNvPr descr="images/qmd-knitr.jpeg" id="0" name="Picture 1"/>
          <p:cNvPicPr>
            <a:picLocks noGrp="1" noChangeAspect="1"/>
          </p:cNvPicPr>
          <p:nvPr/>
        </p:nvPicPr>
        <p:blipFill>
          <a:blip r:embed="rId2"/>
          <a:stretch>
            <a:fillRect/>
          </a:stretch>
        </p:blipFill>
        <p:spPr bwMode="auto">
          <a:xfrm>
            <a:off x="3568700" y="1562100"/>
            <a:ext cx="5105400" cy="16510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Quarto, more than </a:t>
            </a:r>
            <a:r>
              <a:rPr b="1" i="1"/>
              <a:t>just</a:t>
            </a:r>
            <a:r>
              <a:rPr b="1"/>
              <a:t> </a:t>
            </a:r>
            <a:r>
              <a:rPr b="1">
                <a:latin typeface="Courier"/>
              </a:rPr>
              <a:t>knitr</a:t>
            </a:r>
          </a:p>
        </p:txBody>
      </p:sp>
      <p:pic>
        <p:nvPicPr>
          <p:cNvPr descr="images/qmd-jupyter.jpeg" id="0" name="Picture 1"/>
          <p:cNvPicPr>
            <a:picLocks noGrp="1" noChangeAspect="1"/>
          </p:cNvPicPr>
          <p:nvPr/>
        </p:nvPicPr>
        <p:blipFill>
          <a:blip r:embed="rId2"/>
          <a:stretch>
            <a:fillRect/>
          </a:stretch>
        </p:blipFill>
        <p:spPr bwMode="auto">
          <a:xfrm>
            <a:off x="3568700" y="1600200"/>
            <a:ext cx="5105400" cy="1574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 what is Quarto?</a:t>
            </a:r>
          </a:p>
          <a:p>
            <a:pPr lvl="0" indent="0" marL="1270000">
              <a:buNone/>
            </a:pPr>
            <a:r>
              <a:rPr sz="2000"/>
              <a:t>Quarto is a command line interface (CLI) that renders plain text formats (</a:t>
            </a:r>
            <a:r>
              <a:rPr sz="2000">
                <a:latin typeface="Courier"/>
              </a:rPr>
              <a:t>.qmd</a:t>
            </a:r>
            <a:r>
              <a:rPr sz="2000"/>
              <a:t>, </a:t>
            </a:r>
            <a:r>
              <a:rPr sz="2000">
                <a:latin typeface="Courier"/>
              </a:rPr>
              <a:t>.rmd</a:t>
            </a:r>
            <a:r>
              <a:rPr sz="2000"/>
              <a:t>, </a:t>
            </a:r>
            <a:r>
              <a:rPr sz="2000">
                <a:latin typeface="Courier"/>
              </a:rPr>
              <a:t>.md</a:t>
            </a:r>
            <a:r>
              <a:rPr sz="2000"/>
              <a:t>) OR mixed formats (</a:t>
            </a:r>
            <a:r>
              <a:rPr sz="2000">
                <a:latin typeface="Courier"/>
              </a:rPr>
              <a:t>.ipynb</a:t>
            </a:r>
            <a:r>
              <a:rPr sz="2000"/>
              <a:t>/Jupyter notebook) into static PDF/Word/HTML reports, books, websites, presentations and more</a:t>
            </a:r>
          </a:p>
          <a:p>
            <a:pPr lvl="0" indent="0" marL="0">
              <a:spcBef>
                <a:spcPts val="3000"/>
              </a:spcBef>
              <a:buNone/>
            </a:pPr>
            <a:r>
              <a:rPr b="1"/>
              <a:t>One install, “Batteries included”</a:t>
            </a:r>
          </a:p>
          <a:p>
            <a:pPr lvl="0"/>
            <a:r>
              <a:rPr/>
              <a:t>Quarto is bundled and comes pre-installed with RStudio </a:t>
            </a:r>
            <a:r>
              <a:rPr>
                <a:hlinkClick r:id="rId2"/>
              </a:rPr>
              <a:t>v2022.07.1</a:t>
            </a:r>
            <a:r>
              <a:rPr/>
              <a:t> and beyond!</a:t>
            </a:r>
          </a:p>
          <a:p>
            <a:pPr lvl="0"/>
            <a:r>
              <a:rPr>
                <a:hlinkClick r:id="rId3"/>
              </a:rPr>
              <a:t>more infos</a:t>
            </a:r>
          </a:p>
          <a:p>
            <a:pPr lvl="0" indent="0" marL="0">
              <a:spcBef>
                <a:spcPts val="3000"/>
              </a:spcBef>
              <a:buNone/>
            </a:pPr>
            <a:r>
              <a:rPr b="1"/>
              <a:t>Rendering</a:t>
            </a:r>
          </a:p>
          <a:p>
            <a:pPr lvl="0" indent="-342900" marL="342900">
              <a:buAutoNum type="arabicPeriod"/>
            </a:pPr>
            <a:r>
              <a:rPr/>
              <a:t>Render button</a:t>
            </a:r>
          </a:p>
          <a:p>
            <a:pPr lvl="0" indent="0" marL="0">
              <a:buNone/>
            </a:pPr>
            <a:r>
              <a:rPr/>
              <a:t>. . .</a:t>
            </a:r>
          </a:p>
        </p:txBody>
      </p:sp>
      <p:pic>
        <p:nvPicPr>
          <p:cNvPr descr="https://quarto.org/docs/tools/images/rstudio-render.png" id="0" name="Picture 1"/>
          <p:cNvPicPr>
            <a:picLocks noGrp="1" noChangeAspect="1"/>
          </p:cNvPicPr>
          <p:nvPr/>
        </p:nvPicPr>
        <p:blipFill>
          <a:blip r:embed="rId4"/>
          <a:stretch>
            <a:fillRect/>
          </a:stretch>
        </p:blipFill>
        <p:spPr bwMode="auto">
          <a:xfrm>
            <a:off x="3568700" y="1689100"/>
            <a:ext cx="5105400" cy="1409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Rendering</a:t>
            </a:r>
          </a:p>
          <a:p>
            <a:pPr lvl="0" indent="-342900" marL="342900">
              <a:buAutoNum startAt="2" type="arabicPeriod"/>
            </a:pPr>
            <a:r>
              <a:rPr/>
              <a:t>System shell via </a:t>
            </a:r>
            <a:r>
              <a:rPr>
                <a:latin typeface="Courier"/>
              </a:rPr>
              <a:t>quarto render</a:t>
            </a:r>
          </a:p>
          <a:p>
            <a:pPr lvl="0" indent="0" marL="0">
              <a:buNone/>
            </a:pPr>
            <a:r>
              <a:rPr b="1"/>
              <a:t>terminal</a:t>
            </a:r>
          </a:p>
          <a:p>
            <a:pPr lvl="0" indent="0">
              <a:buNone/>
            </a:pPr>
            <a:r>
              <a:rPr>
                <a:solidFill>
                  <a:srgbClr val="003B4F"/>
                </a:solidFill>
                <a:latin typeface="Courier"/>
              </a:rPr>
              <a:t>quarto render document.qmd </a:t>
            </a:r>
            <a:r>
              <a:rPr>
                <a:solidFill>
                  <a:srgbClr val="5E5E5E"/>
                </a:solidFill>
                <a:latin typeface="Courier"/>
              </a:rPr>
              <a:t># defaults to html</a:t>
            </a:r>
            <a:br/>
            <a:r>
              <a:rPr>
                <a:solidFill>
                  <a:srgbClr val="003B4F"/>
                </a:solidFill>
                <a:latin typeface="Courier"/>
              </a:rPr>
              <a:t>quarto render document.qmd </a:t>
            </a:r>
            <a:r>
              <a:rPr>
                <a:solidFill>
                  <a:srgbClr val="657422"/>
                </a:solidFill>
                <a:latin typeface="Courier"/>
              </a:rPr>
              <a:t>--to</a:t>
            </a:r>
            <a:r>
              <a:rPr>
                <a:solidFill>
                  <a:srgbClr val="003B4F"/>
                </a:solidFill>
                <a:latin typeface="Courier"/>
              </a:rPr>
              <a:t> pdf</a:t>
            </a:r>
            <a:br/>
            <a:r>
              <a:rPr>
                <a:solidFill>
                  <a:srgbClr val="003B4F"/>
                </a:solidFill>
                <a:latin typeface="Courier"/>
              </a:rPr>
              <a:t>quarto render document.qmd </a:t>
            </a:r>
            <a:r>
              <a:rPr>
                <a:solidFill>
                  <a:srgbClr val="657422"/>
                </a:solidFill>
                <a:latin typeface="Courier"/>
              </a:rPr>
              <a:t>--to</a:t>
            </a:r>
            <a:r>
              <a:rPr>
                <a:solidFill>
                  <a:srgbClr val="003B4F"/>
                </a:solidFill>
                <a:latin typeface="Courier"/>
              </a:rPr>
              <a:t> docx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Quick excourse: </a:t>
            </a:r>
            <a:r>
              <a:rPr i="1"/>
              <a:t>Power Shell</a:t>
            </a:r>
            <a:r>
              <a:rPr/>
              <a:t> and </a:t>
            </a:r>
            <a:r>
              <a:rPr i="1"/>
              <a:t>Terminal</a:t>
            </a:r>
          </a:p>
        </p:txBody>
      </p:sp>
      <p:sp>
        <p:nvSpPr>
          <p:cNvPr id="3" name="Text Placeholder 2"/>
          <p:cNvSpPr>
            <a:spLocks noGrp="1"/>
          </p:cNvSpPr>
          <p:nvPr>
            <p:ph idx="1" type="body"/>
          </p:nvPr>
        </p:nvSpPr>
        <p:spPr/>
        <p:txBody>
          <a:bodyPr/>
          <a:lstStyle/>
          <a:p>
            <a:pPr lvl="0" indent="0" marL="0">
              <a:buNone/>
            </a:pPr>
            <a:r>
              <a:rPr>
                <a:hlinkClick r:id="rId2"/>
              </a:rPr>
              <a:t>Windows Power Shell</a:t>
            </a:r>
          </a:p>
          <a:p>
            <a:pPr lvl="0"/>
            <a:r>
              <a:rPr/>
              <a:t>Click Start, type PowerShell, right-click Windows PowerShell, and then click Run as administrator</a:t>
            </a:r>
          </a:p>
        </p:txBody>
      </p:sp>
      <p:pic>
        <p:nvPicPr>
          <p:cNvPr descr="images/power_shell.png" id="0" name="Picture 1"/>
          <p:cNvPicPr>
            <a:picLocks noGrp="1" noChangeAspect="1"/>
          </p:cNvPicPr>
          <p:nvPr/>
        </p:nvPicPr>
        <p:blipFill>
          <a:blip r:embed="rId3"/>
          <a:stretch>
            <a:fillRect/>
          </a:stretch>
        </p:blipFill>
        <p:spPr bwMode="auto">
          <a:xfrm>
            <a:off x="469900" y="1625600"/>
            <a:ext cx="4025900" cy="29591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hlinkClick r:id="rId4"/>
              </a:rPr>
              <a:t>Image source: Wikipedia</a:t>
            </a:r>
          </a:p>
        </p:txBody>
      </p:sp>
      <p:sp>
        <p:nvSpPr>
          <p:cNvPr id="5" name="Text Placeholder 4"/>
          <p:cNvSpPr>
            <a:spLocks noGrp="1"/>
          </p:cNvSpPr>
          <p:nvPr>
            <p:ph idx="3" sz="quarter" type="body"/>
          </p:nvPr>
        </p:nvSpPr>
        <p:spPr/>
        <p:txBody>
          <a:bodyPr/>
          <a:lstStyle/>
          <a:p>
            <a:pPr lvl="0" indent="0" marL="0">
              <a:buNone/>
            </a:pPr>
            <a:r>
              <a:rPr>
                <a:hlinkClick r:id="rId5"/>
              </a:rPr>
              <a:t>Mac Terminal</a:t>
            </a:r>
          </a:p>
          <a:p>
            <a:pPr lvl="0"/>
            <a:r>
              <a:rPr/>
              <a:t>Click the Launchpad icon in the Dock, type Terminal in the search field, then click Terminal</a:t>
            </a:r>
          </a:p>
        </p:txBody>
      </p:sp>
      <p:pic>
        <p:nvPicPr>
          <p:cNvPr descr="images/terminal.png" id="0" name="Picture 1"/>
          <p:cNvPicPr>
            <a:picLocks noGrp="1" noChangeAspect="1"/>
          </p:cNvPicPr>
          <p:nvPr/>
        </p:nvPicPr>
        <p:blipFill>
          <a:blip r:embed="rId6"/>
          <a:stretch>
            <a:fillRect/>
          </a:stretch>
        </p:blipFill>
        <p:spPr bwMode="auto">
          <a:xfrm>
            <a:off x="4635500" y="1828800"/>
            <a:ext cx="4038600" cy="2552700"/>
          </a:xfrm>
          <a:prstGeom prst="rect">
            <a:avLst/>
          </a:prstGeom>
          <a:noFill/>
          <a:ln w="9525">
            <a:noFill/>
            <a:headEnd/>
            <a:tailEnd/>
          </a:ln>
        </p:spPr>
      </p:pic>
      <p:sp>
        <p:nvSpPr>
          <p:cNvPr id="6" name="Content Placeholder 5"/>
          <p:cNvSpPr>
            <a:spLocks noGrp="1"/>
          </p:cNvSpPr>
          <p:nvPr>
            <p:ph idx="4" sz="quarter"/>
          </p:nvPr>
        </p:nvSpPr>
        <p:spPr/>
        <p:txBody>
          <a:bodyPr/>
          <a:lstStyle/>
          <a:p>
            <a:pPr lvl="0" indent="0" marL="0">
              <a:buNone/>
            </a:pPr>
            <a:r>
              <a:rPr>
                <a:hlinkClick r:id="rId7"/>
              </a:rPr>
              <a:t>Image source: Wikipedia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Rendering</a:t>
            </a:r>
          </a:p>
          <a:p>
            <a:pPr lvl="0" indent="-342900" marL="342900">
              <a:buAutoNum startAt="3" type="arabicPeriod"/>
            </a:pPr>
            <a:r>
              <a:rPr/>
              <a:t>R console via </a:t>
            </a:r>
            <a:r>
              <a:rPr>
                <a:latin typeface="Courier"/>
              </a:rPr>
              <a:t>quarto</a:t>
            </a:r>
            <a:r>
              <a:rPr/>
              <a:t> R package</a:t>
            </a:r>
          </a:p>
          <a:p>
            <a:pPr lvl="0" indent="0">
              <a:buNone/>
            </a:pPr>
            <a:r>
              <a:rPr>
                <a:solidFill>
                  <a:srgbClr val="4758AB"/>
                </a:solidFill>
                <a:latin typeface="Courier"/>
              </a:rPr>
              <a:t>library</a:t>
            </a:r>
            <a:r>
              <a:rPr>
                <a:solidFill>
                  <a:srgbClr val="003B4F"/>
                </a:solidFill>
                <a:latin typeface="Courier"/>
              </a:rPr>
              <a:t>(quarto)</a:t>
            </a:r>
            <a:br/>
            <a:r>
              <a:rPr>
                <a:solidFill>
                  <a:srgbClr val="4758AB"/>
                </a:solidFill>
                <a:latin typeface="Courier"/>
              </a:rPr>
              <a:t>quarto_render</a:t>
            </a:r>
            <a:r>
              <a:rPr>
                <a:solidFill>
                  <a:srgbClr val="003B4F"/>
                </a:solidFill>
                <a:latin typeface="Courier"/>
              </a:rPr>
              <a:t>(</a:t>
            </a:r>
            <a:r>
              <a:rPr>
                <a:solidFill>
                  <a:srgbClr val="20794D"/>
                </a:solidFill>
                <a:latin typeface="Courier"/>
              </a:rPr>
              <a:t>"document.qmd"</a:t>
            </a:r>
            <a:r>
              <a:rPr>
                <a:solidFill>
                  <a:srgbClr val="003B4F"/>
                </a:solidFill>
                <a:latin typeface="Courier"/>
              </a:rPr>
              <a:t>) </a:t>
            </a:r>
            <a:r>
              <a:rPr>
                <a:solidFill>
                  <a:srgbClr val="5E5E5E"/>
                </a:solidFill>
                <a:latin typeface="Courier"/>
              </a:rPr>
              <a:t># defaults to html</a:t>
            </a:r>
            <a:br/>
            <a:r>
              <a:rPr>
                <a:solidFill>
                  <a:srgbClr val="4758AB"/>
                </a:solidFill>
                <a:latin typeface="Courier"/>
              </a:rPr>
              <a:t>quarto_render</a:t>
            </a:r>
            <a:r>
              <a:rPr>
                <a:solidFill>
                  <a:srgbClr val="003B4F"/>
                </a:solidFill>
                <a:latin typeface="Courier"/>
              </a:rPr>
              <a:t>(</a:t>
            </a:r>
            <a:r>
              <a:rPr>
                <a:solidFill>
                  <a:srgbClr val="20794D"/>
                </a:solidFill>
                <a:latin typeface="Courier"/>
              </a:rPr>
              <a:t>"document.qmd"</a:t>
            </a:r>
            <a:r>
              <a:rPr>
                <a:solidFill>
                  <a:srgbClr val="003B4F"/>
                </a:solidFill>
                <a:latin typeface="Courier"/>
              </a:rPr>
              <a:t>, </a:t>
            </a:r>
            <a:r>
              <a:rPr>
                <a:solidFill>
                  <a:srgbClr val="657422"/>
                </a:solidFill>
                <a:latin typeface="Courier"/>
              </a:rPr>
              <a:t>output_format =</a:t>
            </a:r>
            <a:r>
              <a:rPr>
                <a:solidFill>
                  <a:srgbClr val="003B4F"/>
                </a:solidFill>
                <a:latin typeface="Courier"/>
              </a:rPr>
              <a:t> </a:t>
            </a:r>
            <a:r>
              <a:rPr>
                <a:solidFill>
                  <a:srgbClr val="20794D"/>
                </a:solidFill>
                <a:latin typeface="Courier"/>
              </a:rPr>
              <a:t>"pdf"</a:t>
            </a:r>
            <a:r>
              <a:rPr>
                <a:solidFill>
                  <a:srgbClr val="003B4F"/>
                </a:solidFill>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Change Your Mental Model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with R and Quarto + Collaboration using GitHub</dc:title>
  <dc:creator/>
  <cp:keywords/>
  <dcterms:created xsi:type="dcterms:W3CDTF">2023-11-02T07:40:20Z</dcterms:created>
  <dcterms:modified xsi:type="dcterms:W3CDTF">2023-11-02T07:40:20Z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enter">
    <vt:lpwstr>True</vt:lpwstr>
  </property>
  <property fmtid="{D5CDD505-2E9C-101B-9397-08002B2CF9AE}" pid="4" name="chalkboard">
    <vt:lpwstr/>
  </property>
  <property fmtid="{D5CDD505-2E9C-101B-9397-08002B2CF9AE}" pid="5" name="footer">
    <vt:lpwstr>https://quarto.org</vt:lpwstr>
  </property>
  <property fmtid="{D5CDD505-2E9C-101B-9397-08002B2CF9AE}" pid="6" name="header-includes">
    <vt:lpwstr/>
  </property>
  <property fmtid="{D5CDD505-2E9C-101B-9397-08002B2CF9AE}" pid="7" name="height">
    <vt:lpwstr>1000</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logo">
    <vt:lpwstr>/images/logoclin.png</vt:lpwstr>
  </property>
  <property fmtid="{D5CDD505-2E9C-101B-9397-08002B2CF9AE}" pid="12" name="preview-links">
    <vt:lpwstr>True</vt:lpwstr>
  </property>
  <property fmtid="{D5CDD505-2E9C-101B-9397-08002B2CF9AE}" pid="13" name="resources">
    <vt:lpwstr/>
  </property>
  <property fmtid="{D5CDD505-2E9C-101B-9397-08002B2CF9AE}" pid="14" name="scrollable">
    <vt:lpwstr>False</vt:lpwstr>
  </property>
  <property fmtid="{D5CDD505-2E9C-101B-9397-08002B2CF9AE}" pid="15" name="slide-number">
    <vt:lpwstr>True</vt:lpwstr>
  </property>
  <property fmtid="{D5CDD505-2E9C-101B-9397-08002B2CF9AE}" pid="16" name="subtitle">
    <vt:lpwstr>Introductory workshop for the Human AI Team, Sep 2022</vt:lpwstr>
  </property>
  <property fmtid="{D5CDD505-2E9C-101B-9397-08002B2CF9AE}" pid="17" name="theme">
    <vt:lpwstr/>
  </property>
  <property fmtid="{D5CDD505-2E9C-101B-9397-08002B2CF9AE}" pid="18" name="title-slide-attributes">
    <vt:lpwstr/>
  </property>
  <property fmtid="{D5CDD505-2E9C-101B-9397-08002B2CF9AE}" pid="19" name="toc-title">
    <vt:lpwstr>Table of contents</vt:lpwstr>
  </property>
  <property fmtid="{D5CDD505-2E9C-101B-9397-08002B2CF9AE}" pid="20" name="width">
    <vt:lpwstr>1500</vt:lpwstr>
  </property>
</Properties>
</file>