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90" r:id="rId2"/>
    <p:sldId id="284" r:id="rId3"/>
    <p:sldId id="285" r:id="rId4"/>
    <p:sldId id="287" r:id="rId5"/>
    <p:sldId id="265" r:id="rId6"/>
    <p:sldId id="278" r:id="rId7"/>
    <p:sldId id="259" r:id="rId8"/>
    <p:sldId id="260" r:id="rId9"/>
    <p:sldId id="271" r:id="rId10"/>
    <p:sldId id="261" r:id="rId11"/>
    <p:sldId id="270" r:id="rId12"/>
    <p:sldId id="262" r:id="rId13"/>
    <p:sldId id="272" r:id="rId14"/>
    <p:sldId id="263" r:id="rId15"/>
    <p:sldId id="273" r:id="rId16"/>
    <p:sldId id="264" r:id="rId17"/>
    <p:sldId id="274" r:id="rId18"/>
    <p:sldId id="266" r:id="rId19"/>
    <p:sldId id="267" r:id="rId20"/>
    <p:sldId id="277" r:id="rId21"/>
    <p:sldId id="289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/>
    <p:restoredTop sz="86376"/>
  </p:normalViewPr>
  <p:slideViewPr>
    <p:cSldViewPr snapToGrid="0" snapToObjects="1">
      <p:cViewPr varScale="1">
        <p:scale>
          <a:sx n="93" d="100"/>
          <a:sy n="93" d="100"/>
        </p:scale>
        <p:origin x="232" y="480"/>
      </p:cViewPr>
      <p:guideLst/>
    </p:cSldViewPr>
  </p:slideViewPr>
  <p:outlineViewPr>
    <p:cViewPr>
      <p:scale>
        <a:sx n="33" d="100"/>
        <a:sy n="33" d="100"/>
      </p:scale>
      <p:origin x="0" y="-9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E74F8-453A-534F-B2DF-80A870044EF5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11B3F-5476-C54A-B0D2-7BDFC50290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94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11B3F-5476-C54A-B0D2-7BDFC502905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197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11B3F-5476-C54A-B0D2-7BDFC502905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56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11B3F-5476-C54A-B0D2-7BDFC502905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158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11B3F-5476-C54A-B0D2-7BDFC502905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062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11B3F-5476-C54A-B0D2-7BDFC502905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354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11B3F-5476-C54A-B0D2-7BDFC502905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462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11B3F-5476-C54A-B0D2-7BDFC502905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923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11B3F-5476-C54A-B0D2-7BDFC502905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35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11B3F-5476-C54A-B0D2-7BDFC502905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919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11B3F-5476-C54A-B0D2-7BDFC502905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551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11B3F-5476-C54A-B0D2-7BDFC502905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126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11B3F-5476-C54A-B0D2-7BDFC502905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8825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 final, les seules villes à retenir sont Paris 16 -01- 08 – 06, peut-être St Jean Cap Ferrat) Neuilly, Paris 17 – 03 – 04 </a:t>
            </a:r>
            <a:r>
              <a:rPr lang="fr-FR"/>
              <a:t>– peut-être Garches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11B3F-5476-C54A-B0D2-7BDFC502905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249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11B3F-5476-C54A-B0D2-7BDFC502905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846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11B3F-5476-C54A-B0D2-7BDFC502905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312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11B3F-5476-C54A-B0D2-7BDFC502905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302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11B3F-5476-C54A-B0D2-7BDFC502905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675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11B3F-5476-C54A-B0D2-7BDFC502905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965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11B3F-5476-C54A-B0D2-7BDFC502905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209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11B3F-5476-C54A-B0D2-7BDFC502905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46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BDBF3-8B2D-1C47-BCDE-C1EE50582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301438-A4B0-B94F-99AD-98C61A014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4482B3-7388-3B4E-A8F4-9DF386367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1D49-CD8F-8549-8699-504005EB6CD9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9B72A5-2C00-0B44-867B-8BFB7188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87B5B2-B723-7A49-8225-EB9BF9C4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D1EB-DEEC-1541-A0D1-D58E8DEBD2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37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10183-73C6-744A-9408-2031BE88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FCCCCC-C183-DF4D-972A-7515B006B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44DBAC-7B5F-1C4B-9380-76ED3E53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1D49-CD8F-8549-8699-504005EB6CD9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558DF9-9CE1-C54A-917D-1AA346740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1006CE-B75D-F74A-9FA8-62109A24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D1EB-DEEC-1541-A0D1-D58E8DEBD2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06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C07280B-A0B3-E64F-9AC5-5A12A484B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7923BF-6FBE-2C4F-A671-3A0DBC4B7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57E1CA-6E15-464B-9B4B-09AD1253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1D49-CD8F-8549-8699-504005EB6CD9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1CDC90-D6CE-CB47-8538-B99DF398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67296B-5723-B04D-9DC3-55A657AA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D1EB-DEEC-1541-A0D1-D58E8DEBD2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29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6B2E92-E38F-2140-883E-B14B85F09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FFCBD9-B137-014B-B5E6-725531E23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BB729F-2CB8-6B4A-85EC-02BFA2A6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1D49-CD8F-8549-8699-504005EB6CD9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AF8B20-03C6-6142-8CCF-5F9000F7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D2A359-130D-974D-A843-6D20CC68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D1EB-DEEC-1541-A0D1-D58E8DEBD2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31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0D9790-49CF-2F4A-AF50-30699C56C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078FAF-BBF1-A44B-BB24-6DB43F6B7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F9E608-CD84-D141-BB70-9CEA0504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1D49-CD8F-8549-8699-504005EB6CD9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2B1062-2BB7-9545-9D9F-EDAE23A4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853A56-7421-6843-B5A4-F2F81A0E3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D1EB-DEEC-1541-A0D1-D58E8DEBD2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67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079E3E-6AF0-FA4D-804E-07FF0BF2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BDAC4A-4CC9-A049-BD71-8C1DAE212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D00DD7-7BF4-074E-9F30-5C0BADA1E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305066-EA71-E045-BC40-9CB71A1B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1D49-CD8F-8549-8699-504005EB6CD9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46079E-F9D7-2A4F-8761-4193F4008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D6A663-3F92-964D-ADB9-40EA67E1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D1EB-DEEC-1541-A0D1-D58E8DEBD2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05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09CF5-A0AC-F245-9A49-AB9B8FF91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C74A04-2E4E-7D46-B67C-369301BA7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8FB340-90B5-3345-8D1A-B28DBE42F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F4362F-F932-9940-93E4-951487F59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13902EF-E7BF-944F-8A20-55398D923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68CBED-AA7B-0A4A-8EA4-D24B1A17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1D49-CD8F-8549-8699-504005EB6CD9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3643ED1-E535-2548-A0D6-79D4A300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0D7DFF7-E358-A74A-8BD4-E5F8130C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D1EB-DEEC-1541-A0D1-D58E8DEBD2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39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786CE-5D9A-AF4B-B43B-FADA1B54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F236FC-3015-AE44-8147-F03E6BBE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1D49-CD8F-8549-8699-504005EB6CD9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672824-5CFC-BD42-81C3-58CB9E5E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40F4D4-5CC2-D04B-9E99-55382EDF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D1EB-DEEC-1541-A0D1-D58E8DEBD2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7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5F3AFDE-FE36-B042-93F3-5682FD3E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1D49-CD8F-8549-8699-504005EB6CD9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E076466-F878-9C43-B3DC-4D64A831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0673C8-DF1D-EB40-9714-16C0D323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D1EB-DEEC-1541-A0D1-D58E8DEBD2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35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4E7F30-C8CE-114C-86DF-F710B3CB0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7688F6-BFF1-0E44-A44A-1D08E791B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FFE9DE-9091-884D-842E-B9B9A10B2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8922CE-300E-DB4E-8C2D-CD1FD3E2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1D49-CD8F-8549-8699-504005EB6CD9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524CD1-CB78-DB4C-BDB7-933C65EF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C9CC4B-69E6-D748-B47F-9F8C947F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D1EB-DEEC-1541-A0D1-D58E8DEBD2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2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1C253-38DE-A74C-887D-25E9D1C97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5B1BAA-00BD-B148-96A5-CC46E091B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6BF4EC-0CB1-5A42-B8A2-F633BA88F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991983-A963-3245-BFB2-BAC3AD54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1D49-CD8F-8549-8699-504005EB6CD9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6EEE46-F896-3D43-A7BD-AAAC416B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DDD2BD-9D32-F04E-8CB4-D042E0EF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D1EB-DEEC-1541-A0D1-D58E8DEBD2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31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75F096-37B3-F848-A1DD-FC718814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C3DB62-D110-7646-83F4-5AA577C1F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EBA814-01C1-004D-8FC5-15011B680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E1D49-CD8F-8549-8699-504005EB6CD9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5881E7-A930-B847-8E1A-4F91E3A9A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992F49-0087-B24F-9450-54B0C5683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BD1EB-DEEC-1541-A0D1-D58E8DEBD2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770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C4DE5A-BC10-7E40-8DC2-3E0EADFE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Bonjour,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F62D81-DEB7-2F43-A7C4-28BFF9E2F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Cette présentation contient les résultats d’un projet réalisé dans le cadre de ma formation de data </a:t>
            </a:r>
            <a:r>
              <a:rPr lang="fr-FR" dirty="0" err="1"/>
              <a:t>analyst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A partir d’un fichier csv contenant toutes les transaction immobilières survenues en France au premier semestre 2020,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Conception d’une base de données (UML) – diapo 2 et3</a:t>
            </a:r>
          </a:p>
          <a:p>
            <a:r>
              <a:rPr lang="fr-FR" dirty="0"/>
              <a:t>Chargement cette base dans le cloud (</a:t>
            </a:r>
            <a:r>
              <a:rPr lang="fr-FR"/>
              <a:t>IBM Db2</a:t>
            </a:r>
            <a:r>
              <a:rPr lang="fr-FR" dirty="0"/>
              <a:t>) – diapo 4</a:t>
            </a:r>
          </a:p>
          <a:p>
            <a:r>
              <a:rPr lang="fr-FR" dirty="0"/>
              <a:t>Requêtes SQL – diapo 5 et suivantes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3478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27AD5-FD69-D540-B98A-AFC4A90DF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3 </a:t>
            </a:r>
            <a:br>
              <a:rPr lang="fr-FR" dirty="0"/>
            </a:br>
            <a:r>
              <a:rPr lang="fr-FR" sz="3200" dirty="0"/>
              <a:t>liste des 10 départements où le prix du m2 est le plus élevé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60950D0-3CA7-C048-B6D4-5EF221D70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6865" y="2599532"/>
            <a:ext cx="10268421" cy="1535146"/>
          </a:xfrm>
        </p:spPr>
      </p:pic>
    </p:spTree>
    <p:extLst>
      <p:ext uri="{BB962C8B-B14F-4D97-AF65-F5344CB8AC3E}">
        <p14:creationId xmlns:p14="http://schemas.microsoft.com/office/powerpoint/2010/main" val="4210125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27AD5-FD69-D540-B98A-AFC4A90D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</p:spPr>
        <p:txBody>
          <a:bodyPr/>
          <a:lstStyle/>
          <a:p>
            <a:pPr algn="ctr"/>
            <a:r>
              <a:rPr lang="fr-FR" sz="3200" dirty="0"/>
              <a:t>liste des 10 départements où le prix du m2 est le plus élevé</a:t>
            </a:r>
          </a:p>
        </p:txBody>
      </p:sp>
      <p:pic>
        <p:nvPicPr>
          <p:cNvPr id="7" name="Espace réservé du contenu 6" descr="Une image contenant texte, reçu&#10;&#10;Description générée automatiquement">
            <a:extLst>
              <a:ext uri="{FF2B5EF4-FFF2-40B4-BE49-F238E27FC236}">
                <a16:creationId xmlns:a16="http://schemas.microsoft.com/office/drawing/2014/main" id="{FC5FB881-1106-9341-8B4D-8267F3FE6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96748" y="1127229"/>
            <a:ext cx="4134678" cy="5168348"/>
          </a:xfrm>
        </p:spPr>
      </p:pic>
    </p:spTree>
    <p:extLst>
      <p:ext uri="{BB962C8B-B14F-4D97-AF65-F5344CB8AC3E}">
        <p14:creationId xmlns:p14="http://schemas.microsoft.com/office/powerpoint/2010/main" val="186591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27AD5-FD69-D540-B98A-AFC4A90DF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4 </a:t>
            </a:r>
            <a:br>
              <a:rPr lang="fr-FR" dirty="0"/>
            </a:br>
            <a:r>
              <a:rPr lang="fr-FR" sz="3200" dirty="0"/>
              <a:t>prix moyen du m2 en île de France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1DF323B-B989-C249-ADAC-D677980D9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1587" y="2520363"/>
            <a:ext cx="10388458" cy="1070975"/>
          </a:xfrm>
        </p:spPr>
      </p:pic>
    </p:spTree>
    <p:extLst>
      <p:ext uri="{BB962C8B-B14F-4D97-AF65-F5344CB8AC3E}">
        <p14:creationId xmlns:p14="http://schemas.microsoft.com/office/powerpoint/2010/main" val="1111044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27AD5-FD69-D540-B98A-AFC4A90D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545"/>
          </a:xfrm>
        </p:spPr>
        <p:txBody>
          <a:bodyPr/>
          <a:lstStyle/>
          <a:p>
            <a:pPr algn="ctr"/>
            <a:r>
              <a:rPr lang="fr-FR" sz="3200" dirty="0"/>
              <a:t>prix moyen du m2 en île de France</a:t>
            </a:r>
          </a:p>
        </p:txBody>
      </p:sp>
      <p:pic>
        <p:nvPicPr>
          <p:cNvPr id="7" name="Espace réservé du contenu 6" descr="Une image contenant texte, reçu, capture d’écran&#10;&#10;Description générée automatiquement">
            <a:extLst>
              <a:ext uri="{FF2B5EF4-FFF2-40B4-BE49-F238E27FC236}">
                <a16:creationId xmlns:a16="http://schemas.microsoft.com/office/drawing/2014/main" id="{961BD5C1-4FB8-2741-80B3-7DA543225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5433" y="1212574"/>
            <a:ext cx="4682987" cy="5108713"/>
          </a:xfrm>
        </p:spPr>
      </p:pic>
    </p:spTree>
    <p:extLst>
      <p:ext uri="{BB962C8B-B14F-4D97-AF65-F5344CB8AC3E}">
        <p14:creationId xmlns:p14="http://schemas.microsoft.com/office/powerpoint/2010/main" val="3660421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27AD5-FD69-D540-B98A-AFC4A90DF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Requête 5 </a:t>
            </a:r>
            <a:br>
              <a:rPr lang="fr-FR" dirty="0"/>
            </a:br>
            <a:r>
              <a:rPr lang="fr-FR" sz="3200" dirty="0"/>
              <a:t>liste des 10 appartements les plus chers avec le département et le nombre de m2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9727404-BA03-4B45-8A29-ACB91AC29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9841" y="2578894"/>
            <a:ext cx="10249702" cy="2271402"/>
          </a:xfrm>
        </p:spPr>
      </p:pic>
    </p:spTree>
    <p:extLst>
      <p:ext uri="{BB962C8B-B14F-4D97-AF65-F5344CB8AC3E}">
        <p14:creationId xmlns:p14="http://schemas.microsoft.com/office/powerpoint/2010/main" val="276745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27AD5-FD69-D540-B98A-AFC4A90D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liste des 10 appartement les plus chers avec le département et le nombre de m2</a:t>
            </a:r>
          </a:p>
        </p:txBody>
      </p:sp>
      <p:pic>
        <p:nvPicPr>
          <p:cNvPr id="7" name="Espace réservé du contenu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820DCC90-7C02-3349-91D8-A7BD5E664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5527" y="1111349"/>
            <a:ext cx="8560945" cy="5037614"/>
          </a:xfrm>
        </p:spPr>
      </p:pic>
    </p:spTree>
    <p:extLst>
      <p:ext uri="{BB962C8B-B14F-4D97-AF65-F5344CB8AC3E}">
        <p14:creationId xmlns:p14="http://schemas.microsoft.com/office/powerpoint/2010/main" val="4111034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27AD5-FD69-D540-B98A-AFC4A90DF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Requête 6 </a:t>
            </a:r>
            <a:br>
              <a:rPr lang="fr-FR" dirty="0"/>
            </a:br>
            <a:r>
              <a:rPr lang="fr-FR" sz="3200" dirty="0"/>
              <a:t>taux d’évolution du nombre de ventes </a:t>
            </a:r>
            <a:br>
              <a:rPr lang="fr-FR" sz="3200" dirty="0"/>
            </a:br>
            <a:r>
              <a:rPr lang="fr-FR" sz="3200" dirty="0"/>
              <a:t>entre le 1</a:t>
            </a:r>
            <a:r>
              <a:rPr lang="fr-FR" sz="3200" baseline="30000" dirty="0"/>
              <a:t>er</a:t>
            </a:r>
            <a:r>
              <a:rPr lang="fr-FR" sz="3200" dirty="0"/>
              <a:t> et le 2</a:t>
            </a:r>
            <a:r>
              <a:rPr lang="fr-FR" sz="3200" baseline="30000" dirty="0"/>
              <a:t>e</a:t>
            </a:r>
            <a:r>
              <a:rPr lang="fr-FR" sz="3200" dirty="0"/>
              <a:t> trimestre 2020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5178F94-7DD9-4540-8949-7106B68AB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1196" y="2314059"/>
            <a:ext cx="10969834" cy="2337454"/>
          </a:xfrm>
        </p:spPr>
      </p:pic>
    </p:spTree>
    <p:extLst>
      <p:ext uri="{BB962C8B-B14F-4D97-AF65-F5344CB8AC3E}">
        <p14:creationId xmlns:p14="http://schemas.microsoft.com/office/powerpoint/2010/main" val="4118395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27AD5-FD69-D540-B98A-AFC4A90DF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dirty="0"/>
              <a:t>taux d’évolution du nombre de ventes </a:t>
            </a:r>
            <a:br>
              <a:rPr lang="fr-FR" sz="3200" dirty="0"/>
            </a:br>
            <a:r>
              <a:rPr lang="fr-FR" sz="3200" dirty="0"/>
              <a:t>entre le 1</a:t>
            </a:r>
            <a:r>
              <a:rPr lang="fr-FR" sz="3200" baseline="30000" dirty="0"/>
              <a:t>er</a:t>
            </a:r>
            <a:r>
              <a:rPr lang="fr-FR" sz="3200" dirty="0"/>
              <a:t> et le 2</a:t>
            </a:r>
            <a:r>
              <a:rPr lang="fr-FR" sz="3200" baseline="30000" dirty="0"/>
              <a:t>e</a:t>
            </a:r>
            <a:r>
              <a:rPr lang="fr-FR" sz="3200" dirty="0"/>
              <a:t> trimestre 2020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680E4296-FC6F-7F4B-89BC-726055CEF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38582" y="2763078"/>
            <a:ext cx="5669923" cy="2222867"/>
          </a:xfrm>
        </p:spPr>
      </p:pic>
    </p:spTree>
    <p:extLst>
      <p:ext uri="{BB962C8B-B14F-4D97-AF65-F5344CB8AC3E}">
        <p14:creationId xmlns:p14="http://schemas.microsoft.com/office/powerpoint/2010/main" val="1577889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27AD5-FD69-D540-B98A-AFC4A90D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55061"/>
          </a:xfrm>
        </p:spPr>
        <p:txBody>
          <a:bodyPr>
            <a:normAutofit fontScale="90000"/>
          </a:bodyPr>
          <a:lstStyle/>
          <a:p>
            <a:pPr algn="ctr"/>
            <a:br>
              <a:rPr lang="fr-FR" sz="3200" dirty="0"/>
            </a:br>
            <a:r>
              <a:rPr lang="fr-FR" sz="3200" dirty="0"/>
              <a:t>Requête 8 </a:t>
            </a:r>
            <a:br>
              <a:rPr lang="fr-FR" sz="3200" dirty="0"/>
            </a:br>
            <a:r>
              <a:rPr lang="fr-FR" sz="3200" dirty="0"/>
              <a:t>différence en % du prix au m2 entre un appartement </a:t>
            </a:r>
            <a:br>
              <a:rPr lang="fr-FR" sz="3200" dirty="0"/>
            </a:br>
            <a:r>
              <a:rPr lang="fr-FR" sz="3200" dirty="0"/>
              <a:t>de 2 pièces et de 3 pièces</a:t>
            </a:r>
            <a:endParaRPr lang="fr-FR" sz="3200" b="1" dirty="0"/>
          </a:p>
        </p:txBody>
      </p:sp>
      <p:pic>
        <p:nvPicPr>
          <p:cNvPr id="9" name="Espace réservé du contenu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E71CC27E-E134-D84E-BE12-AB4FBDD71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4428" y="2174357"/>
            <a:ext cx="7896695" cy="3375837"/>
          </a:xfrm>
        </p:spPr>
      </p:pic>
      <p:pic>
        <p:nvPicPr>
          <p:cNvPr id="12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B0B026D-5023-A34B-837A-F15288125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3962" y="5416062"/>
            <a:ext cx="2989361" cy="107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57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27AD5-FD69-D540-B98A-AFC4A90DF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Requête 9 </a:t>
            </a:r>
            <a:br>
              <a:rPr lang="fr-FR" dirty="0"/>
            </a:br>
            <a:r>
              <a:rPr lang="fr-FR" sz="3200" dirty="0"/>
              <a:t>moyenne des valeurs foncières pour les 20 communes les plus chères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DCE69A6-8513-164A-A05C-695050EEA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510802"/>
            <a:ext cx="10692737" cy="1456287"/>
          </a:xfrm>
        </p:spPr>
      </p:pic>
    </p:spTree>
    <p:extLst>
      <p:ext uri="{BB962C8B-B14F-4D97-AF65-F5344CB8AC3E}">
        <p14:creationId xmlns:p14="http://schemas.microsoft.com/office/powerpoint/2010/main" val="427672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12436F-E364-754E-A242-FF3EBB6DC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Modèle Conceptuel des Données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3EA54404-9F20-B643-8E26-103EBB281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8272" y="984738"/>
            <a:ext cx="8267490" cy="5508137"/>
          </a:xfrm>
        </p:spPr>
      </p:pic>
    </p:spTree>
    <p:extLst>
      <p:ext uri="{BB962C8B-B14F-4D97-AF65-F5344CB8AC3E}">
        <p14:creationId xmlns:p14="http://schemas.microsoft.com/office/powerpoint/2010/main" val="205492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27AD5-FD69-D540-B98A-AFC4A90D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690"/>
            <a:ext cx="10515600" cy="464869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dirty="0"/>
              <a:t>moyenne des valeurs foncières pour les 20 communes les plus chères</a:t>
            </a:r>
          </a:p>
        </p:txBody>
      </p:sp>
      <p:pic>
        <p:nvPicPr>
          <p:cNvPr id="7" name="Espace réservé du contenu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26B2E38F-B18D-6C47-88C3-B4A1FD92D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4886" y="582310"/>
            <a:ext cx="3652595" cy="6143000"/>
          </a:xfrm>
        </p:spPr>
      </p:pic>
    </p:spTree>
    <p:extLst>
      <p:ext uri="{BB962C8B-B14F-4D97-AF65-F5344CB8AC3E}">
        <p14:creationId xmlns:p14="http://schemas.microsoft.com/office/powerpoint/2010/main" val="1311877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183561C-2C5A-894C-97B1-55C8C799A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" y="230083"/>
            <a:ext cx="11858625" cy="830925"/>
          </a:xfrm>
          <a:prstGeom prst="rect">
            <a:avLst/>
          </a:prstGeom>
        </p:spPr>
      </p:pic>
      <p:pic>
        <p:nvPicPr>
          <p:cNvPr id="4" name="Image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189A2312-7C92-2240-9E15-E1E5787B8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825" y="1447800"/>
            <a:ext cx="3838730" cy="502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2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BDED8D-9BB4-634C-AE5F-672F31978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Schémas relationnel normalisé</a:t>
            </a:r>
          </a:p>
        </p:txBody>
      </p:sp>
      <p:pic>
        <p:nvPicPr>
          <p:cNvPr id="21" name="Espace réservé du contenu 20">
            <a:extLst>
              <a:ext uri="{FF2B5EF4-FFF2-40B4-BE49-F238E27FC236}">
                <a16:creationId xmlns:a16="http://schemas.microsoft.com/office/drawing/2014/main" id="{FF474B9E-5C4C-5A45-94B5-44A588296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1078" y="1485900"/>
            <a:ext cx="11194839" cy="4849586"/>
          </a:xfrm>
        </p:spPr>
      </p:pic>
    </p:spTree>
    <p:extLst>
      <p:ext uri="{BB962C8B-B14F-4D97-AF65-F5344CB8AC3E}">
        <p14:creationId xmlns:p14="http://schemas.microsoft.com/office/powerpoint/2010/main" val="138436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40716-2287-114A-8EB1-7461F2E53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468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Création de la base sur IBM Db2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FF89B36-2702-9A4C-B81B-AB4E75C9D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95" y="1637731"/>
            <a:ext cx="11555810" cy="33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6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27AD5-FD69-D540-B98A-AFC4A90DF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Requête 7 </a:t>
            </a:r>
            <a:br>
              <a:rPr lang="fr-FR" dirty="0"/>
            </a:br>
            <a:r>
              <a:rPr lang="fr-FR" sz="3200" dirty="0"/>
              <a:t>listes de communes où le nombre de ventes a augmenté d’au moins 20% entre le 1</a:t>
            </a:r>
            <a:r>
              <a:rPr lang="fr-FR" sz="3200" baseline="30000" dirty="0"/>
              <a:t>er</a:t>
            </a:r>
            <a:r>
              <a:rPr lang="fr-FR" sz="3200" dirty="0"/>
              <a:t> et 2</a:t>
            </a:r>
            <a:r>
              <a:rPr lang="fr-FR" sz="3200" baseline="30000" dirty="0"/>
              <a:t>e</a:t>
            </a:r>
            <a:r>
              <a:rPr lang="fr-FR" sz="3200" dirty="0"/>
              <a:t> trimestre 2020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9D4D3E1-3AF6-1E4E-B65F-C3E2BE0FD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7251" y="1798880"/>
            <a:ext cx="9774600" cy="4334634"/>
          </a:xfrm>
        </p:spPr>
      </p:pic>
    </p:spTree>
    <p:extLst>
      <p:ext uri="{BB962C8B-B14F-4D97-AF65-F5344CB8AC3E}">
        <p14:creationId xmlns:p14="http://schemas.microsoft.com/office/powerpoint/2010/main" val="206412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27AD5-FD69-D540-B98A-AFC4A90D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76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dirty="0"/>
              <a:t>listes de communes où le nombre de ventes a augmenté d’au moins 20% entre le 1</a:t>
            </a:r>
            <a:r>
              <a:rPr lang="fr-FR" sz="2800" baseline="30000" dirty="0"/>
              <a:t>er</a:t>
            </a:r>
            <a:r>
              <a:rPr lang="fr-FR" sz="2800" dirty="0"/>
              <a:t> et 2</a:t>
            </a:r>
            <a:r>
              <a:rPr lang="fr-FR" sz="2800" baseline="30000" dirty="0"/>
              <a:t>e</a:t>
            </a:r>
            <a:r>
              <a:rPr lang="fr-FR" sz="2800" dirty="0"/>
              <a:t> trimestre 2020</a:t>
            </a:r>
          </a:p>
        </p:txBody>
      </p:sp>
      <p:pic>
        <p:nvPicPr>
          <p:cNvPr id="7" name="Espace réservé du contenu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5DAA9C17-952E-4C4F-B724-F100109F0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13871" y="1223890"/>
            <a:ext cx="4459459" cy="5389576"/>
          </a:xfrm>
        </p:spPr>
      </p:pic>
    </p:spTree>
    <p:extLst>
      <p:ext uri="{BB962C8B-B14F-4D97-AF65-F5344CB8AC3E}">
        <p14:creationId xmlns:p14="http://schemas.microsoft.com/office/powerpoint/2010/main" val="145517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27AD5-FD69-D540-B98A-AFC4A90DF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1 </a:t>
            </a:r>
            <a:br>
              <a:rPr lang="fr-FR" dirty="0"/>
            </a:br>
            <a:r>
              <a:rPr lang="fr-FR" sz="3200" dirty="0"/>
              <a:t>nombre total d’appartements vendus au 1er semestre 2020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DE50919-FACB-6F43-A838-9238C86BA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771" y="3669939"/>
            <a:ext cx="3998438" cy="1710443"/>
          </a:xfrm>
          <a:prstGeom prst="rect">
            <a:avLst/>
          </a:prstGeom>
        </p:spPr>
      </p:pic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id="{042613A8-13F9-B14B-9D18-CF918E6D7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84839" y="2173409"/>
            <a:ext cx="6949332" cy="977900"/>
          </a:xfrm>
        </p:spPr>
      </p:pic>
    </p:spTree>
    <p:extLst>
      <p:ext uri="{BB962C8B-B14F-4D97-AF65-F5344CB8AC3E}">
        <p14:creationId xmlns:p14="http://schemas.microsoft.com/office/powerpoint/2010/main" val="213525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27AD5-FD69-D540-B98A-AFC4A90DF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2 </a:t>
            </a:r>
            <a:br>
              <a:rPr lang="fr-FR" dirty="0"/>
            </a:br>
            <a:r>
              <a:rPr lang="fr-FR" sz="3200" dirty="0"/>
              <a:t>proportion des ventes d’appartements / nb de pièces</a:t>
            </a:r>
          </a:p>
        </p:txBody>
      </p:sp>
      <p:pic>
        <p:nvPicPr>
          <p:cNvPr id="6" name="Espace réservé du contenu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5AEEEDC8-D8AC-A446-A6DD-7BA07FAFF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2265" y="2762261"/>
            <a:ext cx="10385162" cy="1491687"/>
          </a:xfrm>
        </p:spPr>
      </p:pic>
    </p:spTree>
    <p:extLst>
      <p:ext uri="{BB962C8B-B14F-4D97-AF65-F5344CB8AC3E}">
        <p14:creationId xmlns:p14="http://schemas.microsoft.com/office/powerpoint/2010/main" val="2680684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27AD5-FD69-D540-B98A-AFC4A90D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/>
          <a:lstStyle/>
          <a:p>
            <a:pPr algn="ctr"/>
            <a:r>
              <a:rPr lang="fr-FR" sz="3200" dirty="0"/>
              <a:t>proportion des ventes d’appartements / nb de pièces</a:t>
            </a:r>
          </a:p>
        </p:txBody>
      </p:sp>
      <p:pic>
        <p:nvPicPr>
          <p:cNvPr id="7" name="Espace réservé du contenu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4D9E3B35-724F-FF4A-8E76-003E4ED66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57600" y="1223638"/>
            <a:ext cx="4348338" cy="495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553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375</Words>
  <Application>Microsoft Macintosh PowerPoint</Application>
  <PresentationFormat>Grand écran</PresentationFormat>
  <Paragraphs>47</Paragraphs>
  <Slides>21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Thème Office</vt:lpstr>
      <vt:lpstr>Bonjour,</vt:lpstr>
      <vt:lpstr>Modèle Conceptuel des Données</vt:lpstr>
      <vt:lpstr>Schémas relationnel normalisé</vt:lpstr>
      <vt:lpstr>Création de la base sur IBM Db2 </vt:lpstr>
      <vt:lpstr>Requête 7  listes de communes où le nombre de ventes a augmenté d’au moins 20% entre le 1er et 2e trimestre 2020</vt:lpstr>
      <vt:lpstr>listes de communes où le nombre de ventes a augmenté d’au moins 20% entre le 1er et 2e trimestre 2020</vt:lpstr>
      <vt:lpstr>Requête 1  nombre total d’appartements vendus au 1er semestre 2020</vt:lpstr>
      <vt:lpstr>Requête 2  proportion des ventes d’appartements / nb de pièces</vt:lpstr>
      <vt:lpstr>proportion des ventes d’appartements / nb de pièces</vt:lpstr>
      <vt:lpstr>Requête 3  liste des 10 départements où le prix du m2 est le plus élevé</vt:lpstr>
      <vt:lpstr>liste des 10 départements où le prix du m2 est le plus élevé</vt:lpstr>
      <vt:lpstr>Requête 4  prix moyen du m2 en île de France</vt:lpstr>
      <vt:lpstr>prix moyen du m2 en île de France</vt:lpstr>
      <vt:lpstr>Requête 5  liste des 10 appartements les plus chers avec le département et le nombre de m2</vt:lpstr>
      <vt:lpstr>liste des 10 appartement les plus chers avec le département et le nombre de m2</vt:lpstr>
      <vt:lpstr>Requête 6  taux d’évolution du nombre de ventes  entre le 1er et le 2e trimestre 2020</vt:lpstr>
      <vt:lpstr>taux d’évolution du nombre de ventes  entre le 1er et le 2e trimestre 2020</vt:lpstr>
      <vt:lpstr> Requête 8  différence en % du prix au m2 entre un appartement  de 2 pièces et de 3 pièces</vt:lpstr>
      <vt:lpstr>Requête 9  moyenne des valeurs foncières pour les 20 communes les plus chères</vt:lpstr>
      <vt:lpstr>moyenne des valeurs foncières pour les 20 communes les plus chères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Requête 1  nombre total d’appartements vendus au 1er semestre 2020</dc:title>
  <dc:creator>Anne Pierce</dc:creator>
  <cp:lastModifiedBy>Anne Pierce</cp:lastModifiedBy>
  <cp:revision>33</cp:revision>
  <dcterms:created xsi:type="dcterms:W3CDTF">2021-05-18T15:39:32Z</dcterms:created>
  <dcterms:modified xsi:type="dcterms:W3CDTF">2022-02-08T14:13:15Z</dcterms:modified>
</cp:coreProperties>
</file>