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296" r:id="rId3"/>
    <p:sldId id="302" r:id="rId4"/>
    <p:sldId id="304" r:id="rId5"/>
    <p:sldId id="298" r:id="rId6"/>
    <p:sldId id="305" r:id="rId7"/>
    <p:sldId id="282" r:id="rId8"/>
    <p:sldId id="299" r:id="rId9"/>
    <p:sldId id="307" r:id="rId10"/>
    <p:sldId id="288" r:id="rId11"/>
    <p:sldId id="292" r:id="rId12"/>
    <p:sldId id="267" r:id="rId13"/>
    <p:sldId id="30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296"/>
            <p14:sldId id="302"/>
            <p14:sldId id="304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Benefits: Information-richness of external data sources" id="{95AA213E-DA4D-4DA8-9183-60D55CD84142}">
          <p14:sldIdLst>
            <p14:sldId id="305"/>
            <p14:sldId id="282"/>
          </p14:sldIdLst>
        </p14:section>
        <p14:section name="Demos, Demos, Demos" id="{EDEB05AC-5CE8-45FF-8112-F9B74FA069D6}">
          <p14:sldIdLst>
            <p14:sldId id="299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26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1" autoAdjust="0"/>
    <p:restoredTop sz="68653" autoAdjust="0"/>
  </p:normalViewPr>
  <p:slideViewPr>
    <p:cSldViewPr snapToGrid="0">
      <p:cViewPr varScale="1">
        <p:scale>
          <a:sx n="77" d="100"/>
          <a:sy n="77" d="100"/>
        </p:scale>
        <p:origin x="1032" y="84"/>
      </p:cViewPr>
      <p:guideLst>
        <p:guide pos="338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96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6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13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20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10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DBML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460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00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LINQ</a:t>
          </a:r>
          <a:endParaRPr lang="en-US" sz="240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WSDL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20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</a:rPr>
            <a:t>Facebook</a:t>
          </a:r>
          <a:endParaRPr lang="en-US" sz="160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</a:rPr>
            <a:t>EDMX</a:t>
          </a:r>
          <a:endParaRPr lang="en-US" sz="200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60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Regex</a:t>
          </a:r>
          <a:endParaRPr lang="en-US" sz="240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62763" y="864127"/>
          <a:ext cx="1582989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connection</a:t>
          </a:r>
          <a:endParaRPr lang="en-US" sz="2000" b="1" kern="1200" dirty="0"/>
        </a:p>
      </dsp:txBody>
      <dsp:txXfrm>
        <a:off x="119007" y="920371"/>
        <a:ext cx="1470501" cy="1039681"/>
      </dsp:txXfrm>
    </dsp:sp>
    <dsp:sp modelId="{64B1E964-3DC6-4415-9A5E-A83325ACA918}">
      <dsp:nvSpPr>
        <dsp:cNvPr id="0" name=""/>
        <dsp:cNvSpPr/>
      </dsp:nvSpPr>
      <dsp:spPr>
        <a:xfrm>
          <a:off x="1909584" y="864127"/>
          <a:ext cx="1043861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960541" y="915084"/>
        <a:ext cx="941947" cy="1050255"/>
      </dsp:txXfrm>
    </dsp:sp>
    <dsp:sp modelId="{CD60A385-9B88-44DC-960E-2CDB3996E30E}">
      <dsp:nvSpPr>
        <dsp:cNvPr id="0" name=""/>
        <dsp:cNvSpPr/>
      </dsp:nvSpPr>
      <dsp:spPr>
        <a:xfrm>
          <a:off x="3217277" y="864127"/>
          <a:ext cx="185968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Create infrastructure</a:t>
          </a:r>
          <a:endParaRPr lang="en-US" sz="2000" b="1" kern="1200" dirty="0"/>
        </a:p>
      </dsp:txBody>
      <dsp:txXfrm>
        <a:off x="3273521" y="920371"/>
        <a:ext cx="1747194" cy="1039681"/>
      </dsp:txXfrm>
    </dsp:sp>
    <dsp:sp modelId="{A0DBA043-27DC-495C-B1C4-80BB13CF934D}">
      <dsp:nvSpPr>
        <dsp:cNvPr id="0" name=""/>
        <dsp:cNvSpPr/>
      </dsp:nvSpPr>
      <dsp:spPr>
        <a:xfrm>
          <a:off x="5340791" y="864127"/>
          <a:ext cx="1638688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97035" y="920371"/>
        <a:ext cx="1526200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518464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1200" baseline="0" dirty="0">
            <a:solidFill>
              <a:schemeClr val="bg1"/>
            </a:solidFill>
          </a:endParaRPr>
        </a:p>
      </dsp:txBody>
      <dsp:txXfrm>
        <a:off x="518464" y="2160"/>
        <a:ext cx="970649" cy="582389"/>
      </dsp:txXfrm>
    </dsp:sp>
    <dsp:sp modelId="{DEF38988-93B3-44CC-9130-76FF57549860}">
      <dsp:nvSpPr>
        <dsp:cNvPr id="0" name=""/>
        <dsp:cNvSpPr/>
      </dsp:nvSpPr>
      <dsp:spPr>
        <a:xfrm>
          <a:off x="1586179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1586179" y="2160"/>
        <a:ext cx="970649" cy="582389"/>
      </dsp:txXfrm>
    </dsp:sp>
    <dsp:sp modelId="{0F664ED1-9E15-4A36-8E6F-8AFB7799F781}">
      <dsp:nvSpPr>
        <dsp:cNvPr id="0" name=""/>
        <dsp:cNvSpPr/>
      </dsp:nvSpPr>
      <dsp:spPr>
        <a:xfrm>
          <a:off x="2653893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2653893" y="2160"/>
        <a:ext cx="970649" cy="582389"/>
      </dsp:txXfrm>
    </dsp:sp>
    <dsp:sp modelId="{68595508-6B7C-41BF-B427-CA8030A3B6DD}">
      <dsp:nvSpPr>
        <dsp:cNvPr id="0" name=""/>
        <dsp:cNvSpPr/>
      </dsp:nvSpPr>
      <dsp:spPr>
        <a:xfrm>
          <a:off x="3721608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1200" baseline="0" dirty="0">
            <a:solidFill>
              <a:schemeClr val="bg1"/>
            </a:solidFill>
          </a:endParaRPr>
        </a:p>
      </dsp:txBody>
      <dsp:txXfrm>
        <a:off x="3721608" y="2160"/>
        <a:ext cx="970649" cy="582389"/>
      </dsp:txXfrm>
    </dsp:sp>
    <dsp:sp modelId="{81654458-C405-4341-8C38-1872C057BFB4}">
      <dsp:nvSpPr>
        <dsp:cNvPr id="0" name=""/>
        <dsp:cNvSpPr/>
      </dsp:nvSpPr>
      <dsp:spPr>
        <a:xfrm>
          <a:off x="518464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1200" baseline="0" dirty="0">
            <a:solidFill>
              <a:schemeClr val="bg1"/>
            </a:solidFill>
          </a:endParaRPr>
        </a:p>
      </dsp:txBody>
      <dsp:txXfrm>
        <a:off x="518464" y="681615"/>
        <a:ext cx="970649" cy="582389"/>
      </dsp:txXfrm>
    </dsp:sp>
    <dsp:sp modelId="{34FDB0CA-EA4F-4BFE-96D1-0E54D0B880A9}">
      <dsp:nvSpPr>
        <dsp:cNvPr id="0" name=""/>
        <dsp:cNvSpPr/>
      </dsp:nvSpPr>
      <dsp:spPr>
        <a:xfrm>
          <a:off x="1586179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</a:rPr>
            <a:t>DBML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1586179" y="681615"/>
        <a:ext cx="970649" cy="582389"/>
      </dsp:txXfrm>
    </dsp:sp>
    <dsp:sp modelId="{54788F00-332C-4CF5-93F0-38CA61254BEF}">
      <dsp:nvSpPr>
        <dsp:cNvPr id="0" name=""/>
        <dsp:cNvSpPr/>
      </dsp:nvSpPr>
      <dsp:spPr>
        <a:xfrm>
          <a:off x="2653893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</a:rPr>
            <a:t>EDMX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653893" y="681615"/>
        <a:ext cx="970649" cy="582389"/>
      </dsp:txXfrm>
    </dsp:sp>
    <dsp:sp modelId="{CB127872-49AA-4652-BCC7-A57D81980281}">
      <dsp:nvSpPr>
        <dsp:cNvPr id="0" name=""/>
        <dsp:cNvSpPr/>
      </dsp:nvSpPr>
      <dsp:spPr>
        <a:xfrm>
          <a:off x="3721608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1200" dirty="0"/>
        </a:p>
      </dsp:txBody>
      <dsp:txXfrm>
        <a:off x="3721608" y="681615"/>
        <a:ext cx="970649" cy="582389"/>
      </dsp:txXfrm>
    </dsp:sp>
    <dsp:sp modelId="{FA328A23-B0DA-44BF-8005-52DA03D7449F}">
      <dsp:nvSpPr>
        <dsp:cNvPr id="0" name=""/>
        <dsp:cNvSpPr/>
      </dsp:nvSpPr>
      <dsp:spPr>
        <a:xfrm>
          <a:off x="518464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518464" y="1361070"/>
        <a:ext cx="970649" cy="582389"/>
      </dsp:txXfrm>
    </dsp:sp>
    <dsp:sp modelId="{D83F89E9-4A45-44B3-AC02-4867E5F9D4CD}">
      <dsp:nvSpPr>
        <dsp:cNvPr id="0" name=""/>
        <dsp:cNvSpPr/>
      </dsp:nvSpPr>
      <dsp:spPr>
        <a:xfrm>
          <a:off x="1586179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1200" baseline="0" dirty="0">
            <a:solidFill>
              <a:schemeClr val="bg1"/>
            </a:solidFill>
          </a:endParaRPr>
        </a:p>
      </dsp:txBody>
      <dsp:txXfrm>
        <a:off x="1586179" y="1361070"/>
        <a:ext cx="970649" cy="582389"/>
      </dsp:txXfrm>
    </dsp:sp>
    <dsp:sp modelId="{F894333E-0685-4941-BBEF-1EFEA4922A96}">
      <dsp:nvSpPr>
        <dsp:cNvPr id="0" name=""/>
        <dsp:cNvSpPr/>
      </dsp:nvSpPr>
      <dsp:spPr>
        <a:xfrm>
          <a:off x="2653893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653893" y="1361070"/>
        <a:ext cx="970649" cy="582389"/>
      </dsp:txXfrm>
    </dsp:sp>
    <dsp:sp modelId="{2595A267-D970-4104-BFFE-400172540BBA}">
      <dsp:nvSpPr>
        <dsp:cNvPr id="0" name=""/>
        <dsp:cNvSpPr/>
      </dsp:nvSpPr>
      <dsp:spPr>
        <a:xfrm>
          <a:off x="3721608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3721608" y="1361070"/>
        <a:ext cx="970649" cy="582389"/>
      </dsp:txXfrm>
    </dsp:sp>
    <dsp:sp modelId="{3283098E-8035-4644-B0A0-F5E9B8671307}">
      <dsp:nvSpPr>
        <dsp:cNvPr id="0" name=""/>
        <dsp:cNvSpPr/>
      </dsp:nvSpPr>
      <dsp:spPr>
        <a:xfrm>
          <a:off x="518464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518464" y="2040525"/>
        <a:ext cx="970649" cy="582389"/>
      </dsp:txXfrm>
    </dsp:sp>
    <dsp:sp modelId="{8C4399B4-19DE-494A-93D3-99E22C330D97}">
      <dsp:nvSpPr>
        <dsp:cNvPr id="0" name=""/>
        <dsp:cNvSpPr/>
      </dsp:nvSpPr>
      <dsp:spPr>
        <a:xfrm>
          <a:off x="1586179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</a:rPr>
            <a:t>Regex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1586179" y="2040525"/>
        <a:ext cx="970649" cy="582389"/>
      </dsp:txXfrm>
    </dsp:sp>
    <dsp:sp modelId="{60541CEA-E5E3-43AC-B7FA-C7AFCEE266F4}">
      <dsp:nvSpPr>
        <dsp:cNvPr id="0" name=""/>
        <dsp:cNvSpPr/>
      </dsp:nvSpPr>
      <dsp:spPr>
        <a:xfrm>
          <a:off x="2653893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2653893" y="2040525"/>
        <a:ext cx="970649" cy="582389"/>
      </dsp:txXfrm>
    </dsp:sp>
    <dsp:sp modelId="{C615881B-37D3-49C3-B16B-5B1B0F5F13D4}">
      <dsp:nvSpPr>
        <dsp:cNvPr id="0" name=""/>
        <dsp:cNvSpPr/>
      </dsp:nvSpPr>
      <dsp:spPr>
        <a:xfrm>
          <a:off x="3721608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1200" baseline="0" dirty="0">
            <a:solidFill>
              <a:schemeClr val="bg1"/>
            </a:solidFill>
          </a:endParaRPr>
        </a:p>
      </dsp:txBody>
      <dsp:txXfrm>
        <a:off x="3721608" y="2040525"/>
        <a:ext cx="970649" cy="582389"/>
      </dsp:txXfrm>
    </dsp:sp>
    <dsp:sp modelId="{582C1DC7-FE13-4BD2-83F5-E678FF21599B}">
      <dsp:nvSpPr>
        <dsp:cNvPr id="0" name=""/>
        <dsp:cNvSpPr/>
      </dsp:nvSpPr>
      <dsp:spPr>
        <a:xfrm>
          <a:off x="518464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518464" y="2719979"/>
        <a:ext cx="970649" cy="582389"/>
      </dsp:txXfrm>
    </dsp:sp>
    <dsp:sp modelId="{03C93693-2A33-4C85-8AE6-190C6E36D59B}">
      <dsp:nvSpPr>
        <dsp:cNvPr id="0" name=""/>
        <dsp:cNvSpPr/>
      </dsp:nvSpPr>
      <dsp:spPr>
        <a:xfrm>
          <a:off x="1586179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1200" baseline="0" dirty="0">
            <a:solidFill>
              <a:schemeClr val="bg1"/>
            </a:solidFill>
          </a:endParaRPr>
        </a:p>
      </dsp:txBody>
      <dsp:txXfrm>
        <a:off x="1586179" y="2719979"/>
        <a:ext cx="970649" cy="582389"/>
      </dsp:txXfrm>
    </dsp:sp>
    <dsp:sp modelId="{E764C87E-8B28-4142-AFAD-7059F40D1F83}">
      <dsp:nvSpPr>
        <dsp:cNvPr id="0" name=""/>
        <dsp:cNvSpPr/>
      </dsp:nvSpPr>
      <dsp:spPr>
        <a:xfrm>
          <a:off x="2653893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</a:rPr>
            <a:t>LINQ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2653893" y="2719979"/>
        <a:ext cx="970649" cy="582389"/>
      </dsp:txXfrm>
    </dsp:sp>
    <dsp:sp modelId="{A8CC9F3C-CB68-413F-A3D7-658524E77C9D}">
      <dsp:nvSpPr>
        <dsp:cNvPr id="0" name=""/>
        <dsp:cNvSpPr/>
      </dsp:nvSpPr>
      <dsp:spPr>
        <a:xfrm>
          <a:off x="3721608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1200" baseline="0" dirty="0">
            <a:solidFill>
              <a:schemeClr val="bg1"/>
            </a:solidFill>
          </a:endParaRPr>
        </a:p>
      </dsp:txBody>
      <dsp:txXfrm>
        <a:off x="3721608" y="2719979"/>
        <a:ext cx="970649" cy="582389"/>
      </dsp:txXfrm>
    </dsp:sp>
    <dsp:sp modelId="{A8EBF937-4741-4D32-A88D-036F10E6437F}">
      <dsp:nvSpPr>
        <dsp:cNvPr id="0" name=""/>
        <dsp:cNvSpPr/>
      </dsp:nvSpPr>
      <dsp:spPr>
        <a:xfrm>
          <a:off x="518464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518464" y="3399434"/>
        <a:ext cx="970649" cy="582389"/>
      </dsp:txXfrm>
    </dsp:sp>
    <dsp:sp modelId="{1B91DF7A-8D21-412E-8DAE-E791BD6047FE}">
      <dsp:nvSpPr>
        <dsp:cNvPr id="0" name=""/>
        <dsp:cNvSpPr/>
      </dsp:nvSpPr>
      <dsp:spPr>
        <a:xfrm>
          <a:off x="1586179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1200" baseline="0" dirty="0">
            <a:solidFill>
              <a:schemeClr val="bg1"/>
            </a:solidFill>
          </a:endParaRPr>
        </a:p>
      </dsp:txBody>
      <dsp:txXfrm>
        <a:off x="1586179" y="3399434"/>
        <a:ext cx="970649" cy="582389"/>
      </dsp:txXfrm>
    </dsp:sp>
    <dsp:sp modelId="{2898482B-73DB-448B-A915-359B88204C09}">
      <dsp:nvSpPr>
        <dsp:cNvPr id="0" name=""/>
        <dsp:cNvSpPr/>
      </dsp:nvSpPr>
      <dsp:spPr>
        <a:xfrm>
          <a:off x="2653893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2653893" y="3399434"/>
        <a:ext cx="970649" cy="582389"/>
      </dsp:txXfrm>
    </dsp:sp>
    <dsp:sp modelId="{53BF552C-963A-4801-B804-BB298B08F019}">
      <dsp:nvSpPr>
        <dsp:cNvPr id="0" name=""/>
        <dsp:cNvSpPr/>
      </dsp:nvSpPr>
      <dsp:spPr>
        <a:xfrm>
          <a:off x="3721608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3721608" y="3399434"/>
        <a:ext cx="970649" cy="582389"/>
      </dsp:txXfrm>
    </dsp:sp>
    <dsp:sp modelId="{DF362DCF-95D1-490C-A218-2464D73F29DE}">
      <dsp:nvSpPr>
        <dsp:cNvPr id="0" name=""/>
        <dsp:cNvSpPr/>
      </dsp:nvSpPr>
      <dsp:spPr>
        <a:xfrm>
          <a:off x="518464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</a:rPr>
            <a:t>WSDL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518464" y="4078889"/>
        <a:ext cx="970649" cy="582389"/>
      </dsp:txXfrm>
    </dsp:sp>
    <dsp:sp modelId="{28162803-DF42-445D-9DA6-64E946932B3C}">
      <dsp:nvSpPr>
        <dsp:cNvPr id="0" name=""/>
        <dsp:cNvSpPr/>
      </dsp:nvSpPr>
      <dsp:spPr>
        <a:xfrm>
          <a:off x="1586179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1200" baseline="0" dirty="0">
            <a:solidFill>
              <a:schemeClr val="bg1"/>
            </a:solidFill>
          </a:endParaRPr>
        </a:p>
      </dsp:txBody>
      <dsp:txXfrm>
        <a:off x="1586179" y="4078889"/>
        <a:ext cx="970649" cy="582389"/>
      </dsp:txXfrm>
    </dsp:sp>
    <dsp:sp modelId="{9B80A308-CEBD-416D-A1D4-D50030FF1E05}">
      <dsp:nvSpPr>
        <dsp:cNvPr id="0" name=""/>
        <dsp:cNvSpPr/>
      </dsp:nvSpPr>
      <dsp:spPr>
        <a:xfrm>
          <a:off x="2653893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2653893" y="4078889"/>
        <a:ext cx="970649" cy="582389"/>
      </dsp:txXfrm>
    </dsp:sp>
    <dsp:sp modelId="{6600B78B-B0DF-4F9A-AAA1-1BD4CEDF8FFA}">
      <dsp:nvSpPr>
        <dsp:cNvPr id="0" name=""/>
        <dsp:cNvSpPr/>
      </dsp:nvSpPr>
      <dsp:spPr>
        <a:xfrm>
          <a:off x="3721608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</a:rPr>
            <a:t>Facebook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3721608" y="4078889"/>
        <a:ext cx="970649" cy="582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6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085" y="3869635"/>
            <a:ext cx="87655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145" y="3733800"/>
            <a:ext cx="822745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7463" y="228600"/>
            <a:ext cx="7543799" cy="3771900"/>
          </a:xfrm>
        </p:spPr>
        <p:txBody>
          <a:bodyPr anchor="ctr" anchorCtr="1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15263" y="4283243"/>
            <a:ext cx="11691138" cy="1927058"/>
          </a:xfrm>
          <a:solidFill>
            <a:srgbClr val="F6F0D8">
              <a:alpha val="85000"/>
            </a:srgbClr>
          </a:solidFill>
        </p:spPr>
        <p:txBody>
          <a:bodyPr numCol="1">
            <a:normAutofit fontScale="85000" lnSpcReduction="20000"/>
          </a:bodyPr>
          <a:lstStyle>
            <a:lvl1pPr marL="0" indent="0" algn="ctr">
              <a:buNone/>
              <a:defRPr lang="en-US" sz="2400" b="1" kern="1200" dirty="0" smtClean="0">
                <a:solidFill>
                  <a:srgbClr val="824D4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r"/>
            <a:endParaRPr lang="en-US" sz="2399" b="1" dirty="0" smtClean="0">
              <a:solidFill>
                <a:srgbClr val="824D4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99203" y="228600"/>
            <a:ext cx="3661610" cy="3717758"/>
          </a:xfrm>
          <a:blipFill>
            <a:blip r:embed="rId2">
              <a:alphaModFix amt="55000"/>
            </a:blip>
            <a:tile tx="0" ty="0" sx="100000" sy="100000" flip="none" algn="tl"/>
          </a:blipFill>
          <a:ln>
            <a:solidFill>
              <a:srgbClr val="A37632"/>
            </a:solidFill>
          </a:ln>
        </p:spPr>
        <p:txBody>
          <a:bodyPr anchor="b">
            <a:normAutofit/>
          </a:bodyPr>
          <a:lstStyle>
            <a:lvl1pPr algn="l" defTabSz="914126" rtl="0" eaLnBrk="1" latinLnBrk="0" hangingPunct="1">
              <a:spcBef>
                <a:spcPct val="0"/>
              </a:spcBef>
              <a:buNone/>
              <a:defRPr lang="en-US" sz="4800" b="1" kern="1200" dirty="0">
                <a:ln>
                  <a:solidFill>
                    <a:srgbClr val="B27E2D"/>
                  </a:solidFill>
                </a:ln>
                <a:solidFill>
                  <a:srgbClr val="40130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5096" y="6356351"/>
            <a:ext cx="3275747" cy="365125"/>
          </a:xfrm>
        </p:spPr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82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83" y="4154520"/>
            <a:ext cx="876681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0684" y="4020408"/>
            <a:ext cx="82274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write your own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 you have a schema for your information source? If so, what’s the mapping into the F# and .NET type system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Can you use an existing (dynamically typed) API as a starting point for your implementation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you and your organization have enough uses of the type provider to make writing it worthwhile? Would a normal .NET library meet your needs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much will your schema change?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it change during coding or between coding sessions?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Will it change during program execution?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52393"/>
              </p:ext>
            </p:extLst>
          </p:nvPr>
        </p:nvGraphicFramePr>
        <p:xfrm>
          <a:off x="5850635" y="1097280"/>
          <a:ext cx="521072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623805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A mechanism to </a:t>
            </a:r>
            <a:r>
              <a:rPr lang="en-US" sz="2399" b="1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provide types </a:t>
            </a:r>
            <a:r>
              <a:rPr lang="en-US" sz="2399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to the compiler</a:t>
            </a:r>
            <a:r>
              <a:rPr lang="en-US" sz="2399" b="1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smtClean="0"/>
              <a:t>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3" indent="0">
              <a:buNone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Part of the role of F# is about proving that statically-typed languages can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participate fully...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without losing the simplicity, elegance or tooling that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come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 strong types.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Type providers are an essential part of tackling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this..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we can no longer ignore the information-richness of external data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sources... we must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change language and compiler architecture to adapt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.”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3" indent="0" algn="r">
              <a:buNone/>
            </a:pPr>
            <a:r>
              <a:rPr lang="en-US" sz="2400" dirty="0">
                <a:solidFill>
                  <a:schemeClr val="accent2"/>
                </a:solidFill>
              </a:rPr>
              <a:t>- Don Syme</a:t>
            </a:r>
          </a:p>
          <a:p>
            <a:pPr marL="4570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smtClean="0"/>
              <a:t>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3" indent="0">
              <a:buNone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Part of the role of F# is about proving that statically-typed languages can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participate fully...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without losing the </a:t>
            </a:r>
            <a:r>
              <a:rPr lang="en-US" sz="2400" b="1" dirty="0">
                <a:solidFill>
                  <a:schemeClr val="accent2"/>
                </a:solidFill>
              </a:rPr>
              <a:t>simplicity, elegance </a:t>
            </a:r>
            <a:r>
              <a:rPr lang="en-US" sz="2400" b="1" dirty="0" smtClean="0">
                <a:solidFill>
                  <a:schemeClr val="accent2"/>
                </a:solidFill>
              </a:rPr>
              <a:t>or </a:t>
            </a:r>
            <a:r>
              <a:rPr lang="en-US" sz="2400" b="1" dirty="0">
                <a:solidFill>
                  <a:schemeClr val="accent2"/>
                </a:solidFill>
              </a:rPr>
              <a:t>tooling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that come with strong types.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Type providers are an essential part of tackling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this..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we can no longer ignore the </a:t>
            </a:r>
            <a:r>
              <a:rPr lang="en-US" sz="2400" b="1" dirty="0">
                <a:solidFill>
                  <a:schemeClr val="accent2"/>
                </a:solidFill>
              </a:rPr>
              <a:t>information-richness of external data </a:t>
            </a:r>
            <a:r>
              <a:rPr lang="en-US" sz="2400" b="1" dirty="0" smtClean="0">
                <a:solidFill>
                  <a:schemeClr val="accent2"/>
                </a:solidFill>
              </a:rPr>
              <a:t>sources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... we must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change language and compiler architecture to adapt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.”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3" indent="0" algn="r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- Don Syme</a:t>
            </a:r>
          </a:p>
          <a:p>
            <a:pPr marL="4570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1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196373220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2"/>
                </a:solidFill>
              </a:rPr>
              <a:t>Simplicity</a:t>
            </a:r>
            <a:r>
              <a:rPr lang="en-US" sz="2800" dirty="0" smtClean="0">
                <a:solidFill>
                  <a:schemeClr val="accent2"/>
                </a:solidFill>
              </a:rPr>
              <a:t>, Elegance, Tooling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Type Providers are about replacing our conventional notion of a “library” with a provider model. This allows a type provider to project an external information source into F# and makes it </a:t>
            </a:r>
            <a:r>
              <a:rPr lang="en-US" b="1" dirty="0" smtClean="0">
                <a:solidFill>
                  <a:schemeClr val="accent2"/>
                </a:solidFill>
              </a:rPr>
              <a:t>easier to access diverse sources of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>
                <a:solidFill>
                  <a:schemeClr val="accent2"/>
                </a:solidFill>
              </a:rPr>
              <a:t>Information-richness of external data sources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With type providers, the compiler can understand structure of databases, XML files, and web services. This makes it possible to </a:t>
            </a:r>
            <a:r>
              <a:rPr lang="en-US" b="1" dirty="0">
                <a:solidFill>
                  <a:schemeClr val="accent2"/>
                </a:solidFill>
              </a:rPr>
              <a:t>access data from any external data source in a type-safe way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with a smooth IDE experience.”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</p:spPr>
        <p:txBody>
          <a:bodyPr/>
          <a:lstStyle/>
          <a:p>
            <a:pPr algn="r"/>
            <a:r>
              <a:rPr lang="en-US" dirty="0" smtClean="0"/>
              <a:t>Data consumption: current methods</a:t>
            </a:r>
            <a:endParaRPr lang="en-US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5110430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WSDL Mash-up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SQLDataConnection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SQLEntityConnection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Powershell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World Bank/R Mash-up</a:t>
            </a: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Freebase</a:t>
            </a:r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5600122" y="1302706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35674</TotalTime>
  <Words>471</Words>
  <Application>Microsoft Office PowerPoint</Application>
  <PresentationFormat>Custom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Basis</vt:lpstr>
      <vt:lpstr>Consuming Data  with  F# Type Providers</vt:lpstr>
      <vt:lpstr>What are type providers?</vt:lpstr>
      <vt:lpstr>Why do we need type providers?</vt:lpstr>
      <vt:lpstr>Why do we need type providers?</vt:lpstr>
      <vt:lpstr>Why do we need type providers?  Simplicity, Elegance, Tooling</vt:lpstr>
      <vt:lpstr>Why do we need type providers?  Information-richness of external data sources</vt:lpstr>
      <vt:lpstr>Data consumption: current methods</vt:lpstr>
      <vt:lpstr>Demos</vt:lpstr>
      <vt:lpstr>Writing your own Type Provider</vt:lpstr>
      <vt:lpstr>When to write your own</vt:lpstr>
      <vt:lpstr>Demo</vt:lpstr>
      <vt:lpstr>Some Existing Type Providers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896</cp:revision>
  <dcterms:created xsi:type="dcterms:W3CDTF">2012-12-30T17:45:58Z</dcterms:created>
  <dcterms:modified xsi:type="dcterms:W3CDTF">2013-11-04T15:21:48Z</dcterms:modified>
</cp:coreProperties>
</file>