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4D40"/>
    <a:srgbClr val="F6F0D8"/>
    <a:srgbClr val="EBC97D"/>
    <a:srgbClr val="694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1E4C3E-5D80-4250-A36F-E2D6F8CE2114}" type="doc">
      <dgm:prSet loTypeId="urn:microsoft.com/office/officeart/2005/8/layout/hList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8CB2E3-D8BE-404E-A0D2-EEB3E1242A50}">
      <dgm:prSet/>
      <dgm:spPr>
        <a:solidFill>
          <a:srgbClr val="F6F0D8">
            <a:alpha val="85000"/>
          </a:srgbClr>
        </a:solidFill>
        <a:ln>
          <a:solidFill>
            <a:srgbClr val="5E3324"/>
          </a:solidFill>
        </a:ln>
      </dgm:spPr>
      <dgm:t>
        <a:bodyPr anchor="t"/>
        <a:lstStyle/>
        <a:p>
          <a:pPr algn="l" rtl="0"/>
          <a:r>
            <a:rPr lang="en-US" dirty="0" err="1" smtClean="0">
              <a:solidFill>
                <a:srgbClr val="824D40"/>
              </a:solidFill>
            </a:rPr>
            <a:t>Intellisense</a:t>
          </a:r>
          <a:r>
            <a:rPr lang="en-US" dirty="0" smtClean="0">
              <a:solidFill>
                <a:srgbClr val="824D40"/>
              </a:solidFill>
            </a:rPr>
            <a:t>, tooltips, &amp; other tooling available</a:t>
          </a:r>
          <a:endParaRPr lang="en-US" dirty="0">
            <a:solidFill>
              <a:srgbClr val="824D40"/>
            </a:solidFill>
          </a:endParaRPr>
        </a:p>
      </dgm:t>
    </dgm:pt>
    <dgm:pt modelId="{6CF4DB19-53FF-4B32-AC92-262597995234}" type="parTrans" cxnId="{E1B13E87-781A-4F9F-97A0-C3B2392EABE4}">
      <dgm:prSet/>
      <dgm:spPr/>
      <dgm:t>
        <a:bodyPr/>
        <a:lstStyle/>
        <a:p>
          <a:endParaRPr lang="en-US"/>
        </a:p>
      </dgm:t>
    </dgm:pt>
    <dgm:pt modelId="{82AB8F63-BF4E-41E3-9A9D-3BCBF2FE527C}" type="sibTrans" cxnId="{E1B13E87-781A-4F9F-97A0-C3B2392EABE4}">
      <dgm:prSet/>
      <dgm:spPr/>
      <dgm:t>
        <a:bodyPr/>
        <a:lstStyle/>
        <a:p>
          <a:endParaRPr lang="en-US"/>
        </a:p>
      </dgm:t>
    </dgm:pt>
    <dgm:pt modelId="{0B1D3EB6-DDAD-4074-AD89-1328ED184427}">
      <dgm:prSet/>
      <dgm:spPr>
        <a:solidFill>
          <a:srgbClr val="F6F0D8">
            <a:alpha val="85000"/>
          </a:srgbClr>
        </a:solidFill>
        <a:ln>
          <a:solidFill>
            <a:srgbClr val="5E3324"/>
          </a:solidFill>
        </a:ln>
      </dgm:spPr>
      <dgm:t>
        <a:bodyPr/>
        <a:lstStyle/>
        <a:p>
          <a:pPr rtl="0"/>
          <a:r>
            <a:rPr lang="en-US" smtClean="0">
              <a:solidFill>
                <a:srgbClr val="824D40"/>
              </a:solidFill>
            </a:rPr>
            <a:t>No code generation</a:t>
          </a:r>
          <a:endParaRPr lang="en-US">
            <a:solidFill>
              <a:srgbClr val="824D40"/>
            </a:solidFill>
          </a:endParaRPr>
        </a:p>
      </dgm:t>
    </dgm:pt>
    <dgm:pt modelId="{A0B0BA24-7BBD-4169-A6E4-C30BE3C7D4C6}" type="parTrans" cxnId="{9725BDCF-4BB2-42FD-A2FB-17C284C08CD7}">
      <dgm:prSet/>
      <dgm:spPr/>
      <dgm:t>
        <a:bodyPr/>
        <a:lstStyle/>
        <a:p>
          <a:endParaRPr lang="en-US"/>
        </a:p>
      </dgm:t>
    </dgm:pt>
    <dgm:pt modelId="{02B22490-15FC-4C3F-8863-8A3E5A29C80C}" type="sibTrans" cxnId="{9725BDCF-4BB2-42FD-A2FB-17C284C08CD7}">
      <dgm:prSet/>
      <dgm:spPr/>
      <dgm:t>
        <a:bodyPr/>
        <a:lstStyle/>
        <a:p>
          <a:endParaRPr lang="en-US"/>
        </a:p>
      </dgm:t>
    </dgm:pt>
    <dgm:pt modelId="{B9CFF899-EA87-447F-8310-377F7EA336B9}">
      <dgm:prSet/>
      <dgm:spPr>
        <a:solidFill>
          <a:srgbClr val="F6F0D8">
            <a:alpha val="85000"/>
          </a:srgbClr>
        </a:solidFill>
        <a:ln>
          <a:solidFill>
            <a:srgbClr val="5E3324"/>
          </a:solidFill>
        </a:ln>
      </dgm:spPr>
      <dgm:t>
        <a:bodyPr/>
        <a:lstStyle/>
        <a:p>
          <a:pPr rtl="0"/>
          <a:r>
            <a:rPr lang="en-US" dirty="0" smtClean="0">
              <a:solidFill>
                <a:srgbClr val="824D40"/>
              </a:solidFill>
            </a:rPr>
            <a:t>Always in sync with the source</a:t>
          </a:r>
          <a:endParaRPr lang="en-US" dirty="0">
            <a:solidFill>
              <a:srgbClr val="824D40"/>
            </a:solidFill>
          </a:endParaRPr>
        </a:p>
      </dgm:t>
    </dgm:pt>
    <dgm:pt modelId="{516D0FCC-58B7-4A3F-875C-505C5BEE0B2A}" type="parTrans" cxnId="{DF629EDD-CDDD-4422-BD5A-CACB7A74E2A8}">
      <dgm:prSet/>
      <dgm:spPr/>
      <dgm:t>
        <a:bodyPr/>
        <a:lstStyle/>
        <a:p>
          <a:endParaRPr lang="en-US"/>
        </a:p>
      </dgm:t>
    </dgm:pt>
    <dgm:pt modelId="{DDC7F697-1D79-4A68-AD43-E40B28D1EE4E}" type="sibTrans" cxnId="{DF629EDD-CDDD-4422-BD5A-CACB7A74E2A8}">
      <dgm:prSet/>
      <dgm:spPr/>
      <dgm:t>
        <a:bodyPr/>
        <a:lstStyle/>
        <a:p>
          <a:endParaRPr lang="en-US"/>
        </a:p>
      </dgm:t>
    </dgm:pt>
    <dgm:pt modelId="{B5557B3C-A729-44E7-B06E-8E406FFFF1BD}">
      <dgm:prSet/>
      <dgm:spPr>
        <a:solidFill>
          <a:srgbClr val="F6F0D8">
            <a:alpha val="85000"/>
          </a:srgbClr>
        </a:solidFill>
        <a:ln>
          <a:solidFill>
            <a:srgbClr val="5E3324"/>
          </a:solidFill>
        </a:ln>
      </dgm:spPr>
      <dgm:t>
        <a:bodyPr/>
        <a:lstStyle/>
        <a:p>
          <a:pPr rtl="0"/>
          <a:r>
            <a:rPr lang="en-US" smtClean="0">
              <a:solidFill>
                <a:srgbClr val="824D40"/>
              </a:solidFill>
            </a:rPr>
            <a:t>No extra bloated code</a:t>
          </a:r>
          <a:endParaRPr lang="en-US">
            <a:solidFill>
              <a:srgbClr val="824D40"/>
            </a:solidFill>
          </a:endParaRPr>
        </a:p>
      </dgm:t>
    </dgm:pt>
    <dgm:pt modelId="{9B0ACE6D-CF28-47A6-BE42-2EE8D0A3E2E5}" type="parTrans" cxnId="{B3060CEB-B955-4ABF-8714-857ED9A2A44F}">
      <dgm:prSet/>
      <dgm:spPr/>
      <dgm:t>
        <a:bodyPr/>
        <a:lstStyle/>
        <a:p>
          <a:endParaRPr lang="en-US"/>
        </a:p>
      </dgm:t>
    </dgm:pt>
    <dgm:pt modelId="{138A8399-7FDA-4CA4-AB2B-D6D64FA5D682}" type="sibTrans" cxnId="{B3060CEB-B955-4ABF-8714-857ED9A2A44F}">
      <dgm:prSet/>
      <dgm:spPr/>
      <dgm:t>
        <a:bodyPr/>
        <a:lstStyle/>
        <a:p>
          <a:endParaRPr lang="en-US"/>
        </a:p>
      </dgm:t>
    </dgm:pt>
    <dgm:pt modelId="{1B025A62-D98E-488F-8749-BA0463D60F82}">
      <dgm:prSet/>
      <dgm:spPr>
        <a:solidFill>
          <a:srgbClr val="F6F0D8">
            <a:alpha val="85000"/>
          </a:srgbClr>
        </a:solidFill>
        <a:ln>
          <a:solidFill>
            <a:srgbClr val="5E3324"/>
          </a:solidFill>
        </a:ln>
      </dgm:spPr>
      <dgm:t>
        <a:bodyPr/>
        <a:lstStyle/>
        <a:p>
          <a:pPr rtl="0"/>
          <a:r>
            <a:rPr lang="en-US" dirty="0" smtClean="0">
              <a:solidFill>
                <a:srgbClr val="824D40"/>
              </a:solidFill>
            </a:rPr>
            <a:t>Scalable to millions of types (e.g. - freebase)</a:t>
          </a:r>
          <a:endParaRPr lang="en-US" dirty="0">
            <a:solidFill>
              <a:srgbClr val="824D40"/>
            </a:solidFill>
          </a:endParaRPr>
        </a:p>
      </dgm:t>
    </dgm:pt>
    <dgm:pt modelId="{10F46B48-4083-440F-9FAD-1CD75ED9164D}" type="parTrans" cxnId="{3BB9ED55-0389-44A7-AAC3-ED39DBBF1106}">
      <dgm:prSet/>
      <dgm:spPr/>
      <dgm:t>
        <a:bodyPr/>
        <a:lstStyle/>
        <a:p>
          <a:endParaRPr lang="en-US"/>
        </a:p>
      </dgm:t>
    </dgm:pt>
    <dgm:pt modelId="{22F000A9-97E2-496A-9B91-F14232842A47}" type="sibTrans" cxnId="{3BB9ED55-0389-44A7-AAC3-ED39DBBF1106}">
      <dgm:prSet/>
      <dgm:spPr/>
      <dgm:t>
        <a:bodyPr/>
        <a:lstStyle/>
        <a:p>
          <a:endParaRPr lang="en-US"/>
        </a:p>
      </dgm:t>
    </dgm:pt>
    <dgm:pt modelId="{62789F8F-8373-41C2-B251-6D01984E98B8}">
      <dgm:prSet/>
      <dgm:spPr>
        <a:solidFill>
          <a:srgbClr val="F6F0D8">
            <a:alpha val="85000"/>
          </a:srgbClr>
        </a:solidFill>
        <a:ln>
          <a:solidFill>
            <a:srgbClr val="5E3324"/>
          </a:solidFill>
        </a:ln>
      </dgm:spPr>
      <dgm:t>
        <a:bodyPr anchor="t"/>
        <a:lstStyle/>
        <a:p>
          <a:pPr rtl="0"/>
          <a:r>
            <a:rPr lang="en-US" dirty="0" smtClean="0">
              <a:solidFill>
                <a:srgbClr val="824D40"/>
              </a:solidFill>
            </a:rPr>
            <a:t>More natural with REPL</a:t>
          </a:r>
          <a:endParaRPr lang="en-US" dirty="0">
            <a:solidFill>
              <a:srgbClr val="824D40"/>
            </a:solidFill>
          </a:endParaRPr>
        </a:p>
      </dgm:t>
    </dgm:pt>
    <dgm:pt modelId="{6FEF799D-56FF-4996-B3C1-11D76DCBF84F}" type="parTrans" cxnId="{466AD506-9076-4455-8821-7E9DD51949CA}">
      <dgm:prSet/>
      <dgm:spPr/>
      <dgm:t>
        <a:bodyPr/>
        <a:lstStyle/>
        <a:p>
          <a:endParaRPr lang="en-US"/>
        </a:p>
      </dgm:t>
    </dgm:pt>
    <dgm:pt modelId="{4473C666-AF80-4BCD-A592-730D0B531396}" type="sibTrans" cxnId="{466AD506-9076-4455-8821-7E9DD51949CA}">
      <dgm:prSet/>
      <dgm:spPr/>
      <dgm:t>
        <a:bodyPr/>
        <a:lstStyle/>
        <a:p>
          <a:endParaRPr lang="en-US"/>
        </a:p>
      </dgm:t>
    </dgm:pt>
    <dgm:pt modelId="{4F8CE4B5-E1B3-430D-A586-1958DE4EC20A}" type="pres">
      <dgm:prSet presAssocID="{4E1E4C3E-5D80-4250-A36F-E2D6F8CE211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EBDDF8-0139-44CF-BFBC-E6BCDCB000BF}" type="pres">
      <dgm:prSet presAssocID="{4E1E4C3E-5D80-4250-A36F-E2D6F8CE2114}" presName="fgShape" presStyleLbl="fgShp" presStyleIdx="0" presStyleCnt="1" custFlipVert="1" custFlipHor="1" custScaleX="773" custScaleY="5945"/>
      <dgm:spPr>
        <a:prstGeom prst="smileyFace">
          <a:avLst/>
        </a:prstGeom>
      </dgm:spPr>
    </dgm:pt>
    <dgm:pt modelId="{008A906D-40B7-452F-85AE-F613C8D1E67F}" type="pres">
      <dgm:prSet presAssocID="{4E1E4C3E-5D80-4250-A36F-E2D6F8CE2114}" presName="linComp" presStyleCnt="0"/>
      <dgm:spPr/>
    </dgm:pt>
    <dgm:pt modelId="{4A8C77DB-7868-4B34-A802-BEAD433D4018}" type="pres">
      <dgm:prSet presAssocID="{F48CB2E3-D8BE-404E-A0D2-EEB3E1242A50}" presName="compNode" presStyleCnt="0"/>
      <dgm:spPr/>
    </dgm:pt>
    <dgm:pt modelId="{2FCBC024-DF14-4C91-85DE-921A6601B102}" type="pres">
      <dgm:prSet presAssocID="{F48CB2E3-D8BE-404E-A0D2-EEB3E1242A50}" presName="bkgdShape" presStyleLbl="node1" presStyleIdx="0" presStyleCnt="3"/>
      <dgm:spPr/>
      <dgm:t>
        <a:bodyPr/>
        <a:lstStyle/>
        <a:p>
          <a:endParaRPr lang="en-US"/>
        </a:p>
      </dgm:t>
    </dgm:pt>
    <dgm:pt modelId="{8C93E763-3156-4FC3-9EA0-0EB36483B245}" type="pres">
      <dgm:prSet presAssocID="{F48CB2E3-D8BE-404E-A0D2-EEB3E1242A50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5C61A9-1CA5-48A2-9338-9C03E9F28752}" type="pres">
      <dgm:prSet presAssocID="{F48CB2E3-D8BE-404E-A0D2-EEB3E1242A50}" presName="invisiNode" presStyleLbl="node1" presStyleIdx="0" presStyleCnt="3"/>
      <dgm:spPr/>
    </dgm:pt>
    <dgm:pt modelId="{F93BABAF-46AE-4129-A2C3-78D675EB2B83}" type="pres">
      <dgm:prSet presAssocID="{F48CB2E3-D8BE-404E-A0D2-EEB3E1242A50}" presName="imagNode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2588497D-3796-4B9B-BDCA-4B1A672A9444}" type="pres">
      <dgm:prSet presAssocID="{82AB8F63-BF4E-41E3-9A9D-3BCBF2FE527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48357B8-5704-4911-83BD-A07E0D4FCC4C}" type="pres">
      <dgm:prSet presAssocID="{0B1D3EB6-DDAD-4074-AD89-1328ED184427}" presName="compNode" presStyleCnt="0"/>
      <dgm:spPr/>
    </dgm:pt>
    <dgm:pt modelId="{847997FE-27E4-47BE-BFCC-0D3EEEB261E3}" type="pres">
      <dgm:prSet presAssocID="{0B1D3EB6-DDAD-4074-AD89-1328ED184427}" presName="bkgdShape" presStyleLbl="node1" presStyleIdx="1" presStyleCnt="3"/>
      <dgm:spPr/>
      <dgm:t>
        <a:bodyPr/>
        <a:lstStyle/>
        <a:p>
          <a:endParaRPr lang="en-US"/>
        </a:p>
      </dgm:t>
    </dgm:pt>
    <dgm:pt modelId="{98978EA1-C2BB-46D8-AA8D-1297E01DBAE2}" type="pres">
      <dgm:prSet presAssocID="{0B1D3EB6-DDAD-4074-AD89-1328ED184427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AE7DFC-776B-4C43-99EA-2D81020B3FDD}" type="pres">
      <dgm:prSet presAssocID="{0B1D3EB6-DDAD-4074-AD89-1328ED184427}" presName="invisiNode" presStyleLbl="node1" presStyleIdx="1" presStyleCnt="3"/>
      <dgm:spPr/>
    </dgm:pt>
    <dgm:pt modelId="{18AA51B2-7DC1-4D95-82D3-8F3774CF42A4}" type="pres">
      <dgm:prSet presAssocID="{0B1D3EB6-DDAD-4074-AD89-1328ED184427}" presName="imagNode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6312A045-B4B8-4962-922F-D944B21BF60A}" type="pres">
      <dgm:prSet presAssocID="{02B22490-15FC-4C3F-8863-8A3E5A29C80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ED3D36F-67B7-44A8-AD64-421E975EAA9A}" type="pres">
      <dgm:prSet presAssocID="{62789F8F-8373-41C2-B251-6D01984E98B8}" presName="compNode" presStyleCnt="0"/>
      <dgm:spPr/>
    </dgm:pt>
    <dgm:pt modelId="{F9B2FB86-2930-4F54-9064-138411116312}" type="pres">
      <dgm:prSet presAssocID="{62789F8F-8373-41C2-B251-6D01984E98B8}" presName="bkgdShape" presStyleLbl="node1" presStyleIdx="2" presStyleCnt="3"/>
      <dgm:spPr/>
      <dgm:t>
        <a:bodyPr/>
        <a:lstStyle/>
        <a:p>
          <a:endParaRPr lang="en-US"/>
        </a:p>
      </dgm:t>
    </dgm:pt>
    <dgm:pt modelId="{50115444-7C73-45D9-BE46-607E6F99904C}" type="pres">
      <dgm:prSet presAssocID="{62789F8F-8373-41C2-B251-6D01984E98B8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A46FD8-8EB7-4337-8DB1-8C0AFBAE8EB8}" type="pres">
      <dgm:prSet presAssocID="{62789F8F-8373-41C2-B251-6D01984E98B8}" presName="invisiNode" presStyleLbl="node1" presStyleIdx="2" presStyleCnt="3"/>
      <dgm:spPr/>
    </dgm:pt>
    <dgm:pt modelId="{233C0903-F667-4C4E-96F7-387931BF6363}" type="pres">
      <dgm:prSet presAssocID="{62789F8F-8373-41C2-B251-6D01984E98B8}" presName="imagNode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</dgm:ptLst>
  <dgm:cxnLst>
    <dgm:cxn modelId="{A6AF603E-5178-46E9-8283-DD4C73F7445C}" type="presOf" srcId="{82AB8F63-BF4E-41E3-9A9D-3BCBF2FE527C}" destId="{2588497D-3796-4B9B-BDCA-4B1A672A9444}" srcOrd="0" destOrd="0" presId="urn:microsoft.com/office/officeart/2005/8/layout/hList7"/>
    <dgm:cxn modelId="{6A561786-3DCC-430A-9EA4-8E55F113764B}" type="presOf" srcId="{4E1E4C3E-5D80-4250-A36F-E2D6F8CE2114}" destId="{4F8CE4B5-E1B3-430D-A586-1958DE4EC20A}" srcOrd="0" destOrd="0" presId="urn:microsoft.com/office/officeart/2005/8/layout/hList7"/>
    <dgm:cxn modelId="{B3060CEB-B955-4ABF-8714-857ED9A2A44F}" srcId="{0B1D3EB6-DDAD-4074-AD89-1328ED184427}" destId="{B5557B3C-A729-44E7-B06E-8E406FFFF1BD}" srcOrd="1" destOrd="0" parTransId="{9B0ACE6D-CF28-47A6-BE42-2EE8D0A3E2E5}" sibTransId="{138A8399-7FDA-4CA4-AB2B-D6D64FA5D682}"/>
    <dgm:cxn modelId="{2076DD94-DD84-449C-9EF4-716C232EB3E2}" type="presOf" srcId="{02B22490-15FC-4C3F-8863-8A3E5A29C80C}" destId="{6312A045-B4B8-4962-922F-D944B21BF60A}" srcOrd="0" destOrd="0" presId="urn:microsoft.com/office/officeart/2005/8/layout/hList7"/>
    <dgm:cxn modelId="{DF629EDD-CDDD-4422-BD5A-CACB7A74E2A8}" srcId="{0B1D3EB6-DDAD-4074-AD89-1328ED184427}" destId="{B9CFF899-EA87-447F-8310-377F7EA336B9}" srcOrd="0" destOrd="0" parTransId="{516D0FCC-58B7-4A3F-875C-505C5BEE0B2A}" sibTransId="{DDC7F697-1D79-4A68-AD43-E40B28D1EE4E}"/>
    <dgm:cxn modelId="{1B174299-4E6C-4993-AD22-1B979D984E78}" type="presOf" srcId="{B9CFF899-EA87-447F-8310-377F7EA336B9}" destId="{98978EA1-C2BB-46D8-AA8D-1297E01DBAE2}" srcOrd="1" destOrd="1" presId="urn:microsoft.com/office/officeart/2005/8/layout/hList7"/>
    <dgm:cxn modelId="{3FA291DC-44C5-4B0A-95B1-7A01846DAA77}" type="presOf" srcId="{B9CFF899-EA87-447F-8310-377F7EA336B9}" destId="{847997FE-27E4-47BE-BFCC-0D3EEEB261E3}" srcOrd="0" destOrd="1" presId="urn:microsoft.com/office/officeart/2005/8/layout/hList7"/>
    <dgm:cxn modelId="{9725BDCF-4BB2-42FD-A2FB-17C284C08CD7}" srcId="{4E1E4C3E-5D80-4250-A36F-E2D6F8CE2114}" destId="{0B1D3EB6-DDAD-4074-AD89-1328ED184427}" srcOrd="1" destOrd="0" parTransId="{A0B0BA24-7BBD-4169-A6E4-C30BE3C7D4C6}" sibTransId="{02B22490-15FC-4C3F-8863-8A3E5A29C80C}"/>
    <dgm:cxn modelId="{D68CC93E-045F-48E4-B207-07C7C1773F6B}" type="presOf" srcId="{0B1D3EB6-DDAD-4074-AD89-1328ED184427}" destId="{98978EA1-C2BB-46D8-AA8D-1297E01DBAE2}" srcOrd="1" destOrd="0" presId="urn:microsoft.com/office/officeart/2005/8/layout/hList7"/>
    <dgm:cxn modelId="{B232EDF3-7E36-4EE4-B8F0-1770B0CC5402}" type="presOf" srcId="{62789F8F-8373-41C2-B251-6D01984E98B8}" destId="{F9B2FB86-2930-4F54-9064-138411116312}" srcOrd="0" destOrd="0" presId="urn:microsoft.com/office/officeart/2005/8/layout/hList7"/>
    <dgm:cxn modelId="{77853575-4C29-4FB6-AF6B-D0BBB99AD86B}" type="presOf" srcId="{0B1D3EB6-DDAD-4074-AD89-1328ED184427}" destId="{847997FE-27E4-47BE-BFCC-0D3EEEB261E3}" srcOrd="0" destOrd="0" presId="urn:microsoft.com/office/officeart/2005/8/layout/hList7"/>
    <dgm:cxn modelId="{AC48B067-B134-4425-AEAC-659564449D89}" type="presOf" srcId="{1B025A62-D98E-488F-8749-BA0463D60F82}" destId="{847997FE-27E4-47BE-BFCC-0D3EEEB261E3}" srcOrd="0" destOrd="3" presId="urn:microsoft.com/office/officeart/2005/8/layout/hList7"/>
    <dgm:cxn modelId="{E114829E-75FC-411E-9759-C2F163A030E2}" type="presOf" srcId="{1B025A62-D98E-488F-8749-BA0463D60F82}" destId="{98978EA1-C2BB-46D8-AA8D-1297E01DBAE2}" srcOrd="1" destOrd="3" presId="urn:microsoft.com/office/officeart/2005/8/layout/hList7"/>
    <dgm:cxn modelId="{E1B13E87-781A-4F9F-97A0-C3B2392EABE4}" srcId="{4E1E4C3E-5D80-4250-A36F-E2D6F8CE2114}" destId="{F48CB2E3-D8BE-404E-A0D2-EEB3E1242A50}" srcOrd="0" destOrd="0" parTransId="{6CF4DB19-53FF-4B32-AC92-262597995234}" sibTransId="{82AB8F63-BF4E-41E3-9A9D-3BCBF2FE527C}"/>
    <dgm:cxn modelId="{466AD506-9076-4455-8821-7E9DD51949CA}" srcId="{4E1E4C3E-5D80-4250-A36F-E2D6F8CE2114}" destId="{62789F8F-8373-41C2-B251-6D01984E98B8}" srcOrd="2" destOrd="0" parTransId="{6FEF799D-56FF-4996-B3C1-11D76DCBF84F}" sibTransId="{4473C666-AF80-4BCD-A592-730D0B531396}"/>
    <dgm:cxn modelId="{3BB9ED55-0389-44A7-AAC3-ED39DBBF1106}" srcId="{0B1D3EB6-DDAD-4074-AD89-1328ED184427}" destId="{1B025A62-D98E-488F-8749-BA0463D60F82}" srcOrd="2" destOrd="0" parTransId="{10F46B48-4083-440F-9FAD-1CD75ED9164D}" sibTransId="{22F000A9-97E2-496A-9B91-F14232842A47}"/>
    <dgm:cxn modelId="{ADF2D0E6-D080-4E16-A32D-4CE5841F16BA}" type="presOf" srcId="{62789F8F-8373-41C2-B251-6D01984E98B8}" destId="{50115444-7C73-45D9-BE46-607E6F99904C}" srcOrd="1" destOrd="0" presId="urn:microsoft.com/office/officeart/2005/8/layout/hList7"/>
    <dgm:cxn modelId="{51703EA5-0C5B-44D3-9C2C-A15E946ED109}" type="presOf" srcId="{B5557B3C-A729-44E7-B06E-8E406FFFF1BD}" destId="{847997FE-27E4-47BE-BFCC-0D3EEEB261E3}" srcOrd="0" destOrd="2" presId="urn:microsoft.com/office/officeart/2005/8/layout/hList7"/>
    <dgm:cxn modelId="{CA2D8D22-84E3-44AF-A43A-BF9C2FF04C46}" type="presOf" srcId="{F48CB2E3-D8BE-404E-A0D2-EEB3E1242A50}" destId="{8C93E763-3156-4FC3-9EA0-0EB36483B245}" srcOrd="1" destOrd="0" presId="urn:microsoft.com/office/officeart/2005/8/layout/hList7"/>
    <dgm:cxn modelId="{DEFE16AF-B35D-4D92-A637-D9CCDD03EAC1}" type="presOf" srcId="{B5557B3C-A729-44E7-B06E-8E406FFFF1BD}" destId="{98978EA1-C2BB-46D8-AA8D-1297E01DBAE2}" srcOrd="1" destOrd="2" presId="urn:microsoft.com/office/officeart/2005/8/layout/hList7"/>
    <dgm:cxn modelId="{AFF88046-8F86-4F7B-AC89-060991E9DE52}" type="presOf" srcId="{F48CB2E3-D8BE-404E-A0D2-EEB3E1242A50}" destId="{2FCBC024-DF14-4C91-85DE-921A6601B102}" srcOrd="0" destOrd="0" presId="urn:microsoft.com/office/officeart/2005/8/layout/hList7"/>
    <dgm:cxn modelId="{1DB1173F-D246-4646-9CFC-F6389E311C68}" type="presParOf" srcId="{4F8CE4B5-E1B3-430D-A586-1958DE4EC20A}" destId="{1EEBDDF8-0139-44CF-BFBC-E6BCDCB000BF}" srcOrd="0" destOrd="0" presId="urn:microsoft.com/office/officeart/2005/8/layout/hList7"/>
    <dgm:cxn modelId="{734BF94B-0870-40BB-B897-EDD41A3D59B2}" type="presParOf" srcId="{4F8CE4B5-E1B3-430D-A586-1958DE4EC20A}" destId="{008A906D-40B7-452F-85AE-F613C8D1E67F}" srcOrd="1" destOrd="0" presId="urn:microsoft.com/office/officeart/2005/8/layout/hList7"/>
    <dgm:cxn modelId="{0748DE7D-BF4F-44D5-8D9D-4E81091FAF52}" type="presParOf" srcId="{008A906D-40B7-452F-85AE-F613C8D1E67F}" destId="{4A8C77DB-7868-4B34-A802-BEAD433D4018}" srcOrd="0" destOrd="0" presId="urn:microsoft.com/office/officeart/2005/8/layout/hList7"/>
    <dgm:cxn modelId="{E464150C-B3C1-41D8-85C9-C47EDC0C8A88}" type="presParOf" srcId="{4A8C77DB-7868-4B34-A802-BEAD433D4018}" destId="{2FCBC024-DF14-4C91-85DE-921A6601B102}" srcOrd="0" destOrd="0" presId="urn:microsoft.com/office/officeart/2005/8/layout/hList7"/>
    <dgm:cxn modelId="{84A4BF20-330C-41AE-BA65-6B66450D4325}" type="presParOf" srcId="{4A8C77DB-7868-4B34-A802-BEAD433D4018}" destId="{8C93E763-3156-4FC3-9EA0-0EB36483B245}" srcOrd="1" destOrd="0" presId="urn:microsoft.com/office/officeart/2005/8/layout/hList7"/>
    <dgm:cxn modelId="{DD98AF3C-1ACD-4BEE-A53E-ABBB424AF0A5}" type="presParOf" srcId="{4A8C77DB-7868-4B34-A802-BEAD433D4018}" destId="{625C61A9-1CA5-48A2-9338-9C03E9F28752}" srcOrd="2" destOrd="0" presId="urn:microsoft.com/office/officeart/2005/8/layout/hList7"/>
    <dgm:cxn modelId="{A8C68C4B-8D98-4522-8940-8B1C615A540F}" type="presParOf" srcId="{4A8C77DB-7868-4B34-A802-BEAD433D4018}" destId="{F93BABAF-46AE-4129-A2C3-78D675EB2B83}" srcOrd="3" destOrd="0" presId="urn:microsoft.com/office/officeart/2005/8/layout/hList7"/>
    <dgm:cxn modelId="{29E9F092-9AF4-4F0E-BFD5-BF3E72E3A10E}" type="presParOf" srcId="{008A906D-40B7-452F-85AE-F613C8D1E67F}" destId="{2588497D-3796-4B9B-BDCA-4B1A672A9444}" srcOrd="1" destOrd="0" presId="urn:microsoft.com/office/officeart/2005/8/layout/hList7"/>
    <dgm:cxn modelId="{488AD343-BE8B-4068-8015-60B13EDAAF00}" type="presParOf" srcId="{008A906D-40B7-452F-85AE-F613C8D1E67F}" destId="{E48357B8-5704-4911-83BD-A07E0D4FCC4C}" srcOrd="2" destOrd="0" presId="urn:microsoft.com/office/officeart/2005/8/layout/hList7"/>
    <dgm:cxn modelId="{9F7B7E39-A42C-4A36-AFBB-9B0251BDF024}" type="presParOf" srcId="{E48357B8-5704-4911-83BD-A07E0D4FCC4C}" destId="{847997FE-27E4-47BE-BFCC-0D3EEEB261E3}" srcOrd="0" destOrd="0" presId="urn:microsoft.com/office/officeart/2005/8/layout/hList7"/>
    <dgm:cxn modelId="{028FE268-8ED7-4F17-A29C-C921B715C46C}" type="presParOf" srcId="{E48357B8-5704-4911-83BD-A07E0D4FCC4C}" destId="{98978EA1-C2BB-46D8-AA8D-1297E01DBAE2}" srcOrd="1" destOrd="0" presId="urn:microsoft.com/office/officeart/2005/8/layout/hList7"/>
    <dgm:cxn modelId="{26A91B48-07F2-4798-83FC-A34622392BAC}" type="presParOf" srcId="{E48357B8-5704-4911-83BD-A07E0D4FCC4C}" destId="{21AE7DFC-776B-4C43-99EA-2D81020B3FDD}" srcOrd="2" destOrd="0" presId="urn:microsoft.com/office/officeart/2005/8/layout/hList7"/>
    <dgm:cxn modelId="{2C8AAED7-9B5C-448C-AFB6-DE397AC2A96C}" type="presParOf" srcId="{E48357B8-5704-4911-83BD-A07E0D4FCC4C}" destId="{18AA51B2-7DC1-4D95-82D3-8F3774CF42A4}" srcOrd="3" destOrd="0" presId="urn:microsoft.com/office/officeart/2005/8/layout/hList7"/>
    <dgm:cxn modelId="{B23B7CE6-6BBE-49F8-9799-EB83627D5514}" type="presParOf" srcId="{008A906D-40B7-452F-85AE-F613C8D1E67F}" destId="{6312A045-B4B8-4962-922F-D944B21BF60A}" srcOrd="3" destOrd="0" presId="urn:microsoft.com/office/officeart/2005/8/layout/hList7"/>
    <dgm:cxn modelId="{52288ACE-49DE-4303-97CD-36D6F6FE6BEC}" type="presParOf" srcId="{008A906D-40B7-452F-85AE-F613C8D1E67F}" destId="{7ED3D36F-67B7-44A8-AD64-421E975EAA9A}" srcOrd="4" destOrd="0" presId="urn:microsoft.com/office/officeart/2005/8/layout/hList7"/>
    <dgm:cxn modelId="{B4052CC5-375C-40BF-A10D-5CD7C13CEE41}" type="presParOf" srcId="{7ED3D36F-67B7-44A8-AD64-421E975EAA9A}" destId="{F9B2FB86-2930-4F54-9064-138411116312}" srcOrd="0" destOrd="0" presId="urn:microsoft.com/office/officeart/2005/8/layout/hList7"/>
    <dgm:cxn modelId="{B58CF989-BE1F-43FB-976F-60067A8D3DFF}" type="presParOf" srcId="{7ED3D36F-67B7-44A8-AD64-421E975EAA9A}" destId="{50115444-7C73-45D9-BE46-607E6F99904C}" srcOrd="1" destOrd="0" presId="urn:microsoft.com/office/officeart/2005/8/layout/hList7"/>
    <dgm:cxn modelId="{97A8DA6B-EA01-432B-BB64-141D0255002F}" type="presParOf" srcId="{7ED3D36F-67B7-44A8-AD64-421E975EAA9A}" destId="{85A46FD8-8EB7-4337-8DB1-8C0AFBAE8EB8}" srcOrd="2" destOrd="0" presId="urn:microsoft.com/office/officeart/2005/8/layout/hList7"/>
    <dgm:cxn modelId="{B9A121FF-6427-4158-B562-1EE3389CCCD0}" type="presParOf" srcId="{7ED3D36F-67B7-44A8-AD64-421E975EAA9A}" destId="{233C0903-F667-4C4E-96F7-387931BF6363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BC024-DF14-4C91-85DE-921A6601B102}">
      <dsp:nvSpPr>
        <dsp:cNvPr id="0" name=""/>
        <dsp:cNvSpPr/>
      </dsp:nvSpPr>
      <dsp:spPr>
        <a:xfrm>
          <a:off x="1645" y="0"/>
          <a:ext cx="2560789" cy="5126772"/>
        </a:xfrm>
        <a:prstGeom prst="roundRect">
          <a:avLst>
            <a:gd name="adj" fmla="val 10000"/>
          </a:avLst>
        </a:prstGeom>
        <a:solidFill>
          <a:srgbClr val="F6F0D8">
            <a:alpha val="85000"/>
          </a:srgbClr>
        </a:solidFill>
        <a:ln w="12700" cap="flat" cmpd="sng" algn="ctr">
          <a:solidFill>
            <a:srgbClr val="5E33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solidFill>
                <a:srgbClr val="824D40"/>
              </a:solidFill>
            </a:rPr>
            <a:t>Intellisense</a:t>
          </a:r>
          <a:r>
            <a:rPr lang="en-US" sz="2200" kern="1200" dirty="0" smtClean="0">
              <a:solidFill>
                <a:srgbClr val="824D40"/>
              </a:solidFill>
            </a:rPr>
            <a:t>, tooltips, &amp; other tooling available</a:t>
          </a:r>
          <a:endParaRPr lang="en-US" sz="2200" kern="1200" dirty="0">
            <a:solidFill>
              <a:srgbClr val="824D40"/>
            </a:solidFill>
          </a:endParaRPr>
        </a:p>
      </dsp:txBody>
      <dsp:txXfrm>
        <a:off x="1645" y="2050708"/>
        <a:ext cx="2560789" cy="2050708"/>
      </dsp:txXfrm>
    </dsp:sp>
    <dsp:sp modelId="{F93BABAF-46AE-4129-A2C3-78D675EB2B83}">
      <dsp:nvSpPr>
        <dsp:cNvPr id="0" name=""/>
        <dsp:cNvSpPr/>
      </dsp:nvSpPr>
      <dsp:spPr>
        <a:xfrm>
          <a:off x="428433" y="307606"/>
          <a:ext cx="1707215" cy="170721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7997FE-27E4-47BE-BFCC-0D3EEEB261E3}">
      <dsp:nvSpPr>
        <dsp:cNvPr id="0" name=""/>
        <dsp:cNvSpPr/>
      </dsp:nvSpPr>
      <dsp:spPr>
        <a:xfrm>
          <a:off x="2639258" y="0"/>
          <a:ext cx="2560789" cy="5126772"/>
        </a:xfrm>
        <a:prstGeom prst="roundRect">
          <a:avLst>
            <a:gd name="adj" fmla="val 10000"/>
          </a:avLst>
        </a:prstGeom>
        <a:solidFill>
          <a:srgbClr val="F6F0D8">
            <a:alpha val="85000"/>
          </a:srgbClr>
        </a:solidFill>
        <a:ln w="12700" cap="flat" cmpd="sng" algn="ctr">
          <a:solidFill>
            <a:srgbClr val="5E33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1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solidFill>
                <a:srgbClr val="824D40"/>
              </a:solidFill>
            </a:rPr>
            <a:t>No code generation</a:t>
          </a:r>
          <a:endParaRPr lang="en-US" sz="2200" kern="1200">
            <a:solidFill>
              <a:srgbClr val="824D40"/>
            </a:solidFill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solidFill>
                <a:srgbClr val="824D40"/>
              </a:solidFill>
            </a:rPr>
            <a:t>Always in sync with the source</a:t>
          </a:r>
          <a:endParaRPr lang="en-US" sz="1700" kern="1200" dirty="0">
            <a:solidFill>
              <a:srgbClr val="824D40"/>
            </a:solidFill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>
              <a:solidFill>
                <a:srgbClr val="824D40"/>
              </a:solidFill>
            </a:rPr>
            <a:t>No extra bloated code</a:t>
          </a:r>
          <a:endParaRPr lang="en-US" sz="1700" kern="1200">
            <a:solidFill>
              <a:srgbClr val="824D40"/>
            </a:solidFill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solidFill>
                <a:srgbClr val="824D40"/>
              </a:solidFill>
            </a:rPr>
            <a:t>Scalable to millions of types (e.g. - freebase)</a:t>
          </a:r>
          <a:endParaRPr lang="en-US" sz="1700" kern="1200" dirty="0">
            <a:solidFill>
              <a:srgbClr val="824D40"/>
            </a:solidFill>
          </a:endParaRPr>
        </a:p>
      </dsp:txBody>
      <dsp:txXfrm>
        <a:off x="2639258" y="2050708"/>
        <a:ext cx="2560789" cy="2050708"/>
      </dsp:txXfrm>
    </dsp:sp>
    <dsp:sp modelId="{18AA51B2-7DC1-4D95-82D3-8F3774CF42A4}">
      <dsp:nvSpPr>
        <dsp:cNvPr id="0" name=""/>
        <dsp:cNvSpPr/>
      </dsp:nvSpPr>
      <dsp:spPr>
        <a:xfrm>
          <a:off x="3066045" y="307606"/>
          <a:ext cx="1707215" cy="1707215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2FB86-2930-4F54-9064-138411116312}">
      <dsp:nvSpPr>
        <dsp:cNvPr id="0" name=""/>
        <dsp:cNvSpPr/>
      </dsp:nvSpPr>
      <dsp:spPr>
        <a:xfrm>
          <a:off x="5276871" y="0"/>
          <a:ext cx="2560789" cy="5126772"/>
        </a:xfrm>
        <a:prstGeom prst="roundRect">
          <a:avLst>
            <a:gd name="adj" fmla="val 10000"/>
          </a:avLst>
        </a:prstGeom>
        <a:solidFill>
          <a:srgbClr val="F6F0D8">
            <a:alpha val="85000"/>
          </a:srgbClr>
        </a:solidFill>
        <a:ln w="12700" cap="flat" cmpd="sng" algn="ctr">
          <a:solidFill>
            <a:srgbClr val="5E33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rgbClr val="824D40"/>
              </a:solidFill>
            </a:rPr>
            <a:t>More natural with REPL</a:t>
          </a:r>
          <a:endParaRPr lang="en-US" sz="2200" kern="1200" dirty="0">
            <a:solidFill>
              <a:srgbClr val="824D40"/>
            </a:solidFill>
          </a:endParaRPr>
        </a:p>
      </dsp:txBody>
      <dsp:txXfrm>
        <a:off x="5276871" y="2050708"/>
        <a:ext cx="2560789" cy="2050708"/>
      </dsp:txXfrm>
    </dsp:sp>
    <dsp:sp modelId="{233C0903-F667-4C4E-96F7-387931BF6363}">
      <dsp:nvSpPr>
        <dsp:cNvPr id="0" name=""/>
        <dsp:cNvSpPr/>
      </dsp:nvSpPr>
      <dsp:spPr>
        <a:xfrm>
          <a:off x="5703658" y="307606"/>
          <a:ext cx="1707215" cy="1707215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BDDF8-0139-44CF-BFBC-E6BCDCB000BF}">
      <dsp:nvSpPr>
        <dsp:cNvPr id="0" name=""/>
        <dsp:cNvSpPr/>
      </dsp:nvSpPr>
      <dsp:spPr>
        <a:xfrm flipH="1" flipV="1">
          <a:off x="3891778" y="4463066"/>
          <a:ext cx="55750" cy="45717"/>
        </a:xfrm>
        <a:prstGeom prst="smileyFac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7C8A0-B037-4693-8B53-93CC55D17C91}" type="datetimeFigureOut">
              <a:rPr lang="en-US" smtClean="0"/>
              <a:t>7/9/2013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41631-D034-48D2-BDC2-A62239067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45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319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395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597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83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93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30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47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/>
                </a:solidFill>
              </a:rPr>
              <a:pPr/>
              <a:t>7/9/2013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0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2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06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32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1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62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99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45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7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40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EBC97D">
              <a:alpha val="85000"/>
            </a:srgbClr>
          </a:solidFill>
          <a:ln w="31750">
            <a:noFill/>
          </a:ln>
        </p:spPr>
        <p:txBody>
          <a:bodyPr>
            <a:normAutofit/>
          </a:bodyPr>
          <a:lstStyle/>
          <a:p>
            <a:r>
              <a:rPr lang="en-US" sz="7800" b="1" dirty="0" smtClean="0">
                <a:solidFill>
                  <a:srgbClr val="824D40"/>
                </a:solidFill>
              </a:rPr>
              <a:t>Type </a:t>
            </a:r>
            <a:r>
              <a:rPr lang="en-US" sz="7800" b="1" dirty="0">
                <a:solidFill>
                  <a:srgbClr val="824D40"/>
                </a:solidFill>
              </a:rPr>
              <a:t>Providers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2"/>
            <a:ext cx="10515600" cy="484632"/>
          </a:xfrm>
          <a:solidFill>
            <a:srgbClr val="F6F0D8">
              <a:alpha val="85000"/>
            </a:srgbClr>
          </a:solidFill>
          <a:ln w="28575">
            <a:noFill/>
          </a:ln>
        </p:spPr>
        <p:txBody>
          <a:bodyPr>
            <a:noAutofit/>
          </a:bodyPr>
          <a:lstStyle/>
          <a:p>
            <a:pPr algn="r"/>
            <a:r>
              <a:rPr lang="en-US" b="1" dirty="0" smtClean="0">
                <a:solidFill>
                  <a:srgbClr val="824D40"/>
                </a:solidFill>
                <a:latin typeface="+mj-lt"/>
                <a:ea typeface="+mj-ea"/>
                <a:cs typeface="+mj-cs"/>
              </a:rPr>
              <a:t>TYPE ALL THE DATA</a:t>
            </a:r>
            <a:endParaRPr lang="en-US" b="1" dirty="0">
              <a:solidFill>
                <a:srgbClr val="824D4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0301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838200" y="1828800"/>
            <a:ext cx="10515600" cy="4415883"/>
          </a:xfrm>
          <a:prstGeom prst="rect">
            <a:avLst/>
          </a:prstGeom>
          <a:solidFill>
            <a:srgbClr val="F6F0D8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EBC97D">
              <a:alpha val="85000"/>
            </a:srgbClr>
          </a:solidFill>
          <a:ln w="31750">
            <a:noFill/>
          </a:ln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824D40"/>
                </a:solidFill>
              </a:rPr>
              <a:t>What are type providers?</a:t>
            </a:r>
            <a:endParaRPr lang="en-US" sz="4800" b="1" dirty="0">
              <a:solidFill>
                <a:srgbClr val="824D40"/>
              </a:solidFill>
            </a:endParaRPr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1525026" y="2623595"/>
            <a:ext cx="5951305" cy="853440"/>
          </a:xfrm>
          <a:prstGeom prst="rect">
            <a:avLst/>
          </a:prstGeom>
          <a:solidFill>
            <a:schemeClr val="bg1">
              <a:alpha val="75000"/>
            </a:schemeClr>
          </a:solidFill>
          <a:ln w="28575">
            <a:noFill/>
          </a:ln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824D40"/>
                </a:solidFill>
                <a:latin typeface="Calibri Light" panose="020F0302020204030204"/>
                <a:ea typeface="+mj-ea"/>
                <a:cs typeface="+mj-cs"/>
              </a:rPr>
              <a:t>A mechanism to provide types to the compiler.</a:t>
            </a:r>
            <a:endParaRPr lang="en-US" sz="2400" b="1" dirty="0">
              <a:solidFill>
                <a:srgbClr val="824D40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24" name="Picture Placeholder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" r="2838"/>
          <a:stretch>
            <a:fillRect/>
          </a:stretch>
        </p:blipFill>
        <p:spPr>
          <a:xfrm>
            <a:off x="8163157" y="3477035"/>
            <a:ext cx="3679994" cy="29057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947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6613" y="4989756"/>
            <a:ext cx="10515600" cy="1260089"/>
          </a:xfrm>
          <a:prstGeom prst="rect">
            <a:avLst/>
          </a:prstGeom>
          <a:solidFill>
            <a:srgbClr val="F6F0D8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6613" y="591040"/>
            <a:ext cx="10515600" cy="3839710"/>
          </a:xfrm>
          <a:prstGeom prst="rect">
            <a:avLst/>
          </a:prstGeom>
          <a:solidFill>
            <a:srgbClr val="EBC97D">
              <a:alpha val="85000"/>
            </a:srgbClr>
          </a:solidFill>
          <a:ln w="317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0" kern="1200" cap="none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3"/>
            <a:r>
              <a:rPr lang="en-US" sz="2000" dirty="0">
                <a:solidFill>
                  <a:srgbClr val="824D40"/>
                </a:solidFill>
                <a:latin typeface="Calibri Light" panose="020F0302020204030204"/>
                <a:ea typeface="+mj-ea"/>
                <a:cs typeface="+mj-cs"/>
              </a:rPr>
              <a:t>For me, part of the role of F# is about proving that statically-typed languages can play fully in the modern world of connected programming, without losing the </a:t>
            </a:r>
            <a:r>
              <a:rPr lang="en-US" sz="2000" b="1" dirty="0">
                <a:solidFill>
                  <a:srgbClr val="824D40"/>
                </a:solidFill>
                <a:latin typeface="Calibri Light" panose="020F0302020204030204"/>
                <a:ea typeface="+mj-ea"/>
                <a:cs typeface="+mj-cs"/>
              </a:rPr>
              <a:t>simplicity, elegance or tooling</a:t>
            </a:r>
            <a:r>
              <a:rPr lang="en-US" sz="2000" dirty="0">
                <a:solidFill>
                  <a:srgbClr val="824D40"/>
                </a:solidFill>
                <a:latin typeface="Calibri Light" panose="020F0302020204030204"/>
                <a:ea typeface="+mj-ea"/>
                <a:cs typeface="+mj-cs"/>
              </a:rPr>
              <a:t> that come with strong types.</a:t>
            </a:r>
            <a:br>
              <a:rPr lang="en-US" sz="2000" dirty="0">
                <a:solidFill>
                  <a:srgbClr val="824D4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2000" dirty="0">
                <a:solidFill>
                  <a:srgbClr val="824D40"/>
                </a:solidFill>
                <a:latin typeface="Calibri Light" panose="020F0302020204030204"/>
                <a:ea typeface="+mj-ea"/>
                <a:cs typeface="+mj-cs"/>
              </a:rPr>
              <a:t/>
            </a:r>
            <a:br>
              <a:rPr lang="en-US" sz="2000" dirty="0">
                <a:solidFill>
                  <a:srgbClr val="824D4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2000" dirty="0">
                <a:solidFill>
                  <a:srgbClr val="824D40"/>
                </a:solidFill>
                <a:latin typeface="Calibri Light" panose="020F0302020204030204"/>
                <a:ea typeface="+mj-ea"/>
                <a:cs typeface="+mj-cs"/>
              </a:rPr>
              <a:t>Type providers are an essential part of tackling this, because we can no longer ignore the </a:t>
            </a:r>
            <a:r>
              <a:rPr lang="en-US" sz="2000" b="1" dirty="0">
                <a:solidFill>
                  <a:srgbClr val="824D40"/>
                </a:solidFill>
                <a:latin typeface="Calibri Light" panose="020F0302020204030204"/>
                <a:ea typeface="+mj-ea"/>
                <a:cs typeface="+mj-cs"/>
              </a:rPr>
              <a:t>information-richness of external data sources</a:t>
            </a:r>
            <a:r>
              <a:rPr lang="en-US" sz="2000" dirty="0">
                <a:solidFill>
                  <a:srgbClr val="824D40"/>
                </a:solidFill>
                <a:latin typeface="Calibri Light" panose="020F0302020204030204"/>
                <a:ea typeface="+mj-ea"/>
                <a:cs typeface="+mj-cs"/>
              </a:rPr>
              <a:t>, and have to change language and compiler architecture to adapt. </a:t>
            </a:r>
            <a:endParaRPr lang="en-US" sz="2000" dirty="0">
              <a:solidFill>
                <a:srgbClr val="824D40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36613" y="3839116"/>
            <a:ext cx="10515599" cy="591634"/>
          </a:xfrm>
          <a:solidFill>
            <a:srgbClr val="F6F0D8">
              <a:alpha val="85000"/>
            </a:srgbClr>
          </a:solidFill>
        </p:spPr>
        <p:txBody>
          <a:bodyPr/>
          <a:lstStyle/>
          <a:p>
            <a:r>
              <a:rPr lang="en-US" dirty="0" smtClean="0">
                <a:solidFill>
                  <a:srgbClr val="824D40"/>
                </a:solidFill>
              </a:rPr>
              <a:t>- Don </a:t>
            </a:r>
            <a:r>
              <a:rPr lang="en-US" dirty="0" err="1" smtClean="0">
                <a:solidFill>
                  <a:srgbClr val="824D40"/>
                </a:solidFill>
              </a:rPr>
              <a:t>Syme</a:t>
            </a:r>
            <a:endParaRPr lang="en-US" dirty="0">
              <a:solidFill>
                <a:srgbClr val="824D4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5363737"/>
            <a:ext cx="9609666" cy="512129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824D40"/>
                </a:solidFill>
                <a:latin typeface="+mj-lt"/>
                <a:ea typeface="+mj-ea"/>
                <a:cs typeface="+mj-cs"/>
              </a:rPr>
              <a:t>Why do we need them? </a:t>
            </a:r>
          </a:p>
        </p:txBody>
      </p:sp>
    </p:spTree>
    <p:extLst>
      <p:ext uri="{BB962C8B-B14F-4D97-AF65-F5344CB8AC3E}">
        <p14:creationId xmlns:p14="http://schemas.microsoft.com/office/powerpoint/2010/main" val="152650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320" y="189572"/>
            <a:ext cx="3751004" cy="5126772"/>
          </a:xfrm>
          <a:solidFill>
            <a:srgbClr val="EBC97D">
              <a:alpha val="85000"/>
            </a:srgb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824D40"/>
                </a:solidFill>
              </a:rPr>
              <a:t>Benefits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319" y="5397190"/>
            <a:ext cx="11694183" cy="1237785"/>
          </a:xfrm>
          <a:solidFill>
            <a:srgbClr val="F6F0D8">
              <a:alpha val="85000"/>
            </a:srgbClr>
          </a:solidFill>
        </p:spPr>
        <p:txBody>
          <a:bodyPr/>
          <a:lstStyle/>
          <a:p>
            <a:r>
              <a:rPr lang="en-US" sz="2400" dirty="0">
                <a:solidFill>
                  <a:srgbClr val="824D40"/>
                </a:solidFill>
              </a:rPr>
              <a:t>“Type Providers are about replacing our conventional notion of a “library” with a provider model. This allows a type provider to project an external information source into F# and makes it easier to access diverse sources of data.”</a:t>
            </a:r>
          </a:p>
          <a:p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30302591"/>
              </p:ext>
            </p:extLst>
          </p:nvPr>
        </p:nvGraphicFramePr>
        <p:xfrm>
          <a:off x="4070195" y="189572"/>
          <a:ext cx="7839307" cy="5126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874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EEBDDF8-0139-44CF-BFBC-E6BCDCB000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1EEBDDF8-0139-44CF-BFBC-E6BCDCB000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1EEBDDF8-0139-44CF-BFBC-E6BCDCB000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93BABAF-46AE-4129-A2C3-78D675EB2B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F93BABAF-46AE-4129-A2C3-78D675EB2B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F93BABAF-46AE-4129-A2C3-78D675EB2B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FCBC024-DF14-4C91-85DE-921A6601B1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graphicEl>
                                              <a:dgm id="{2FCBC024-DF14-4C91-85DE-921A6601B1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graphicEl>
                                              <a:dgm id="{2FCBC024-DF14-4C91-85DE-921A6601B1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8AA51B2-7DC1-4D95-82D3-8F3774CF42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graphicEl>
                                              <a:dgm id="{18AA51B2-7DC1-4D95-82D3-8F3774CF42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graphicEl>
                                              <a:dgm id="{18AA51B2-7DC1-4D95-82D3-8F3774CF42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47997FE-27E4-47BE-BFCC-0D3EEEB261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graphicEl>
                                              <a:dgm id="{847997FE-27E4-47BE-BFCC-0D3EEEB261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graphicEl>
                                              <a:dgm id="{847997FE-27E4-47BE-BFCC-0D3EEEB261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33C0903-F667-4C4E-96F7-387931BF63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graphicEl>
                                              <a:dgm id="{233C0903-F667-4C4E-96F7-387931BF63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graphicEl>
                                              <a:dgm id="{233C0903-F667-4C4E-96F7-387931BF63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9B2FB86-2930-4F54-9064-1384111163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graphicEl>
                                              <a:dgm id="{F9B2FB86-2930-4F54-9064-1384111163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graphicEl>
                                              <a:dgm id="{F9B2FB86-2930-4F54-9064-1384111163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320" y="189572"/>
            <a:ext cx="3751004" cy="5126772"/>
          </a:xfrm>
          <a:solidFill>
            <a:srgbClr val="EBC97D">
              <a:alpha val="85000"/>
            </a:srgb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824D40"/>
                </a:solidFill>
              </a:rPr>
              <a:t>Demo</a:t>
            </a:r>
            <a:endParaRPr lang="en-US" sz="4800" b="1" dirty="0">
              <a:solidFill>
                <a:srgbClr val="824D4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319" y="5397190"/>
            <a:ext cx="11694183" cy="1237785"/>
          </a:xfrm>
          <a:solidFill>
            <a:srgbClr val="F6F0D8">
              <a:alpha val="85000"/>
            </a:srgbClr>
          </a:solidFill>
        </p:spPr>
        <p:txBody>
          <a:bodyPr/>
          <a:lstStyle/>
          <a:p>
            <a:pPr lvl="0" algn="r"/>
            <a:r>
              <a:rPr lang="en-US" sz="2400" b="1" dirty="0" smtClean="0">
                <a:solidFill>
                  <a:srgbClr val="824D40"/>
                </a:solidFill>
                <a:latin typeface="Calibri Light" panose="020F0302020204030204"/>
                <a:ea typeface="+mj-ea"/>
                <a:cs typeface="+mj-cs"/>
              </a:rPr>
              <a:t>WSDL Mash-up</a:t>
            </a:r>
          </a:p>
          <a:p>
            <a:pPr lvl="0" algn="r"/>
            <a:r>
              <a:rPr lang="en-US" sz="2400" b="1" dirty="0" smtClean="0">
                <a:solidFill>
                  <a:srgbClr val="824D40"/>
                </a:solidFill>
                <a:latin typeface="Calibri Light" panose="020F0302020204030204"/>
                <a:ea typeface="+mj-ea"/>
                <a:cs typeface="+mj-cs"/>
              </a:rPr>
              <a:t>Using </a:t>
            </a:r>
            <a:r>
              <a:rPr lang="en-US" sz="2400" b="1" dirty="0">
                <a:solidFill>
                  <a:srgbClr val="824D40"/>
                </a:solidFill>
                <a:latin typeface="Calibri Light" panose="020F0302020204030204"/>
                <a:ea typeface="+mj-ea"/>
                <a:cs typeface="+mj-cs"/>
              </a:rPr>
              <a:t>F# to visualize World Bank data in R</a:t>
            </a:r>
          </a:p>
          <a:p>
            <a:endParaRPr lang="en-US" dirty="0">
              <a:solidFill>
                <a:srgbClr val="824D40"/>
              </a:solidFill>
            </a:endParaRPr>
          </a:p>
        </p:txBody>
      </p:sp>
      <p:pic>
        <p:nvPicPr>
          <p:cNvPr id="7" name="Picture Placeholder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" t="-3534" r="-469" b="-3532"/>
          <a:stretch/>
        </p:blipFill>
        <p:spPr>
          <a:xfrm>
            <a:off x="4854380" y="0"/>
            <a:ext cx="6184680" cy="5631431"/>
          </a:xfrm>
          <a:prstGeom prst="rect">
            <a:avLst/>
          </a:prstGeom>
          <a:ln w="57150" cmpd="thickThin">
            <a:noFill/>
            <a:miter lim="800000"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019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168</Words>
  <Application>Microsoft Office PowerPoint</Application>
  <PresentationFormat>Widescreen</PresentationFormat>
  <Paragraphs>22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1_Office Theme</vt:lpstr>
      <vt:lpstr>Type Providers</vt:lpstr>
      <vt:lpstr>What are type providers?</vt:lpstr>
      <vt:lpstr>PowerPoint Presentation</vt:lpstr>
      <vt:lpstr>Benefits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Providers</dc:title>
  <dc:creator>rachel reese</dc:creator>
  <cp:lastModifiedBy>rachel reese</cp:lastModifiedBy>
  <cp:revision>12</cp:revision>
  <dcterms:created xsi:type="dcterms:W3CDTF">2013-07-09T16:17:41Z</dcterms:created>
  <dcterms:modified xsi:type="dcterms:W3CDTF">2013-07-09T16:28:06Z</dcterms:modified>
</cp:coreProperties>
</file>