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79" r:id="rId3"/>
    <p:sldId id="269" r:id="rId4"/>
    <p:sldId id="281" r:id="rId5"/>
    <p:sldId id="282" r:id="rId6"/>
    <p:sldId id="294" r:id="rId7"/>
    <p:sldId id="284" r:id="rId8"/>
    <p:sldId id="288" r:id="rId9"/>
    <p:sldId id="292" r:id="rId10"/>
    <p:sldId id="267" r:id="rId11"/>
    <p:sldId id="293" r:id="rId1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67F82C2-1E70-408E-AEA5-A2734D85527F}">
          <p14:sldIdLst>
            <p14:sldId id="256"/>
            <p14:sldId id="279"/>
            <p14:sldId id="269"/>
          </p14:sldIdLst>
        </p14:section>
        <p14:section name="Data, data, data." id="{95AA213E-DA4D-4DA8-9183-60D55CD84142}">
          <p14:sldIdLst>
            <p14:sldId id="281"/>
            <p14:sldId id="282"/>
          </p14:sldIdLst>
        </p14:section>
        <p14:section name="Benefits of type providers" id="{55D8AF0E-EA94-440C-864B-BF3D920BB105}">
          <p14:sldIdLst>
            <p14:sldId id="294"/>
          </p14:sldIdLst>
        </p14:section>
        <p14:section name="Demos, Demos, Demos" id="{EDEB05AC-5CE8-45FF-8112-F9B74FA069D6}">
          <p14:sldIdLst>
            <p14:sldId id="284"/>
          </p14:sldIdLst>
        </p14:section>
        <p14:section name="Writing your own" id="{510154A3-3C4B-4E34-A491-D5FE9E9A4F38}">
          <p14:sldIdLst>
            <p14:sldId id="288"/>
            <p14:sldId id="292"/>
            <p14:sldId id="267"/>
          </p14:sldIdLst>
        </p14:section>
        <p14:section name="Fin" id="{5F1EF70A-8888-4D30-BC25-BF9736AC4D9E}">
          <p14:sldIdLst>
            <p14:sldId id="29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4" autoAdjust="0"/>
    <p:restoredTop sz="79380" autoAdjust="0"/>
  </p:normalViewPr>
  <p:slideViewPr>
    <p:cSldViewPr snapToGrid="0">
      <p:cViewPr varScale="1">
        <p:scale>
          <a:sx n="86" d="100"/>
          <a:sy n="86" d="100"/>
        </p:scale>
        <p:origin x="60" y="13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14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1B89EF-20F4-41E1-849C-92F341F1F0A0}" type="datetimeFigureOut">
              <a:rPr lang="en-US" smtClean="0"/>
              <a:t>4/15/2013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A0DD30-86D3-4C75-8BA1-3B5969590ABE}" type="slidenum">
              <a:rPr lang="en-US" smtClean="0"/>
              <a:t>‹#›</a:t>
            </a:fld>
            <a:endParaRPr lang="en-US"/>
          </a:p>
        </p:txBody>
      </p:sp>
    </p:spTree>
    <p:extLst>
      <p:ext uri="{BB962C8B-B14F-4D97-AF65-F5344CB8AC3E}">
        <p14:creationId xmlns:p14="http://schemas.microsoft.com/office/powerpoint/2010/main" val="4090812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A0DD30-86D3-4C75-8BA1-3B5969590ABE}" type="slidenum">
              <a:rPr lang="en-US" smtClean="0"/>
              <a:t>1</a:t>
            </a:fld>
            <a:endParaRPr lang="en-US"/>
          </a:p>
        </p:txBody>
      </p:sp>
    </p:spTree>
    <p:extLst>
      <p:ext uri="{BB962C8B-B14F-4D97-AF65-F5344CB8AC3E}">
        <p14:creationId xmlns:p14="http://schemas.microsoft.com/office/powerpoint/2010/main" val="273485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mechanism to provide types from external data sources to the compiler.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4FA0DD30-86D3-4C75-8BA1-3B5969590ABE}" type="slidenum">
              <a:rPr lang="en-US" smtClean="0"/>
              <a:t>2</a:t>
            </a:fld>
            <a:endParaRPr lang="en-US"/>
          </a:p>
        </p:txBody>
      </p:sp>
    </p:spTree>
    <p:extLst>
      <p:ext uri="{BB962C8B-B14F-4D97-AF65-F5344CB8AC3E}">
        <p14:creationId xmlns:p14="http://schemas.microsoft.com/office/powerpoint/2010/main" val="1527488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&lt;&lt;we</a:t>
            </a:r>
            <a:r>
              <a:rPr lang="en-US" baseline="0" dirty="0" smtClean="0"/>
              <a:t> can’t ignore the information-richness of external data sources&gt;&gt; </a:t>
            </a:r>
            <a:endParaRPr lang="en-US" dirty="0"/>
          </a:p>
        </p:txBody>
      </p:sp>
      <p:sp>
        <p:nvSpPr>
          <p:cNvPr id="4" name="Slide Number Placeholder 3"/>
          <p:cNvSpPr>
            <a:spLocks noGrp="1"/>
          </p:cNvSpPr>
          <p:nvPr>
            <p:ph type="sldNum" sz="quarter" idx="10"/>
          </p:nvPr>
        </p:nvSpPr>
        <p:spPr/>
        <p:txBody>
          <a:bodyPr/>
          <a:lstStyle/>
          <a:p>
            <a:fld id="{4FA0DD30-86D3-4C75-8BA1-3B5969590ABE}" type="slidenum">
              <a:rPr lang="en-US" smtClean="0"/>
              <a:t>3</a:t>
            </a:fld>
            <a:endParaRPr lang="en-US"/>
          </a:p>
        </p:txBody>
      </p:sp>
    </p:spTree>
    <p:extLst>
      <p:ext uri="{BB962C8B-B14F-4D97-AF65-F5344CB8AC3E}">
        <p14:creationId xmlns:p14="http://schemas.microsoft.com/office/powerpoint/2010/main" val="500452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World is information-rich! Exploration is fun! </a:t>
            </a:r>
          </a:p>
          <a:p>
            <a:endParaRPr lang="en-US" dirty="0" smtClean="0"/>
          </a:p>
          <a:p>
            <a:r>
              <a:rPr lang="en-US" dirty="0" smtClean="0"/>
              <a:t>Data has a form to it, a schema.</a:t>
            </a:r>
            <a:r>
              <a:rPr lang="en-US" baseline="0" dirty="0" smtClean="0"/>
              <a:t> Losing that while you’re playing around is </a:t>
            </a:r>
            <a:r>
              <a:rPr lang="en-US" baseline="0" dirty="0" smtClean="0">
                <a:sym typeface="Wingdings" panose="05000000000000000000" pitchFamily="2" charset="2"/>
              </a:rPr>
              <a:t>:(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FA0DD30-86D3-4C75-8BA1-3B5969590ABE}" type="slidenum">
              <a:rPr lang="en-US" smtClean="0"/>
              <a:t>4</a:t>
            </a:fld>
            <a:endParaRPr lang="en-US"/>
          </a:p>
        </p:txBody>
      </p:sp>
    </p:spTree>
    <p:extLst>
      <p:ext uri="{BB962C8B-B14F-4D97-AF65-F5344CB8AC3E}">
        <p14:creationId xmlns:p14="http://schemas.microsoft.com/office/powerpoint/2010/main" val="3023217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to DB/Scrape</a:t>
            </a:r>
            <a:r>
              <a:rPr lang="en-US" baseline="0" dirty="0" smtClean="0"/>
              <a:t> data into DB</a:t>
            </a:r>
            <a:r>
              <a:rPr lang="en-US" dirty="0" smtClean="0"/>
              <a:t> </a:t>
            </a:r>
            <a:r>
              <a:rPr lang="en-US" dirty="0" smtClean="0">
                <a:sym typeface="Wingdings" panose="05000000000000000000" pitchFamily="2" charset="2"/>
              </a:rPr>
              <a:t>) </a:t>
            </a:r>
            <a:r>
              <a:rPr lang="en-US" dirty="0" smtClean="0"/>
              <a:t>Code Gen, or create your own infrastructure.</a:t>
            </a:r>
            <a:r>
              <a:rPr lang="en-US" baseline="0" dirty="0" smtClean="0"/>
              <a:t> Convert into objects. </a:t>
            </a:r>
            <a:endParaRPr lang="en-US" dirty="0" smtClean="0"/>
          </a:p>
          <a:p>
            <a:endParaRPr lang="en-US" dirty="0" smtClean="0"/>
          </a:p>
          <a:p>
            <a:r>
              <a:rPr lang="en-US" dirty="0" smtClean="0"/>
              <a:t>Loss of types (</a:t>
            </a:r>
            <a:r>
              <a:rPr lang="en-US" dirty="0" err="1" smtClean="0"/>
              <a:t>json</a:t>
            </a:r>
            <a:r>
              <a:rPr lang="en-US" dirty="0" smtClean="0"/>
              <a:t>, everything’s an object. Or just upload everything to string just to work with the stupid data.) </a:t>
            </a:r>
          </a:p>
          <a:p>
            <a:r>
              <a:rPr lang="en-US" sz="1200" kern="1200" dirty="0" smtClean="0">
                <a:solidFill>
                  <a:schemeClr val="tx1"/>
                </a:solidFill>
                <a:latin typeface="+mn-lt"/>
                <a:ea typeface="+mn-ea"/>
                <a:cs typeface="+mn-cs"/>
              </a:rPr>
              <a:t>WSDL:</a:t>
            </a:r>
            <a:r>
              <a:rPr lang="en-US" sz="1200" kern="1200" baseline="0" dirty="0" smtClean="0">
                <a:solidFill>
                  <a:schemeClr val="tx1"/>
                </a:solidFill>
                <a:latin typeface="+mn-lt"/>
                <a:ea typeface="+mn-ea"/>
                <a:cs typeface="+mn-cs"/>
              </a:rPr>
              <a:t> comes back as “response type”, have to parse, fit into your own objects.</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You have to set up the connection, consume the data, determine form that you're going to plug it into, regardless of what the data looked like on the server. </a:t>
            </a:r>
            <a:endParaRPr lang="en-US" dirty="0"/>
          </a:p>
        </p:txBody>
      </p:sp>
      <p:sp>
        <p:nvSpPr>
          <p:cNvPr id="4" name="Slide Number Placeholder 3"/>
          <p:cNvSpPr>
            <a:spLocks noGrp="1"/>
          </p:cNvSpPr>
          <p:nvPr>
            <p:ph type="sldNum" sz="quarter" idx="10"/>
          </p:nvPr>
        </p:nvSpPr>
        <p:spPr/>
        <p:txBody>
          <a:bodyPr/>
          <a:lstStyle/>
          <a:p>
            <a:fld id="{4FA0DD30-86D3-4C75-8BA1-3B5969590ABE}" type="slidenum">
              <a:rPr lang="en-US" smtClean="0"/>
              <a:t>5</a:t>
            </a:fld>
            <a:endParaRPr lang="en-US"/>
          </a:p>
        </p:txBody>
      </p:sp>
    </p:spTree>
    <p:extLst>
      <p:ext uri="{BB962C8B-B14F-4D97-AF65-F5344CB8AC3E}">
        <p14:creationId xmlns:p14="http://schemas.microsoft.com/office/powerpoint/2010/main" val="2920438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you have a schema for your information source? If so, what’s the mapping into the F# and .NET type system?</a:t>
            </a:r>
          </a:p>
          <a:p>
            <a:endParaRPr lang="en-US" dirty="0" smtClean="0"/>
          </a:p>
          <a:p>
            <a:r>
              <a:rPr lang="en-US" dirty="0" smtClean="0"/>
              <a:t>Can you use an existing (dynamically typed) API as a starting point for your implementation?</a:t>
            </a:r>
          </a:p>
          <a:p>
            <a:endParaRPr lang="en-US" dirty="0" smtClean="0"/>
          </a:p>
          <a:p>
            <a:r>
              <a:rPr lang="en-US" dirty="0" smtClean="0"/>
              <a:t>Will you and your organization have enough uses of the type provider to make writing it worthwhile? Would a normal .NET library meet your needs?</a:t>
            </a:r>
          </a:p>
          <a:p>
            <a:endParaRPr lang="en-US" dirty="0" smtClean="0"/>
          </a:p>
          <a:p>
            <a:r>
              <a:rPr lang="en-US" dirty="0" smtClean="0"/>
              <a:t>How much will your schema change?</a:t>
            </a:r>
          </a:p>
          <a:p>
            <a:pPr lvl="1"/>
            <a:r>
              <a:rPr lang="en-US" dirty="0" smtClean="0"/>
              <a:t>Will it change during coding or between coding sessions?</a:t>
            </a:r>
          </a:p>
          <a:p>
            <a:pPr lvl="1"/>
            <a:r>
              <a:rPr lang="en-US" dirty="0" smtClean="0"/>
              <a:t>Will it change during program execution?</a:t>
            </a:r>
          </a:p>
          <a:p>
            <a:endParaRPr lang="en-US" dirty="0"/>
          </a:p>
        </p:txBody>
      </p:sp>
      <p:sp>
        <p:nvSpPr>
          <p:cNvPr id="4" name="Slide Number Placeholder 3"/>
          <p:cNvSpPr>
            <a:spLocks noGrp="1"/>
          </p:cNvSpPr>
          <p:nvPr>
            <p:ph type="sldNum" sz="quarter" idx="10"/>
          </p:nvPr>
        </p:nvSpPr>
        <p:spPr/>
        <p:txBody>
          <a:bodyPr/>
          <a:lstStyle/>
          <a:p>
            <a:fld id="{4FA0DD30-86D3-4C75-8BA1-3B5969590ABE}" type="slidenum">
              <a:rPr lang="en-US" smtClean="0"/>
              <a:t>8</a:t>
            </a:fld>
            <a:endParaRPr lang="en-US"/>
          </a:p>
        </p:txBody>
      </p:sp>
    </p:spTree>
    <p:extLst>
      <p:ext uri="{BB962C8B-B14F-4D97-AF65-F5344CB8AC3E}">
        <p14:creationId xmlns:p14="http://schemas.microsoft.com/office/powerpoint/2010/main" val="1692751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A0DD30-86D3-4C75-8BA1-3B5969590ABE}" type="slidenum">
              <a:rPr lang="en-US" smtClean="0"/>
              <a:t>10</a:t>
            </a:fld>
            <a:endParaRPr lang="en-US"/>
          </a:p>
        </p:txBody>
      </p:sp>
    </p:spTree>
    <p:extLst>
      <p:ext uri="{BB962C8B-B14F-4D97-AF65-F5344CB8AC3E}">
        <p14:creationId xmlns:p14="http://schemas.microsoft.com/office/powerpoint/2010/main" val="3857983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a:pPr/>
              <a:t>4/15/2013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pic>
        <p:nvPicPr>
          <p:cNvPr id="13" name="Picture 12"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4/15/2013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Title and Caption">
    <p:spTree>
      <p:nvGrpSpPr>
        <p:cNvPr id="1" name=""/>
        <p:cNvGrpSpPr/>
        <p:nvPr/>
      </p:nvGrpSpPr>
      <p:grpSpPr>
        <a:xfrm>
          <a:off x="0" y="0"/>
          <a:ext cx="0" cy="0"/>
          <a:chOff x="0" y="0"/>
          <a:chExt cx="0" cy="0"/>
        </a:xfrm>
      </p:grpSpPr>
      <p:pic>
        <p:nvPicPr>
          <p:cNvPr id="13" name="Picture 12"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8501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smtClean="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smtClean="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4187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pic>
        <p:nvPicPr>
          <p:cNvPr id="12" name="Picture 11"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dirty="0"/>
          </a:p>
        </p:txBody>
      </p:sp>
    </p:spTree>
    <p:extLst>
      <p:ext uri="{BB962C8B-B14F-4D97-AF65-F5344CB8AC3E}">
        <p14:creationId xmlns:p14="http://schemas.microsoft.com/office/powerpoint/2010/main" val="3301545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6" name="Picture 15"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dirty="0"/>
          </a:p>
        </p:txBody>
      </p:sp>
      <p:sp>
        <p:nvSpPr>
          <p:cNvPr id="10" name="Text Placeholder 9"/>
          <p:cNvSpPr>
            <a:spLocks noGrp="1"/>
          </p:cNvSpPr>
          <p:nvPr>
            <p:ph type="body" sz="quarter" idx="13"/>
          </p:nvPr>
        </p:nvSpPr>
        <p:spPr>
          <a:xfrm>
            <a:off x="1295402" y="3640667"/>
            <a:ext cx="9609668" cy="889000"/>
          </a:xfrm>
        </p:spPr>
        <p:txBody>
          <a:bodyPr vert="horz" lIns="91440" tIns="45720" rIns="91440" bIns="45720" rtlCol="0" anchor="b">
            <a:normAutofit/>
          </a:bodyPr>
          <a:lstStyle>
            <a:lvl1pPr>
              <a:defRPr lang="en-US" sz="2400" b="0" cap="none" dirty="0" smtClean="0">
                <a:ln w="3175" cmpd="sng">
                  <a:noFill/>
                </a:ln>
                <a:solidFill>
                  <a:schemeClr val="tx1"/>
                </a:solidFill>
                <a:effectLst/>
                <a:latin typeface="+mj-lt"/>
                <a:ea typeface="+mj-ea"/>
                <a:cs typeface="Trebuchet MS"/>
              </a:defRPr>
            </a:lvl1pPr>
          </a:lstStyle>
          <a:p>
            <a:pPr marL="0" lvl="0">
              <a:spcBef>
                <a:spcPct val="0"/>
              </a:spcBef>
              <a:buNone/>
            </a:pPr>
            <a:r>
              <a:rPr lang="en-US" smtClean="0"/>
              <a:t>Click to edit Master text styles</a:t>
            </a: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smtClean="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smtClean="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5354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14" name="Picture 13"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dirty="0"/>
          </a:p>
        </p:txBody>
      </p:sp>
      <p:sp>
        <p:nvSpPr>
          <p:cNvPr id="10" name="Text Placeholder 9"/>
          <p:cNvSpPr>
            <a:spLocks noGrp="1"/>
          </p:cNvSpPr>
          <p:nvPr>
            <p:ph type="body" sz="quarter" idx="13"/>
          </p:nvPr>
        </p:nvSpPr>
        <p:spPr>
          <a:xfrm>
            <a:off x="1295401" y="3632200"/>
            <a:ext cx="9609670" cy="838200"/>
          </a:xfrm>
        </p:spPr>
        <p:txBody>
          <a:bodyPr vert="horz" lIns="91440" tIns="45720" rIns="91440" bIns="45720" rtlCol="0" anchor="b">
            <a:normAutofit/>
          </a:bodyPr>
          <a:lstStyle>
            <a:lvl1pPr>
              <a:defRPr lang="en-US" sz="2800" b="0" cap="none" dirty="0" smtClean="0">
                <a:ln w="3175" cmpd="sng">
                  <a:noFill/>
                </a:ln>
                <a:solidFill>
                  <a:schemeClr val="tx1"/>
                </a:solidFill>
                <a:effectLst/>
                <a:latin typeface="+mj-lt"/>
                <a:ea typeface="+mj-ea"/>
                <a:cs typeface="Trebuchet MS"/>
              </a:defRPr>
            </a:lvl1pPr>
          </a:lstStyle>
          <a:p>
            <a:pPr marL="0" lvl="0">
              <a:spcBef>
                <a:spcPct val="0"/>
              </a:spcBef>
              <a:buNone/>
            </a:pPr>
            <a:r>
              <a:rPr lang="en-US" smtClean="0"/>
              <a:t>Click to edit Master text styles</a:t>
            </a:r>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1356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3" name="Picture 12"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lgn="ctr">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a:pPr/>
              <a:t>4/15/2013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3" name="Picture 12"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4/15/2013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4/15/2013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dirty="0"/>
          </a:p>
        </p:txBody>
      </p:sp>
      <p:cxnSp>
        <p:nvCxnSpPr>
          <p:cNvPr id="18" name="Straight Connector 17"/>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3" name="Picture 12"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4" name="Picture 13"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2556931"/>
            <a:ext cx="4722812" cy="3318936"/>
          </a:xfrm>
        </p:spPr>
        <p:txBody>
          <a:bodyPr anchor="t">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0670" y="2556931"/>
            <a:ext cx="4715930" cy="3318935"/>
          </a:xfrm>
        </p:spPr>
        <p:txBody>
          <a:bodyPr anchor="t">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a:pPr/>
              <a:t>4/15/2013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a:pPr/>
              <a:t>‹#›</a:t>
            </a:fld>
            <a:endParaRPr lang="en-US" dirty="0"/>
          </a:p>
        </p:txBody>
      </p:sp>
      <p:cxnSp>
        <p:nvCxnSpPr>
          <p:cNvPr id="17" name="Straight Connector 16"/>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6" name="Picture 15"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83268" y="2658533"/>
            <a:ext cx="443494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22812" cy="2632605"/>
          </a:xfrm>
        </p:spPr>
        <p:txBody>
          <a:bodyPr anchor="t">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53191" y="2667000"/>
            <a:ext cx="4443409"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5930" cy="2632605"/>
          </a:xfrm>
        </p:spPr>
        <p:txBody>
          <a:bodyPr anchor="t">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a:pPr/>
              <a:t>4/15/2013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2" name="Picture 11"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a:pPr/>
              <a:t>4/15/2013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0" name="Picture 9"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a:pPr/>
              <a:t>4/15/2013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4" name="Picture 13"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4/15/2013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pic>
        <p:nvPicPr>
          <p:cNvPr id="13" name="Picture 12"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4/15/2013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a:pPr/>
              <a:t>‹#›</a:t>
            </a:fld>
            <a:endParaRPr lang="en-US" dirty="0"/>
          </a:p>
        </p:txBody>
      </p:sp>
      <p:sp>
        <p:nvSpPr>
          <p:cNvPr id="17" name="Picture Placeholder 2"/>
          <p:cNvSpPr>
            <a:spLocks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extLst>
      <p:ext uri="{BB962C8B-B14F-4D97-AF65-F5344CB8AC3E}">
        <p14:creationId xmlns:p14="http://schemas.microsoft.com/office/powerpoint/2010/main" val="1854961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4/15/2013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fsharp3sample.codeplex.com/SourceControl/changeset/view/18681"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hyperlink" Target="https://groups.google.com/forum/?fromgroups=#!topic/fsharp-opensource/qIGKPF3pME8" TargetMode="External"/><Relationship Id="rId4" Type="http://schemas.openxmlformats.org/officeDocument/2006/relationships/hyperlink" Target="https://github.com/BlueMountainCapital/FSharpRProvid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hyperlink" Target="http://www.notonthehighstreet.com/paperheart/product/just-my-type-greeting-car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hyperlink" Target="http://mashable.com/2012/06/22/data-created-every-minut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hyperlink" Target="http://kerrycallen.blogspot.com/2009/07/cookie-monster-diet.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www.tumblr.com/tagged/spirit-hands" TargetMode="External"/><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Consuming Data with F#’s Type Providers</a:t>
            </a:r>
            <a:endParaRPr lang="en-US" dirty="0"/>
          </a:p>
        </p:txBody>
      </p:sp>
      <p:sp>
        <p:nvSpPr>
          <p:cNvPr id="3" name="Subtitle 2"/>
          <p:cNvSpPr>
            <a:spLocks noGrp="1"/>
          </p:cNvSpPr>
          <p:nvPr>
            <p:ph type="subTitle" idx="1"/>
          </p:nvPr>
        </p:nvSpPr>
        <p:spPr/>
        <p:txBody>
          <a:bodyPr/>
          <a:lstStyle/>
          <a:p>
            <a:r>
              <a:rPr lang="en-US" dirty="0" smtClean="0"/>
              <a:t>rachelree.se, @</a:t>
            </a:r>
            <a:r>
              <a:rPr lang="en-US" dirty="0" err="1" smtClean="0"/>
              <a:t>rachelreese</a:t>
            </a:r>
            <a:endParaRPr lang="en-US" dirty="0"/>
          </a:p>
        </p:txBody>
      </p:sp>
    </p:spTree>
    <p:extLst>
      <p:ext uri="{BB962C8B-B14F-4D97-AF65-F5344CB8AC3E}">
        <p14:creationId xmlns:p14="http://schemas.microsoft.com/office/powerpoint/2010/main" val="14846177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Existing Implementations</a:t>
            </a:r>
            <a:endParaRPr lang="en-US" dirty="0"/>
          </a:p>
        </p:txBody>
      </p:sp>
      <p:sp>
        <p:nvSpPr>
          <p:cNvPr id="6" name="Content Placeholder 5"/>
          <p:cNvSpPr>
            <a:spLocks noGrp="1"/>
          </p:cNvSpPr>
          <p:nvPr>
            <p:ph idx="1"/>
          </p:nvPr>
        </p:nvSpPr>
        <p:spPr/>
        <p:txBody>
          <a:bodyPr/>
          <a:lstStyle/>
          <a:p>
            <a:r>
              <a:rPr lang="en-US" dirty="0">
                <a:hlinkClick r:id="rId3"/>
              </a:rPr>
              <a:t>F# Sample Type Providers</a:t>
            </a:r>
            <a:endParaRPr lang="en-US" dirty="0"/>
          </a:p>
          <a:p>
            <a:r>
              <a:rPr lang="en-US" dirty="0">
                <a:hlinkClick r:id="rId4"/>
              </a:rPr>
              <a:t>R Type Provider</a:t>
            </a:r>
            <a:r>
              <a:rPr lang="en-US" dirty="0"/>
              <a:t> </a:t>
            </a:r>
            <a:endParaRPr lang="en-US" dirty="0" smtClean="0"/>
          </a:p>
          <a:p>
            <a:r>
              <a:rPr lang="en-US" dirty="0" smtClean="0">
                <a:hlinkClick r:id="rId5"/>
              </a:rPr>
              <a:t>Type Provider for .proto files</a:t>
            </a:r>
            <a:endParaRPr lang="en-US" dirty="0"/>
          </a:p>
          <a:p>
            <a:endParaRPr lang="en-US" dirty="0"/>
          </a:p>
        </p:txBody>
      </p:sp>
      <p:sp>
        <p:nvSpPr>
          <p:cNvPr id="3" name="Text Placeholder 2"/>
          <p:cNvSpPr>
            <a:spLocks noGrp="1"/>
          </p:cNvSpPr>
          <p:nvPr>
            <p:ph type="body" sz="half" idx="2"/>
          </p:nvPr>
        </p:nvSpPr>
        <p:spPr>
          <a:solidFill>
            <a:schemeClr val="accent2"/>
          </a:solidFill>
        </p:spPr>
        <p:txBody>
          <a:bodyPr/>
          <a:lstStyle/>
          <a:p>
            <a:endParaRPr lang="en-US" dirty="0" smtClean="0">
              <a:solidFill>
                <a:schemeClr val="bg1"/>
              </a:solidFill>
            </a:endParaRPr>
          </a:p>
          <a:p>
            <a:r>
              <a:rPr lang="en-US" dirty="0" smtClean="0">
                <a:solidFill>
                  <a:schemeClr val="bg1"/>
                </a:solidFill>
              </a:rPr>
              <a:t>“</a:t>
            </a:r>
            <a:r>
              <a:rPr lang="en-US" dirty="0">
                <a:solidFill>
                  <a:schemeClr val="bg1"/>
                </a:solidFill>
              </a:rPr>
              <a:t>With type providers, the compiler can understand structure of databases, XML files and web services. This makes it possible to access data from any external data source in a type-safe way with a smooth IDE experience</a:t>
            </a:r>
            <a:r>
              <a:rPr lang="en-US" dirty="0" smtClean="0">
                <a:solidFill>
                  <a:schemeClr val="bg1"/>
                </a:solidFill>
              </a:rPr>
              <a:t>.”</a:t>
            </a:r>
          </a:p>
        </p:txBody>
      </p:sp>
    </p:spTree>
    <p:extLst>
      <p:ext uri="{BB962C8B-B14F-4D97-AF65-F5344CB8AC3E}">
        <p14:creationId xmlns:p14="http://schemas.microsoft.com/office/powerpoint/2010/main" val="1954156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Consuming Data with F#’s Type Providers</a:t>
            </a:r>
            <a:endParaRPr lang="en-US" dirty="0"/>
          </a:p>
        </p:txBody>
      </p:sp>
      <p:sp>
        <p:nvSpPr>
          <p:cNvPr id="3" name="Subtitle 2"/>
          <p:cNvSpPr>
            <a:spLocks noGrp="1"/>
          </p:cNvSpPr>
          <p:nvPr>
            <p:ph type="subTitle" idx="1"/>
          </p:nvPr>
        </p:nvSpPr>
        <p:spPr/>
        <p:txBody>
          <a:bodyPr/>
          <a:lstStyle/>
          <a:p>
            <a:r>
              <a:rPr lang="en-US" dirty="0" smtClean="0"/>
              <a:t>rachelree.se, @</a:t>
            </a:r>
            <a:r>
              <a:rPr lang="en-US" dirty="0" err="1" smtClean="0"/>
              <a:t>rachelreese</a:t>
            </a:r>
            <a:endParaRPr lang="en-US" dirty="0"/>
          </a:p>
        </p:txBody>
      </p:sp>
    </p:spTree>
    <p:extLst>
      <p:ext uri="{BB962C8B-B14F-4D97-AF65-F5344CB8AC3E}">
        <p14:creationId xmlns:p14="http://schemas.microsoft.com/office/powerpoint/2010/main" val="96775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type provider?</a:t>
            </a:r>
            <a:endParaRPr lang="en-US" dirty="0"/>
          </a:p>
        </p:txBody>
      </p:sp>
      <p:pic>
        <p:nvPicPr>
          <p:cNvPr id="7" name="Picture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12330" y="2197911"/>
            <a:ext cx="3013710" cy="224458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2" name="Text Placeholder 11"/>
          <p:cNvSpPr>
            <a:spLocks noGrp="1"/>
          </p:cNvSpPr>
          <p:nvPr>
            <p:ph type="body" sz="half" idx="2"/>
          </p:nvPr>
        </p:nvSpPr>
        <p:spPr/>
        <p:txBody>
          <a:bodyPr/>
          <a:lstStyle/>
          <a:p>
            <a:endParaRPr lang="en-US" dirty="0"/>
          </a:p>
        </p:txBody>
      </p:sp>
      <p:sp>
        <p:nvSpPr>
          <p:cNvPr id="14" name="TextBox 13"/>
          <p:cNvSpPr txBox="1"/>
          <p:nvPr/>
        </p:nvSpPr>
        <p:spPr>
          <a:xfrm>
            <a:off x="8321479" y="4537710"/>
            <a:ext cx="825867" cy="261610"/>
          </a:xfrm>
          <a:prstGeom prst="rect">
            <a:avLst/>
          </a:prstGeom>
          <a:noFill/>
        </p:spPr>
        <p:txBody>
          <a:bodyPr wrap="none" rtlCol="0">
            <a:spAutoFit/>
          </a:bodyPr>
          <a:lstStyle/>
          <a:p>
            <a:r>
              <a:rPr lang="en-US" sz="1100" dirty="0" smtClean="0"/>
              <a:t>From: </a:t>
            </a:r>
            <a:r>
              <a:rPr lang="en-US" sz="1100" dirty="0" smtClean="0">
                <a:hlinkClick r:id="rId4"/>
              </a:rPr>
              <a:t>here</a:t>
            </a:r>
            <a:r>
              <a:rPr lang="en-US" sz="1100" dirty="0" smtClean="0"/>
              <a:t>.</a:t>
            </a:r>
            <a:endParaRPr lang="en-US" sz="1100" dirty="0"/>
          </a:p>
        </p:txBody>
      </p:sp>
    </p:spTree>
    <p:extLst>
      <p:ext uri="{BB962C8B-B14F-4D97-AF65-F5344CB8AC3E}">
        <p14:creationId xmlns:p14="http://schemas.microsoft.com/office/powerpoint/2010/main" val="736830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a:t>For me, part of the role of F# is about proving that statically-typed languages can play fully in the modern world of connected programming, without losing the </a:t>
            </a:r>
            <a:r>
              <a:rPr lang="en-US" sz="2400" b="1" dirty="0">
                <a:solidFill>
                  <a:schemeClr val="accent2"/>
                </a:solidFill>
              </a:rPr>
              <a:t>simplicity, elegance or tooling</a:t>
            </a:r>
            <a:r>
              <a:rPr lang="en-US" sz="2400" b="1" dirty="0"/>
              <a:t> </a:t>
            </a:r>
            <a:r>
              <a:rPr lang="en-US" sz="2400" dirty="0"/>
              <a:t>that come with strong types</a:t>
            </a:r>
            <a:r>
              <a:rPr lang="en-US" sz="2400" dirty="0" smtClean="0"/>
              <a:t>.</a:t>
            </a:r>
            <a:br>
              <a:rPr lang="en-US" sz="2400" dirty="0" smtClean="0"/>
            </a:br>
            <a:r>
              <a:rPr lang="en-US" sz="2400" dirty="0"/>
              <a:t/>
            </a:r>
            <a:br>
              <a:rPr lang="en-US" sz="2400" dirty="0"/>
            </a:br>
            <a:r>
              <a:rPr lang="en-US" sz="2400" dirty="0" smtClean="0"/>
              <a:t>Type </a:t>
            </a:r>
            <a:r>
              <a:rPr lang="en-US" sz="2400" dirty="0"/>
              <a:t>providers are an essential part of tackling this, because we can no longer ignore the </a:t>
            </a:r>
            <a:r>
              <a:rPr lang="en-US" sz="2400" b="1" dirty="0">
                <a:solidFill>
                  <a:schemeClr val="accent2"/>
                </a:solidFill>
              </a:rPr>
              <a:t>information-richness of external data sources</a:t>
            </a:r>
            <a:r>
              <a:rPr lang="en-US" sz="2400" dirty="0"/>
              <a:t>, and have to change language and compiler architecture to adapt.</a:t>
            </a:r>
            <a:r>
              <a:rPr lang="en-US" sz="2400" dirty="0" smtClean="0"/>
              <a:t> </a:t>
            </a:r>
            <a:endParaRPr lang="en-US" sz="2400" dirty="0"/>
          </a:p>
        </p:txBody>
      </p:sp>
      <p:sp>
        <p:nvSpPr>
          <p:cNvPr id="14" name="Text Placeholder 13"/>
          <p:cNvSpPr>
            <a:spLocks noGrp="1"/>
          </p:cNvSpPr>
          <p:nvPr>
            <p:ph type="body" idx="1"/>
          </p:nvPr>
        </p:nvSpPr>
        <p:spPr/>
        <p:txBody>
          <a:bodyPr/>
          <a:lstStyle/>
          <a:p>
            <a:r>
              <a:rPr lang="en-US" dirty="0" smtClean="0"/>
              <a:t>Why do we need type providers?</a:t>
            </a:r>
            <a:endParaRPr lang="en-US" dirty="0"/>
          </a:p>
        </p:txBody>
      </p:sp>
      <p:sp>
        <p:nvSpPr>
          <p:cNvPr id="15" name="Text Placeholder 14"/>
          <p:cNvSpPr>
            <a:spLocks noGrp="1"/>
          </p:cNvSpPr>
          <p:nvPr>
            <p:ph type="body" sz="quarter" idx="13"/>
          </p:nvPr>
        </p:nvSpPr>
        <p:spPr/>
        <p:txBody>
          <a:bodyPr/>
          <a:lstStyle/>
          <a:p>
            <a:r>
              <a:rPr lang="en-US" dirty="0" smtClean="0"/>
              <a:t>Don </a:t>
            </a:r>
            <a:r>
              <a:rPr lang="en-US" dirty="0" err="1" smtClean="0"/>
              <a:t>Syme</a:t>
            </a:r>
            <a:endParaRPr lang="en-US" dirty="0"/>
          </a:p>
        </p:txBody>
      </p:sp>
    </p:spTree>
    <p:extLst>
      <p:ext uri="{BB962C8B-B14F-4D97-AF65-F5344CB8AC3E}">
        <p14:creationId xmlns:p14="http://schemas.microsoft.com/office/powerpoint/2010/main" val="3710587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It’s all about the data!</a:t>
            </a:r>
            <a:endParaRPr lang="en-US"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rcRect t="20643" b="20643"/>
          <a:stretch>
            <a:fillRect/>
          </a:stretch>
        </p:blipFill>
        <p:spPr>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ext Placeholder 5"/>
          <p:cNvSpPr>
            <a:spLocks noGrp="1"/>
          </p:cNvSpPr>
          <p:nvPr>
            <p:ph type="body" sz="half" idx="2"/>
          </p:nvPr>
        </p:nvSpPr>
        <p:spPr/>
        <p:txBody>
          <a:bodyPr>
            <a:normAutofit/>
          </a:bodyPr>
          <a:lstStyle/>
          <a:p>
            <a:endParaRPr lang="en-US" dirty="0"/>
          </a:p>
        </p:txBody>
      </p:sp>
      <p:sp>
        <p:nvSpPr>
          <p:cNvPr id="8" name="TextBox 7"/>
          <p:cNvSpPr txBox="1"/>
          <p:nvPr/>
        </p:nvSpPr>
        <p:spPr>
          <a:xfrm>
            <a:off x="5696707" y="4377268"/>
            <a:ext cx="795411" cy="261610"/>
          </a:xfrm>
          <a:prstGeom prst="rect">
            <a:avLst/>
          </a:prstGeom>
          <a:noFill/>
        </p:spPr>
        <p:txBody>
          <a:bodyPr wrap="none" rtlCol="0">
            <a:spAutoFit/>
          </a:bodyPr>
          <a:lstStyle/>
          <a:p>
            <a:r>
              <a:rPr lang="en-US" sz="1100" dirty="0"/>
              <a:t>From: </a:t>
            </a:r>
            <a:r>
              <a:rPr lang="en-US" sz="1100" dirty="0" smtClean="0">
                <a:hlinkClick r:id="rId4"/>
              </a:rPr>
              <a:t>here</a:t>
            </a:r>
            <a:endParaRPr lang="en-US" sz="1100" dirty="0"/>
          </a:p>
        </p:txBody>
      </p:sp>
    </p:spTree>
    <p:extLst>
      <p:ext uri="{BB962C8B-B14F-4D97-AF65-F5344CB8AC3E}">
        <p14:creationId xmlns:p14="http://schemas.microsoft.com/office/powerpoint/2010/main" val="2402863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Consuming data: the current methods.</a:t>
            </a:r>
            <a:endParaRPr lang="en-US" dirty="0"/>
          </a:p>
        </p:txBody>
      </p:sp>
      <p:sp>
        <p:nvSpPr>
          <p:cNvPr id="3" name="Content Placeholder 2"/>
          <p:cNvSpPr>
            <a:spLocks noGrp="1"/>
          </p:cNvSpPr>
          <p:nvPr>
            <p:ph type="body" sz="half" idx="2"/>
          </p:nvPr>
        </p:nvSpPr>
        <p:spPr/>
        <p:txBody>
          <a:bodyPr/>
          <a:lstStyle/>
          <a:p>
            <a:endParaRPr lang="en-US" dirty="0" smtClean="0"/>
          </a:p>
        </p:txBody>
      </p:sp>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7996410" y="1883832"/>
            <a:ext cx="3048000" cy="265747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6" name="TextBox 5"/>
          <p:cNvSpPr txBox="1"/>
          <p:nvPr/>
        </p:nvSpPr>
        <p:spPr>
          <a:xfrm>
            <a:off x="9122705" y="4822622"/>
            <a:ext cx="795411" cy="261610"/>
          </a:xfrm>
          <a:prstGeom prst="rect">
            <a:avLst/>
          </a:prstGeom>
          <a:noFill/>
        </p:spPr>
        <p:txBody>
          <a:bodyPr wrap="none" rtlCol="0">
            <a:spAutoFit/>
          </a:bodyPr>
          <a:lstStyle/>
          <a:p>
            <a:r>
              <a:rPr lang="en-US" sz="1100" dirty="0" smtClean="0"/>
              <a:t>From </a:t>
            </a:r>
            <a:r>
              <a:rPr lang="en-US" sz="1100" dirty="0" smtClean="0">
                <a:hlinkClick r:id="rId4"/>
              </a:rPr>
              <a:t>here</a:t>
            </a:r>
            <a:r>
              <a:rPr lang="en-US" sz="1100" dirty="0" smtClean="0"/>
              <a:t>.</a:t>
            </a:r>
            <a:endParaRPr lang="en-US" sz="1100" dirty="0"/>
          </a:p>
        </p:txBody>
      </p:sp>
    </p:spTree>
    <p:extLst>
      <p:ext uri="{BB962C8B-B14F-4D97-AF65-F5344CB8AC3E}">
        <p14:creationId xmlns:p14="http://schemas.microsoft.com/office/powerpoint/2010/main" val="2132570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Type Providers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err="1"/>
              <a:t>Intellisense</a:t>
            </a:r>
            <a:r>
              <a:rPr lang="en-US" dirty="0"/>
              <a:t>, tooltips, and other tooling available</a:t>
            </a:r>
          </a:p>
          <a:p>
            <a:pPr>
              <a:buFont typeface="Arial" panose="020B0604020202020204" pitchFamily="34" charset="0"/>
              <a:buChar char="•"/>
            </a:pPr>
            <a:r>
              <a:rPr lang="en-US" dirty="0" smtClean="0"/>
              <a:t>No </a:t>
            </a:r>
            <a:r>
              <a:rPr lang="en-US" dirty="0"/>
              <a:t>code generation</a:t>
            </a:r>
          </a:p>
          <a:p>
            <a:pPr lvl="1">
              <a:buFont typeface="Arial" panose="020B0604020202020204" pitchFamily="34" charset="0"/>
              <a:buChar char="•"/>
            </a:pPr>
            <a:r>
              <a:rPr lang="en-US" dirty="0"/>
              <a:t>Always in sync with the source</a:t>
            </a:r>
          </a:p>
          <a:p>
            <a:pPr lvl="1">
              <a:buFont typeface="Arial" panose="020B0604020202020204" pitchFamily="34" charset="0"/>
              <a:buChar char="•"/>
            </a:pPr>
            <a:r>
              <a:rPr lang="en-US" dirty="0"/>
              <a:t>No extra bloated </a:t>
            </a:r>
            <a:r>
              <a:rPr lang="en-US" dirty="0" smtClean="0"/>
              <a:t>code</a:t>
            </a:r>
          </a:p>
          <a:p>
            <a:pPr lvl="1">
              <a:buFont typeface="Arial" panose="020B0604020202020204" pitchFamily="34" charset="0"/>
              <a:buChar char="•"/>
            </a:pPr>
            <a:r>
              <a:rPr lang="en-US" dirty="0"/>
              <a:t>Scalable to millions of types (e.g. - freebase</a:t>
            </a:r>
            <a:r>
              <a:rPr lang="en-US" dirty="0" smtClean="0"/>
              <a:t>)</a:t>
            </a:r>
            <a:endParaRPr lang="en-US" dirty="0"/>
          </a:p>
          <a:p>
            <a:pPr>
              <a:buFont typeface="Arial" panose="020B0604020202020204" pitchFamily="34" charset="0"/>
              <a:buChar char="•"/>
            </a:pPr>
            <a:r>
              <a:rPr lang="en-US" dirty="0"/>
              <a:t>More natural with </a:t>
            </a:r>
            <a:r>
              <a:rPr lang="en-US" dirty="0" smtClean="0"/>
              <a:t>REPL</a:t>
            </a:r>
            <a:endParaRPr lang="en-US" dirty="0"/>
          </a:p>
        </p:txBody>
      </p:sp>
      <p:sp>
        <p:nvSpPr>
          <p:cNvPr id="4" name="Text Placeholder 3"/>
          <p:cNvSpPr>
            <a:spLocks noGrp="1"/>
          </p:cNvSpPr>
          <p:nvPr>
            <p:ph type="body" sz="half" idx="2"/>
          </p:nvPr>
        </p:nvSpPr>
        <p:spPr>
          <a:solidFill>
            <a:schemeClr val="accent2"/>
          </a:solidFill>
        </p:spPr>
        <p:txBody>
          <a:bodyPr/>
          <a:lstStyle/>
          <a:p>
            <a:endParaRPr lang="en-US" dirty="0" smtClean="0">
              <a:solidFill>
                <a:schemeClr val="bg1"/>
              </a:solidFill>
            </a:endParaRPr>
          </a:p>
          <a:p>
            <a:r>
              <a:rPr lang="en-US" dirty="0" smtClean="0">
                <a:solidFill>
                  <a:schemeClr val="bg1"/>
                </a:solidFill>
              </a:rPr>
              <a:t>“</a:t>
            </a:r>
            <a:r>
              <a:rPr lang="en-US" dirty="0">
                <a:solidFill>
                  <a:schemeClr val="bg1"/>
                </a:solidFill>
              </a:rPr>
              <a:t>Type Providers are about replacing our conventional notion of a “library” with a provider model. This allows a type provider to project an external information source into F# and makes it easier to access diverse sources of data.”</a:t>
            </a:r>
          </a:p>
          <a:p>
            <a:endParaRPr lang="en-US" dirty="0"/>
          </a:p>
        </p:txBody>
      </p:sp>
    </p:spTree>
    <p:extLst>
      <p:ext uri="{BB962C8B-B14F-4D97-AF65-F5344CB8AC3E}">
        <p14:creationId xmlns:p14="http://schemas.microsoft.com/office/powerpoint/2010/main" val="239866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Demos</a:t>
            </a:r>
            <a:endParaRPr lang="en-US" dirty="0"/>
          </a:p>
        </p:txBody>
      </p:sp>
      <p:sp>
        <p:nvSpPr>
          <p:cNvPr id="2" name="Content Placeholder 1"/>
          <p:cNvSpPr>
            <a:spLocks noGrp="1"/>
          </p:cNvSpPr>
          <p:nvPr>
            <p:ph type="body" sz="half" idx="2"/>
          </p:nvPr>
        </p:nvSpPr>
        <p:spPr/>
        <p:txBody>
          <a:bodyPr>
            <a:normAutofit fontScale="92500" lnSpcReduction="20000"/>
          </a:bodyPr>
          <a:lstStyle/>
          <a:p>
            <a:r>
              <a:rPr lang="en-US" dirty="0" err="1"/>
              <a:t>WSDLService</a:t>
            </a:r>
            <a:endParaRPr lang="en-US" dirty="0"/>
          </a:p>
          <a:p>
            <a:r>
              <a:rPr lang="en-US" dirty="0" err="1" smtClean="0"/>
              <a:t>SQLEntityConnection</a:t>
            </a:r>
            <a:endParaRPr lang="en-US" dirty="0" smtClean="0"/>
          </a:p>
          <a:p>
            <a:r>
              <a:rPr lang="en-US" dirty="0" err="1" smtClean="0"/>
              <a:t>SQLDataConnection</a:t>
            </a:r>
            <a:endParaRPr lang="en-US" dirty="0" smtClean="0"/>
          </a:p>
          <a:p>
            <a:r>
              <a:rPr lang="en-US" dirty="0" err="1" smtClean="0"/>
              <a:t>ODataService</a:t>
            </a:r>
            <a:endParaRPr lang="en-US" dirty="0" smtClean="0"/>
          </a:p>
          <a:p>
            <a:r>
              <a:rPr lang="en-US" dirty="0" smtClean="0"/>
              <a:t>Freebase</a:t>
            </a:r>
          </a:p>
          <a:p>
            <a:endParaRPr lang="en-US" dirty="0" smtClean="0"/>
          </a:p>
          <a:p>
            <a:endParaRPr lang="en-US" dirty="0"/>
          </a:p>
        </p:txBody>
      </p:sp>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0921" b="-30921"/>
          <a:stretch/>
        </p:blipFill>
        <p:spPr>
          <a:xfrm>
            <a:off x="8094831" y="1131491"/>
            <a:ext cx="3063346" cy="4595019"/>
          </a:xfrm>
          <a:prstGeom prst="rect">
            <a:avLst/>
          </a:prstGeom>
          <a:ln>
            <a:noFill/>
          </a:ln>
          <a:effectLst>
            <a:softEdge rad="112500"/>
          </a:effectLst>
        </p:spPr>
      </p:pic>
      <p:sp>
        <p:nvSpPr>
          <p:cNvPr id="8" name="TextBox 7"/>
          <p:cNvSpPr txBox="1"/>
          <p:nvPr/>
        </p:nvSpPr>
        <p:spPr>
          <a:xfrm>
            <a:off x="9202573" y="4945732"/>
            <a:ext cx="795411" cy="261610"/>
          </a:xfrm>
          <a:prstGeom prst="rect">
            <a:avLst/>
          </a:prstGeom>
          <a:noFill/>
        </p:spPr>
        <p:txBody>
          <a:bodyPr wrap="none" rtlCol="0">
            <a:spAutoFit/>
          </a:bodyPr>
          <a:lstStyle/>
          <a:p>
            <a:r>
              <a:rPr lang="en-US" sz="1100" dirty="0" smtClean="0"/>
              <a:t>From: </a:t>
            </a:r>
            <a:r>
              <a:rPr lang="en-US" sz="1100" dirty="0" smtClean="0">
                <a:hlinkClick r:id="rId3"/>
              </a:rPr>
              <a:t>here</a:t>
            </a:r>
            <a:endParaRPr lang="en-US" sz="1100" dirty="0"/>
          </a:p>
        </p:txBody>
      </p:sp>
    </p:spTree>
    <p:extLst>
      <p:ext uri="{BB962C8B-B14F-4D97-AF65-F5344CB8AC3E}">
        <p14:creationId xmlns:p14="http://schemas.microsoft.com/office/powerpoint/2010/main" val="1808418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When to write your own</a:t>
            </a:r>
            <a:endParaRPr lang="en-US"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516158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type="body" sz="half" idx="2"/>
          </p:nvPr>
        </p:nvSpPr>
        <p:spPr/>
        <p:txBody>
          <a:bodyPr/>
          <a:lstStyle/>
          <a:p>
            <a:r>
              <a:rPr lang="en-US" dirty="0"/>
              <a:t>Connecting to a homegrown type </a:t>
            </a:r>
            <a:r>
              <a:rPr lang="en-US" dirty="0" smtClean="0"/>
              <a:t>provider</a:t>
            </a:r>
            <a:endParaRPr lang="en-US" dirty="0"/>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9007" r="9007"/>
          <a:stretch>
            <a:fillRect/>
          </a:stretch>
        </p:blipFill>
        <p:spPr/>
      </p:pic>
    </p:spTree>
    <p:extLst>
      <p:ext uri="{BB962C8B-B14F-4D97-AF65-F5344CB8AC3E}">
        <p14:creationId xmlns:p14="http://schemas.microsoft.com/office/powerpoint/2010/main" val="41863364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Canvas">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Canvas">
      <a:majorFont>
        <a:latin typeface="Garamond" panose="02020404030301010803"/>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20404030301010803"/>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Canvas">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23155</TotalTime>
  <Words>517</Words>
  <Application>Microsoft Office PowerPoint</Application>
  <PresentationFormat>Custom</PresentationFormat>
  <Paragraphs>65</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Garamond</vt:lpstr>
      <vt:lpstr>Trebuchet MS</vt:lpstr>
      <vt:lpstr>Wingdings</vt:lpstr>
      <vt:lpstr>Organic</vt:lpstr>
      <vt:lpstr>Consuming Data with F#’s Type Providers</vt:lpstr>
      <vt:lpstr>What is a type provider?</vt:lpstr>
      <vt:lpstr>For me, part of the role of F# is about proving that statically-typed languages can play fully in the modern world of connected programming, without losing the simplicity, elegance or tooling that come with strong types.  Type providers are an essential part of tackling this, because we can no longer ignore the information-richness of external data sources, and have to change language and compiler architecture to adapt. </vt:lpstr>
      <vt:lpstr>It’s all about the data!</vt:lpstr>
      <vt:lpstr>Consuming data: the current methods.</vt:lpstr>
      <vt:lpstr>Benefits of Type Providers</vt:lpstr>
      <vt:lpstr>Demos</vt:lpstr>
      <vt:lpstr>When to write your own</vt:lpstr>
      <vt:lpstr>Demo</vt:lpstr>
      <vt:lpstr>Some Existing Implementations</vt:lpstr>
      <vt:lpstr>Consuming Data with F#’s Type Providers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 Type Providers</dc:title>
  <dc:creator>rachel</dc:creator>
  <cp:lastModifiedBy>rachel reese</cp:lastModifiedBy>
  <cp:revision>326</cp:revision>
  <dcterms:created xsi:type="dcterms:W3CDTF">2012-12-30T17:45:58Z</dcterms:created>
  <dcterms:modified xsi:type="dcterms:W3CDTF">2013-04-15T23:47:20Z</dcterms:modified>
</cp:coreProperties>
</file>