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7" r:id="rId2"/>
    <p:sldId id="288" r:id="rId3"/>
    <p:sldId id="350" r:id="rId4"/>
    <p:sldId id="355" r:id="rId5"/>
    <p:sldId id="357" r:id="rId6"/>
    <p:sldId id="358" r:id="rId7"/>
    <p:sldId id="351" r:id="rId8"/>
    <p:sldId id="359" r:id="rId9"/>
    <p:sldId id="352" r:id="rId10"/>
    <p:sldId id="360" r:id="rId11"/>
    <p:sldId id="353" r:id="rId12"/>
    <p:sldId id="361" r:id="rId13"/>
    <p:sldId id="354" r:id="rId14"/>
    <p:sldId id="319" r:id="rId15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17"/>
      <p:bold r:id="rId18"/>
    </p:embeddedFont>
    <p:embeddedFont>
      <p:font typeface="Microsoft YaHei" panose="020B0503020204020204" pitchFamily="34" charset="-122"/>
      <p:regular r:id="rId19"/>
      <p:bold r:id="rId20"/>
    </p:embeddedFont>
    <p:embeddedFont>
      <p:font typeface="Microsoft YaHei" panose="020B0503020204020204" pitchFamily="34" charset="-122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521415D9-36F7-43E2-AB2F-B90AF26B5E84}">
      <p14:sectionLst xmlns:p14="http://schemas.microsoft.com/office/powerpoint/2010/main">
        <p14:section name="默认节" id="{11C9DF00-8834-4946-8B8D-B7359A060165}">
          <p14:sldIdLst>
            <p14:sldId id="287"/>
            <p14:sldId id="288"/>
            <p14:sldId id="350"/>
            <p14:sldId id="355"/>
            <p14:sldId id="357"/>
            <p14:sldId id="358"/>
            <p14:sldId id="351"/>
            <p14:sldId id="359"/>
            <p14:sldId id="352"/>
            <p14:sldId id="360"/>
            <p14:sldId id="353"/>
            <p14:sldId id="361"/>
            <p14:sldId id="354"/>
            <p14:sldId id="319"/>
          </p14:sldIdLst>
        </p14:section>
        <p14:section name="无标题节" id="{94C9EF72-A430-45C8-A6CD-0F0C92C8BF26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guangxing" initials="d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4BC"/>
    <a:srgbClr val="0029B5"/>
    <a:srgbClr val="006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3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844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83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0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19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00574D5F-2EB4-4D39-AB54-B1D298B4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" y="1463323"/>
            <a:ext cx="3924300" cy="29432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-93096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Maven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私库的安全性与高可用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71526B-0FC9-4CB0-9387-5903E6DDC8EB}"/>
              </a:ext>
            </a:extLst>
          </p:cNvPr>
          <p:cNvGrpSpPr/>
          <p:nvPr/>
        </p:nvGrpSpPr>
        <p:grpSpPr>
          <a:xfrm>
            <a:off x="4076939" y="1392839"/>
            <a:ext cx="4826317" cy="2955296"/>
            <a:chOff x="4315302" y="1364299"/>
            <a:chExt cx="4826317" cy="295529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54717A6-90B7-4F05-B8DC-7524D05DF359}"/>
                </a:ext>
              </a:extLst>
            </p:cNvPr>
            <p:cNvSpPr txBox="1"/>
            <p:nvPr/>
          </p:nvSpPr>
          <p:spPr>
            <a:xfrm>
              <a:off x="4315302" y="1364299"/>
              <a:ext cx="4576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266700" algn="ctr"/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云函数鉴权</a:t>
              </a:r>
              <a:r>
                <a:rPr lang="en-US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zh-CN" sz="1600" b="1" kern="100" dirty="0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对象存储的预签名</a:t>
              </a:r>
              <a:r>
                <a:rPr lang="en-US" altLang="zh-CN" sz="1600" b="1" kern="100" dirty="0" err="1">
                  <a:effectLst/>
                  <a:latin typeface="等线" panose="02010600030101010101" pitchFamily="2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endParaRPr lang="en-US" altLang="zh-CN" sz="16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3D11F09-000B-4EB6-8044-AC0E497D356C}"/>
                </a:ext>
              </a:extLst>
            </p:cNvPr>
            <p:cNvSpPr txBox="1"/>
            <p:nvPr/>
          </p:nvSpPr>
          <p:spPr>
            <a:xfrm>
              <a:off x="4564857" y="1702853"/>
              <a:ext cx="4576762" cy="2616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en-US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客户端配置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用户名和密码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请求云函数</a:t>
              </a:r>
              <a:endPara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Server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验证该用户名和密码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云函数创建该构件的预签名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，并返回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302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响应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Maven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跳转至该</a:t>
              </a:r>
              <a:r>
                <a:rPr lang="en-US" altLang="zh-CN" kern="100" dirty="0" err="1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url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，向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发送带签名的</a:t>
              </a: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GET/</a:t>
              </a:r>
              <a:r>
                <a:rPr lang="en-US" altLang="zh-CN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PUT</a:t>
              </a:r>
              <a:endPara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CDN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完成鉴权后返回缓存中的数据，</a:t>
              </a:r>
              <a:r>
                <a:rPr lang="zh-CN" altLang="en-US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zh-CN" altLang="zh-CN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通过云服务内网回源至对象存储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6269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4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参赛体会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BB96D9E9-BB37-40E9-92CA-F4883DD1E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36" y="1452880"/>
            <a:ext cx="7172325" cy="2600325"/>
          </a:xfrm>
          <a:prstGeom prst="rect">
            <a:avLst/>
          </a:prstGeom>
        </p:spPr>
      </p:pic>
      <p:sp>
        <p:nvSpPr>
          <p:cNvPr id="13" name="标题 8">
            <a:extLst>
              <a:ext uri="{FF2B5EF4-FFF2-40B4-BE49-F238E27FC236}">
                <a16:creationId xmlns:a16="http://schemas.microsoft.com/office/drawing/2014/main" id="{EBDB9565-581F-44C3-9384-2EBA5EC39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89" y="0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从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0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到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1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的学习过程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7267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5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作品演示及答辩</a:t>
            </a:r>
            <a:b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（这一部分需线上演示作品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demo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，并回答评委问题）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6615" y="1969771"/>
            <a:ext cx="4890796" cy="630140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THANKS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770505"/>
            <a:ext cx="382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sz="1600" b="1" dirty="0" err="1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sz="16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赛题 </a:t>
            </a:r>
            <a:r>
              <a:rPr lang="en-US" altLang="zh-CN" sz="18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70</a:t>
            </a:r>
            <a:r>
              <a:rPr lang="en-US" altLang="zh-CN" sz="1800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 </a:t>
            </a:r>
            <a:b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</a:b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自建高可用 </a:t>
            </a: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maven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仓库管理服务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57475" y="29495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出题导师：董德平  雒海波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57475" y="3379470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答辩团队：</a:t>
            </a:r>
            <a:r>
              <a:rPr lang="en-US" altLang="zh-CN" b="1" dirty="0" err="1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AnneY</a:t>
            </a:r>
            <a:r>
              <a:rPr lang="en-US" altLang="zh-CN" b="1" dirty="0">
                <a:solidFill>
                  <a:srgbClr val="0224BC"/>
                </a:solidFill>
                <a:latin typeface="Microsoft YaHei Bold" panose="020B0503020204020204" charset="-122"/>
                <a:ea typeface="Microsoft YaHei Bold" panose="020B0503020204020204" charset="-122"/>
              </a:rPr>
              <a:t>  1231586744</a:t>
            </a:r>
            <a:endParaRPr lang="zh-CN" altLang="en-US" b="1" dirty="0">
              <a:solidFill>
                <a:srgbClr val="0224BC"/>
              </a:solidFill>
              <a:latin typeface="Microsoft YaHei Bold" panose="020B0503020204020204" charset="-122"/>
              <a:ea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0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团队介绍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3906" y="1141778"/>
            <a:ext cx="954107" cy="458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 i="0" spc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杨小燕</a:t>
            </a:r>
            <a:endParaRPr lang="en-US" altLang="zh-CN" sz="2000" b="1" i="0" spc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人站在雪地上&#10;&#10;描述已自动生成">
            <a:extLst>
              <a:ext uri="{FF2B5EF4-FFF2-40B4-BE49-F238E27FC236}">
                <a16:creationId xmlns:a16="http://schemas.microsoft.com/office/drawing/2014/main" id="{088F5C8F-8A90-47AA-8075-91CD3F8051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70" t="12777" r="32013" b="3335"/>
          <a:stretch/>
        </p:blipFill>
        <p:spPr>
          <a:xfrm>
            <a:off x="5577637" y="726331"/>
            <a:ext cx="2489175" cy="3469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0041CF1-3675-4826-87DB-56AC77BBC5C8}"/>
              </a:ext>
            </a:extLst>
          </p:cNvPr>
          <p:cNvSpPr txBox="1"/>
          <p:nvPr/>
        </p:nvSpPr>
        <p:spPr>
          <a:xfrm>
            <a:off x="773906" y="1806954"/>
            <a:ext cx="457676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中国核工业大学 </a:t>
            </a:r>
            <a:endParaRPr lang="en-US" altLang="zh-CN" sz="1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核能科学与工程 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研一</a:t>
            </a:r>
            <a:endParaRPr lang="en-US" altLang="zh-CN" sz="18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AF631E-4C80-4EC0-BD93-3CF21844E213}"/>
              </a:ext>
            </a:extLst>
          </p:cNvPr>
          <p:cNvSpPr txBox="1"/>
          <p:nvPr/>
        </p:nvSpPr>
        <p:spPr>
          <a:xfrm>
            <a:off x="773905" y="3155651"/>
            <a:ext cx="4960145" cy="70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工程物理系 本科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18800119635  xy.yang.work@gmail.com</a:t>
            </a:r>
            <a:endParaRPr lang="zh-CN" altLang="en-US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1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作品完成情况</a:t>
            </a:r>
          </a:p>
        </p:txBody>
      </p:sp>
    </p:spTree>
    <p:extLst>
      <p:ext uri="{BB962C8B-B14F-4D97-AF65-F5344CB8AC3E}">
        <p14:creationId xmlns:p14="http://schemas.microsoft.com/office/powerpoint/2010/main" val="18405858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571F3E-0C8C-46BD-BD26-A1440E101469}"/>
              </a:ext>
            </a:extLst>
          </p:cNvPr>
          <p:cNvSpPr txBox="1"/>
          <p:nvPr/>
        </p:nvSpPr>
        <p:spPr>
          <a:xfrm>
            <a:off x="501291" y="1838670"/>
            <a:ext cx="4576762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实现服务和存储功能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支持私库的分享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支持授权上传软件包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支持代理其他官方源仓库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加速下载能力（结合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CDN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16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支持网页和</a:t>
            </a: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11E781-D98B-441D-AF44-9ED476209185}"/>
              </a:ext>
            </a:extLst>
          </p:cNvPr>
          <p:cNvSpPr txBox="1"/>
          <p:nvPr/>
        </p:nvSpPr>
        <p:spPr>
          <a:xfrm>
            <a:off x="501291" y="1116746"/>
            <a:ext cx="4576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仓库</a:t>
            </a:r>
            <a:endParaRPr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74971B28-7937-4DCB-867C-A4E295ED5C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86" t="5651" r="39351" b="17429"/>
          <a:stretch/>
        </p:blipFill>
        <p:spPr>
          <a:xfrm>
            <a:off x="3929312" y="794932"/>
            <a:ext cx="2073893" cy="3614347"/>
          </a:xfrm>
          <a:prstGeom prst="rect">
            <a:avLst/>
          </a:prstGeom>
        </p:spPr>
      </p:pic>
      <p:pic>
        <p:nvPicPr>
          <p:cNvPr id="19" name="图片 18" descr="图形用户界面, 应用程序, 表格&#10;&#10;描述已自动生成">
            <a:extLst>
              <a:ext uri="{FF2B5EF4-FFF2-40B4-BE49-F238E27FC236}">
                <a16:creationId xmlns:a16="http://schemas.microsoft.com/office/drawing/2014/main" id="{3214C81D-5BA7-4CA6-89BE-319D462A6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924"/>
          <a:stretch/>
        </p:blipFill>
        <p:spPr>
          <a:xfrm>
            <a:off x="6134839" y="2714343"/>
            <a:ext cx="2847542" cy="1694936"/>
          </a:xfrm>
          <a:prstGeom prst="rect">
            <a:avLst/>
          </a:prstGeom>
        </p:spPr>
      </p:pic>
      <p:pic>
        <p:nvPicPr>
          <p:cNvPr id="21" name="图片 20" descr="图形用户界面, 应用程序&#10;&#10;描述已自动生成">
            <a:extLst>
              <a:ext uri="{FF2B5EF4-FFF2-40B4-BE49-F238E27FC236}">
                <a16:creationId xmlns:a16="http://schemas.microsoft.com/office/drawing/2014/main" id="{57D986DE-545C-4543-A52D-DFE3CD5490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14"/>
          <a:stretch/>
        </p:blipFill>
        <p:spPr>
          <a:xfrm>
            <a:off x="6134522" y="794932"/>
            <a:ext cx="2847859" cy="16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53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Part 2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方案架构及设计思想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734C4E8-CB4B-48C9-BB9C-D6E5B9F7C746}"/>
              </a:ext>
            </a:extLst>
          </p:cNvPr>
          <p:cNvSpPr txBox="1"/>
          <p:nvPr/>
        </p:nvSpPr>
        <p:spPr>
          <a:xfrm>
            <a:off x="725090" y="3110360"/>
            <a:ext cx="76938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数据库用于存放用户信息、分享信息和私有仓库的元数据等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使用对象存储服务作为构建的存储仓库，用户上传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时在服务器鉴权后，直接通过预签名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上传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（或下载）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至对象存储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Bucket 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Server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负责鉴权和传递指令。由于不中转文件，服务器的压力大大减小，可以根据实际规模，按需增加服务器节点和负载均衡器等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CDN</a:t>
            </a: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服务可加速下载能力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A1350374-8F34-4BA3-816D-08AA9915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715" y="539117"/>
            <a:ext cx="41052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45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675" y="177165"/>
            <a:ext cx="2374106" cy="188595"/>
            <a:chOff x="420" y="432"/>
            <a:chExt cx="4985" cy="396"/>
          </a:xfrm>
        </p:grpSpPr>
        <p:pic>
          <p:nvPicPr>
            <p:cNvPr id="3" name="图片 2" descr="tittle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" y="432"/>
              <a:ext cx="2405" cy="397"/>
            </a:xfrm>
            <a:prstGeom prst="rect">
              <a:avLst/>
            </a:prstGeom>
          </p:spPr>
        </p:pic>
        <p:pic>
          <p:nvPicPr>
            <p:cNvPr id="4" name="图片 3" descr="tittle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" y="460"/>
              <a:ext cx="2441" cy="340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0" y="461963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603683" y="4738688"/>
            <a:ext cx="2538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挂件-效果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059" y="4809173"/>
            <a:ext cx="2575560" cy="2343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94690" y="1604645"/>
            <a:ext cx="7754620" cy="122428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Part 3 </a:t>
            </a:r>
            <a:r>
              <a:rPr lang="zh-CN" altLang="en-US" sz="3000" b="1" dirty="0">
                <a:solidFill>
                  <a:srgbClr val="0029B5"/>
                </a:solidFill>
                <a:latin typeface="Microsoft YaHei Bold" panose="020B0503020204020204" charset="-122"/>
                <a:ea typeface="Microsoft YaHei Bold" panose="020B0503020204020204" charset="-122"/>
                <a:sym typeface="+mn-ea"/>
              </a:rPr>
              <a:t>开发难点及解决措施</a:t>
            </a:r>
            <a:endParaRPr lang="zh-CN" altLang="en-US" sz="3000" b="1" dirty="0">
              <a:solidFill>
                <a:srgbClr val="0029B5"/>
              </a:solidFill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343</Words>
  <Application>Microsoft Office PowerPoint</Application>
  <PresentationFormat>全屏显示(16:9)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Microsoft YaHei Bold</vt:lpstr>
      <vt:lpstr>Arial</vt:lpstr>
      <vt:lpstr>Calibri Light</vt:lpstr>
      <vt:lpstr>Microsoft YaHei</vt:lpstr>
      <vt:lpstr>Wingdings</vt:lpstr>
      <vt:lpstr>等线</vt:lpstr>
      <vt:lpstr>Calibri</vt:lpstr>
      <vt:lpstr>Microsoft YaHei</vt:lpstr>
      <vt:lpstr>1_Office 主题</vt:lpstr>
      <vt:lpstr>PowerPoint 演示文稿</vt:lpstr>
      <vt:lpstr>赛题 70  自建高可用 maven 仓库管理服务</vt:lpstr>
      <vt:lpstr>Part 0 团队介绍</vt:lpstr>
      <vt:lpstr>PowerPoint 演示文稿</vt:lpstr>
      <vt:lpstr>Part 1 作品完成情况</vt:lpstr>
      <vt:lpstr>PowerPoint 演示文稿</vt:lpstr>
      <vt:lpstr>Part 2 方案架构及设计思想</vt:lpstr>
      <vt:lpstr>PowerPoint 演示文稿</vt:lpstr>
      <vt:lpstr>Part 3 开发难点及解决措施</vt:lpstr>
      <vt:lpstr>Maven私库的安全性与高可用</vt:lpstr>
      <vt:lpstr>Part 4 参赛体会</vt:lpstr>
      <vt:lpstr>从0到1的学习过程</vt:lpstr>
      <vt:lpstr>Part 5 作品演示及答辩 （这一部分需线上演示作品demo，并回答评委问题）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openEuler?</dc:title>
  <dc:creator/>
  <cp:lastModifiedBy>Xiaoyan Yang</cp:lastModifiedBy>
  <cp:revision>39</cp:revision>
  <dcterms:created xsi:type="dcterms:W3CDTF">2021-04-13T10:40:10Z</dcterms:created>
  <dcterms:modified xsi:type="dcterms:W3CDTF">2021-04-20T06:58:45Z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