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4"/>
  </p:sldMasterIdLst>
  <p:notesMasterIdLst>
    <p:notesMasterId r:id="rId21"/>
  </p:notesMasterIdLst>
  <p:sldIdLst>
    <p:sldId id="256" r:id="rId5"/>
    <p:sldId id="257" r:id="rId6"/>
    <p:sldId id="258" r:id="rId7"/>
    <p:sldId id="262" r:id="rId8"/>
    <p:sldId id="259" r:id="rId9"/>
    <p:sldId id="270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EA3D4D-A367-49B2-91FB-4FEA38FFCABA}" v="1003" dt="2024-09-11T13:55:23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A552CE-0D79-4EE2-9060-6AF5B926537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6DCC61-94A5-4FCA-AF19-EF915D4B28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Library for </a:t>
          </a:r>
          <a:r>
            <a:rPr lang="en-US" b="1" baseline="0"/>
            <a:t>reliable</a:t>
          </a:r>
          <a:r>
            <a:rPr lang="en-US" baseline="0"/>
            <a:t> broadcast communication among a set of faulty processes.</a:t>
          </a:r>
          <a:endParaRPr lang="en-US"/>
        </a:p>
      </dgm:t>
    </dgm:pt>
    <dgm:pt modelId="{12024D45-BFDB-4BFF-821D-628771C7CE37}" type="parTrans" cxnId="{39C0723C-B625-42EE-B798-047888C13D41}">
      <dgm:prSet/>
      <dgm:spPr/>
      <dgm:t>
        <a:bodyPr/>
        <a:lstStyle/>
        <a:p>
          <a:endParaRPr lang="en-US"/>
        </a:p>
      </dgm:t>
    </dgm:pt>
    <dgm:pt modelId="{4C2825CB-FC7D-4C15-8F35-8C1625914FD5}" type="sibTrans" cxnId="{39C0723C-B625-42EE-B798-047888C13D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3879C9-06C5-49D0-AD83-323CB9DA1E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The library must guarantee </a:t>
          </a:r>
          <a:r>
            <a:rPr lang="en-US" b="1" baseline="0"/>
            <a:t>virtual synchrony</a:t>
          </a:r>
          <a:r>
            <a:rPr lang="en-US" baseline="0"/>
            <a:t>, while ordering should be at least </a:t>
          </a:r>
          <a:r>
            <a:rPr lang="en-US" baseline="0" err="1"/>
            <a:t>fifo</a:t>
          </a:r>
          <a:r>
            <a:rPr lang="en-US" baseline="0"/>
            <a:t>.</a:t>
          </a:r>
          <a:endParaRPr lang="en-US"/>
        </a:p>
      </dgm:t>
    </dgm:pt>
    <dgm:pt modelId="{AA9BC5C0-999E-4A3C-8E69-D528096CED20}" type="parTrans" cxnId="{1951F71B-9900-4CBC-9EE7-70F82E9C788A}">
      <dgm:prSet/>
      <dgm:spPr/>
      <dgm:t>
        <a:bodyPr/>
        <a:lstStyle/>
        <a:p>
          <a:endParaRPr lang="en-US"/>
        </a:p>
      </dgm:t>
    </dgm:pt>
    <dgm:pt modelId="{C4DF84A1-F32E-4238-A612-8C5D2D69EB51}" type="sibTrans" cxnId="{1951F71B-9900-4CBC-9EE7-70F82E9C78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1137D9-4954-4F85-A425-5DDCCA113E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The </a:t>
          </a:r>
          <a:r>
            <a:rPr lang="en-US" baseline="0" err="1"/>
            <a:t>sistem</a:t>
          </a:r>
          <a:r>
            <a:rPr lang="en-US" baseline="0"/>
            <a:t> is simulated using </a:t>
          </a:r>
          <a:r>
            <a:rPr lang="en-US" b="1" baseline="0" err="1"/>
            <a:t>OmNet</a:t>
          </a:r>
          <a:r>
            <a:rPr lang="en-US" b="1" baseline="0"/>
            <a:t>++</a:t>
          </a:r>
          <a:r>
            <a:rPr lang="en-US" baseline="0"/>
            <a:t>.</a:t>
          </a:r>
          <a:endParaRPr lang="en-US"/>
        </a:p>
      </dgm:t>
    </dgm:pt>
    <dgm:pt modelId="{33E9F644-6D8C-422F-9976-0C36C7BFD125}" type="parTrans" cxnId="{E270E6B6-2D18-4746-A6FD-F397F8915378}">
      <dgm:prSet/>
      <dgm:spPr/>
      <dgm:t>
        <a:bodyPr/>
        <a:lstStyle/>
        <a:p>
          <a:endParaRPr lang="en-US"/>
        </a:p>
      </dgm:t>
    </dgm:pt>
    <dgm:pt modelId="{8F9821DB-C4EE-4418-89EC-D1A8B936A9FB}" type="sibTrans" cxnId="{E270E6B6-2D18-4746-A6FD-F397F89153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E8DCF3-0673-415C-AEDA-54D1799E30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Assumptions</a:t>
          </a:r>
          <a:r>
            <a:rPr lang="en-US" baseline="0"/>
            <a:t>: n</a:t>
          </a:r>
          <a:r>
            <a:rPr lang="en-US"/>
            <a:t>o processes fail during the time required for previous failures to be recovered.</a:t>
          </a:r>
        </a:p>
      </dgm:t>
    </dgm:pt>
    <dgm:pt modelId="{6FD460A3-6F8B-4913-B22B-C5F909D8BF2D}" type="parTrans" cxnId="{84B99EB4-30EB-4CAB-8798-335CC94E8669}">
      <dgm:prSet/>
      <dgm:spPr/>
      <dgm:t>
        <a:bodyPr/>
        <a:lstStyle/>
        <a:p>
          <a:endParaRPr lang="en-US"/>
        </a:p>
      </dgm:t>
    </dgm:pt>
    <dgm:pt modelId="{B0C0CF9B-20EB-4083-A8FC-13B3302F54EF}" type="sibTrans" cxnId="{84B99EB4-30EB-4CAB-8798-335CC94E8669}">
      <dgm:prSet/>
      <dgm:spPr/>
      <dgm:t>
        <a:bodyPr/>
        <a:lstStyle/>
        <a:p>
          <a:endParaRPr lang="en-US"/>
        </a:p>
      </dgm:t>
    </dgm:pt>
    <dgm:pt modelId="{854ED1F9-608A-4791-A943-2C81EF2B7EBB}">
      <dgm:prSet/>
      <dgm:spPr/>
      <dgm:t>
        <a:bodyPr/>
        <a:lstStyle/>
        <a:p>
          <a:endParaRPr lang="en-GB"/>
        </a:p>
      </dgm:t>
    </dgm:pt>
    <dgm:pt modelId="{078BD679-A16C-40C3-970F-88DBC6E7CA61}" type="parTrans" cxnId="{6C335FE1-2B2D-4A0D-AEDB-328B84DE18C4}">
      <dgm:prSet/>
      <dgm:spPr/>
      <dgm:t>
        <a:bodyPr/>
        <a:lstStyle/>
        <a:p>
          <a:endParaRPr lang="en-US"/>
        </a:p>
      </dgm:t>
    </dgm:pt>
    <dgm:pt modelId="{166205A6-FA8E-46A7-96F2-66CC1E0C5C44}" type="sibTrans" cxnId="{6C335FE1-2B2D-4A0D-AEDB-328B84DE18C4}">
      <dgm:prSet/>
      <dgm:spPr/>
      <dgm:t>
        <a:bodyPr/>
        <a:lstStyle/>
        <a:p>
          <a:endParaRPr lang="en-US"/>
        </a:p>
      </dgm:t>
    </dgm:pt>
    <dgm:pt modelId="{C1406420-7F79-486A-9850-2112A73A5AF7}" type="pres">
      <dgm:prSet presAssocID="{2FA552CE-0D79-4EE2-9060-6AF5B926537E}" presName="root" presStyleCnt="0">
        <dgm:presLayoutVars>
          <dgm:dir/>
          <dgm:resizeHandles val="exact"/>
        </dgm:presLayoutVars>
      </dgm:prSet>
      <dgm:spPr/>
    </dgm:pt>
    <dgm:pt modelId="{CC1E5792-89CA-472E-BA25-195B9289B201}" type="pres">
      <dgm:prSet presAssocID="{2FA552CE-0D79-4EE2-9060-6AF5B926537E}" presName="container" presStyleCnt="0">
        <dgm:presLayoutVars>
          <dgm:dir/>
          <dgm:resizeHandles val="exact"/>
        </dgm:presLayoutVars>
      </dgm:prSet>
      <dgm:spPr/>
    </dgm:pt>
    <dgm:pt modelId="{E722DD6A-FF8C-40F9-9A8C-96B282B1EFF6}" type="pres">
      <dgm:prSet presAssocID="{076DCC61-94A5-4FCA-AF19-EF915D4B28CB}" presName="compNode" presStyleCnt="0"/>
      <dgm:spPr/>
    </dgm:pt>
    <dgm:pt modelId="{6E18F509-76DB-4876-870F-F24C875D60B5}" type="pres">
      <dgm:prSet presAssocID="{076DCC61-94A5-4FCA-AF19-EF915D4B28CB}" presName="iconBgRect" presStyleLbl="bgShp" presStyleIdx="0" presStyleCnt="4"/>
      <dgm:spPr/>
    </dgm:pt>
    <dgm:pt modelId="{119F70F7-DD25-400F-9AC1-8EE176754026}" type="pres">
      <dgm:prSet presAssocID="{076DCC61-94A5-4FCA-AF19-EF915D4B28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2EC3FA2D-E3DD-44CB-BCF8-5F51ADB4A39E}" type="pres">
      <dgm:prSet presAssocID="{076DCC61-94A5-4FCA-AF19-EF915D4B28CB}" presName="spaceRect" presStyleCnt="0"/>
      <dgm:spPr/>
    </dgm:pt>
    <dgm:pt modelId="{35327492-645C-41A3-93EE-05B91FCBDE83}" type="pres">
      <dgm:prSet presAssocID="{076DCC61-94A5-4FCA-AF19-EF915D4B28CB}" presName="textRect" presStyleLbl="revTx" presStyleIdx="0" presStyleCnt="4">
        <dgm:presLayoutVars>
          <dgm:chMax val="1"/>
          <dgm:chPref val="1"/>
        </dgm:presLayoutVars>
      </dgm:prSet>
      <dgm:spPr/>
    </dgm:pt>
    <dgm:pt modelId="{533D77FE-4208-4A04-8A22-81570D48C97D}" type="pres">
      <dgm:prSet presAssocID="{4C2825CB-FC7D-4C15-8F35-8C1625914FD5}" presName="sibTrans" presStyleLbl="sibTrans2D1" presStyleIdx="0" presStyleCnt="0"/>
      <dgm:spPr/>
    </dgm:pt>
    <dgm:pt modelId="{603094FD-76FA-418A-927F-BF72EC4530CC}" type="pres">
      <dgm:prSet presAssocID="{7C3879C9-06C5-49D0-AD83-323CB9DA1EA1}" presName="compNode" presStyleCnt="0"/>
      <dgm:spPr/>
    </dgm:pt>
    <dgm:pt modelId="{71D20B3B-5D09-44ED-BC94-397186AF49F9}" type="pres">
      <dgm:prSet presAssocID="{7C3879C9-06C5-49D0-AD83-323CB9DA1EA1}" presName="iconBgRect" presStyleLbl="bgShp" presStyleIdx="1" presStyleCnt="4"/>
      <dgm:spPr/>
    </dgm:pt>
    <dgm:pt modelId="{2D119DE9-D18F-4085-971B-437C291043D6}" type="pres">
      <dgm:prSet presAssocID="{7C3879C9-06C5-49D0-AD83-323CB9DA1E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i"/>
        </a:ext>
      </dgm:extLst>
    </dgm:pt>
    <dgm:pt modelId="{41704501-2D8E-468B-AEA6-CD12352B129F}" type="pres">
      <dgm:prSet presAssocID="{7C3879C9-06C5-49D0-AD83-323CB9DA1EA1}" presName="spaceRect" presStyleCnt="0"/>
      <dgm:spPr/>
    </dgm:pt>
    <dgm:pt modelId="{A36D56B6-4BDC-4F4F-8608-DBFA8CDA3740}" type="pres">
      <dgm:prSet presAssocID="{7C3879C9-06C5-49D0-AD83-323CB9DA1EA1}" presName="textRect" presStyleLbl="revTx" presStyleIdx="1" presStyleCnt="4">
        <dgm:presLayoutVars>
          <dgm:chMax val="1"/>
          <dgm:chPref val="1"/>
        </dgm:presLayoutVars>
      </dgm:prSet>
      <dgm:spPr/>
    </dgm:pt>
    <dgm:pt modelId="{A59CB404-D20E-43FE-A842-FFE2D280F546}" type="pres">
      <dgm:prSet presAssocID="{C4DF84A1-F32E-4238-A612-8C5D2D69EB51}" presName="sibTrans" presStyleLbl="sibTrans2D1" presStyleIdx="0" presStyleCnt="0"/>
      <dgm:spPr/>
    </dgm:pt>
    <dgm:pt modelId="{C8CCE14B-3BE6-448E-B1A0-2B8DE838991E}" type="pres">
      <dgm:prSet presAssocID="{E11137D9-4954-4F85-A425-5DDCCA113E00}" presName="compNode" presStyleCnt="0"/>
      <dgm:spPr/>
    </dgm:pt>
    <dgm:pt modelId="{B1593F3A-EDD3-4C97-B850-99B7A43B9710}" type="pres">
      <dgm:prSet presAssocID="{E11137D9-4954-4F85-A425-5DDCCA113E00}" presName="iconBgRect" presStyleLbl="bgShp" presStyleIdx="2" presStyleCnt="4"/>
      <dgm:spPr/>
    </dgm:pt>
    <dgm:pt modelId="{700E4C4D-6710-4BA0-9C20-2A3DEDBA6B7C}" type="pres">
      <dgm:prSet presAssocID="{E11137D9-4954-4F85-A425-5DDCCA113E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ella"/>
        </a:ext>
      </dgm:extLst>
    </dgm:pt>
    <dgm:pt modelId="{47A865A2-346D-453C-BC99-718997DA9F21}" type="pres">
      <dgm:prSet presAssocID="{E11137D9-4954-4F85-A425-5DDCCA113E00}" presName="spaceRect" presStyleCnt="0"/>
      <dgm:spPr/>
    </dgm:pt>
    <dgm:pt modelId="{0B4B2C36-6CD7-43E5-9B37-159E5B2EF04B}" type="pres">
      <dgm:prSet presAssocID="{E11137D9-4954-4F85-A425-5DDCCA113E00}" presName="textRect" presStyleLbl="revTx" presStyleIdx="2" presStyleCnt="4">
        <dgm:presLayoutVars>
          <dgm:chMax val="1"/>
          <dgm:chPref val="1"/>
        </dgm:presLayoutVars>
      </dgm:prSet>
      <dgm:spPr/>
    </dgm:pt>
    <dgm:pt modelId="{DE1766C1-F64B-4682-9088-6C43F823814F}" type="pres">
      <dgm:prSet presAssocID="{8F9821DB-C4EE-4418-89EC-D1A8B936A9FB}" presName="sibTrans" presStyleLbl="sibTrans2D1" presStyleIdx="0" presStyleCnt="0"/>
      <dgm:spPr/>
    </dgm:pt>
    <dgm:pt modelId="{F70C31CB-CDE9-4650-A760-FD4DA01CB3FE}" type="pres">
      <dgm:prSet presAssocID="{EDE8DCF3-0673-415C-AEDA-54D1799E3002}" presName="compNode" presStyleCnt="0"/>
      <dgm:spPr/>
    </dgm:pt>
    <dgm:pt modelId="{E0DAC6B2-D272-4246-B7B2-CB2927D6E5DC}" type="pres">
      <dgm:prSet presAssocID="{EDE8DCF3-0673-415C-AEDA-54D1799E3002}" presName="iconBgRect" presStyleLbl="bgShp" presStyleIdx="3" presStyleCnt="4"/>
      <dgm:spPr/>
    </dgm:pt>
    <dgm:pt modelId="{C04DAFA1-F996-4CCE-BF96-DCE8E989564A}" type="pres">
      <dgm:prSet presAssocID="{EDE8DCF3-0673-415C-AEDA-54D1799E30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031BD015-C02A-4E5A-95BB-E6AFB64999D0}" type="pres">
      <dgm:prSet presAssocID="{EDE8DCF3-0673-415C-AEDA-54D1799E3002}" presName="spaceRect" presStyleCnt="0"/>
      <dgm:spPr/>
    </dgm:pt>
    <dgm:pt modelId="{077EAB9E-3565-4BC5-84E7-7F0C702A0792}" type="pres">
      <dgm:prSet presAssocID="{EDE8DCF3-0673-415C-AEDA-54D1799E300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7C65F12-392E-4369-B383-ADF907E5B35B}" type="presOf" srcId="{8F9821DB-C4EE-4418-89EC-D1A8B936A9FB}" destId="{DE1766C1-F64B-4682-9088-6C43F823814F}" srcOrd="0" destOrd="0" presId="urn:microsoft.com/office/officeart/2018/2/layout/IconCircleList"/>
    <dgm:cxn modelId="{1951F71B-9900-4CBC-9EE7-70F82E9C788A}" srcId="{2FA552CE-0D79-4EE2-9060-6AF5B926537E}" destId="{7C3879C9-06C5-49D0-AD83-323CB9DA1EA1}" srcOrd="1" destOrd="0" parTransId="{AA9BC5C0-999E-4A3C-8E69-D528096CED20}" sibTransId="{C4DF84A1-F32E-4238-A612-8C5D2D69EB51}"/>
    <dgm:cxn modelId="{39C0723C-B625-42EE-B798-047888C13D41}" srcId="{2FA552CE-0D79-4EE2-9060-6AF5B926537E}" destId="{076DCC61-94A5-4FCA-AF19-EF915D4B28CB}" srcOrd="0" destOrd="0" parTransId="{12024D45-BFDB-4BFF-821D-628771C7CE37}" sibTransId="{4C2825CB-FC7D-4C15-8F35-8C1625914FD5}"/>
    <dgm:cxn modelId="{9D5F3D64-A4B7-406B-A289-C1C21969E906}" type="presOf" srcId="{4C2825CB-FC7D-4C15-8F35-8C1625914FD5}" destId="{533D77FE-4208-4A04-8A22-81570D48C97D}" srcOrd="0" destOrd="0" presId="urn:microsoft.com/office/officeart/2018/2/layout/IconCircleList"/>
    <dgm:cxn modelId="{0DB1984A-4943-4023-A12F-0E5B7AE79E89}" type="presOf" srcId="{2FA552CE-0D79-4EE2-9060-6AF5B926537E}" destId="{C1406420-7F79-486A-9850-2112A73A5AF7}" srcOrd="0" destOrd="0" presId="urn:microsoft.com/office/officeart/2018/2/layout/IconCircleList"/>
    <dgm:cxn modelId="{D2AC508B-1EAD-4071-890B-CB0E559EFB7F}" type="presOf" srcId="{7C3879C9-06C5-49D0-AD83-323CB9DA1EA1}" destId="{A36D56B6-4BDC-4F4F-8608-DBFA8CDA3740}" srcOrd="0" destOrd="0" presId="urn:microsoft.com/office/officeart/2018/2/layout/IconCircleList"/>
    <dgm:cxn modelId="{48FCF8AA-DD1B-4743-8FBF-D811EA8DE874}" type="presOf" srcId="{EDE8DCF3-0673-415C-AEDA-54D1799E3002}" destId="{077EAB9E-3565-4BC5-84E7-7F0C702A0792}" srcOrd="0" destOrd="0" presId="urn:microsoft.com/office/officeart/2018/2/layout/IconCircleList"/>
    <dgm:cxn modelId="{84B99EB4-30EB-4CAB-8798-335CC94E8669}" srcId="{2FA552CE-0D79-4EE2-9060-6AF5B926537E}" destId="{EDE8DCF3-0673-415C-AEDA-54D1799E3002}" srcOrd="3" destOrd="0" parTransId="{6FD460A3-6F8B-4913-B22B-C5F909D8BF2D}" sibTransId="{B0C0CF9B-20EB-4083-A8FC-13B3302F54EF}"/>
    <dgm:cxn modelId="{5B9706B6-9231-4360-95D7-7F9126377BA9}" type="presOf" srcId="{E11137D9-4954-4F85-A425-5DDCCA113E00}" destId="{0B4B2C36-6CD7-43E5-9B37-159E5B2EF04B}" srcOrd="0" destOrd="0" presId="urn:microsoft.com/office/officeart/2018/2/layout/IconCircleList"/>
    <dgm:cxn modelId="{E270E6B6-2D18-4746-A6FD-F397F8915378}" srcId="{2FA552CE-0D79-4EE2-9060-6AF5B926537E}" destId="{E11137D9-4954-4F85-A425-5DDCCA113E00}" srcOrd="2" destOrd="0" parTransId="{33E9F644-6D8C-422F-9976-0C36C7BFD125}" sibTransId="{8F9821DB-C4EE-4418-89EC-D1A8B936A9FB}"/>
    <dgm:cxn modelId="{EC7757B8-F9D9-4EBB-9F97-A6876E70BF43}" type="presOf" srcId="{076DCC61-94A5-4FCA-AF19-EF915D4B28CB}" destId="{35327492-645C-41A3-93EE-05B91FCBDE83}" srcOrd="0" destOrd="0" presId="urn:microsoft.com/office/officeart/2018/2/layout/IconCircleList"/>
    <dgm:cxn modelId="{E9EB38E0-1F90-4D1A-9A25-E8B33325BA81}" type="presOf" srcId="{C4DF84A1-F32E-4238-A612-8C5D2D69EB51}" destId="{A59CB404-D20E-43FE-A842-FFE2D280F546}" srcOrd="0" destOrd="0" presId="urn:microsoft.com/office/officeart/2018/2/layout/IconCircleList"/>
    <dgm:cxn modelId="{6C335FE1-2B2D-4A0D-AEDB-328B84DE18C4}" srcId="{EDE8DCF3-0673-415C-AEDA-54D1799E3002}" destId="{854ED1F9-608A-4791-A943-2C81EF2B7EBB}" srcOrd="0" destOrd="0" parTransId="{078BD679-A16C-40C3-970F-88DBC6E7CA61}" sibTransId="{166205A6-FA8E-46A7-96F2-66CC1E0C5C44}"/>
    <dgm:cxn modelId="{3DFAE3BF-5CD1-43AF-9B62-175E007C78CE}" type="presParOf" srcId="{C1406420-7F79-486A-9850-2112A73A5AF7}" destId="{CC1E5792-89CA-472E-BA25-195B9289B201}" srcOrd="0" destOrd="0" presId="urn:microsoft.com/office/officeart/2018/2/layout/IconCircleList"/>
    <dgm:cxn modelId="{EEE81AEA-3ACC-491C-A5AE-05AE75D3E47D}" type="presParOf" srcId="{CC1E5792-89CA-472E-BA25-195B9289B201}" destId="{E722DD6A-FF8C-40F9-9A8C-96B282B1EFF6}" srcOrd="0" destOrd="0" presId="urn:microsoft.com/office/officeart/2018/2/layout/IconCircleList"/>
    <dgm:cxn modelId="{0D4654E6-B324-4C5D-B6B6-CF6EDE445FD4}" type="presParOf" srcId="{E722DD6A-FF8C-40F9-9A8C-96B282B1EFF6}" destId="{6E18F509-76DB-4876-870F-F24C875D60B5}" srcOrd="0" destOrd="0" presId="urn:microsoft.com/office/officeart/2018/2/layout/IconCircleList"/>
    <dgm:cxn modelId="{481CE2F4-94B7-4E73-B0E8-FF79567ECEAA}" type="presParOf" srcId="{E722DD6A-FF8C-40F9-9A8C-96B282B1EFF6}" destId="{119F70F7-DD25-400F-9AC1-8EE176754026}" srcOrd="1" destOrd="0" presId="urn:microsoft.com/office/officeart/2018/2/layout/IconCircleList"/>
    <dgm:cxn modelId="{2CE1F7B2-5599-4FCF-B258-D5C4463C08D0}" type="presParOf" srcId="{E722DD6A-FF8C-40F9-9A8C-96B282B1EFF6}" destId="{2EC3FA2D-E3DD-44CB-BCF8-5F51ADB4A39E}" srcOrd="2" destOrd="0" presId="urn:microsoft.com/office/officeart/2018/2/layout/IconCircleList"/>
    <dgm:cxn modelId="{60A91C15-7ED6-4C5F-886C-EA6803AA6D90}" type="presParOf" srcId="{E722DD6A-FF8C-40F9-9A8C-96B282B1EFF6}" destId="{35327492-645C-41A3-93EE-05B91FCBDE83}" srcOrd="3" destOrd="0" presId="urn:microsoft.com/office/officeart/2018/2/layout/IconCircleList"/>
    <dgm:cxn modelId="{A136D088-14C7-4244-A8BC-2A4377489BAC}" type="presParOf" srcId="{CC1E5792-89CA-472E-BA25-195B9289B201}" destId="{533D77FE-4208-4A04-8A22-81570D48C97D}" srcOrd="1" destOrd="0" presId="urn:microsoft.com/office/officeart/2018/2/layout/IconCircleList"/>
    <dgm:cxn modelId="{62FB3E88-2D02-41D0-8432-50DFE70DB061}" type="presParOf" srcId="{CC1E5792-89CA-472E-BA25-195B9289B201}" destId="{603094FD-76FA-418A-927F-BF72EC4530CC}" srcOrd="2" destOrd="0" presId="urn:microsoft.com/office/officeart/2018/2/layout/IconCircleList"/>
    <dgm:cxn modelId="{EB4A1E7B-B863-464F-B532-01A895A7F5DD}" type="presParOf" srcId="{603094FD-76FA-418A-927F-BF72EC4530CC}" destId="{71D20B3B-5D09-44ED-BC94-397186AF49F9}" srcOrd="0" destOrd="0" presId="urn:microsoft.com/office/officeart/2018/2/layout/IconCircleList"/>
    <dgm:cxn modelId="{3925C321-9596-442C-AFC8-0633EF2ECE42}" type="presParOf" srcId="{603094FD-76FA-418A-927F-BF72EC4530CC}" destId="{2D119DE9-D18F-4085-971B-437C291043D6}" srcOrd="1" destOrd="0" presId="urn:microsoft.com/office/officeart/2018/2/layout/IconCircleList"/>
    <dgm:cxn modelId="{305EB982-B16F-4AF7-BB46-0FED9188708F}" type="presParOf" srcId="{603094FD-76FA-418A-927F-BF72EC4530CC}" destId="{41704501-2D8E-468B-AEA6-CD12352B129F}" srcOrd="2" destOrd="0" presId="urn:microsoft.com/office/officeart/2018/2/layout/IconCircleList"/>
    <dgm:cxn modelId="{97BD7A57-3BBC-481F-A378-69FFAE05F860}" type="presParOf" srcId="{603094FD-76FA-418A-927F-BF72EC4530CC}" destId="{A36D56B6-4BDC-4F4F-8608-DBFA8CDA3740}" srcOrd="3" destOrd="0" presId="urn:microsoft.com/office/officeart/2018/2/layout/IconCircleList"/>
    <dgm:cxn modelId="{11C13817-7E22-4EAA-AD46-D41AAD2A000A}" type="presParOf" srcId="{CC1E5792-89CA-472E-BA25-195B9289B201}" destId="{A59CB404-D20E-43FE-A842-FFE2D280F546}" srcOrd="3" destOrd="0" presId="urn:microsoft.com/office/officeart/2018/2/layout/IconCircleList"/>
    <dgm:cxn modelId="{8C5965C8-7932-4011-84A7-4B78CDB95468}" type="presParOf" srcId="{CC1E5792-89CA-472E-BA25-195B9289B201}" destId="{C8CCE14B-3BE6-448E-B1A0-2B8DE838991E}" srcOrd="4" destOrd="0" presId="urn:microsoft.com/office/officeart/2018/2/layout/IconCircleList"/>
    <dgm:cxn modelId="{9CD22D8E-9C10-455B-95DB-46F698D6199B}" type="presParOf" srcId="{C8CCE14B-3BE6-448E-B1A0-2B8DE838991E}" destId="{B1593F3A-EDD3-4C97-B850-99B7A43B9710}" srcOrd="0" destOrd="0" presId="urn:microsoft.com/office/officeart/2018/2/layout/IconCircleList"/>
    <dgm:cxn modelId="{629AC651-4E51-4DA6-A69F-E03DD819A66F}" type="presParOf" srcId="{C8CCE14B-3BE6-448E-B1A0-2B8DE838991E}" destId="{700E4C4D-6710-4BA0-9C20-2A3DEDBA6B7C}" srcOrd="1" destOrd="0" presId="urn:microsoft.com/office/officeart/2018/2/layout/IconCircleList"/>
    <dgm:cxn modelId="{848D91E6-2A8D-4C81-9514-95712DC35605}" type="presParOf" srcId="{C8CCE14B-3BE6-448E-B1A0-2B8DE838991E}" destId="{47A865A2-346D-453C-BC99-718997DA9F21}" srcOrd="2" destOrd="0" presId="urn:microsoft.com/office/officeart/2018/2/layout/IconCircleList"/>
    <dgm:cxn modelId="{D3DC08FA-68D1-4C06-9BC4-E4BABCF33BE1}" type="presParOf" srcId="{C8CCE14B-3BE6-448E-B1A0-2B8DE838991E}" destId="{0B4B2C36-6CD7-43E5-9B37-159E5B2EF04B}" srcOrd="3" destOrd="0" presId="urn:microsoft.com/office/officeart/2018/2/layout/IconCircleList"/>
    <dgm:cxn modelId="{F2021353-60CE-4CAB-9A2C-115C76FE3298}" type="presParOf" srcId="{CC1E5792-89CA-472E-BA25-195B9289B201}" destId="{DE1766C1-F64B-4682-9088-6C43F823814F}" srcOrd="5" destOrd="0" presId="urn:microsoft.com/office/officeart/2018/2/layout/IconCircleList"/>
    <dgm:cxn modelId="{8A192ED5-E2E6-4841-9A90-0F713BA6ED57}" type="presParOf" srcId="{CC1E5792-89CA-472E-BA25-195B9289B201}" destId="{F70C31CB-CDE9-4650-A760-FD4DA01CB3FE}" srcOrd="6" destOrd="0" presId="urn:microsoft.com/office/officeart/2018/2/layout/IconCircleList"/>
    <dgm:cxn modelId="{8015A464-6C14-4858-8C61-ED82D9D06E0F}" type="presParOf" srcId="{F70C31CB-CDE9-4650-A760-FD4DA01CB3FE}" destId="{E0DAC6B2-D272-4246-B7B2-CB2927D6E5DC}" srcOrd="0" destOrd="0" presId="urn:microsoft.com/office/officeart/2018/2/layout/IconCircleList"/>
    <dgm:cxn modelId="{E192CA70-052C-4240-966D-E8CA694F1955}" type="presParOf" srcId="{F70C31CB-CDE9-4650-A760-FD4DA01CB3FE}" destId="{C04DAFA1-F996-4CCE-BF96-DCE8E989564A}" srcOrd="1" destOrd="0" presId="urn:microsoft.com/office/officeart/2018/2/layout/IconCircleList"/>
    <dgm:cxn modelId="{E48F1123-9AC7-44F3-A7BB-62F714E17DB0}" type="presParOf" srcId="{F70C31CB-CDE9-4650-A760-FD4DA01CB3FE}" destId="{031BD015-C02A-4E5A-95BB-E6AFB64999D0}" srcOrd="2" destOrd="0" presId="urn:microsoft.com/office/officeart/2018/2/layout/IconCircleList"/>
    <dgm:cxn modelId="{3D98F1E6-0DE0-4F3F-8391-465D6AAA067D}" type="presParOf" srcId="{F70C31CB-CDE9-4650-A760-FD4DA01CB3FE}" destId="{077EAB9E-3565-4BC5-84E7-7F0C702A079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8F509-76DB-4876-870F-F24C875D60B5}">
      <dsp:nvSpPr>
        <dsp:cNvPr id="0" name=""/>
        <dsp:cNvSpPr/>
      </dsp:nvSpPr>
      <dsp:spPr>
        <a:xfrm>
          <a:off x="257575" y="283977"/>
          <a:ext cx="1359264" cy="13592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F70F7-DD25-400F-9AC1-8EE176754026}">
      <dsp:nvSpPr>
        <dsp:cNvPr id="0" name=""/>
        <dsp:cNvSpPr/>
      </dsp:nvSpPr>
      <dsp:spPr>
        <a:xfrm>
          <a:off x="543020" y="569422"/>
          <a:ext cx="788373" cy="7883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27492-645C-41A3-93EE-05B91FCBDE83}">
      <dsp:nvSpPr>
        <dsp:cNvPr id="0" name=""/>
        <dsp:cNvSpPr/>
      </dsp:nvSpPr>
      <dsp:spPr>
        <a:xfrm>
          <a:off x="1908110" y="283977"/>
          <a:ext cx="3203980" cy="135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Library for </a:t>
          </a:r>
          <a:r>
            <a:rPr lang="en-US" sz="2300" b="1" kern="1200" baseline="0"/>
            <a:t>reliable</a:t>
          </a:r>
          <a:r>
            <a:rPr lang="en-US" sz="2300" kern="1200" baseline="0"/>
            <a:t> broadcast communication among a set of faulty processes.</a:t>
          </a:r>
          <a:endParaRPr lang="en-US" sz="2300" kern="1200"/>
        </a:p>
      </dsp:txBody>
      <dsp:txXfrm>
        <a:off x="1908110" y="283977"/>
        <a:ext cx="3203980" cy="1359264"/>
      </dsp:txXfrm>
    </dsp:sp>
    <dsp:sp modelId="{71D20B3B-5D09-44ED-BC94-397186AF49F9}">
      <dsp:nvSpPr>
        <dsp:cNvPr id="0" name=""/>
        <dsp:cNvSpPr/>
      </dsp:nvSpPr>
      <dsp:spPr>
        <a:xfrm>
          <a:off x="5670360" y="283977"/>
          <a:ext cx="1359264" cy="13592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19DE9-D18F-4085-971B-437C291043D6}">
      <dsp:nvSpPr>
        <dsp:cNvPr id="0" name=""/>
        <dsp:cNvSpPr/>
      </dsp:nvSpPr>
      <dsp:spPr>
        <a:xfrm>
          <a:off x="5955806" y="569422"/>
          <a:ext cx="788373" cy="7883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D56B6-4BDC-4F4F-8608-DBFA8CDA3740}">
      <dsp:nvSpPr>
        <dsp:cNvPr id="0" name=""/>
        <dsp:cNvSpPr/>
      </dsp:nvSpPr>
      <dsp:spPr>
        <a:xfrm>
          <a:off x="7320896" y="283977"/>
          <a:ext cx="3203980" cy="135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The library must guarantee </a:t>
          </a:r>
          <a:r>
            <a:rPr lang="en-US" sz="2300" b="1" kern="1200" baseline="0"/>
            <a:t>virtual synchrony</a:t>
          </a:r>
          <a:r>
            <a:rPr lang="en-US" sz="2300" kern="1200" baseline="0"/>
            <a:t>, while ordering should be at least </a:t>
          </a:r>
          <a:r>
            <a:rPr lang="en-US" sz="2300" kern="1200" baseline="0" err="1"/>
            <a:t>fifo</a:t>
          </a:r>
          <a:r>
            <a:rPr lang="en-US" sz="2300" kern="1200" baseline="0"/>
            <a:t>.</a:t>
          </a:r>
          <a:endParaRPr lang="en-US" sz="2300" kern="1200"/>
        </a:p>
      </dsp:txBody>
      <dsp:txXfrm>
        <a:off x="7320896" y="283977"/>
        <a:ext cx="3203980" cy="1359264"/>
      </dsp:txXfrm>
    </dsp:sp>
    <dsp:sp modelId="{B1593F3A-EDD3-4C97-B850-99B7A43B9710}">
      <dsp:nvSpPr>
        <dsp:cNvPr id="0" name=""/>
        <dsp:cNvSpPr/>
      </dsp:nvSpPr>
      <dsp:spPr>
        <a:xfrm>
          <a:off x="257575" y="2316377"/>
          <a:ext cx="1359264" cy="13592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E4C4D-6710-4BA0-9C20-2A3DEDBA6B7C}">
      <dsp:nvSpPr>
        <dsp:cNvPr id="0" name=""/>
        <dsp:cNvSpPr/>
      </dsp:nvSpPr>
      <dsp:spPr>
        <a:xfrm>
          <a:off x="543020" y="2601822"/>
          <a:ext cx="788373" cy="7883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B2C36-6CD7-43E5-9B37-159E5B2EF04B}">
      <dsp:nvSpPr>
        <dsp:cNvPr id="0" name=""/>
        <dsp:cNvSpPr/>
      </dsp:nvSpPr>
      <dsp:spPr>
        <a:xfrm>
          <a:off x="1908110" y="2316377"/>
          <a:ext cx="3203980" cy="135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The </a:t>
          </a:r>
          <a:r>
            <a:rPr lang="en-US" sz="2300" kern="1200" baseline="0" err="1"/>
            <a:t>sistem</a:t>
          </a:r>
          <a:r>
            <a:rPr lang="en-US" sz="2300" kern="1200" baseline="0"/>
            <a:t> is simulated using </a:t>
          </a:r>
          <a:r>
            <a:rPr lang="en-US" sz="2300" b="1" kern="1200" baseline="0" err="1"/>
            <a:t>OmNet</a:t>
          </a:r>
          <a:r>
            <a:rPr lang="en-US" sz="2300" b="1" kern="1200" baseline="0"/>
            <a:t>++</a:t>
          </a:r>
          <a:r>
            <a:rPr lang="en-US" sz="2300" kern="1200" baseline="0"/>
            <a:t>.</a:t>
          </a:r>
          <a:endParaRPr lang="en-US" sz="2300" kern="1200"/>
        </a:p>
      </dsp:txBody>
      <dsp:txXfrm>
        <a:off x="1908110" y="2316377"/>
        <a:ext cx="3203980" cy="1359264"/>
      </dsp:txXfrm>
    </dsp:sp>
    <dsp:sp modelId="{E0DAC6B2-D272-4246-B7B2-CB2927D6E5DC}">
      <dsp:nvSpPr>
        <dsp:cNvPr id="0" name=""/>
        <dsp:cNvSpPr/>
      </dsp:nvSpPr>
      <dsp:spPr>
        <a:xfrm>
          <a:off x="5670360" y="2316377"/>
          <a:ext cx="1359264" cy="13592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DAFA1-F996-4CCE-BF96-DCE8E989564A}">
      <dsp:nvSpPr>
        <dsp:cNvPr id="0" name=""/>
        <dsp:cNvSpPr/>
      </dsp:nvSpPr>
      <dsp:spPr>
        <a:xfrm>
          <a:off x="5955806" y="2601822"/>
          <a:ext cx="788373" cy="7883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EAB9E-3565-4BC5-84E7-7F0C702A0792}">
      <dsp:nvSpPr>
        <dsp:cNvPr id="0" name=""/>
        <dsp:cNvSpPr/>
      </dsp:nvSpPr>
      <dsp:spPr>
        <a:xfrm>
          <a:off x="7320896" y="2316377"/>
          <a:ext cx="3203980" cy="135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baseline="0"/>
            <a:t>Assumptions</a:t>
          </a:r>
          <a:r>
            <a:rPr lang="en-US" sz="2300" kern="1200" baseline="0"/>
            <a:t>: n</a:t>
          </a:r>
          <a:r>
            <a:rPr lang="en-US" sz="2300" kern="1200"/>
            <a:t>o processes fail during the time required for previous failures to be recovered.</a:t>
          </a:r>
        </a:p>
      </dsp:txBody>
      <dsp:txXfrm>
        <a:off x="7320896" y="2316377"/>
        <a:ext cx="3203980" cy="1359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FAB1-F520-4140-8044-DF4D6A2E59FA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3DC4C-EFCF-48B3-8F99-E9B3EF5D6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744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CEBF1B-2225-46C2-B64D-DE780E7650F2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6B4850-214B-471D-8933-EE73D49A1F8F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23529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F1B-2225-46C2-B64D-DE780E7650F2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4850-214B-471D-8933-EE73D49A1F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97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F1B-2225-46C2-B64D-DE780E7650F2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4850-214B-471D-8933-EE73D49A1F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64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F1B-2225-46C2-B64D-DE780E7650F2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4850-214B-471D-8933-EE73D49A1F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83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EBF1B-2225-46C2-B64D-DE780E7650F2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6B4850-214B-471D-8933-EE73D49A1F8F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2528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F1B-2225-46C2-B64D-DE780E7650F2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4850-214B-471D-8933-EE73D49A1F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491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F1B-2225-46C2-B64D-DE780E7650F2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4850-214B-471D-8933-EE73D49A1F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31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F1B-2225-46C2-B64D-DE780E7650F2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4850-214B-471D-8933-EE73D49A1F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14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F1B-2225-46C2-B64D-DE780E7650F2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4850-214B-471D-8933-EE73D49A1F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2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EBF1B-2225-46C2-B64D-DE780E7650F2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6B4850-214B-471D-8933-EE73D49A1F8F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563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EBF1B-2225-46C2-B64D-DE780E7650F2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6B4850-214B-471D-8933-EE73D49A1F8F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764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1CEBF1B-2225-46C2-B64D-DE780E7650F2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6B4850-214B-471D-8933-EE73D49A1F8F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677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39999-7EAC-1021-A5F7-AD6A23316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079" y="1602963"/>
            <a:ext cx="7937642" cy="1413144"/>
          </a:xfrm>
        </p:spPr>
        <p:txBody>
          <a:bodyPr anchor="b">
            <a:normAutofit/>
          </a:bodyPr>
          <a:lstStyle/>
          <a:p>
            <a:pPr algn="l"/>
            <a:r>
              <a:rPr lang="it-IT" sz="4400" b="1" err="1"/>
              <a:t>Reliable</a:t>
            </a:r>
            <a:r>
              <a:rPr lang="it-IT" sz="4400" b="1"/>
              <a:t> broadcast library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26C8A59-0760-A3A6-CC59-301E9481A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40" y="3190240"/>
            <a:ext cx="2988471" cy="1713641"/>
          </a:xfrm>
        </p:spPr>
        <p:txBody>
          <a:bodyPr anchor="t">
            <a:normAutofit/>
          </a:bodyPr>
          <a:lstStyle/>
          <a:p>
            <a:r>
              <a:rPr lang="it-IT"/>
              <a:t>Alessandro Annechini</a:t>
            </a:r>
          </a:p>
          <a:p>
            <a:r>
              <a:rPr lang="it-IT"/>
              <a:t>Riccardo Fiorentini</a:t>
            </a:r>
          </a:p>
        </p:txBody>
      </p:sp>
    </p:spTree>
    <p:extLst>
      <p:ext uri="{BB962C8B-B14F-4D97-AF65-F5344CB8AC3E}">
        <p14:creationId xmlns:p14="http://schemas.microsoft.com/office/powerpoint/2010/main" val="3551407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4CAFAD-1587-FA06-E263-B51B1168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Reliability 1/2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F8D2C-2BC5-DB1D-47FC-3DDB96766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All nodes maintain N-1 recovery queues with committed messages and store the last committed message (clock, id) pairs in a vector.</a:t>
            </a:r>
          </a:p>
          <a:p>
            <a:r>
              <a:rPr lang="en-GB"/>
              <a:t>When a node sends a new message (including acks, HB requests, etc.), the vector is included.</a:t>
            </a:r>
          </a:p>
          <a:p>
            <a:r>
              <a:rPr lang="en-GB"/>
              <a:t>Upon receiving a message, the vector is updated, and entries older than the last committed message are removed from the recovery queue.</a:t>
            </a:r>
          </a:p>
          <a:p>
            <a:r>
              <a:rPr lang="en-GB"/>
              <a:t>This ensures that when a node crashes, other nodes track the messages lost by the failed node.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07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CEEB80-0698-ED16-9DE0-AD033DAA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Reliability 2/2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2BF2D3-0096-CEEF-8539-E61BD589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GB"/>
              <a:t>When a node </a:t>
            </a:r>
            <a:r>
              <a:rPr lang="en-GB" err="1"/>
              <a:t>reenters</a:t>
            </a:r>
            <a:r>
              <a:rPr lang="en-GB"/>
              <a:t> the network, an active node sends its recovery queue, implicitly acknowledged by all others, along with all other restore queues.</a:t>
            </a:r>
          </a:p>
          <a:p>
            <a:pPr marL="383540" indent="-383540"/>
            <a:r>
              <a:rPr lang="en-GB"/>
              <a:t>Thus, the crashed node only needs to save the last committed message (clock, id), while its message/recovery queue and view can be lost or reset.</a:t>
            </a:r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CDA5E77-5BD1-DE8F-28FD-22BB550E7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26" t="34557" r="7185" b="39903"/>
          <a:stretch/>
        </p:blipFill>
        <p:spPr>
          <a:xfrm>
            <a:off x="6617401" y="4259893"/>
            <a:ext cx="3186899" cy="193565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3AE605C-D185-0B5C-2A8E-A50ED45E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158" t="19147" r="3844" b="5512"/>
          <a:stretch/>
        </p:blipFill>
        <p:spPr>
          <a:xfrm>
            <a:off x="2494328" y="4266038"/>
            <a:ext cx="3192579" cy="19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1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21D5E0-15BC-6181-F5AE-933B0C90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View</a:t>
            </a:r>
            <a:r>
              <a:rPr lang="it-IT"/>
              <a:t> </a:t>
            </a:r>
            <a:r>
              <a:rPr lang="it-IT" err="1"/>
              <a:t>change</a:t>
            </a:r>
            <a:r>
              <a:rPr lang="it-IT"/>
              <a:t> corner </a:t>
            </a:r>
            <a:r>
              <a:rPr lang="it-IT" err="1"/>
              <a:t>cases</a:t>
            </a:r>
            <a:r>
              <a:rPr lang="it-IT"/>
              <a:t> 1/4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BC6CC3-A42F-5405-C9BB-3629894B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err="1"/>
              <a:t>View</a:t>
            </a:r>
            <a:r>
              <a:rPr lang="it-IT"/>
              <a:t> </a:t>
            </a:r>
            <a:r>
              <a:rPr lang="it-IT" err="1"/>
              <a:t>changes</a:t>
            </a:r>
            <a:r>
              <a:rPr lang="it-IT"/>
              <a:t> do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overlap</a:t>
            </a:r>
            <a:r>
              <a:rPr lang="it-IT"/>
              <a:t> by </a:t>
            </a:r>
            <a:r>
              <a:rPr lang="it-IT" err="1"/>
              <a:t>hypothesis</a:t>
            </a:r>
            <a:r>
              <a:rPr lang="it-IT"/>
              <a:t>, </a:t>
            </a:r>
            <a:r>
              <a:rPr lang="it-IT" err="1"/>
              <a:t>but</a:t>
            </a:r>
            <a:r>
              <a:rPr lang="it-IT"/>
              <a:t> the following </a:t>
            </a:r>
            <a:r>
              <a:rPr lang="it-IT" err="1"/>
              <a:t>cases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</a:t>
            </a:r>
            <a:r>
              <a:rPr lang="it-IT" err="1"/>
              <a:t>been</a:t>
            </a:r>
            <a:r>
              <a:rPr lang="it-IT"/>
              <a:t> </a:t>
            </a:r>
            <a:r>
              <a:rPr lang="it-IT" err="1"/>
              <a:t>covered</a:t>
            </a:r>
            <a:r>
              <a:rPr lang="it-IT"/>
              <a:t>:</a:t>
            </a:r>
          </a:p>
          <a:p>
            <a:pPr marL="383540" indent="-383540"/>
            <a:r>
              <a:rPr lang="it-IT"/>
              <a:t>A 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recovers</a:t>
            </a:r>
            <a:r>
              <a:rPr lang="it-IT"/>
              <a:t> from a crash </a:t>
            </a:r>
            <a:r>
              <a:rPr lang="it-IT" err="1"/>
              <a:t>during</a:t>
            </a:r>
            <a:r>
              <a:rPr lang="it-IT"/>
              <a:t> the </a:t>
            </a:r>
            <a:r>
              <a:rPr lang="it-IT" i="1"/>
              <a:t>fault recovery</a:t>
            </a:r>
            <a:r>
              <a:rPr lang="it-IT"/>
              <a:t> </a:t>
            </a:r>
            <a:r>
              <a:rPr lang="it-IT" err="1"/>
              <a:t>phase</a:t>
            </a:r>
          </a:p>
          <a:p>
            <a:pPr marL="383540" indent="-383540"/>
            <a:r>
              <a:rPr lang="it-IT"/>
              <a:t>A 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recovers</a:t>
            </a:r>
            <a:r>
              <a:rPr lang="it-IT"/>
              <a:t> from a crash </a:t>
            </a:r>
            <a:r>
              <a:rPr lang="it-IT" err="1"/>
              <a:t>before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fault </a:t>
            </a:r>
            <a:r>
              <a:rPr lang="it-IT" err="1"/>
              <a:t>has</a:t>
            </a:r>
            <a:r>
              <a:rPr lang="it-IT"/>
              <a:t> </a:t>
            </a:r>
            <a:r>
              <a:rPr lang="it-IT" err="1"/>
              <a:t>been</a:t>
            </a:r>
            <a:r>
              <a:rPr lang="it-IT"/>
              <a:t> </a:t>
            </a:r>
            <a:r>
              <a:rPr lang="it-IT" err="1"/>
              <a:t>detected</a:t>
            </a:r>
            <a:endParaRPr lang="it-IT"/>
          </a:p>
          <a:p>
            <a:pPr marL="383540" indent="-383540"/>
            <a:r>
              <a:rPr lang="it-IT"/>
              <a:t>A 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incorrectly</a:t>
            </a:r>
            <a:r>
              <a:rPr lang="it-IT"/>
              <a:t> </a:t>
            </a:r>
            <a:r>
              <a:rPr lang="it-IT" err="1"/>
              <a:t>detected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</a:t>
            </a:r>
            <a:r>
              <a:rPr lang="it-IT" err="1"/>
              <a:t>crashed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02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6FA94-D02D-1267-6CED-8D07B952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View</a:t>
            </a:r>
            <a:r>
              <a:rPr lang="it-IT"/>
              <a:t> </a:t>
            </a:r>
            <a:r>
              <a:rPr lang="it-IT" err="1"/>
              <a:t>change</a:t>
            </a:r>
            <a:r>
              <a:rPr lang="it-IT"/>
              <a:t> corner </a:t>
            </a:r>
            <a:r>
              <a:rPr lang="it-IT" err="1"/>
              <a:t>cases</a:t>
            </a:r>
            <a:r>
              <a:rPr lang="it-IT"/>
              <a:t> 2/4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537F24-60AA-E874-B42F-FE147695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9299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A 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recovers</a:t>
            </a:r>
            <a:r>
              <a:rPr lang="it-IT"/>
              <a:t> from a crash </a:t>
            </a:r>
            <a:r>
              <a:rPr lang="it-IT" err="1"/>
              <a:t>during</a:t>
            </a:r>
            <a:r>
              <a:rPr lang="it-IT"/>
              <a:t> the </a:t>
            </a:r>
            <a:r>
              <a:rPr lang="it-IT" i="1"/>
              <a:t>fault recovery</a:t>
            </a:r>
            <a:r>
              <a:rPr lang="it-IT"/>
              <a:t> </a:t>
            </a:r>
            <a:r>
              <a:rPr lang="it-IT" err="1"/>
              <a:t>phase</a:t>
            </a:r>
            <a:endParaRPr lang="it-IT"/>
          </a:p>
          <a:p>
            <a:r>
              <a:rPr lang="it-IT"/>
              <a:t>The </a:t>
            </a:r>
            <a:r>
              <a:rPr lang="it-IT" err="1"/>
              <a:t>active</a:t>
            </a:r>
            <a:r>
              <a:rPr lang="it-IT"/>
              <a:t> </a:t>
            </a:r>
            <a:r>
              <a:rPr lang="it-IT" err="1"/>
              <a:t>nodes</a:t>
            </a:r>
            <a:r>
              <a:rPr lang="it-IT"/>
              <a:t> store the </a:t>
            </a:r>
            <a:r>
              <a:rPr lang="it-IT" err="1"/>
              <a:t>notification</a:t>
            </a:r>
            <a:r>
              <a:rPr lang="it-IT"/>
              <a:t> in a buffer, </a:t>
            </a:r>
            <a:r>
              <a:rPr lang="it-IT" err="1"/>
              <a:t>answering</a:t>
            </a:r>
            <a:r>
              <a:rPr lang="it-IT"/>
              <a:t> to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at</a:t>
            </a:r>
            <a:r>
              <a:rPr lang="it-IT"/>
              <a:t> the end of the fault recovery </a:t>
            </a:r>
            <a:r>
              <a:rPr lang="it-IT" err="1"/>
              <a:t>phase</a:t>
            </a:r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EBE974D-3542-2C49-172D-448FD68A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84" y="3881120"/>
            <a:ext cx="3375376" cy="254875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6B178D5-CAE4-D3C7-D3FB-6D099199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484" y="3881119"/>
            <a:ext cx="3422184" cy="254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0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06FB3-2880-8907-E815-8E44F658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View</a:t>
            </a:r>
            <a:r>
              <a:rPr lang="it-IT"/>
              <a:t> </a:t>
            </a:r>
            <a:r>
              <a:rPr lang="it-IT" err="1"/>
              <a:t>change</a:t>
            </a:r>
            <a:r>
              <a:rPr lang="it-IT"/>
              <a:t> corner </a:t>
            </a:r>
            <a:r>
              <a:rPr lang="it-IT" err="1"/>
              <a:t>cases</a:t>
            </a:r>
            <a:r>
              <a:rPr lang="it-IT"/>
              <a:t> 3/4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B1245E-742C-B388-2823-47A00816E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168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A 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recovers</a:t>
            </a:r>
            <a:r>
              <a:rPr lang="it-IT"/>
              <a:t> from a crash </a:t>
            </a:r>
            <a:r>
              <a:rPr lang="it-IT" err="1"/>
              <a:t>before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fault </a:t>
            </a:r>
            <a:r>
              <a:rPr lang="it-IT" err="1"/>
              <a:t>has</a:t>
            </a:r>
            <a:r>
              <a:rPr lang="it-IT"/>
              <a:t> </a:t>
            </a:r>
            <a:r>
              <a:rPr lang="it-IT" err="1"/>
              <a:t>been</a:t>
            </a:r>
            <a:r>
              <a:rPr lang="it-IT"/>
              <a:t> </a:t>
            </a:r>
            <a:r>
              <a:rPr lang="it-IT" err="1"/>
              <a:t>detected</a:t>
            </a:r>
            <a:endParaRPr lang="it-IT"/>
          </a:p>
          <a:p>
            <a:r>
              <a:rPr lang="it-IT" err="1"/>
              <a:t>When</a:t>
            </a:r>
            <a:r>
              <a:rPr lang="it-IT"/>
              <a:t> an </a:t>
            </a:r>
            <a:r>
              <a:rPr lang="it-IT" err="1"/>
              <a:t>active</a:t>
            </a:r>
            <a:r>
              <a:rPr lang="it-IT"/>
              <a:t> 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receives</a:t>
            </a:r>
            <a:r>
              <a:rPr lang="it-IT"/>
              <a:t> a «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insertion</a:t>
            </a:r>
            <a:r>
              <a:rPr lang="it-IT"/>
              <a:t>» </a:t>
            </a:r>
            <a:r>
              <a:rPr lang="it-IT" err="1"/>
              <a:t>notification</a:t>
            </a:r>
            <a:r>
              <a:rPr lang="it-IT"/>
              <a:t> from a 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still</a:t>
            </a:r>
            <a:r>
              <a:rPr lang="it-IT"/>
              <a:t> in the view, </a:t>
            </a:r>
            <a:r>
              <a:rPr lang="it-IT" err="1"/>
              <a:t>it</a:t>
            </a:r>
            <a:r>
              <a:rPr lang="it-IT"/>
              <a:t> triggers a fault recovery to the </a:t>
            </a:r>
            <a:r>
              <a:rPr lang="it-IT" err="1"/>
              <a:t>other</a:t>
            </a:r>
            <a:r>
              <a:rPr lang="it-IT"/>
              <a:t> </a:t>
            </a:r>
            <a:r>
              <a:rPr lang="it-IT" err="1"/>
              <a:t>nodes</a:t>
            </a:r>
            <a:endParaRPr lang="it-IT"/>
          </a:p>
          <a:p>
            <a:r>
              <a:rPr lang="it-IT" err="1"/>
              <a:t>When</a:t>
            </a:r>
            <a:r>
              <a:rPr lang="it-IT"/>
              <a:t> the fault </a:t>
            </a:r>
            <a:r>
              <a:rPr lang="it-IT" err="1"/>
              <a:t>detection</a:t>
            </a:r>
            <a:r>
              <a:rPr lang="it-IT"/>
              <a:t> </a:t>
            </a:r>
            <a:r>
              <a:rPr lang="it-IT" err="1"/>
              <a:t>has</a:t>
            </a:r>
            <a:r>
              <a:rPr lang="it-IT"/>
              <a:t> </a:t>
            </a:r>
            <a:r>
              <a:rPr lang="it-IT" err="1"/>
              <a:t>been</a:t>
            </a:r>
            <a:r>
              <a:rPr lang="it-IT"/>
              <a:t> </a:t>
            </a:r>
            <a:r>
              <a:rPr lang="it-IT" err="1"/>
              <a:t>handled</a:t>
            </a:r>
            <a:r>
              <a:rPr lang="it-IT"/>
              <a:t>, the 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insertion</a:t>
            </a:r>
            <a:r>
              <a:rPr lang="it-IT"/>
              <a:t> </a:t>
            </a:r>
            <a:r>
              <a:rPr lang="it-IT" err="1"/>
              <a:t>message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answered</a:t>
            </a:r>
            <a:r>
              <a:rPr lang="it-IT"/>
              <a:t> and the 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insertion</a:t>
            </a:r>
            <a:r>
              <a:rPr lang="it-IT"/>
              <a:t> procedure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completed</a:t>
            </a:r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E56D754-4BED-389D-6382-E1E4E919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68" t="7875" r="7983" b="4328"/>
          <a:stretch/>
        </p:blipFill>
        <p:spPr>
          <a:xfrm>
            <a:off x="1290319" y="4358640"/>
            <a:ext cx="3042419" cy="23164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578D90D-2A5D-E2BF-A3E0-15C70B1D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30" y="4358640"/>
            <a:ext cx="3042419" cy="230323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CFB4989-CE5F-B6FB-4400-413EE71A5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101" y="4376738"/>
            <a:ext cx="3064991" cy="22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1CCDA7-C01A-A248-74E7-2E3CBBF9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View</a:t>
            </a:r>
            <a:r>
              <a:rPr lang="it-IT"/>
              <a:t> </a:t>
            </a:r>
            <a:r>
              <a:rPr lang="it-IT" err="1"/>
              <a:t>change</a:t>
            </a:r>
            <a:r>
              <a:rPr lang="it-IT"/>
              <a:t> corner </a:t>
            </a:r>
            <a:r>
              <a:rPr lang="it-IT" err="1"/>
              <a:t>cases</a:t>
            </a:r>
            <a:r>
              <a:rPr lang="it-IT"/>
              <a:t> 4/4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732707-2F39-B115-A75C-42C918BA0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464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A 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incorrectly</a:t>
            </a:r>
            <a:r>
              <a:rPr lang="it-IT"/>
              <a:t> </a:t>
            </a:r>
            <a:r>
              <a:rPr lang="it-IT" err="1"/>
              <a:t>detected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</a:t>
            </a:r>
            <a:r>
              <a:rPr lang="it-IT" err="1"/>
              <a:t>crashed</a:t>
            </a:r>
            <a:r>
              <a:rPr lang="it-IT"/>
              <a:t>:</a:t>
            </a:r>
          </a:p>
          <a:p>
            <a:pPr marL="383540" indent="-383540"/>
            <a:r>
              <a:rPr lang="it-IT"/>
              <a:t>Timer-</a:t>
            </a:r>
            <a:r>
              <a:rPr lang="it-IT" err="1"/>
              <a:t>based</a:t>
            </a:r>
            <a:r>
              <a:rPr lang="it-IT"/>
              <a:t> </a:t>
            </a:r>
            <a:r>
              <a:rPr lang="it-IT" err="1"/>
              <a:t>failure</a:t>
            </a:r>
            <a:r>
              <a:rPr lang="it-IT"/>
              <a:t> </a:t>
            </a:r>
            <a:r>
              <a:rPr lang="it-IT" err="1"/>
              <a:t>detections</a:t>
            </a:r>
            <a:r>
              <a:rPr lang="it-IT"/>
              <a:t> can lead to false </a:t>
            </a:r>
            <a:r>
              <a:rPr lang="it-IT" err="1"/>
              <a:t>positives</a:t>
            </a:r>
            <a:endParaRPr lang="it-IT"/>
          </a:p>
          <a:p>
            <a:pPr marL="383540" indent="-383540"/>
            <a:r>
              <a:rPr lang="it-IT" err="1"/>
              <a:t>Whenever</a:t>
            </a:r>
            <a:r>
              <a:rPr lang="it-IT"/>
              <a:t> a </a:t>
            </a:r>
            <a:r>
              <a:rPr lang="it-IT" err="1"/>
              <a:t>message</a:t>
            </a:r>
            <a:r>
              <a:rPr lang="it-IT"/>
              <a:t> </a:t>
            </a:r>
            <a:r>
              <a:rPr lang="it-IT" err="1"/>
              <a:t>whose</a:t>
            </a:r>
            <a:r>
              <a:rPr lang="it-IT"/>
              <a:t> </a:t>
            </a:r>
            <a:r>
              <a:rPr lang="it-IT" err="1"/>
              <a:t>sender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outside</a:t>
            </a:r>
            <a:r>
              <a:rPr lang="it-IT"/>
              <a:t> the </a:t>
            </a:r>
            <a:r>
              <a:rPr lang="it-IT" err="1"/>
              <a:t>view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received</a:t>
            </a:r>
            <a:r>
              <a:rPr lang="it-IT"/>
              <a:t>, the </a:t>
            </a:r>
            <a:r>
              <a:rPr lang="it-IT" err="1"/>
              <a:t>response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 </a:t>
            </a:r>
            <a:r>
              <a:rPr lang="it-IT" err="1"/>
              <a:t>specific</a:t>
            </a:r>
            <a:r>
              <a:rPr lang="it-IT"/>
              <a:t> warning</a:t>
            </a:r>
          </a:p>
          <a:p>
            <a:pPr marL="383540" indent="-383540"/>
            <a:r>
              <a:rPr lang="it-IT" err="1"/>
              <a:t>If</a:t>
            </a:r>
            <a:r>
              <a:rPr lang="it-IT"/>
              <a:t> a 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receives</a:t>
            </a:r>
            <a:r>
              <a:rPr lang="it-IT"/>
              <a:t> </a:t>
            </a:r>
            <a:r>
              <a:rPr lang="it-IT" err="1"/>
              <a:t>this</a:t>
            </a:r>
            <a:r>
              <a:rPr lang="it-IT"/>
              <a:t> warning, </a:t>
            </a:r>
            <a:r>
              <a:rPr lang="it-IT" err="1"/>
              <a:t>it</a:t>
            </a:r>
            <a:r>
              <a:rPr lang="it-IT"/>
              <a:t> acts </a:t>
            </a:r>
            <a:r>
              <a:rPr lang="it-IT" err="1"/>
              <a:t>as</a:t>
            </a:r>
            <a:r>
              <a:rPr lang="it-IT"/>
              <a:t>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has</a:t>
            </a:r>
            <a:r>
              <a:rPr lang="it-IT"/>
              <a:t> just </a:t>
            </a:r>
            <a:r>
              <a:rPr lang="it-IT" err="1"/>
              <a:t>recovered</a:t>
            </a:r>
            <a:r>
              <a:rPr lang="it-IT"/>
              <a:t> from a crash and </a:t>
            </a:r>
            <a:r>
              <a:rPr lang="it-IT" err="1"/>
              <a:t>sends</a:t>
            </a:r>
            <a:r>
              <a:rPr lang="it-IT"/>
              <a:t> a «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insertion</a:t>
            </a:r>
            <a:r>
              <a:rPr lang="it-IT"/>
              <a:t>» </a:t>
            </a:r>
            <a:r>
              <a:rPr lang="it-IT" err="1"/>
              <a:t>message</a:t>
            </a:r>
            <a:r>
              <a:rPr lang="it-IT"/>
              <a:t> to the </a:t>
            </a:r>
            <a:r>
              <a:rPr lang="it-IT" err="1"/>
              <a:t>other</a:t>
            </a:r>
            <a:r>
              <a:rPr lang="it-IT"/>
              <a:t> </a:t>
            </a:r>
            <a:r>
              <a:rPr lang="it-IT" err="1"/>
              <a:t>nodes</a:t>
            </a:r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8099A8-7B1B-7EF4-1C95-422B610B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" y="4020086"/>
            <a:ext cx="3319399" cy="25465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E1789E8-BE86-571F-ECB6-1354E38B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639" y="4041905"/>
            <a:ext cx="3863721" cy="252472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05A2AC3-F1AB-85D9-B4D4-D88F9F042D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68" t="7875" r="7983" b="4328"/>
          <a:stretch/>
        </p:blipFill>
        <p:spPr>
          <a:xfrm>
            <a:off x="8707120" y="4041905"/>
            <a:ext cx="3315928" cy="25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61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39999-7EAC-1021-A5F7-AD6A23316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079" y="1602963"/>
            <a:ext cx="7937642" cy="1413144"/>
          </a:xfrm>
        </p:spPr>
        <p:txBody>
          <a:bodyPr anchor="b">
            <a:normAutofit/>
          </a:bodyPr>
          <a:lstStyle/>
          <a:p>
            <a:pPr algn="l"/>
            <a:r>
              <a:rPr lang="it-IT" sz="4400" b="1"/>
              <a:t>thanks for the </a:t>
            </a:r>
            <a:r>
              <a:rPr lang="it-IT" sz="4400" b="1" err="1"/>
              <a:t>attention</a:t>
            </a:r>
            <a:endParaRPr lang="it-IT" sz="4400" b="1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26C8A59-0760-A3A6-CC59-301E9481A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40" y="3190240"/>
            <a:ext cx="2988471" cy="1713641"/>
          </a:xfrm>
        </p:spPr>
        <p:txBody>
          <a:bodyPr anchor="t">
            <a:normAutofit/>
          </a:bodyPr>
          <a:lstStyle/>
          <a:p>
            <a:r>
              <a:rPr lang="it-IT"/>
              <a:t>Alessandro Annechini</a:t>
            </a:r>
          </a:p>
          <a:p>
            <a:r>
              <a:rPr lang="it-IT"/>
              <a:t>Riccardo Fiorentini</a:t>
            </a:r>
          </a:p>
        </p:txBody>
      </p:sp>
    </p:spTree>
    <p:extLst>
      <p:ext uri="{BB962C8B-B14F-4D97-AF65-F5344CB8AC3E}">
        <p14:creationId xmlns:p14="http://schemas.microsoft.com/office/powerpoint/2010/main" val="358512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Segnaposto contenuto 2">
            <a:extLst>
              <a:ext uri="{FF2B5EF4-FFF2-40B4-BE49-F238E27FC236}">
                <a16:creationId xmlns:a16="http://schemas.microsoft.com/office/drawing/2014/main" id="{42EFD4BD-8BC5-4CBC-3443-7AD8C7601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29816"/>
              </p:ext>
            </p:extLst>
          </p:nvPr>
        </p:nvGraphicFramePr>
        <p:xfrm>
          <a:off x="1155548" y="2217343"/>
          <a:ext cx="10782452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olo 6">
            <a:extLst>
              <a:ext uri="{FF2B5EF4-FFF2-40B4-BE49-F238E27FC236}">
                <a16:creationId xmlns:a16="http://schemas.microsoft.com/office/drawing/2014/main" id="{BCE87104-5992-F5A8-73FD-F8D4F123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Overview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608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AB51CF-3D8D-F7C5-23E9-D75F052D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Assumptions</a:t>
            </a:r>
            <a:r>
              <a:rPr lang="it-IT"/>
              <a:t> and </a:t>
            </a:r>
            <a:r>
              <a:rPr lang="it-IT" err="1"/>
              <a:t>guarantees</a:t>
            </a:r>
            <a:endParaRPr lang="it-IT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9131CBBA-27FC-C941-024D-4A3F8D484995}"/>
              </a:ext>
            </a:extLst>
          </p:cNvPr>
          <p:cNvSpPr/>
          <p:nvPr/>
        </p:nvSpPr>
        <p:spPr>
          <a:xfrm>
            <a:off x="1371600" y="2171700"/>
            <a:ext cx="1648047" cy="847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err="1">
                <a:solidFill>
                  <a:schemeClr val="tx2"/>
                </a:solidFill>
              </a:rPr>
              <a:t>Assumptions</a:t>
            </a:r>
            <a:r>
              <a:rPr lang="it-IT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5A211B-401F-B138-52CB-E38F3E110C91}"/>
              </a:ext>
            </a:extLst>
          </p:cNvPr>
          <p:cNvSpPr txBox="1"/>
          <p:nvPr/>
        </p:nvSpPr>
        <p:spPr>
          <a:xfrm>
            <a:off x="3915616" y="1995137"/>
            <a:ext cx="7355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Links are </a:t>
            </a:r>
            <a:r>
              <a:rPr lang="it-IT" err="1"/>
              <a:t>reliable</a:t>
            </a:r>
            <a:r>
              <a:rPr lang="it-IT"/>
              <a:t> and FIFO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No 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enters</a:t>
            </a:r>
            <a:r>
              <a:rPr lang="it-IT"/>
              <a:t>/</a:t>
            </a:r>
            <a:r>
              <a:rPr lang="it-IT" err="1"/>
              <a:t>leaves</a:t>
            </a:r>
            <a:r>
              <a:rPr lang="it-IT"/>
              <a:t> the network </a:t>
            </a:r>
            <a:r>
              <a:rPr lang="it-IT" err="1"/>
              <a:t>before</a:t>
            </a:r>
            <a:r>
              <a:rPr lang="it-IT"/>
              <a:t> the last </a:t>
            </a:r>
            <a:r>
              <a:rPr lang="it-IT" err="1"/>
              <a:t>view</a:t>
            </a:r>
            <a:r>
              <a:rPr lang="it-IT"/>
              <a:t> </a:t>
            </a:r>
            <a:r>
              <a:rPr lang="it-IT" err="1"/>
              <a:t>change</a:t>
            </a:r>
            <a:r>
              <a:rPr lang="it-IT"/>
              <a:t> </a:t>
            </a:r>
            <a:r>
              <a:rPr lang="it-IT" err="1"/>
              <a:t>has</a:t>
            </a:r>
            <a:r>
              <a:rPr lang="it-IT"/>
              <a:t> </a:t>
            </a:r>
            <a:r>
              <a:rPr lang="it-IT" err="1"/>
              <a:t>been</a:t>
            </a:r>
            <a:r>
              <a:rPr lang="it-IT"/>
              <a:t> </a:t>
            </a:r>
            <a:r>
              <a:rPr lang="it-IT" err="1"/>
              <a:t>handled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All</a:t>
            </a:r>
            <a:r>
              <a:rPr lang="it-IT"/>
              <a:t> </a:t>
            </a:r>
            <a:r>
              <a:rPr lang="it-IT" err="1"/>
              <a:t>nodes</a:t>
            </a:r>
            <a:r>
              <a:rPr lang="it-IT"/>
              <a:t> can </a:t>
            </a:r>
            <a:r>
              <a:rPr lang="it-IT" err="1"/>
              <a:t>fail</a:t>
            </a:r>
            <a:r>
              <a:rPr lang="it-IT"/>
              <a:t>, </a:t>
            </a:r>
            <a:r>
              <a:rPr lang="it-IT" err="1"/>
              <a:t>but</a:t>
            </a:r>
            <a:r>
              <a:rPr lang="it-IT"/>
              <a:t>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least</a:t>
            </a:r>
            <a:r>
              <a:rPr lang="it-IT"/>
              <a:t> one 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always</a:t>
            </a:r>
            <a:r>
              <a:rPr lang="it-IT"/>
              <a:t> </a:t>
            </a:r>
            <a:r>
              <a:rPr lang="it-IT" err="1"/>
              <a:t>functioning</a:t>
            </a:r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8A25779-90B1-0A5C-7463-551649B3851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019647" y="2205693"/>
            <a:ext cx="895969" cy="38998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9E615BF-479C-C9F5-3DFD-D67683D1EE7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019647" y="2433599"/>
            <a:ext cx="895969" cy="16207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F7A11E6-2538-943A-6CFA-37438E00588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19647" y="2595674"/>
            <a:ext cx="895969" cy="42397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1318A7BC-9F66-0BCA-2C1A-763447B1152D}"/>
              </a:ext>
            </a:extLst>
          </p:cNvPr>
          <p:cNvSpPr/>
          <p:nvPr/>
        </p:nvSpPr>
        <p:spPr>
          <a:xfrm>
            <a:off x="1371600" y="4226778"/>
            <a:ext cx="1648047" cy="847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err="1">
                <a:solidFill>
                  <a:schemeClr val="tx2"/>
                </a:solidFill>
              </a:rPr>
              <a:t>Guarantees</a:t>
            </a:r>
            <a:r>
              <a:rPr lang="it-IT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F8056BD-01B5-7C6D-BDCC-290C7E93A0C6}"/>
              </a:ext>
            </a:extLst>
          </p:cNvPr>
          <p:cNvSpPr txBox="1"/>
          <p:nvPr/>
        </p:nvSpPr>
        <p:spPr>
          <a:xfrm>
            <a:off x="4064000" y="3912087"/>
            <a:ext cx="7355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Reliability: </a:t>
            </a:r>
            <a:r>
              <a:rPr lang="it-IT" err="1"/>
              <a:t>All</a:t>
            </a:r>
            <a:r>
              <a:rPr lang="it-IT"/>
              <a:t> </a:t>
            </a:r>
            <a:r>
              <a:rPr lang="it-IT" err="1"/>
              <a:t>nodes</a:t>
            </a:r>
            <a:r>
              <a:rPr lang="it-IT"/>
              <a:t> </a:t>
            </a:r>
            <a:r>
              <a:rPr lang="it-IT" err="1"/>
              <a:t>receive</a:t>
            </a:r>
            <a:r>
              <a:rPr lang="it-IT"/>
              <a:t> and </a:t>
            </a:r>
            <a:r>
              <a:rPr lang="it-IT" err="1"/>
              <a:t>commit</a:t>
            </a:r>
            <a:r>
              <a:rPr lang="it-IT"/>
              <a:t> </a:t>
            </a:r>
            <a:r>
              <a:rPr lang="it-IT" err="1"/>
              <a:t>messages</a:t>
            </a:r>
            <a:r>
              <a:rPr lang="it-IT"/>
              <a:t>, </a:t>
            </a:r>
            <a:r>
              <a:rPr lang="it-IT" err="1"/>
              <a:t>even</a:t>
            </a:r>
            <a:r>
              <a:rPr lang="it-IT"/>
              <a:t>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they</a:t>
            </a:r>
            <a:r>
              <a:rPr lang="it-IT"/>
              <a:t> crash </a:t>
            </a:r>
            <a:r>
              <a:rPr lang="it-IT" err="1"/>
              <a:t>temporarily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Message </a:t>
            </a:r>
            <a:r>
              <a:rPr lang="it-IT" err="1"/>
              <a:t>ordering</a:t>
            </a:r>
            <a:r>
              <a:rPr lang="it-IT"/>
              <a:t>: </a:t>
            </a:r>
            <a:r>
              <a:rPr lang="it-IT" err="1"/>
              <a:t>Causal</a:t>
            </a:r>
            <a:r>
              <a:rPr lang="it-IT"/>
              <a:t> and </a:t>
            </a:r>
            <a:r>
              <a:rPr lang="it-IT" err="1"/>
              <a:t>total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Virtual </a:t>
            </a:r>
            <a:r>
              <a:rPr lang="it-IT" err="1"/>
              <a:t>synchrony</a:t>
            </a:r>
            <a:r>
              <a:rPr lang="it-IT"/>
              <a:t>: </a:t>
            </a:r>
            <a:r>
              <a:rPr lang="it-IT" err="1"/>
              <a:t>View</a:t>
            </a:r>
            <a:r>
              <a:rPr lang="it-IT"/>
              <a:t> </a:t>
            </a:r>
            <a:r>
              <a:rPr lang="it-IT" err="1"/>
              <a:t>changes</a:t>
            </a:r>
            <a:r>
              <a:rPr lang="it-IT"/>
              <a:t> are </a:t>
            </a:r>
            <a:r>
              <a:rPr lang="it-IT" err="1"/>
              <a:t>notified</a:t>
            </a:r>
            <a:r>
              <a:rPr lang="it-IT"/>
              <a:t> to the </a:t>
            </a:r>
            <a:r>
              <a:rPr lang="it-IT" err="1"/>
              <a:t>active</a:t>
            </a:r>
            <a:r>
              <a:rPr lang="it-IT"/>
              <a:t> </a:t>
            </a:r>
            <a:r>
              <a:rPr lang="it-IT" err="1"/>
              <a:t>nodes</a:t>
            </a:r>
            <a:r>
              <a:rPr lang="it-IT"/>
              <a:t> and </a:t>
            </a:r>
            <a:r>
              <a:rPr lang="it-IT" err="1"/>
              <a:t>correctly</a:t>
            </a:r>
            <a:r>
              <a:rPr lang="it-IT"/>
              <a:t> </a:t>
            </a:r>
            <a:r>
              <a:rPr lang="it-IT" err="1"/>
              <a:t>handled</a:t>
            </a:r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FCE726B-F4EE-3840-883F-BDE08E1690D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019647" y="4145000"/>
            <a:ext cx="1044353" cy="50575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C00C04A-DE9F-9DF2-190F-B0D9B9FB9D7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3019647" y="4650751"/>
            <a:ext cx="1044353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A6023AD-C27A-450B-6307-9FE8F44ACC3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019647" y="4650752"/>
            <a:ext cx="1044353" cy="23291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12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C11842-8D2A-2580-BC95-88A05E11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Network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23C54D-9FB3-BFDA-FC23-E39BF6EC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520" y="1638300"/>
            <a:ext cx="5923280" cy="4533900"/>
          </a:xfrm>
        </p:spPr>
        <p:txBody>
          <a:bodyPr>
            <a:normAutofit lnSpcReduction="10000"/>
          </a:bodyPr>
          <a:lstStyle/>
          <a:p>
            <a:r>
              <a:rPr lang="it-IT"/>
              <a:t>N </a:t>
            </a:r>
            <a:r>
              <a:rPr lang="it-IT" err="1"/>
              <a:t>nodes</a:t>
            </a:r>
            <a:r>
              <a:rPr lang="it-IT"/>
              <a:t> with a </a:t>
            </a:r>
            <a:r>
              <a:rPr lang="it-IT" err="1"/>
              <a:t>unique</a:t>
            </a:r>
            <a:r>
              <a:rPr lang="it-IT"/>
              <a:t> id</a:t>
            </a:r>
          </a:p>
          <a:p>
            <a:r>
              <a:rPr lang="it-IT"/>
              <a:t>The </a:t>
            </a:r>
            <a:r>
              <a:rPr lang="it-IT" err="1"/>
              <a:t>initial</a:t>
            </a:r>
            <a:r>
              <a:rPr lang="it-IT"/>
              <a:t> </a:t>
            </a:r>
            <a:r>
              <a:rPr lang="it-IT" err="1"/>
              <a:t>number</a:t>
            </a:r>
            <a:r>
              <a:rPr lang="it-IT"/>
              <a:t> of </a:t>
            </a:r>
            <a:r>
              <a:rPr lang="it-IT" err="1"/>
              <a:t>nodes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known</a:t>
            </a:r>
            <a:endParaRPr lang="it-IT"/>
          </a:p>
          <a:p>
            <a:r>
              <a:rPr lang="it-IT" err="1"/>
              <a:t>Nodes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a </a:t>
            </a:r>
            <a:r>
              <a:rPr lang="it-IT" err="1"/>
              <a:t>queue</a:t>
            </a:r>
            <a:r>
              <a:rPr lang="it-IT"/>
              <a:t> of </a:t>
            </a:r>
            <a:r>
              <a:rPr lang="it-IT" i="1" err="1"/>
              <a:t>received</a:t>
            </a:r>
            <a:r>
              <a:rPr lang="it-IT"/>
              <a:t> </a:t>
            </a:r>
            <a:r>
              <a:rPr lang="it-IT" err="1"/>
              <a:t>messages</a:t>
            </a:r>
            <a:r>
              <a:rPr lang="it-IT"/>
              <a:t>, </a:t>
            </a:r>
            <a:r>
              <a:rPr lang="it-IT" err="1"/>
              <a:t>that</a:t>
            </a:r>
            <a:r>
              <a:rPr lang="it-IT"/>
              <a:t> are </a:t>
            </a:r>
            <a:r>
              <a:rPr lang="it-IT" i="1" err="1"/>
              <a:t>delivered</a:t>
            </a:r>
            <a:r>
              <a:rPr lang="it-IT"/>
              <a:t> to the </a:t>
            </a:r>
            <a:r>
              <a:rPr lang="it-IT" err="1"/>
              <a:t>application</a:t>
            </a:r>
            <a:r>
              <a:rPr lang="it-IT"/>
              <a:t> </a:t>
            </a:r>
            <a:r>
              <a:rPr lang="it-IT" err="1"/>
              <a:t>when</a:t>
            </a:r>
            <a:r>
              <a:rPr lang="it-IT"/>
              <a:t> </a:t>
            </a:r>
            <a:r>
              <a:rPr lang="it-IT" err="1"/>
              <a:t>acked</a:t>
            </a:r>
            <a:r>
              <a:rPr lang="it-IT"/>
              <a:t> by the </a:t>
            </a:r>
            <a:r>
              <a:rPr lang="it-IT" err="1"/>
              <a:t>other</a:t>
            </a:r>
            <a:r>
              <a:rPr lang="it-IT"/>
              <a:t> </a:t>
            </a:r>
            <a:r>
              <a:rPr lang="it-IT" err="1"/>
              <a:t>nodes</a:t>
            </a:r>
            <a:endParaRPr lang="it-IT"/>
          </a:p>
          <a:p>
            <a:r>
              <a:rPr lang="it-IT" err="1"/>
              <a:t>Nodes</a:t>
            </a:r>
            <a:r>
              <a:rPr lang="it-IT"/>
              <a:t> can be in one of </a:t>
            </a:r>
            <a:r>
              <a:rPr lang="it-IT" err="1"/>
              <a:t>four</a:t>
            </a:r>
            <a:r>
              <a:rPr lang="it-IT"/>
              <a:t> </a:t>
            </a:r>
            <a:r>
              <a:rPr lang="it-IT" err="1"/>
              <a:t>states</a:t>
            </a:r>
            <a:r>
              <a:rPr lang="it-IT"/>
              <a:t>:</a:t>
            </a:r>
          </a:p>
          <a:p>
            <a:pPr lvl="1"/>
            <a:r>
              <a:rPr lang="it-IT" err="1"/>
              <a:t>Normal</a:t>
            </a:r>
            <a:r>
              <a:rPr lang="it-IT"/>
              <a:t>: </a:t>
            </a:r>
            <a:r>
              <a:rPr lang="it-IT" err="1"/>
              <a:t>they</a:t>
            </a:r>
            <a:r>
              <a:rPr lang="it-IT"/>
              <a:t> can </a:t>
            </a:r>
            <a:r>
              <a:rPr lang="it-IT" err="1"/>
              <a:t>send</a:t>
            </a:r>
            <a:r>
              <a:rPr lang="it-IT"/>
              <a:t>/</a:t>
            </a:r>
            <a:r>
              <a:rPr lang="it-IT" err="1"/>
              <a:t>receive</a:t>
            </a:r>
            <a:r>
              <a:rPr lang="it-IT"/>
              <a:t>/</a:t>
            </a:r>
            <a:r>
              <a:rPr lang="it-IT" err="1"/>
              <a:t>commit</a:t>
            </a:r>
            <a:r>
              <a:rPr lang="it-IT"/>
              <a:t> </a:t>
            </a:r>
            <a:r>
              <a:rPr lang="it-IT" err="1"/>
              <a:t>messages</a:t>
            </a:r>
            <a:endParaRPr lang="it-IT"/>
          </a:p>
          <a:p>
            <a:pPr lvl="1"/>
            <a:r>
              <a:rPr lang="it-IT"/>
              <a:t>Fault recovery: </a:t>
            </a:r>
            <a:r>
              <a:rPr lang="it-IT" err="1"/>
              <a:t>messages</a:t>
            </a:r>
            <a:r>
              <a:rPr lang="it-IT"/>
              <a:t> and </a:t>
            </a:r>
            <a:r>
              <a:rPr lang="it-IT" err="1"/>
              <a:t>commits</a:t>
            </a:r>
            <a:r>
              <a:rPr lang="it-IT"/>
              <a:t> are </a:t>
            </a:r>
            <a:r>
              <a:rPr lang="it-IT" err="1"/>
              <a:t>temporarily</a:t>
            </a:r>
            <a:r>
              <a:rPr lang="it-IT"/>
              <a:t> </a:t>
            </a:r>
            <a:r>
              <a:rPr lang="it-IT" err="1"/>
              <a:t>blocked</a:t>
            </a:r>
            <a:endParaRPr lang="it-IT"/>
          </a:p>
          <a:p>
            <a:pPr lvl="1"/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insertion</a:t>
            </a:r>
            <a:r>
              <a:rPr lang="it-IT"/>
              <a:t>: </a:t>
            </a:r>
            <a:r>
              <a:rPr lang="it-IT" err="1"/>
              <a:t>messages</a:t>
            </a:r>
            <a:r>
              <a:rPr lang="it-IT"/>
              <a:t> and </a:t>
            </a:r>
            <a:r>
              <a:rPr lang="it-IT" err="1"/>
              <a:t>commits</a:t>
            </a:r>
            <a:r>
              <a:rPr lang="it-IT"/>
              <a:t> are </a:t>
            </a:r>
            <a:r>
              <a:rPr lang="it-IT" err="1"/>
              <a:t>temporarily</a:t>
            </a:r>
            <a:r>
              <a:rPr lang="it-IT"/>
              <a:t> </a:t>
            </a:r>
            <a:r>
              <a:rPr lang="it-IT" err="1"/>
              <a:t>blocked</a:t>
            </a:r>
            <a:r>
              <a:rPr lang="it-IT"/>
              <a:t> </a:t>
            </a:r>
          </a:p>
          <a:p>
            <a:pPr lvl="1"/>
            <a:r>
              <a:rPr lang="it-IT" err="1"/>
              <a:t>Crashed</a:t>
            </a:r>
            <a:r>
              <a:rPr lang="it-IT"/>
              <a:t>: no </a:t>
            </a:r>
            <a:r>
              <a:rPr lang="it-IT" err="1"/>
              <a:t>possible</a:t>
            </a:r>
            <a:r>
              <a:rPr lang="it-IT"/>
              <a:t> actions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946E227-252D-0D37-1361-262B58F96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818296"/>
            <a:ext cx="4729871" cy="32214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5A41902-3983-B595-BB73-BEB6808D68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60" t="18981" r="33974" b="36086"/>
          <a:stretch/>
        </p:blipFill>
        <p:spPr>
          <a:xfrm>
            <a:off x="1494366" y="3766240"/>
            <a:ext cx="395181" cy="39518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5595BE1-92EE-B1C5-AACB-38DA1C3DDA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12" t="20446" r="8525" b="6325"/>
          <a:stretch/>
        </p:blipFill>
        <p:spPr>
          <a:xfrm>
            <a:off x="1493547" y="5484069"/>
            <a:ext cx="396000" cy="396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35322DA-7C67-40DE-5246-3C94F3208F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22" t="8387" r="9719" b="8387"/>
          <a:stretch/>
        </p:blipFill>
        <p:spPr>
          <a:xfrm>
            <a:off x="1493548" y="4338304"/>
            <a:ext cx="396000" cy="396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361BD86-DACA-5541-6E10-43ECAF081C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73" t="7634" r="5664" b="6422"/>
          <a:stretch/>
        </p:blipFill>
        <p:spPr>
          <a:xfrm>
            <a:off x="1493547" y="4911187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2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DF7F1C-EF06-E8A6-AD5D-1E15DFDA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Total </a:t>
            </a:r>
            <a:r>
              <a:rPr lang="it-IT" err="1"/>
              <a:t>order</a:t>
            </a:r>
            <a:r>
              <a:rPr lang="it-IT"/>
              <a:t> of </a:t>
            </a:r>
            <a:r>
              <a:rPr lang="it-IT" err="1"/>
              <a:t>messages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2C4253-D37A-16F5-79FD-94DFB173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960" y="2011680"/>
            <a:ext cx="10312400" cy="3581400"/>
          </a:xfrm>
        </p:spPr>
        <p:txBody>
          <a:bodyPr/>
          <a:lstStyle/>
          <a:p>
            <a:pPr marL="0" indent="0">
              <a:buNone/>
            </a:pPr>
            <a:r>
              <a:rPr lang="it-IT" err="1"/>
              <a:t>Totally</a:t>
            </a:r>
            <a:r>
              <a:rPr lang="it-IT"/>
              <a:t> </a:t>
            </a:r>
            <a:r>
              <a:rPr lang="it-IT" err="1"/>
              <a:t>ordered</a:t>
            </a:r>
            <a:r>
              <a:rPr lang="it-IT"/>
              <a:t> </a:t>
            </a:r>
            <a:r>
              <a:rPr lang="it-IT" err="1"/>
              <a:t>multicast</a:t>
            </a:r>
            <a:r>
              <a:rPr lang="it-IT"/>
              <a:t>:</a:t>
            </a:r>
          </a:p>
          <a:p>
            <a:r>
              <a:rPr lang="it-IT" err="1"/>
              <a:t>All</a:t>
            </a:r>
            <a:r>
              <a:rPr lang="it-IT"/>
              <a:t> </a:t>
            </a:r>
            <a:r>
              <a:rPr lang="it-IT" err="1"/>
              <a:t>nodes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a </a:t>
            </a:r>
            <a:r>
              <a:rPr lang="it-IT" err="1"/>
              <a:t>logical</a:t>
            </a:r>
            <a:r>
              <a:rPr lang="it-IT"/>
              <a:t> clock</a:t>
            </a:r>
          </a:p>
          <a:p>
            <a:r>
              <a:rPr lang="it-IT" err="1"/>
              <a:t>Messages</a:t>
            </a:r>
            <a:r>
              <a:rPr lang="it-IT"/>
              <a:t> and </a:t>
            </a:r>
            <a:r>
              <a:rPr lang="it-IT" err="1"/>
              <a:t>acks</a:t>
            </a:r>
            <a:r>
              <a:rPr lang="it-IT"/>
              <a:t> include the </a:t>
            </a:r>
            <a:r>
              <a:rPr lang="it-IT" err="1"/>
              <a:t>logical</a:t>
            </a:r>
            <a:r>
              <a:rPr lang="it-IT"/>
              <a:t> clock of the </a:t>
            </a:r>
            <a:r>
              <a:rPr lang="it-IT" err="1"/>
              <a:t>sender</a:t>
            </a:r>
            <a:endParaRPr lang="it-IT"/>
          </a:p>
          <a:p>
            <a:r>
              <a:rPr lang="it-IT" err="1"/>
              <a:t>All</a:t>
            </a:r>
            <a:r>
              <a:rPr lang="it-IT"/>
              <a:t> </a:t>
            </a:r>
            <a:r>
              <a:rPr lang="it-IT" err="1"/>
              <a:t>messages</a:t>
            </a:r>
            <a:r>
              <a:rPr lang="it-IT"/>
              <a:t> are </a:t>
            </a:r>
            <a:r>
              <a:rPr lang="it-IT" err="1"/>
              <a:t>acked</a:t>
            </a:r>
            <a:r>
              <a:rPr lang="it-IT"/>
              <a:t> to </a:t>
            </a:r>
            <a:r>
              <a:rPr lang="it-IT" err="1"/>
              <a:t>all</a:t>
            </a:r>
            <a:r>
              <a:rPr lang="it-IT"/>
              <a:t> the </a:t>
            </a:r>
            <a:r>
              <a:rPr lang="it-IT" err="1"/>
              <a:t>nodes</a:t>
            </a:r>
            <a:r>
              <a:rPr lang="it-IT"/>
              <a:t> in the </a:t>
            </a:r>
            <a:r>
              <a:rPr lang="it-IT" err="1"/>
              <a:t>view</a:t>
            </a:r>
            <a:r>
              <a:rPr lang="it-IT"/>
              <a:t>, and </a:t>
            </a:r>
            <a:r>
              <a:rPr lang="it-IT" err="1"/>
              <a:t>kept</a:t>
            </a:r>
            <a:r>
              <a:rPr lang="it-IT"/>
              <a:t> in a </a:t>
            </a:r>
            <a:r>
              <a:rPr lang="it-IT" err="1"/>
              <a:t>stack</a:t>
            </a:r>
            <a:endParaRPr lang="it-IT"/>
          </a:p>
          <a:p>
            <a:r>
              <a:rPr lang="it-IT" err="1"/>
              <a:t>Messages</a:t>
            </a:r>
            <a:r>
              <a:rPr lang="it-IT"/>
              <a:t> are </a:t>
            </a:r>
            <a:r>
              <a:rPr lang="it-IT" err="1"/>
              <a:t>committed</a:t>
            </a:r>
            <a:r>
              <a:rPr lang="it-IT"/>
              <a:t> </a:t>
            </a:r>
            <a:r>
              <a:rPr lang="it-IT" err="1"/>
              <a:t>when</a:t>
            </a:r>
            <a:r>
              <a:rPr lang="it-IT"/>
              <a:t> </a:t>
            </a:r>
            <a:r>
              <a:rPr lang="it-IT" err="1"/>
              <a:t>they</a:t>
            </a:r>
            <a:r>
              <a:rPr lang="it-IT"/>
              <a:t> are on top of the </a:t>
            </a:r>
            <a:r>
              <a:rPr lang="it-IT" err="1"/>
              <a:t>stack</a:t>
            </a:r>
            <a:r>
              <a:rPr lang="it-IT"/>
              <a:t> and </a:t>
            </a:r>
            <a:r>
              <a:rPr lang="it-IT" err="1"/>
              <a:t>acked</a:t>
            </a:r>
            <a:r>
              <a:rPr lang="it-IT"/>
              <a:t> by </a:t>
            </a:r>
            <a:r>
              <a:rPr lang="it-IT" err="1"/>
              <a:t>all</a:t>
            </a:r>
            <a:r>
              <a:rPr lang="it-IT"/>
              <a:t> </a:t>
            </a:r>
            <a:r>
              <a:rPr lang="it-IT" err="1"/>
              <a:t>nodes</a:t>
            </a:r>
            <a:r>
              <a:rPr lang="it-IT"/>
              <a:t> in the </a:t>
            </a:r>
            <a:r>
              <a:rPr lang="it-IT" err="1"/>
              <a:t>view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035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F122C-9243-88D5-B0FF-543F9409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it-IT" err="1"/>
              <a:t>Causal</a:t>
            </a:r>
            <a:r>
              <a:rPr lang="it-IT"/>
              <a:t> </a:t>
            </a:r>
            <a:r>
              <a:rPr lang="it-IT" err="1"/>
              <a:t>order</a:t>
            </a:r>
            <a:r>
              <a:rPr lang="it-IT"/>
              <a:t> of </a:t>
            </a:r>
            <a:r>
              <a:rPr lang="it-IT" err="1"/>
              <a:t>messages</a:t>
            </a:r>
            <a:endParaRPr lang="it-IT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8E7E095-5EC4-1D40-5F2A-E0440AD03278}"/>
              </a:ext>
            </a:extLst>
          </p:cNvPr>
          <p:cNvSpPr txBox="1">
            <a:spLocks/>
          </p:cNvSpPr>
          <p:nvPr/>
        </p:nvSpPr>
        <p:spPr>
          <a:xfrm>
            <a:off x="1076960" y="2011680"/>
            <a:ext cx="103124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t-IT" baseline="0" err="1"/>
              <a:t>When</a:t>
            </a:r>
            <a:r>
              <a:rPr lang="it-IT" baseline="0"/>
              <a:t> </a:t>
            </a:r>
            <a:r>
              <a:rPr lang="it-IT" baseline="0" err="1"/>
              <a:t>sending</a:t>
            </a:r>
            <a:r>
              <a:rPr lang="it-IT" baseline="0"/>
              <a:t> a broadcast </a:t>
            </a:r>
            <a:r>
              <a:rPr lang="it-IT" baseline="0" err="1"/>
              <a:t>message</a:t>
            </a:r>
            <a:r>
              <a:rPr lang="it-IT" baseline="0"/>
              <a:t>, the </a:t>
            </a:r>
            <a:r>
              <a:rPr lang="it-IT" baseline="0" err="1"/>
              <a:t>logical</a:t>
            </a:r>
            <a:r>
              <a:rPr lang="it-IT" baseline="0"/>
              <a:t> clock </a:t>
            </a:r>
            <a:r>
              <a:rPr lang="it-IT" baseline="0" err="1"/>
              <a:t>is</a:t>
            </a:r>
            <a:r>
              <a:rPr lang="it-IT" baseline="0"/>
              <a:t> </a:t>
            </a:r>
            <a:r>
              <a:rPr lang="it-IT" baseline="0" err="1"/>
              <a:t>increased</a:t>
            </a:r>
            <a:r>
              <a:rPr lang="it-IT" baseline="0"/>
              <a:t> </a:t>
            </a:r>
            <a:r>
              <a:rPr lang="it-IT" baseline="0" err="1"/>
              <a:t>only</a:t>
            </a:r>
            <a:r>
              <a:rPr lang="it-IT" baseline="0"/>
              <a:t> once. </a:t>
            </a:r>
            <a:r>
              <a:rPr lang="it-IT" baseline="0" err="1"/>
              <a:t>As</a:t>
            </a:r>
            <a:r>
              <a:rPr lang="it-IT" baseline="0"/>
              <a:t> a </a:t>
            </a:r>
            <a:r>
              <a:rPr lang="it-IT" baseline="0" err="1"/>
              <a:t>consequence</a:t>
            </a:r>
            <a:r>
              <a:rPr lang="it-IT" baseline="0"/>
              <a:t>, </a:t>
            </a:r>
            <a:r>
              <a:rPr lang="it-IT" baseline="0" err="1"/>
              <a:t>all</a:t>
            </a:r>
            <a:r>
              <a:rPr lang="it-IT" baseline="0"/>
              <a:t> the copies of a </a:t>
            </a:r>
            <a:r>
              <a:rPr lang="it-IT" baseline="0" err="1"/>
              <a:t>message</a:t>
            </a:r>
            <a:r>
              <a:rPr lang="it-IT" baseline="0"/>
              <a:t> </a:t>
            </a:r>
            <a:r>
              <a:rPr lang="it-IT" baseline="0" err="1"/>
              <a:t>have</a:t>
            </a:r>
            <a:r>
              <a:rPr lang="it-IT" baseline="0"/>
              <a:t> the </a:t>
            </a:r>
            <a:r>
              <a:rPr lang="it-IT" baseline="0" err="1"/>
              <a:t>same</a:t>
            </a:r>
            <a:r>
              <a:rPr lang="it-IT" baseline="0"/>
              <a:t> </a:t>
            </a:r>
            <a:r>
              <a:rPr lang="it-IT" baseline="0" err="1"/>
              <a:t>logical</a:t>
            </a:r>
            <a:r>
              <a:rPr lang="it-IT" baseline="0"/>
              <a:t> clock</a:t>
            </a:r>
            <a:endParaRPr lang="en-US"/>
          </a:p>
          <a:p>
            <a:pPr lvl="0"/>
            <a:r>
              <a:rPr lang="it-IT" baseline="0" err="1"/>
              <a:t>When</a:t>
            </a:r>
            <a:r>
              <a:rPr lang="it-IT" baseline="0"/>
              <a:t> </a:t>
            </a:r>
            <a:r>
              <a:rPr lang="it-IT" baseline="0" err="1"/>
              <a:t>responding</a:t>
            </a:r>
            <a:r>
              <a:rPr lang="it-IT" baseline="0"/>
              <a:t> to a </a:t>
            </a:r>
            <a:r>
              <a:rPr lang="it-IT" baseline="0" err="1"/>
              <a:t>message</a:t>
            </a:r>
            <a:r>
              <a:rPr lang="it-IT" baseline="0"/>
              <a:t> with </a:t>
            </a:r>
            <a:r>
              <a:rPr lang="it-IT" baseline="0" err="1"/>
              <a:t>logical</a:t>
            </a:r>
            <a:r>
              <a:rPr lang="it-IT" baseline="0"/>
              <a:t> clock K, the </a:t>
            </a:r>
            <a:r>
              <a:rPr lang="it-IT" baseline="0" err="1"/>
              <a:t>answer</a:t>
            </a:r>
            <a:r>
              <a:rPr lang="it-IT" baseline="0"/>
              <a:t> </a:t>
            </a:r>
            <a:r>
              <a:rPr lang="it-IT" baseline="0" err="1"/>
              <a:t>will</a:t>
            </a:r>
            <a:r>
              <a:rPr lang="it-IT" baseline="0"/>
              <a:t> </a:t>
            </a:r>
            <a:r>
              <a:rPr lang="it-IT" baseline="0" err="1"/>
              <a:t>have</a:t>
            </a:r>
            <a:r>
              <a:rPr lang="it-IT" baseline="0"/>
              <a:t> a </a:t>
            </a:r>
            <a:r>
              <a:rPr lang="it-IT" baseline="0" err="1"/>
              <a:t>logical</a:t>
            </a:r>
            <a:r>
              <a:rPr lang="it-IT" baseline="0"/>
              <a:t> clock </a:t>
            </a:r>
            <a:r>
              <a:rPr lang="it-IT" baseline="0" err="1"/>
              <a:t>equal</a:t>
            </a:r>
            <a:r>
              <a:rPr lang="it-IT" baseline="0"/>
              <a:t> or </a:t>
            </a:r>
            <a:r>
              <a:rPr lang="it-IT" baseline="0" err="1"/>
              <a:t>greater</a:t>
            </a:r>
            <a:r>
              <a:rPr lang="it-IT" baseline="0"/>
              <a:t> </a:t>
            </a:r>
            <a:r>
              <a:rPr lang="it-IT" baseline="0" err="1"/>
              <a:t>than</a:t>
            </a:r>
            <a:r>
              <a:rPr lang="it-IT" baseline="0"/>
              <a:t> K+1</a:t>
            </a:r>
            <a:endParaRPr lang="en-US"/>
          </a:p>
          <a:p>
            <a:pPr lvl="0"/>
            <a:r>
              <a:rPr lang="it-IT" baseline="0"/>
              <a:t>The </a:t>
            </a:r>
            <a:r>
              <a:rPr lang="it-IT" baseline="0" err="1"/>
              <a:t>response</a:t>
            </a:r>
            <a:r>
              <a:rPr lang="it-IT" baseline="0"/>
              <a:t> </a:t>
            </a:r>
            <a:r>
              <a:rPr lang="it-IT" baseline="0" err="1"/>
              <a:t>will</a:t>
            </a:r>
            <a:r>
              <a:rPr lang="it-IT" baseline="0"/>
              <a:t> </a:t>
            </a:r>
            <a:r>
              <a:rPr lang="it-IT" baseline="0" err="1"/>
              <a:t>have</a:t>
            </a:r>
            <a:r>
              <a:rPr lang="it-IT" baseline="0"/>
              <a:t> a </a:t>
            </a:r>
            <a:r>
              <a:rPr lang="it-IT" baseline="0" err="1"/>
              <a:t>logical</a:t>
            </a:r>
            <a:r>
              <a:rPr lang="it-IT" baseline="0"/>
              <a:t> clock &gt;= K+1 &gt; K on </a:t>
            </a:r>
            <a:r>
              <a:rPr lang="it-IT" baseline="0" err="1"/>
              <a:t>all</a:t>
            </a:r>
            <a:r>
              <a:rPr lang="it-IT" baseline="0"/>
              <a:t> </a:t>
            </a:r>
            <a:r>
              <a:rPr lang="it-IT" baseline="0" err="1"/>
              <a:t>nodes</a:t>
            </a:r>
            <a:endParaRPr lang="en-US"/>
          </a:p>
          <a:p>
            <a:pPr lvl="0"/>
            <a:r>
              <a:rPr lang="it-IT" baseline="0" err="1"/>
              <a:t>Therefore</a:t>
            </a:r>
            <a:r>
              <a:rPr lang="it-IT" baseline="0"/>
              <a:t>, the </a:t>
            </a:r>
            <a:r>
              <a:rPr lang="it-IT" baseline="0" err="1"/>
              <a:t>messages</a:t>
            </a:r>
            <a:r>
              <a:rPr lang="it-IT" baseline="0"/>
              <a:t> are </a:t>
            </a:r>
            <a:r>
              <a:rPr lang="it-IT" baseline="0" err="1"/>
              <a:t>committed</a:t>
            </a:r>
            <a:r>
              <a:rPr lang="it-IT" baseline="0"/>
              <a:t> in </a:t>
            </a:r>
            <a:r>
              <a:rPr lang="it-IT" baseline="0" err="1"/>
              <a:t>causal</a:t>
            </a:r>
            <a:r>
              <a:rPr lang="it-IT" baseline="0"/>
              <a:t> </a:t>
            </a:r>
            <a:r>
              <a:rPr lang="it-IT" baseline="0" err="1"/>
              <a:t>order</a:t>
            </a:r>
            <a:r>
              <a:rPr lang="it-IT" baseline="0"/>
              <a:t> by </a:t>
            </a:r>
            <a:r>
              <a:rPr lang="it-IT" baseline="0" err="1"/>
              <a:t>all</a:t>
            </a:r>
            <a:r>
              <a:rPr lang="it-IT" baseline="0"/>
              <a:t> </a:t>
            </a:r>
            <a:r>
              <a:rPr lang="it-IT" baseline="0" err="1"/>
              <a:t>nodes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9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D86C03-3B09-E118-FA4C-88EC9313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Failure</a:t>
            </a:r>
            <a:r>
              <a:rPr lang="it-IT"/>
              <a:t> </a:t>
            </a:r>
            <a:r>
              <a:rPr lang="it-IT" err="1"/>
              <a:t>detection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E1F2A0-9ADF-7E75-8DB9-AFE4FF8F9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4160"/>
            <a:ext cx="9601200" cy="2204720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Timer-</a:t>
            </a:r>
            <a:r>
              <a:rPr lang="it-IT" err="1"/>
              <a:t>based</a:t>
            </a:r>
            <a:r>
              <a:rPr lang="it-IT"/>
              <a:t> </a:t>
            </a:r>
            <a:r>
              <a:rPr lang="it-IT" err="1"/>
              <a:t>detection</a:t>
            </a:r>
            <a:r>
              <a:rPr lang="it-IT"/>
              <a:t>:</a:t>
            </a:r>
          </a:p>
          <a:p>
            <a:r>
              <a:rPr lang="it-IT" err="1"/>
              <a:t>Nodes</a:t>
            </a:r>
            <a:r>
              <a:rPr lang="it-IT"/>
              <a:t> are </a:t>
            </a:r>
            <a:r>
              <a:rPr lang="it-IT" err="1"/>
              <a:t>connected</a:t>
            </a:r>
            <a:r>
              <a:rPr lang="it-IT"/>
              <a:t> in a </a:t>
            </a:r>
            <a:r>
              <a:rPr lang="it-IT" err="1"/>
              <a:t>logical</a:t>
            </a:r>
            <a:r>
              <a:rPr lang="it-IT"/>
              <a:t> «ring»</a:t>
            </a:r>
          </a:p>
          <a:p>
            <a:r>
              <a:rPr lang="it-IT" err="1"/>
              <a:t>Periodically</a:t>
            </a:r>
            <a:r>
              <a:rPr lang="it-IT"/>
              <a:t>, </a:t>
            </a:r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sends</a:t>
            </a:r>
            <a:r>
              <a:rPr lang="it-IT"/>
              <a:t> an HB </a:t>
            </a:r>
            <a:r>
              <a:rPr lang="it-IT" err="1"/>
              <a:t>request</a:t>
            </a:r>
            <a:r>
              <a:rPr lang="it-IT"/>
              <a:t> to </a:t>
            </a:r>
            <a:r>
              <a:rPr lang="it-IT" err="1"/>
              <a:t>their</a:t>
            </a:r>
            <a:r>
              <a:rPr lang="it-IT"/>
              <a:t> </a:t>
            </a:r>
            <a:r>
              <a:rPr lang="it-IT" err="1"/>
              <a:t>successors</a:t>
            </a:r>
            <a:endParaRPr lang="it-IT"/>
          </a:p>
          <a:p>
            <a:r>
              <a:rPr lang="it-IT" err="1"/>
              <a:t>If</a:t>
            </a:r>
            <a:r>
              <a:rPr lang="it-IT"/>
              <a:t> the </a:t>
            </a:r>
            <a:r>
              <a:rPr lang="it-IT" err="1"/>
              <a:t>message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aswered</a:t>
            </a:r>
            <a:r>
              <a:rPr lang="it-IT"/>
              <a:t> </a:t>
            </a:r>
            <a:r>
              <a:rPr lang="it-IT" err="1"/>
              <a:t>within</a:t>
            </a:r>
            <a:r>
              <a:rPr lang="it-IT"/>
              <a:t> a </a:t>
            </a:r>
            <a:r>
              <a:rPr lang="it-IT" err="1"/>
              <a:t>certain</a:t>
            </a:r>
            <a:r>
              <a:rPr lang="it-IT"/>
              <a:t> time (100x the </a:t>
            </a:r>
            <a:r>
              <a:rPr lang="it-IT" err="1"/>
              <a:t>channel</a:t>
            </a:r>
            <a:r>
              <a:rPr lang="it-IT"/>
              <a:t> </a:t>
            </a:r>
            <a:r>
              <a:rPr lang="it-IT" err="1"/>
              <a:t>latency</a:t>
            </a:r>
            <a:r>
              <a:rPr lang="it-IT"/>
              <a:t>), </a:t>
            </a:r>
            <a:r>
              <a:rPr lang="it-IT" err="1"/>
              <a:t>then</a:t>
            </a:r>
            <a:r>
              <a:rPr lang="it-IT"/>
              <a:t> a fault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detected</a:t>
            </a:r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4B7DE18-C941-5369-D500-A6C4BF3E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61" t="5575" r="1988" b="2961"/>
          <a:stretch/>
        </p:blipFill>
        <p:spPr>
          <a:xfrm>
            <a:off x="2158200" y="3866397"/>
            <a:ext cx="3456000" cy="26526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EED24A5-3F6D-8E93-7877-76687627A9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76" t="7154" r="4304" b="3617"/>
          <a:stretch/>
        </p:blipFill>
        <p:spPr>
          <a:xfrm>
            <a:off x="7955280" y="3866397"/>
            <a:ext cx="3456000" cy="2658462"/>
          </a:xfrm>
          <a:prstGeom prst="rect">
            <a:avLst/>
          </a:prstGeom>
        </p:spPr>
      </p:pic>
      <p:sp>
        <p:nvSpPr>
          <p:cNvPr id="26" name="Freccia circolare a destra 25">
            <a:extLst>
              <a:ext uri="{FF2B5EF4-FFF2-40B4-BE49-F238E27FC236}">
                <a16:creationId xmlns:a16="http://schemas.microsoft.com/office/drawing/2014/main" id="{2CC1A676-DDCD-4913-74CD-CCB82D2A7B97}"/>
              </a:ext>
            </a:extLst>
          </p:cNvPr>
          <p:cNvSpPr/>
          <p:nvPr/>
        </p:nvSpPr>
        <p:spPr>
          <a:xfrm>
            <a:off x="3453600" y="4892556"/>
            <a:ext cx="701040" cy="741680"/>
          </a:xfrm>
          <a:prstGeom prst="curvedRightArrow">
            <a:avLst>
              <a:gd name="adj1" fmla="val 17944"/>
              <a:gd name="adj2" fmla="val 40894"/>
              <a:gd name="adj3" fmla="val 25694"/>
            </a:avLst>
          </a:prstGeom>
          <a:solidFill>
            <a:srgbClr val="C80000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Freccia circolare a destra 26">
            <a:extLst>
              <a:ext uri="{FF2B5EF4-FFF2-40B4-BE49-F238E27FC236}">
                <a16:creationId xmlns:a16="http://schemas.microsoft.com/office/drawing/2014/main" id="{B0790882-E6F9-0C89-7176-0D93D08EAF3C}"/>
              </a:ext>
            </a:extLst>
          </p:cNvPr>
          <p:cNvSpPr/>
          <p:nvPr/>
        </p:nvSpPr>
        <p:spPr>
          <a:xfrm flipH="1">
            <a:off x="9332760" y="4851400"/>
            <a:ext cx="701040" cy="741680"/>
          </a:xfrm>
          <a:prstGeom prst="curvedRightArrow">
            <a:avLst>
              <a:gd name="adj1" fmla="val 17944"/>
              <a:gd name="adj2" fmla="val 40894"/>
              <a:gd name="adj3" fmla="val 25694"/>
            </a:avLst>
          </a:prstGeom>
          <a:solidFill>
            <a:srgbClr val="C80000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912EEDDD-4753-83A2-1720-57B21F256E07}"/>
              </a:ext>
            </a:extLst>
          </p:cNvPr>
          <p:cNvSpPr/>
          <p:nvPr/>
        </p:nvSpPr>
        <p:spPr>
          <a:xfrm>
            <a:off x="6329680" y="4892556"/>
            <a:ext cx="802640" cy="431284"/>
          </a:xfrm>
          <a:prstGeom prst="rightArrow">
            <a:avLst/>
          </a:prstGeom>
          <a:solidFill>
            <a:srgbClr val="C80000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6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4477FB-4A99-1B30-91A5-5FBE6704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Failure</a:t>
            </a:r>
            <a:r>
              <a:rPr lang="it-IT"/>
              <a:t> recovery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19C2C0-BB04-B3D2-1611-855A71A8B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2320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/>
              <a:t>When a node detects a failure, it transitions to fault detection and sends a warning, starting recovery </a:t>
            </a:r>
            <a:r>
              <a:rPr lang="it-IT"/>
              <a:t>procedure.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Nodes exchange uncommitted messages from the failed node, implicitly acknowledged by all.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When a node receives all recovery messages, it returns to normal and installs the new view</a:t>
            </a:r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922FD35-BD46-72B8-7D13-EC15E641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28" t="8147" r="11392" b="4297"/>
          <a:stretch/>
        </p:blipFill>
        <p:spPr>
          <a:xfrm>
            <a:off x="894083" y="3749040"/>
            <a:ext cx="3401030" cy="2617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983EADD-2655-0C35-B52A-60824347C4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64" t="6074" r="4419" b="2074"/>
          <a:stretch/>
        </p:blipFill>
        <p:spPr>
          <a:xfrm>
            <a:off x="4749493" y="3749040"/>
            <a:ext cx="3448794" cy="26172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F08E2FC-A485-FCCB-DEED-BDC06A4F71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32" t="6073" r="11698" b="2371"/>
          <a:stretch/>
        </p:blipFill>
        <p:spPr>
          <a:xfrm>
            <a:off x="8652667" y="3749174"/>
            <a:ext cx="3366614" cy="26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0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5697FA-C231-848E-EBCD-0D92BC1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insertions</a:t>
            </a:r>
            <a:r>
              <a:rPr lang="it-IT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481065-F960-B628-2AED-A02E9027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513840"/>
            <a:ext cx="9601200" cy="2965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GB"/>
              <a:t>When a crashed node restarts, it transitions to node insertion and broadcasts a notification, starting the procedure.</a:t>
            </a:r>
          </a:p>
          <a:p>
            <a:pPr marL="383540" indent="-383540"/>
            <a:r>
              <a:rPr lang="en-GB"/>
              <a:t>Nodes exchange uncommitted messages, implicitly acknowledged by all.</a:t>
            </a:r>
          </a:p>
          <a:p>
            <a:pPr marL="383540" indent="-383540"/>
            <a:r>
              <a:rPr lang="en-GB"/>
              <a:t>An active node sends the new node additional information (for example, the updated view since the crash).</a:t>
            </a:r>
          </a:p>
          <a:p>
            <a:pPr marL="383540" indent="-383540"/>
            <a:r>
              <a:rPr lang="it-IT" err="1"/>
              <a:t>When</a:t>
            </a:r>
            <a:r>
              <a:rPr lang="it-IT"/>
              <a:t> a 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receives</a:t>
            </a:r>
            <a:r>
              <a:rPr lang="it-IT"/>
              <a:t> </a:t>
            </a:r>
            <a:r>
              <a:rPr lang="it-IT" err="1"/>
              <a:t>all</a:t>
            </a:r>
            <a:r>
              <a:rPr lang="it-IT"/>
              <a:t> 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insertion</a:t>
            </a:r>
            <a:r>
              <a:rPr lang="it-IT"/>
              <a:t> </a:t>
            </a:r>
            <a:r>
              <a:rPr lang="it-IT" err="1"/>
              <a:t>messages</a:t>
            </a:r>
            <a:r>
              <a:rPr lang="it-IT"/>
              <a:t>,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returns</a:t>
            </a:r>
            <a:r>
              <a:rPr lang="it-IT"/>
              <a:t> to the </a:t>
            </a:r>
            <a:r>
              <a:rPr lang="it-IT" err="1"/>
              <a:t>normal</a:t>
            </a:r>
            <a:r>
              <a:rPr lang="it-IT"/>
              <a:t> state and </a:t>
            </a:r>
            <a:r>
              <a:rPr lang="it-IT" err="1"/>
              <a:t>installs</a:t>
            </a:r>
            <a:r>
              <a:rPr lang="it-IT"/>
              <a:t> the new </a:t>
            </a:r>
            <a:r>
              <a:rPr lang="it-IT" err="1"/>
              <a:t>view</a:t>
            </a:r>
            <a:endParaRPr lang="it-IT"/>
          </a:p>
          <a:p>
            <a:pPr marL="0" indent="0">
              <a:buNone/>
            </a:pPr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301268A-34C8-50AC-5E2D-6CFA7057B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26" t="34557" r="7185" b="39903"/>
          <a:stretch/>
        </p:blipFill>
        <p:spPr>
          <a:xfrm>
            <a:off x="4176178" y="4376331"/>
            <a:ext cx="3186899" cy="193565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5444D8F-4AED-B40A-CDBD-03D00B68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158" t="19147" r="3844" b="5512"/>
          <a:stretch/>
        </p:blipFill>
        <p:spPr>
          <a:xfrm>
            <a:off x="971113" y="4494840"/>
            <a:ext cx="2801653" cy="169864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E67F1A3-CD83-A02C-4DF9-8FC8216540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942" t="8316" r="1850" b="5856"/>
          <a:stretch/>
        </p:blipFill>
        <p:spPr>
          <a:xfrm>
            <a:off x="7766489" y="3859275"/>
            <a:ext cx="3454398" cy="257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22507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AC86D4350BB224DBC5AC859777136E7" ma:contentTypeVersion="13" ma:contentTypeDescription="Creare un nuovo documento." ma:contentTypeScope="" ma:versionID="7d38c83b46f0523765f1479c4f6b9b55">
  <xsd:schema xmlns:xsd="http://www.w3.org/2001/XMLSchema" xmlns:xs="http://www.w3.org/2001/XMLSchema" xmlns:p="http://schemas.microsoft.com/office/2006/metadata/properties" xmlns:ns3="8777a1fb-9326-48a8-b0e1-b187affb975d" xmlns:ns4="518234e2-57e0-4658-92ac-dbf72f9a21db" targetNamespace="http://schemas.microsoft.com/office/2006/metadata/properties" ma:root="true" ma:fieldsID="7734e3ac9ddee5aefc808abbc3ae5a83" ns3:_="" ns4:_="">
    <xsd:import namespace="8777a1fb-9326-48a8-b0e1-b187affb975d"/>
    <xsd:import namespace="518234e2-57e0-4658-92ac-dbf72f9a21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7a1fb-9326-48a8-b0e1-b187affb97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8234e2-57e0-4658-92ac-dbf72f9a21d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777a1fb-9326-48a8-b0e1-b187affb975d" xsi:nil="true"/>
  </documentManagement>
</p:properties>
</file>

<file path=customXml/itemProps1.xml><?xml version="1.0" encoding="utf-8"?>
<ds:datastoreItem xmlns:ds="http://schemas.openxmlformats.org/officeDocument/2006/customXml" ds:itemID="{8F4EBF47-9BE4-445F-97E8-6C20EE052260}">
  <ds:schemaRefs>
    <ds:schemaRef ds:uri="518234e2-57e0-4658-92ac-dbf72f9a21db"/>
    <ds:schemaRef ds:uri="8777a1fb-9326-48a8-b0e1-b187affb97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FD113F9-B36B-4941-9C86-1E0436DA85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3DEC9E-FDD0-4FB3-B2E6-3781F049DA42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518234e2-57e0-4658-92ac-dbf72f9a21db"/>
    <ds:schemaRef ds:uri="8777a1fb-9326-48a8-b0e1-b187affb975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0</TotalTime>
  <Words>910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Aptos</vt:lpstr>
      <vt:lpstr>Arial</vt:lpstr>
      <vt:lpstr>Franklin Gothic Book</vt:lpstr>
      <vt:lpstr>Ritaglio</vt:lpstr>
      <vt:lpstr>Reliable broadcast library</vt:lpstr>
      <vt:lpstr>Overview</vt:lpstr>
      <vt:lpstr>Assumptions and guarantees</vt:lpstr>
      <vt:lpstr>Network</vt:lpstr>
      <vt:lpstr>Total order of messages</vt:lpstr>
      <vt:lpstr>Causal order of messages</vt:lpstr>
      <vt:lpstr>Failure detection</vt:lpstr>
      <vt:lpstr>Failure recovery</vt:lpstr>
      <vt:lpstr>Node insertions </vt:lpstr>
      <vt:lpstr>Reliability 1/2</vt:lpstr>
      <vt:lpstr>Reliability 2/2</vt:lpstr>
      <vt:lpstr>View change corner cases 1/4</vt:lpstr>
      <vt:lpstr>View change corner cases 2/4</vt:lpstr>
      <vt:lpstr>View change corner cases 3/4</vt:lpstr>
      <vt:lpstr>View change corner cases 4/4</vt:lpstr>
      <vt:lpstr>thanks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broadcast library</dc:title>
  <dc:creator>Alessandro Annechini</dc:creator>
  <cp:lastModifiedBy>Alessandro Annechini</cp:lastModifiedBy>
  <cp:revision>1</cp:revision>
  <dcterms:created xsi:type="dcterms:W3CDTF">2024-08-29T17:00:26Z</dcterms:created>
  <dcterms:modified xsi:type="dcterms:W3CDTF">2024-09-14T10:18:14Z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0x0101005AC86D4350BB224DBC5AC859777136E7</vt:lpwstr>
  </property>
</Properties>
</file>