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9" r:id="rId5"/>
    <p:sldId id="257" r:id="rId6"/>
    <p:sldId id="331" r:id="rId7"/>
    <p:sldId id="335" r:id="rId8"/>
    <p:sldId id="336" r:id="rId9"/>
    <p:sldId id="337" r:id="rId10"/>
    <p:sldId id="339" r:id="rId11"/>
    <p:sldId id="340" r:id="rId12"/>
    <p:sldId id="341" r:id="rId13"/>
    <p:sldId id="332" r:id="rId14"/>
    <p:sldId id="342" r:id="rId15"/>
    <p:sldId id="330" r:id="rId16"/>
    <p:sldId id="343" r:id="rId17"/>
    <p:sldId id="344" r:id="rId18"/>
    <p:sldId id="346" r:id="rId19"/>
    <p:sldId id="345" r:id="rId20"/>
    <p:sldId id="347" r:id="rId21"/>
    <p:sldId id="348" r:id="rId2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5D0F"/>
    <a:srgbClr val="FF5000"/>
    <a:srgbClr val="5A5A5A"/>
    <a:srgbClr val="FFF000"/>
    <a:srgbClr val="00A0E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544" autoAdjust="0"/>
    <p:restoredTop sz="86118" autoAdjust="0"/>
  </p:normalViewPr>
  <p:slideViewPr>
    <p:cSldViewPr snapToGrid="0" snapToObjects="1">
      <p:cViewPr varScale="1">
        <p:scale>
          <a:sx n="54" d="100"/>
          <a:sy n="54" d="100"/>
        </p:scale>
        <p:origin x="516" y="56"/>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92D08-A8F4-2745-B7F1-264B4552FCDF}" type="datetimeFigureOut">
              <a:rPr lang="en-FI" smtClean="0"/>
              <a:t>05/02/2022</a:t>
            </a:fld>
            <a:endParaRPr lang="en-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2BA79-DD8F-1E42-8150-26603D60571F}" type="slidenum">
              <a:rPr lang="en-FI" smtClean="0"/>
              <a:t>‹#›</a:t>
            </a:fld>
            <a:endParaRPr lang="en-FI"/>
          </a:p>
        </p:txBody>
      </p:sp>
    </p:spTree>
    <p:extLst>
      <p:ext uri="{BB962C8B-B14F-4D97-AF65-F5344CB8AC3E}">
        <p14:creationId xmlns:p14="http://schemas.microsoft.com/office/powerpoint/2010/main" val="864236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2EE2BA79-DD8F-1E42-8150-26603D60571F}" type="slidenum">
              <a:rPr lang="en-FI" smtClean="0"/>
              <a:t>1</a:t>
            </a:fld>
            <a:endParaRPr lang="en-FI"/>
          </a:p>
        </p:txBody>
      </p:sp>
    </p:spTree>
    <p:extLst>
      <p:ext uri="{BB962C8B-B14F-4D97-AF65-F5344CB8AC3E}">
        <p14:creationId xmlns:p14="http://schemas.microsoft.com/office/powerpoint/2010/main" val="18833116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loitusdia_1">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503459" y="3705633"/>
            <a:ext cx="11162063" cy="1286529"/>
          </a:xfrm>
        </p:spPr>
        <p:txBody>
          <a:bodyPr anchor="t" anchorCtr="0">
            <a:noAutofit/>
          </a:bodyPr>
          <a:lstStyle>
            <a:lvl1pPr algn="l">
              <a:lnSpc>
                <a:spcPct val="110000"/>
              </a:lnSpc>
              <a:defRPr sz="4000" b="1">
                <a:solidFill>
                  <a:srgbClr val="FF5000"/>
                </a:solidFill>
              </a:defRPr>
            </a:lvl1pPr>
          </a:lstStyle>
          <a:p>
            <a:r>
              <a:rPr lang="fi-FI" dirty="0"/>
              <a:t>OTSIKKO</a:t>
            </a:r>
            <a:endParaRPr lang="en-US" dirty="0"/>
          </a:p>
        </p:txBody>
      </p:sp>
      <p:pic>
        <p:nvPicPr>
          <p:cNvPr id="2" name="Picture 1">
            <a:extLs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88825" cy="3165031"/>
          </a:xfrm>
          <a:prstGeom prst="rect">
            <a:avLst/>
          </a:prstGeom>
        </p:spPr>
      </p:pic>
      <p:pic>
        <p:nvPicPr>
          <p:cNvPr id="6" name="Picture 5" descr="Metropolia Ammattikorkeakoulu.">
            <a:extLst>
              <a:ext uri="{FF2B5EF4-FFF2-40B4-BE49-F238E27FC236}">
                <a16:creationId xmlns:a16="http://schemas.microsoft.com/office/drawing/2014/main" id="{0BE4DA3C-5DE0-4D92-93B7-C31088A7F4FF}"/>
              </a:ext>
            </a:extLst>
          </p:cNvPr>
          <p:cNvPicPr>
            <a:picLocks noChangeAspect="1"/>
          </p:cNvPicPr>
          <p:nvPr userDrawn="1"/>
        </p:nvPicPr>
        <p:blipFill>
          <a:blip r:embed="rId3"/>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327999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loitudia_10">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40401" y="0"/>
            <a:ext cx="5488935" cy="6858000"/>
          </a:xfrm>
          <a:prstGeom prst="rect">
            <a:avLst/>
          </a:prstGeom>
        </p:spPr>
      </p:pic>
      <p:sp>
        <p:nvSpPr>
          <p:cNvPr id="7" name="Title 1">
            <a:extLst>
              <a:ext uri="{FF2B5EF4-FFF2-40B4-BE49-F238E27FC236}">
                <a16:creationId xmlns:a16="http://schemas.microsoft.com/office/drawing/2014/main" id="{1B5D225F-6C42-4E4D-9002-C3D3C4C5E6EF}"/>
              </a:ext>
            </a:extLst>
          </p:cNvPr>
          <p:cNvSpPr>
            <a:spLocks noGrp="1"/>
          </p:cNvSpPr>
          <p:nvPr>
            <p:ph type="title" hasCustomPrompt="1"/>
          </p:nvPr>
        </p:nvSpPr>
        <p:spPr>
          <a:xfrm>
            <a:off x="513643" y="1895975"/>
            <a:ext cx="5580769" cy="1301889"/>
          </a:xfrm>
        </p:spPr>
        <p:txBody>
          <a:bodyPr anchor="b"/>
          <a:lstStyle>
            <a:lvl1pPr algn="l">
              <a:spcBef>
                <a:spcPts val="960"/>
              </a:spcBef>
              <a:defRPr>
                <a:solidFill>
                  <a:srgbClr val="FF5000"/>
                </a:solidFill>
              </a:defRPr>
            </a:lvl1pPr>
          </a:lstStyle>
          <a:p>
            <a:r>
              <a:rPr lang="en-GB" dirty="0"/>
              <a:t>OTSIKKO</a:t>
            </a:r>
            <a:endParaRPr lang="en-FI" dirty="0"/>
          </a:p>
        </p:txBody>
      </p:sp>
      <p:sp>
        <p:nvSpPr>
          <p:cNvPr id="8" name="Text Placeholder 4">
            <a:extLst>
              <a:ext uri="{FF2B5EF4-FFF2-40B4-BE49-F238E27FC236}">
                <a16:creationId xmlns:a16="http://schemas.microsoft.com/office/drawing/2014/main" id="{BC649A6A-AD37-4A31-8FDE-C6D3F3189191}"/>
              </a:ext>
            </a:extLst>
          </p:cNvPr>
          <p:cNvSpPr>
            <a:spLocks noGrp="1"/>
          </p:cNvSpPr>
          <p:nvPr>
            <p:ph type="body" sz="quarter" idx="12" hasCustomPrompt="1"/>
          </p:nvPr>
        </p:nvSpPr>
        <p:spPr>
          <a:xfrm>
            <a:off x="513643" y="3153832"/>
            <a:ext cx="5582039" cy="1306408"/>
          </a:xfrm>
        </p:spPr>
        <p:txBody>
          <a:bodyPr anchor="t" anchorCtr="0">
            <a:noAutofit/>
          </a:bodyPr>
          <a:lstStyle>
            <a:lvl1pPr marL="0" indent="0">
              <a:buNone/>
              <a:defRPr sz="4000" b="1" i="0">
                <a:solidFill>
                  <a:srgbClr val="5A5A5A"/>
                </a:solidFill>
                <a:latin typeface="Arial"/>
                <a:cs typeface="Arial"/>
              </a:defRPr>
            </a:lvl1pPr>
          </a:lstStyle>
          <a:p>
            <a:pPr lvl="0"/>
            <a:r>
              <a:rPr lang="en-US" dirty="0"/>
              <a:t>ALAOTSIKKO</a:t>
            </a:r>
          </a:p>
        </p:txBody>
      </p:sp>
      <p:pic>
        <p:nvPicPr>
          <p:cNvPr id="2" name="Picture 1">
            <a:extLst>
              <a:ext uri="{FF2B5EF4-FFF2-40B4-BE49-F238E27FC236}">
                <a16:creationId xmlns:a16="http://schemas.microsoft.com/office/drawing/2014/main" id="{2560CD74-0259-4D7A-9FB6-49A424BC2D2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2188327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äliotsikkodia_ei kuvaa">
    <p:spTree>
      <p:nvGrpSpPr>
        <p:cNvPr id="1" name=""/>
        <p:cNvGrpSpPr/>
        <p:nvPr/>
      </p:nvGrpSpPr>
      <p:grpSpPr>
        <a:xfrm>
          <a:off x="0" y="0"/>
          <a:ext cx="0" cy="0"/>
          <a:chOff x="0" y="0"/>
          <a:chExt cx="0" cy="0"/>
        </a:xfrm>
      </p:grpSpPr>
      <p:sp>
        <p:nvSpPr>
          <p:cNvPr id="3" name="Rectangle 2">
            <a:extLst>
              <a:ext uri="{C183D7F6-B498-43B3-948B-1728B52AA6E4}">
                <adec:decorative xmlns:adec="http://schemas.microsoft.com/office/drawing/2017/decorative" val="1"/>
              </a:ext>
            </a:extLst>
          </p:cNvPr>
          <p:cNvSpPr/>
          <p:nvPr userDrawn="1"/>
        </p:nvSpPr>
        <p:spPr>
          <a:xfrm>
            <a:off x="0" y="0"/>
            <a:ext cx="5147089" cy="6858000"/>
          </a:xfrm>
          <a:prstGeom prst="rect">
            <a:avLst/>
          </a:prstGeom>
          <a:solidFill>
            <a:srgbClr val="FF5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2" name="Title 1">
            <a:extLst>
              <a:ext uri="{FF2B5EF4-FFF2-40B4-BE49-F238E27FC236}">
                <a16:creationId xmlns:a16="http://schemas.microsoft.com/office/drawing/2014/main" id="{E128C57C-0FB1-6C43-845B-446C7E75B5A6}"/>
              </a:ext>
            </a:extLst>
          </p:cNvPr>
          <p:cNvSpPr>
            <a:spLocks noGrp="1"/>
          </p:cNvSpPr>
          <p:nvPr>
            <p:ph type="title" hasCustomPrompt="1"/>
          </p:nvPr>
        </p:nvSpPr>
        <p:spPr>
          <a:xfrm>
            <a:off x="5818839" y="2481213"/>
            <a:ext cx="5470771" cy="1391855"/>
          </a:xfrm>
        </p:spPr>
        <p:txBody>
          <a:bodyPr/>
          <a:lstStyle>
            <a:lvl1pPr>
              <a:defRPr sz="3000">
                <a:solidFill>
                  <a:srgbClr val="5A5A5A"/>
                </a:solidFill>
              </a:defRPr>
            </a:lvl1pPr>
          </a:lstStyle>
          <a:p>
            <a:pPr lvl="0"/>
            <a:r>
              <a:rPr lang="en-US" dirty="0"/>
              <a:t>OTSIKKO</a:t>
            </a:r>
          </a:p>
        </p:txBody>
      </p:sp>
      <p:pic>
        <p:nvPicPr>
          <p:cNvPr id="4" name="Picture 3">
            <a:extLst>
              <a:ext uri="{FF2B5EF4-FFF2-40B4-BE49-F238E27FC236}">
                <a16:creationId xmlns:a16="http://schemas.microsoft.com/office/drawing/2014/main" id="{FCF140B4-7D62-44A3-AE14-4121A236E0D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1914184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äliotsikkodia_kuv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22F69E-C255-4730-9B47-A72D64F6CA7D}"/>
              </a:ext>
              <a:ext uri="{C183D7F6-B498-43B3-948B-1728B52AA6E4}">
                <adec:decorative xmlns:adec="http://schemas.microsoft.com/office/drawing/2017/decorative" val="1"/>
              </a:ext>
            </a:extLst>
          </p:cNvPr>
          <p:cNvSpPr/>
          <p:nvPr userDrawn="1"/>
        </p:nvSpPr>
        <p:spPr>
          <a:xfrm>
            <a:off x="0" y="0"/>
            <a:ext cx="5147089" cy="6858000"/>
          </a:xfrm>
          <a:prstGeom prst="rect">
            <a:avLst/>
          </a:prstGeom>
          <a:solidFill>
            <a:srgbClr val="FF5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2" name="Title 1">
            <a:extLst>
              <a:ext uri="{FF2B5EF4-FFF2-40B4-BE49-F238E27FC236}">
                <a16:creationId xmlns:a16="http://schemas.microsoft.com/office/drawing/2014/main" id="{B5750EB0-7ECD-E94A-9DB2-EA0CCFF4A4A4}"/>
              </a:ext>
            </a:extLst>
          </p:cNvPr>
          <p:cNvSpPr>
            <a:spLocks noGrp="1"/>
          </p:cNvSpPr>
          <p:nvPr>
            <p:ph type="title" hasCustomPrompt="1"/>
          </p:nvPr>
        </p:nvSpPr>
        <p:spPr>
          <a:xfrm>
            <a:off x="5818840" y="2481213"/>
            <a:ext cx="5470771" cy="1391855"/>
          </a:xfrm>
        </p:spPr>
        <p:txBody>
          <a:bodyPr/>
          <a:lstStyle>
            <a:lvl1pPr>
              <a:defRPr sz="3000">
                <a:solidFill>
                  <a:srgbClr val="5A5A5A"/>
                </a:solidFill>
              </a:defRPr>
            </a:lvl1pPr>
          </a:lstStyle>
          <a:p>
            <a:r>
              <a:rPr lang="en-GB" dirty="0"/>
              <a:t>OTSIKKO</a:t>
            </a:r>
            <a:endParaRPr lang="en-FI" dirty="0"/>
          </a:p>
        </p:txBody>
      </p:sp>
      <p:sp>
        <p:nvSpPr>
          <p:cNvPr id="6" name="Picture Placeholder 8"/>
          <p:cNvSpPr>
            <a:spLocks noGrp="1"/>
          </p:cNvSpPr>
          <p:nvPr>
            <p:ph type="pic" sz="quarter" idx="12"/>
          </p:nvPr>
        </p:nvSpPr>
        <p:spPr>
          <a:xfrm>
            <a:off x="0" y="1191846"/>
            <a:ext cx="5147089" cy="5666154"/>
          </a:xfrm>
        </p:spPr>
        <p:txBody>
          <a:bodyPr/>
          <a:lstStyle>
            <a:lvl1pPr marL="0" indent="0">
              <a:buNone/>
              <a:defRPr/>
            </a:lvl1pPr>
          </a:lstStyle>
          <a:p>
            <a:endParaRPr lang="en-US" dirty="0"/>
          </a:p>
        </p:txBody>
      </p:sp>
      <p:pic>
        <p:nvPicPr>
          <p:cNvPr id="3" name="Picture 2">
            <a:extLst>
              <a:ext uri="{FF2B5EF4-FFF2-40B4-BE49-F238E27FC236}">
                <a16:creationId xmlns:a16="http://schemas.microsoft.com/office/drawing/2014/main" id="{16F370C4-AF2B-4F6C-A71D-8DDC6C6AF14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2778594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sältödia_1_teksti_kuva">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E71997-FB8C-4D1A-A6BD-562DFD1DA67B}"/>
              </a:ext>
              <a:ext uri="{C183D7F6-B498-43B3-948B-1728B52AA6E4}">
                <adec:decorative xmlns:adec="http://schemas.microsoft.com/office/drawing/2017/decorative" val="1"/>
              </a:ext>
            </a:extLst>
          </p:cNvPr>
          <p:cNvSpPr/>
          <p:nvPr userDrawn="1"/>
        </p:nvSpPr>
        <p:spPr>
          <a:xfrm>
            <a:off x="0" y="0"/>
            <a:ext cx="5147089" cy="6858000"/>
          </a:xfrm>
          <a:prstGeom prst="rect">
            <a:avLst/>
          </a:prstGeom>
          <a:solidFill>
            <a:srgbClr val="FF5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11" name="Content Placeholder 2"/>
          <p:cNvSpPr>
            <a:spLocks noGrp="1"/>
          </p:cNvSpPr>
          <p:nvPr>
            <p:ph idx="1" hasCustomPrompt="1"/>
          </p:nvPr>
        </p:nvSpPr>
        <p:spPr>
          <a:xfrm>
            <a:off x="5796169" y="609602"/>
            <a:ext cx="5780741" cy="4601985"/>
          </a:xfrm>
        </p:spPr>
        <p:txBody>
          <a:bodyPr>
            <a:noAutofit/>
          </a:bodyPr>
          <a:lstStyle>
            <a:lvl1pPr marL="0" indent="0">
              <a:buClr>
                <a:srgbClr val="5A5A5A"/>
              </a:buClr>
              <a:buFont typeface="Arial"/>
              <a:buNone/>
              <a:defRPr sz="2400" baseline="0">
                <a:solidFill>
                  <a:srgbClr val="5A5A5A"/>
                </a:solidFill>
              </a:defRPr>
            </a:lvl1pPr>
            <a:lvl2pPr>
              <a:defRPr sz="1800"/>
            </a:lvl2pPr>
            <a:lvl3pPr>
              <a:defRPr sz="1800"/>
            </a:lvl3pPr>
            <a:lvl4pPr>
              <a:defRPr sz="1800"/>
            </a:lvl4pPr>
            <a:lvl5pPr>
              <a:defRPr sz="1800"/>
            </a:lvl5pPr>
          </a:lstStyle>
          <a:p>
            <a:pPr lvl="0"/>
            <a:r>
              <a:rPr lang="en-US" dirty="0" err="1"/>
              <a:t>Teksti</a:t>
            </a:r>
            <a:endParaRPr lang="en-US" dirty="0"/>
          </a:p>
        </p:txBody>
      </p:sp>
      <p:sp>
        <p:nvSpPr>
          <p:cNvPr id="10" name="Picture Placeholder 8"/>
          <p:cNvSpPr>
            <a:spLocks noGrp="1"/>
          </p:cNvSpPr>
          <p:nvPr>
            <p:ph type="pic" sz="quarter" idx="12"/>
          </p:nvPr>
        </p:nvSpPr>
        <p:spPr>
          <a:xfrm>
            <a:off x="0" y="0"/>
            <a:ext cx="5147089" cy="5666154"/>
          </a:xfrm>
        </p:spPr>
        <p:txBody>
          <a:bodyPr/>
          <a:lstStyle>
            <a:lvl1pPr marL="0" indent="0">
              <a:buNone/>
              <a:defRPr/>
            </a:lvl1pPr>
          </a:lstStyle>
          <a:p>
            <a:endParaRPr lang="en-US" dirty="0"/>
          </a:p>
        </p:txBody>
      </p:sp>
      <p:pic>
        <p:nvPicPr>
          <p:cNvPr id="5" name="Picture 4">
            <a:extLst>
              <a:ext uri="{FF2B5EF4-FFF2-40B4-BE49-F238E27FC236}">
                <a16:creationId xmlns:a16="http://schemas.microsoft.com/office/drawing/2014/main" id="{4CB30335-B060-40EE-90F8-4D711D40E840}"/>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2769235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sältödia_2_tyhjä">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6008AF-28B8-4FA6-ADF2-89F2D9E3F98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3478139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äliotsikkodia_2_ei kuvaa">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p:nvPr userDrawn="1"/>
        </p:nvSpPr>
        <p:spPr>
          <a:xfrm>
            <a:off x="7041736" y="0"/>
            <a:ext cx="5147089" cy="6858000"/>
          </a:xfrm>
          <a:prstGeom prst="rect">
            <a:avLst/>
          </a:prstGeom>
          <a:solidFill>
            <a:srgbClr val="FFF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2" name="Title 1">
            <a:extLst>
              <a:ext uri="{FF2B5EF4-FFF2-40B4-BE49-F238E27FC236}">
                <a16:creationId xmlns:a16="http://schemas.microsoft.com/office/drawing/2014/main" id="{C156402C-FC87-4D40-8CEA-ECD326D560C4}"/>
              </a:ext>
            </a:extLst>
          </p:cNvPr>
          <p:cNvSpPr>
            <a:spLocks noGrp="1"/>
          </p:cNvSpPr>
          <p:nvPr>
            <p:ph type="title" hasCustomPrompt="1"/>
          </p:nvPr>
        </p:nvSpPr>
        <p:spPr>
          <a:xfrm>
            <a:off x="948349" y="2481213"/>
            <a:ext cx="5470771" cy="1391855"/>
          </a:xfrm>
        </p:spPr>
        <p:txBody>
          <a:bodyPr/>
          <a:lstStyle>
            <a:lvl1pPr>
              <a:defRPr sz="3000">
                <a:solidFill>
                  <a:srgbClr val="5A5A5A"/>
                </a:solidFill>
              </a:defRPr>
            </a:lvl1pPr>
          </a:lstStyle>
          <a:p>
            <a:r>
              <a:rPr lang="en-GB" dirty="0"/>
              <a:t>OTSIKKO</a:t>
            </a:r>
            <a:endParaRPr lang="en-FI" dirty="0"/>
          </a:p>
        </p:txBody>
      </p:sp>
      <p:pic>
        <p:nvPicPr>
          <p:cNvPr id="3" name="Picture 2">
            <a:extLst>
              <a:ext uri="{FF2B5EF4-FFF2-40B4-BE49-F238E27FC236}">
                <a16:creationId xmlns:a16="http://schemas.microsoft.com/office/drawing/2014/main" id="{CDA455D1-0D2E-4E79-B9C0-B3AAC7C975B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875105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äliotsikkodia_2_kuva">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p:nvPr userDrawn="1"/>
        </p:nvSpPr>
        <p:spPr>
          <a:xfrm>
            <a:off x="7041736" y="0"/>
            <a:ext cx="5147089" cy="6858000"/>
          </a:xfrm>
          <a:prstGeom prst="rect">
            <a:avLst/>
          </a:prstGeom>
          <a:solidFill>
            <a:srgbClr val="FFF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2" name="Title 1">
            <a:extLst>
              <a:ext uri="{FF2B5EF4-FFF2-40B4-BE49-F238E27FC236}">
                <a16:creationId xmlns:a16="http://schemas.microsoft.com/office/drawing/2014/main" id="{A12B9E3A-1F8D-6040-AC78-8F13F16FF36B}"/>
              </a:ext>
            </a:extLst>
          </p:cNvPr>
          <p:cNvSpPr>
            <a:spLocks noGrp="1"/>
          </p:cNvSpPr>
          <p:nvPr>
            <p:ph type="title" hasCustomPrompt="1"/>
          </p:nvPr>
        </p:nvSpPr>
        <p:spPr>
          <a:xfrm>
            <a:off x="948349" y="2481213"/>
            <a:ext cx="5470771" cy="1391855"/>
          </a:xfrm>
        </p:spPr>
        <p:txBody>
          <a:bodyPr/>
          <a:lstStyle>
            <a:lvl1pPr>
              <a:defRPr sz="3000">
                <a:solidFill>
                  <a:srgbClr val="5A5A5A"/>
                </a:solidFill>
              </a:defRPr>
            </a:lvl1pPr>
          </a:lstStyle>
          <a:p>
            <a:pPr lvl="0"/>
            <a:r>
              <a:rPr lang="en-US" dirty="0"/>
              <a:t>OTSIKKO</a:t>
            </a:r>
          </a:p>
        </p:txBody>
      </p:sp>
      <p:sp>
        <p:nvSpPr>
          <p:cNvPr id="18" name="Picture Placeholder 8"/>
          <p:cNvSpPr>
            <a:spLocks noGrp="1"/>
          </p:cNvSpPr>
          <p:nvPr>
            <p:ph type="pic" sz="quarter" idx="12"/>
          </p:nvPr>
        </p:nvSpPr>
        <p:spPr>
          <a:xfrm>
            <a:off x="7041736" y="1191846"/>
            <a:ext cx="5147089" cy="5666154"/>
          </a:xfrm>
        </p:spPr>
        <p:txBody>
          <a:bodyPr/>
          <a:lstStyle>
            <a:lvl1pPr marL="0" indent="0">
              <a:buNone/>
              <a:defRPr/>
            </a:lvl1pPr>
          </a:lstStyle>
          <a:p>
            <a:endParaRPr lang="en-US" dirty="0"/>
          </a:p>
        </p:txBody>
      </p:sp>
      <p:pic>
        <p:nvPicPr>
          <p:cNvPr id="3" name="Picture 2">
            <a:extLst>
              <a:ext uri="{FF2B5EF4-FFF2-40B4-BE49-F238E27FC236}">
                <a16:creationId xmlns:a16="http://schemas.microsoft.com/office/drawing/2014/main" id="{ABAB3823-DA59-439E-8DE7-39F0D2B3A17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1612337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sältödia_2_teksti_kuva">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p:nvPr userDrawn="1"/>
        </p:nvSpPr>
        <p:spPr>
          <a:xfrm>
            <a:off x="7041736" y="0"/>
            <a:ext cx="5147089" cy="6858000"/>
          </a:xfrm>
          <a:prstGeom prst="rect">
            <a:avLst/>
          </a:prstGeom>
          <a:solidFill>
            <a:srgbClr val="FFF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12" name="Content Placeholder 2"/>
          <p:cNvSpPr>
            <a:spLocks noGrp="1"/>
          </p:cNvSpPr>
          <p:nvPr>
            <p:ph idx="1" hasCustomPrompt="1"/>
          </p:nvPr>
        </p:nvSpPr>
        <p:spPr>
          <a:xfrm>
            <a:off x="650202" y="609602"/>
            <a:ext cx="5780741" cy="4601985"/>
          </a:xfrm>
        </p:spPr>
        <p:txBody>
          <a:bodyPr>
            <a:noAutofit/>
          </a:bodyPr>
          <a:lstStyle>
            <a:lvl1pPr marL="0" indent="0">
              <a:buClr>
                <a:srgbClr val="5A5A5A"/>
              </a:buClr>
              <a:buFont typeface="Arial"/>
              <a:buNone/>
              <a:defRPr sz="2400" baseline="0">
                <a:solidFill>
                  <a:srgbClr val="5A5A5A"/>
                </a:solidFill>
              </a:defRPr>
            </a:lvl1pPr>
            <a:lvl2pPr>
              <a:defRPr sz="1800"/>
            </a:lvl2pPr>
            <a:lvl3pPr>
              <a:defRPr sz="1800"/>
            </a:lvl3pPr>
            <a:lvl4pPr>
              <a:defRPr sz="1800"/>
            </a:lvl4pPr>
            <a:lvl5pPr>
              <a:defRPr sz="1800"/>
            </a:lvl5pPr>
          </a:lstStyle>
          <a:p>
            <a:pPr lvl="0"/>
            <a:r>
              <a:rPr lang="en-US" dirty="0" err="1"/>
              <a:t>Teksti</a:t>
            </a:r>
            <a:endParaRPr lang="en-US" dirty="0"/>
          </a:p>
        </p:txBody>
      </p:sp>
      <p:sp>
        <p:nvSpPr>
          <p:cNvPr id="15" name="Picture Placeholder 8"/>
          <p:cNvSpPr>
            <a:spLocks noGrp="1"/>
          </p:cNvSpPr>
          <p:nvPr>
            <p:ph type="pic" sz="quarter" idx="12"/>
          </p:nvPr>
        </p:nvSpPr>
        <p:spPr>
          <a:xfrm>
            <a:off x="7041736" y="0"/>
            <a:ext cx="5147089" cy="5666154"/>
          </a:xfrm>
        </p:spPr>
        <p:txBody>
          <a:bodyPr/>
          <a:lstStyle>
            <a:lvl1pPr marL="0" indent="0">
              <a:buNone/>
              <a:defRPr/>
            </a:lvl1pPr>
          </a:lstStyle>
          <a:p>
            <a:endParaRPr lang="en-US" dirty="0"/>
          </a:p>
        </p:txBody>
      </p:sp>
      <p:pic>
        <p:nvPicPr>
          <p:cNvPr id="2" name="Picture 1">
            <a:extLst>
              <a:ext uri="{FF2B5EF4-FFF2-40B4-BE49-F238E27FC236}">
                <a16:creationId xmlns:a16="http://schemas.microsoft.com/office/drawing/2014/main" id="{A2911015-1A58-4E23-93D6-F34151507960}"/>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1167307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sältödia_teksti">
    <p:spTree>
      <p:nvGrpSpPr>
        <p:cNvPr id="1" name=""/>
        <p:cNvGrpSpPr/>
        <p:nvPr/>
      </p:nvGrpSpPr>
      <p:grpSpPr>
        <a:xfrm>
          <a:off x="0" y="0"/>
          <a:ext cx="0" cy="0"/>
          <a:chOff x="0" y="0"/>
          <a:chExt cx="0" cy="0"/>
        </a:xfrm>
      </p:grpSpPr>
      <p:sp>
        <p:nvSpPr>
          <p:cNvPr id="6" name="Rectangle 5">
            <a:extLst>
              <a:ext uri="{C183D7F6-B498-43B3-948B-1728B52AA6E4}">
                <adec:decorative xmlns:adec="http://schemas.microsoft.com/office/drawing/2017/decorative" val="1"/>
              </a:ext>
            </a:extLst>
          </p:cNvPr>
          <p:cNvSpPr/>
          <p:nvPr userDrawn="1"/>
        </p:nvSpPr>
        <p:spPr>
          <a:xfrm>
            <a:off x="10754335" y="0"/>
            <a:ext cx="1434490" cy="6858000"/>
          </a:xfrm>
          <a:prstGeom prst="rect">
            <a:avLst/>
          </a:prstGeom>
          <a:solidFill>
            <a:srgbClr val="FFF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12" name="Content Placeholder 2"/>
          <p:cNvSpPr>
            <a:spLocks noGrp="1"/>
          </p:cNvSpPr>
          <p:nvPr>
            <p:ph idx="1" hasCustomPrompt="1"/>
          </p:nvPr>
        </p:nvSpPr>
        <p:spPr>
          <a:xfrm>
            <a:off x="650202" y="609602"/>
            <a:ext cx="9477499" cy="4601985"/>
          </a:xfrm>
        </p:spPr>
        <p:txBody>
          <a:bodyPr>
            <a:noAutofit/>
          </a:bodyPr>
          <a:lstStyle>
            <a:lvl1pPr marL="0" indent="0">
              <a:buClr>
                <a:srgbClr val="5A5A5A"/>
              </a:buClr>
              <a:buFont typeface="Arial"/>
              <a:buNone/>
              <a:defRPr sz="2400" baseline="0">
                <a:solidFill>
                  <a:srgbClr val="5A5A5A"/>
                </a:solidFill>
              </a:defRPr>
            </a:lvl1pPr>
            <a:lvl2pPr>
              <a:defRPr sz="1800"/>
            </a:lvl2pPr>
            <a:lvl3pPr>
              <a:defRPr sz="1800"/>
            </a:lvl3pPr>
            <a:lvl4pPr>
              <a:defRPr sz="1800"/>
            </a:lvl4pPr>
            <a:lvl5pPr>
              <a:defRPr sz="1800"/>
            </a:lvl5pPr>
          </a:lstStyle>
          <a:p>
            <a:pPr lvl="0"/>
            <a:r>
              <a:rPr lang="en-US" dirty="0" err="1"/>
              <a:t>Teksti</a:t>
            </a:r>
            <a:endParaRPr lang="en-US" dirty="0"/>
          </a:p>
        </p:txBody>
      </p:sp>
      <p:pic>
        <p:nvPicPr>
          <p:cNvPr id="2" name="Picture 1">
            <a:extLst>
              <a:ext uri="{FF2B5EF4-FFF2-40B4-BE49-F238E27FC236}">
                <a16:creationId xmlns:a16="http://schemas.microsoft.com/office/drawing/2014/main" id="{5887E9D5-489A-4EA3-8B59-C3D27D652426}"/>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7192902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sältödia_otsikko_tyhjä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49008-A790-9F40-A083-446FED94E54E}"/>
              </a:ext>
            </a:extLst>
          </p:cNvPr>
          <p:cNvSpPr>
            <a:spLocks noGrp="1"/>
          </p:cNvSpPr>
          <p:nvPr>
            <p:ph type="title" hasCustomPrompt="1"/>
          </p:nvPr>
        </p:nvSpPr>
        <p:spPr>
          <a:xfrm>
            <a:off x="527271" y="550744"/>
            <a:ext cx="6600441" cy="1016000"/>
          </a:xfrm>
        </p:spPr>
        <p:txBody>
          <a:bodyPr/>
          <a:lstStyle>
            <a:lvl1pPr>
              <a:defRPr sz="3000">
                <a:solidFill>
                  <a:srgbClr val="5A5A5A"/>
                </a:solidFill>
              </a:defRPr>
            </a:lvl1pPr>
          </a:lstStyle>
          <a:p>
            <a:pPr lvl="0"/>
            <a:r>
              <a:rPr lang="en-US" dirty="0"/>
              <a:t>OTSIKKO</a:t>
            </a:r>
          </a:p>
        </p:txBody>
      </p:sp>
      <p:pic>
        <p:nvPicPr>
          <p:cNvPr id="3" name="Picture 2">
            <a:extLst>
              <a:ext uri="{FF2B5EF4-FFF2-40B4-BE49-F238E27FC236}">
                <a16:creationId xmlns:a16="http://schemas.microsoft.com/office/drawing/2014/main" id="{836F4917-7991-4E4C-8865-5D48B4284D7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196862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oitusdia_2">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88825" cy="3163592"/>
          </a:xfrm>
          <a:prstGeom prst="rect">
            <a:avLst/>
          </a:prstGeom>
        </p:spPr>
      </p:pic>
      <p:sp>
        <p:nvSpPr>
          <p:cNvPr id="6" name="Title 1">
            <a:extLst>
              <a:ext uri="{FF2B5EF4-FFF2-40B4-BE49-F238E27FC236}">
                <a16:creationId xmlns:a16="http://schemas.microsoft.com/office/drawing/2014/main" id="{22B0BAB5-7938-4C84-918B-56D211D6CE1D}"/>
              </a:ext>
            </a:extLst>
          </p:cNvPr>
          <p:cNvSpPr>
            <a:spLocks noGrp="1"/>
          </p:cNvSpPr>
          <p:nvPr>
            <p:ph type="title" hasCustomPrompt="1"/>
          </p:nvPr>
        </p:nvSpPr>
        <p:spPr>
          <a:xfrm>
            <a:off x="503459" y="3705633"/>
            <a:ext cx="11162063" cy="1286529"/>
          </a:xfrm>
        </p:spPr>
        <p:txBody>
          <a:bodyPr anchor="t" anchorCtr="0">
            <a:noAutofit/>
          </a:bodyPr>
          <a:lstStyle>
            <a:lvl1pPr algn="l">
              <a:lnSpc>
                <a:spcPct val="110000"/>
              </a:lnSpc>
              <a:defRPr sz="4000" b="1">
                <a:solidFill>
                  <a:srgbClr val="FF5000"/>
                </a:solidFill>
              </a:defRPr>
            </a:lvl1pPr>
          </a:lstStyle>
          <a:p>
            <a:r>
              <a:rPr lang="fi-FI" dirty="0"/>
              <a:t>OTSIKKO</a:t>
            </a:r>
            <a:endParaRPr lang="en-US" dirty="0"/>
          </a:p>
        </p:txBody>
      </p:sp>
      <p:pic>
        <p:nvPicPr>
          <p:cNvPr id="2" name="Picture 1" descr="Metropolia Ammattikorkeakoulu.">
            <a:extLst>
              <a:ext uri="{FF2B5EF4-FFF2-40B4-BE49-F238E27FC236}">
                <a16:creationId xmlns:a16="http://schemas.microsoft.com/office/drawing/2014/main" id="{4A69CE1B-BFE1-4E2A-BCB2-6CA2519DDC07}"/>
              </a:ext>
            </a:extLst>
          </p:cNvPr>
          <p:cNvPicPr>
            <a:picLocks noChangeAspect="1"/>
          </p:cNvPicPr>
          <p:nvPr userDrawn="1"/>
        </p:nvPicPr>
        <p:blipFill>
          <a:blip r:embed="rId3"/>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5775495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sältödia_otsikko_tyhjä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E255-173B-4F4F-996E-0AB6E9F20521}"/>
              </a:ext>
            </a:extLst>
          </p:cNvPr>
          <p:cNvSpPr>
            <a:spLocks noGrp="1"/>
          </p:cNvSpPr>
          <p:nvPr>
            <p:ph type="title" hasCustomPrompt="1"/>
          </p:nvPr>
        </p:nvSpPr>
        <p:spPr>
          <a:xfrm>
            <a:off x="527271" y="550744"/>
            <a:ext cx="6600441" cy="1016000"/>
          </a:xfrm>
        </p:spPr>
        <p:txBody>
          <a:bodyPr/>
          <a:lstStyle>
            <a:lvl1pPr>
              <a:defRPr sz="3000">
                <a:solidFill>
                  <a:srgbClr val="5A5A5A"/>
                </a:solidFill>
              </a:defRPr>
            </a:lvl1pPr>
          </a:lstStyle>
          <a:p>
            <a:pPr lvl="0"/>
            <a:r>
              <a:rPr lang="en-US" dirty="0"/>
              <a:t>OTSIKKO</a:t>
            </a:r>
          </a:p>
        </p:txBody>
      </p:sp>
      <p:pic>
        <p:nvPicPr>
          <p:cNvPr id="3" name="Picture 2">
            <a:extLst>
              <a:ext uri="{FF2B5EF4-FFF2-40B4-BE49-F238E27FC236}">
                <a16:creationId xmlns:a16="http://schemas.microsoft.com/office/drawing/2014/main" id="{A1C39C95-0C78-40BC-9D23-C64BC63828D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28965426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äliotsikkodia_3">
    <p:spTree>
      <p:nvGrpSpPr>
        <p:cNvPr id="1" name=""/>
        <p:cNvGrpSpPr/>
        <p:nvPr/>
      </p:nvGrpSpPr>
      <p:grpSpPr>
        <a:xfrm>
          <a:off x="0" y="0"/>
          <a:ext cx="0" cy="0"/>
          <a:chOff x="0" y="0"/>
          <a:chExt cx="0" cy="0"/>
        </a:xfrm>
      </p:grpSpPr>
      <p:sp>
        <p:nvSpPr>
          <p:cNvPr id="5" name="Rectangle 4">
            <a:extLst>
              <a:ext uri="{C183D7F6-B498-43B3-948B-1728B52AA6E4}">
                <adec:decorative xmlns:adec="http://schemas.microsoft.com/office/drawing/2017/decorative" val="1"/>
              </a:ext>
            </a:extLst>
          </p:cNvPr>
          <p:cNvSpPr/>
          <p:nvPr userDrawn="1"/>
        </p:nvSpPr>
        <p:spPr>
          <a:xfrm>
            <a:off x="1" y="0"/>
            <a:ext cx="1434490" cy="6858000"/>
          </a:xfrm>
          <a:prstGeom prst="rect">
            <a:avLst/>
          </a:prstGeom>
          <a:solidFill>
            <a:srgbClr val="FF5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2" name="Title 1">
            <a:extLst>
              <a:ext uri="{FF2B5EF4-FFF2-40B4-BE49-F238E27FC236}">
                <a16:creationId xmlns:a16="http://schemas.microsoft.com/office/drawing/2014/main" id="{EED6F256-C579-A346-AF42-3D9DBA48B0E3}"/>
              </a:ext>
            </a:extLst>
          </p:cNvPr>
          <p:cNvSpPr>
            <a:spLocks noGrp="1"/>
          </p:cNvSpPr>
          <p:nvPr>
            <p:ph type="title" hasCustomPrompt="1"/>
          </p:nvPr>
        </p:nvSpPr>
        <p:spPr>
          <a:xfrm>
            <a:off x="2090354" y="2626476"/>
            <a:ext cx="6756330" cy="1391855"/>
          </a:xfrm>
        </p:spPr>
        <p:txBody>
          <a:bodyPr/>
          <a:lstStyle>
            <a:lvl1pPr>
              <a:defRPr sz="3000">
                <a:solidFill>
                  <a:srgbClr val="5A5A5A"/>
                </a:solidFill>
              </a:defRPr>
            </a:lvl1pPr>
          </a:lstStyle>
          <a:p>
            <a:pPr lvl="0"/>
            <a:r>
              <a:rPr lang="en-US" dirty="0"/>
              <a:t>OTSIKKO</a:t>
            </a:r>
          </a:p>
        </p:txBody>
      </p:sp>
      <p:pic>
        <p:nvPicPr>
          <p:cNvPr id="3" name="Picture 2">
            <a:extLst>
              <a:ext uri="{FF2B5EF4-FFF2-40B4-BE49-F238E27FC236}">
                <a16:creationId xmlns:a16="http://schemas.microsoft.com/office/drawing/2014/main" id="{D497D28E-814D-473B-A103-C5BC7959130B}"/>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8992174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isältödia_otsikko_teksti_1">
    <p:spTree>
      <p:nvGrpSpPr>
        <p:cNvPr id="1" name=""/>
        <p:cNvGrpSpPr/>
        <p:nvPr/>
      </p:nvGrpSpPr>
      <p:grpSpPr>
        <a:xfrm>
          <a:off x="0" y="0"/>
          <a:ext cx="0" cy="0"/>
          <a:chOff x="0" y="0"/>
          <a:chExt cx="0" cy="0"/>
        </a:xfrm>
      </p:grpSpPr>
      <p:sp>
        <p:nvSpPr>
          <p:cNvPr id="5" name="Rectangle 4">
            <a:extLst>
              <a:ext uri="{C183D7F6-B498-43B3-948B-1728B52AA6E4}">
                <adec:decorative xmlns:adec="http://schemas.microsoft.com/office/drawing/2017/decorative" val="1"/>
              </a:ext>
            </a:extLst>
          </p:cNvPr>
          <p:cNvSpPr/>
          <p:nvPr userDrawn="1"/>
        </p:nvSpPr>
        <p:spPr>
          <a:xfrm>
            <a:off x="10754335" y="0"/>
            <a:ext cx="1434490" cy="6858000"/>
          </a:xfrm>
          <a:prstGeom prst="rect">
            <a:avLst/>
          </a:prstGeom>
          <a:solidFill>
            <a:srgbClr val="FFF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2" name="Title 1">
            <a:extLst>
              <a:ext uri="{FF2B5EF4-FFF2-40B4-BE49-F238E27FC236}">
                <a16:creationId xmlns:a16="http://schemas.microsoft.com/office/drawing/2014/main" id="{5CF343C3-2969-6343-AC9B-D9FE59DCF083}"/>
              </a:ext>
            </a:extLst>
          </p:cNvPr>
          <p:cNvSpPr>
            <a:spLocks noGrp="1"/>
          </p:cNvSpPr>
          <p:nvPr>
            <p:ph type="title" hasCustomPrompt="1"/>
          </p:nvPr>
        </p:nvSpPr>
        <p:spPr>
          <a:xfrm>
            <a:off x="992953" y="539280"/>
            <a:ext cx="5470771" cy="1391855"/>
          </a:xfrm>
        </p:spPr>
        <p:txBody>
          <a:bodyPr/>
          <a:lstStyle>
            <a:lvl1pPr>
              <a:defRPr sz="3000">
                <a:solidFill>
                  <a:srgbClr val="5A5A5A"/>
                </a:solidFill>
              </a:defRPr>
            </a:lvl1pPr>
          </a:lstStyle>
          <a:p>
            <a:pPr lvl="0"/>
            <a:r>
              <a:rPr lang="en-US" dirty="0"/>
              <a:t>OTSIKKO</a:t>
            </a:r>
          </a:p>
        </p:txBody>
      </p:sp>
      <p:sp>
        <p:nvSpPr>
          <p:cNvPr id="11" name="Content Placeholder 2"/>
          <p:cNvSpPr>
            <a:spLocks noGrp="1"/>
          </p:cNvSpPr>
          <p:nvPr>
            <p:ph idx="1" hasCustomPrompt="1"/>
          </p:nvPr>
        </p:nvSpPr>
        <p:spPr>
          <a:xfrm>
            <a:off x="992953" y="2183390"/>
            <a:ext cx="9118606" cy="2939888"/>
          </a:xfrm>
        </p:spPr>
        <p:txBody>
          <a:bodyPr>
            <a:noAutofit/>
          </a:bodyPr>
          <a:lstStyle>
            <a:lvl1pPr marL="0" indent="0">
              <a:buClr>
                <a:srgbClr val="5A5A5A"/>
              </a:buClr>
              <a:buFont typeface="Arial"/>
              <a:buNone/>
              <a:defRPr sz="2400" baseline="0">
                <a:solidFill>
                  <a:srgbClr val="5A5A5A"/>
                </a:solidFill>
              </a:defRPr>
            </a:lvl1pPr>
            <a:lvl2pPr>
              <a:defRPr sz="1800"/>
            </a:lvl2pPr>
            <a:lvl3pPr>
              <a:defRPr sz="1800"/>
            </a:lvl3pPr>
            <a:lvl4pPr>
              <a:defRPr sz="1800"/>
            </a:lvl4pPr>
            <a:lvl5pPr>
              <a:defRPr sz="1800"/>
            </a:lvl5pPr>
          </a:lstStyle>
          <a:p>
            <a:pPr lvl="0"/>
            <a:r>
              <a:rPr lang="en-US" dirty="0" err="1"/>
              <a:t>Teksti</a:t>
            </a:r>
            <a:endParaRPr lang="en-US" dirty="0"/>
          </a:p>
        </p:txBody>
      </p:sp>
      <p:pic>
        <p:nvPicPr>
          <p:cNvPr id="3" name="Picture 2">
            <a:extLst>
              <a:ext uri="{FF2B5EF4-FFF2-40B4-BE49-F238E27FC236}">
                <a16:creationId xmlns:a16="http://schemas.microsoft.com/office/drawing/2014/main" id="{9306CDE3-86FE-4E90-A51F-059B9AAB98BB}"/>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28410733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sältödia_otsikko_teksti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C1BC-2565-5544-BB5B-DF4611A22139}"/>
              </a:ext>
            </a:extLst>
          </p:cNvPr>
          <p:cNvSpPr>
            <a:spLocks noGrp="1"/>
          </p:cNvSpPr>
          <p:nvPr>
            <p:ph type="title" hasCustomPrompt="1"/>
          </p:nvPr>
        </p:nvSpPr>
        <p:spPr>
          <a:xfrm>
            <a:off x="2067653" y="539280"/>
            <a:ext cx="5470771" cy="1391855"/>
          </a:xfrm>
        </p:spPr>
        <p:txBody>
          <a:bodyPr/>
          <a:lstStyle>
            <a:lvl1pPr>
              <a:defRPr sz="3000">
                <a:solidFill>
                  <a:srgbClr val="5A5A5A"/>
                </a:solidFill>
              </a:defRPr>
            </a:lvl1pPr>
          </a:lstStyle>
          <a:p>
            <a:pPr lvl="0"/>
            <a:r>
              <a:rPr lang="en-US" dirty="0"/>
              <a:t>OTSIKKO</a:t>
            </a:r>
          </a:p>
        </p:txBody>
      </p:sp>
      <p:sp>
        <p:nvSpPr>
          <p:cNvPr id="15" name="Content Placeholder 2"/>
          <p:cNvSpPr>
            <a:spLocks noGrp="1"/>
          </p:cNvSpPr>
          <p:nvPr>
            <p:ph idx="1" hasCustomPrompt="1"/>
          </p:nvPr>
        </p:nvSpPr>
        <p:spPr>
          <a:xfrm>
            <a:off x="2067653" y="2183390"/>
            <a:ext cx="9118606" cy="2939888"/>
          </a:xfrm>
        </p:spPr>
        <p:txBody>
          <a:bodyPr>
            <a:noAutofit/>
          </a:bodyPr>
          <a:lstStyle>
            <a:lvl1pPr marL="0" indent="0">
              <a:buClr>
                <a:srgbClr val="5A5A5A"/>
              </a:buClr>
              <a:buFont typeface="Arial"/>
              <a:buNone/>
              <a:defRPr sz="2400" baseline="0">
                <a:solidFill>
                  <a:srgbClr val="5A5A5A"/>
                </a:solidFill>
              </a:defRPr>
            </a:lvl1pPr>
            <a:lvl2pPr>
              <a:defRPr sz="1800"/>
            </a:lvl2pPr>
            <a:lvl3pPr>
              <a:defRPr sz="1800"/>
            </a:lvl3pPr>
            <a:lvl4pPr>
              <a:defRPr sz="1800"/>
            </a:lvl4pPr>
            <a:lvl5pPr>
              <a:defRPr sz="1800"/>
            </a:lvl5pPr>
          </a:lstStyle>
          <a:p>
            <a:pPr lvl="0"/>
            <a:r>
              <a:rPr lang="en-US" dirty="0" err="1"/>
              <a:t>Teksti</a:t>
            </a:r>
            <a:endParaRPr lang="en-US" dirty="0"/>
          </a:p>
        </p:txBody>
      </p:sp>
      <p:sp>
        <p:nvSpPr>
          <p:cNvPr id="3" name="Rectangle 2">
            <a:extLst>
              <a:ext uri="{FF2B5EF4-FFF2-40B4-BE49-F238E27FC236}">
                <a16:creationId xmlns:a16="http://schemas.microsoft.com/office/drawing/2014/main" id="{2BACFF51-2D03-4B25-9914-A899DBDB58D1}"/>
              </a:ext>
              <a:ext uri="{C183D7F6-B498-43B3-948B-1728B52AA6E4}">
                <adec:decorative xmlns:adec="http://schemas.microsoft.com/office/drawing/2017/decorative" val="1"/>
              </a:ext>
            </a:extLst>
          </p:cNvPr>
          <p:cNvSpPr/>
          <p:nvPr userDrawn="1"/>
        </p:nvSpPr>
        <p:spPr>
          <a:xfrm>
            <a:off x="1" y="0"/>
            <a:ext cx="1434490" cy="6858000"/>
          </a:xfrm>
          <a:prstGeom prst="rect">
            <a:avLst/>
          </a:prstGeom>
          <a:solidFill>
            <a:srgbClr val="FF5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pic>
        <p:nvPicPr>
          <p:cNvPr id="4" name="Picture 3">
            <a:extLst>
              <a:ext uri="{FF2B5EF4-FFF2-40B4-BE49-F238E27FC236}">
                <a16:creationId xmlns:a16="http://schemas.microsoft.com/office/drawing/2014/main" id="{710E9725-3525-4901-89F2-169DA6AC827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34011118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ogan/sitaatti">
    <p:spTree>
      <p:nvGrpSpPr>
        <p:cNvPr id="1" name=""/>
        <p:cNvGrpSpPr/>
        <p:nvPr/>
      </p:nvGrpSpPr>
      <p:grpSpPr>
        <a:xfrm>
          <a:off x="0" y="0"/>
          <a:ext cx="0" cy="0"/>
          <a:chOff x="0" y="0"/>
          <a:chExt cx="0" cy="0"/>
        </a:xfrm>
      </p:grpSpPr>
      <p:sp>
        <p:nvSpPr>
          <p:cNvPr id="3" name="Rectangle 2">
            <a:extLst>
              <a:ext uri="{C183D7F6-B498-43B3-948B-1728B52AA6E4}">
                <adec:decorative xmlns:adec="http://schemas.microsoft.com/office/drawing/2017/decorative" val="1"/>
              </a:ext>
            </a:extLst>
          </p:cNvPr>
          <p:cNvSpPr/>
          <p:nvPr userDrawn="1"/>
        </p:nvSpPr>
        <p:spPr>
          <a:xfrm>
            <a:off x="5364336" y="0"/>
            <a:ext cx="6824488" cy="4500134"/>
          </a:xfrm>
          <a:prstGeom prst="rect">
            <a:avLst/>
          </a:prstGeom>
          <a:solidFill>
            <a:srgbClr val="FFF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5" name="Text Placeholder 4"/>
          <p:cNvSpPr>
            <a:spLocks noGrp="1"/>
          </p:cNvSpPr>
          <p:nvPr>
            <p:ph type="body" sz="quarter" idx="11" hasCustomPrompt="1"/>
          </p:nvPr>
        </p:nvSpPr>
        <p:spPr>
          <a:xfrm>
            <a:off x="1484111" y="2243937"/>
            <a:ext cx="4456112" cy="1316038"/>
          </a:xfrm>
        </p:spPr>
        <p:txBody>
          <a:bodyPr>
            <a:normAutofit/>
          </a:bodyPr>
          <a:lstStyle>
            <a:lvl1pPr marL="0" indent="0">
              <a:buNone/>
              <a:defRPr sz="2800" baseline="0"/>
            </a:lvl1pPr>
          </a:lstStyle>
          <a:p>
            <a:pPr lvl="0"/>
            <a:r>
              <a:rPr lang="en-US" dirty="0" err="1"/>
              <a:t>Sitaatti</a:t>
            </a:r>
            <a:r>
              <a:rPr lang="en-US" dirty="0"/>
              <a:t> tai slogan</a:t>
            </a:r>
          </a:p>
        </p:txBody>
      </p:sp>
      <p:pic>
        <p:nvPicPr>
          <p:cNvPr id="13" name="Picture 12">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715125" y="1384300"/>
            <a:ext cx="5473700" cy="5473700"/>
          </a:xfrm>
          <a:prstGeom prst="rect">
            <a:avLst/>
          </a:prstGeom>
        </p:spPr>
      </p:pic>
      <p:pic>
        <p:nvPicPr>
          <p:cNvPr id="2" name="Picture 1">
            <a:extLst>
              <a:ext uri="{FF2B5EF4-FFF2-40B4-BE49-F238E27FC236}">
                <a16:creationId xmlns:a16="http://schemas.microsoft.com/office/drawing/2014/main" id="{535D9CEA-03C2-4683-94BB-38EC15877FC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18916851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ogan/sitaatti_2">
    <p:spTree>
      <p:nvGrpSpPr>
        <p:cNvPr id="1" name=""/>
        <p:cNvGrpSpPr/>
        <p:nvPr/>
      </p:nvGrpSpPr>
      <p:grpSpPr>
        <a:xfrm>
          <a:off x="0" y="0"/>
          <a:ext cx="0" cy="0"/>
          <a:chOff x="0" y="0"/>
          <a:chExt cx="0" cy="0"/>
        </a:xfrm>
      </p:grpSpPr>
      <p:sp>
        <p:nvSpPr>
          <p:cNvPr id="3" name="Rectangle 2">
            <a:extLst>
              <a:ext uri="{C183D7F6-B498-43B3-948B-1728B52AA6E4}">
                <adec:decorative xmlns:adec="http://schemas.microsoft.com/office/drawing/2017/decorative" val="1"/>
              </a:ext>
            </a:extLst>
          </p:cNvPr>
          <p:cNvSpPr/>
          <p:nvPr userDrawn="1"/>
        </p:nvSpPr>
        <p:spPr>
          <a:xfrm>
            <a:off x="5364336" y="0"/>
            <a:ext cx="6824488" cy="4500134"/>
          </a:xfrm>
          <a:prstGeom prst="rect">
            <a:avLst/>
          </a:prstGeom>
          <a:solidFill>
            <a:srgbClr val="FFF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5" name="Text Placeholder 4"/>
          <p:cNvSpPr>
            <a:spLocks noGrp="1"/>
          </p:cNvSpPr>
          <p:nvPr>
            <p:ph type="body" sz="quarter" idx="11" hasCustomPrompt="1"/>
          </p:nvPr>
        </p:nvSpPr>
        <p:spPr>
          <a:xfrm>
            <a:off x="1484111" y="2243937"/>
            <a:ext cx="4456112" cy="1316038"/>
          </a:xfrm>
        </p:spPr>
        <p:txBody>
          <a:bodyPr>
            <a:noAutofit/>
          </a:bodyPr>
          <a:lstStyle>
            <a:lvl1pPr marL="0" indent="0">
              <a:buNone/>
              <a:defRPr sz="2800" baseline="0"/>
            </a:lvl1pPr>
          </a:lstStyle>
          <a:p>
            <a:pPr lvl="0"/>
            <a:r>
              <a:rPr lang="en-US" dirty="0" err="1"/>
              <a:t>Sitaatti</a:t>
            </a:r>
            <a:r>
              <a:rPr lang="en-US" dirty="0"/>
              <a:t> tai slogan</a:t>
            </a:r>
          </a:p>
        </p:txBody>
      </p:sp>
      <p:sp>
        <p:nvSpPr>
          <p:cNvPr id="7" name="Picture Placeholder 6"/>
          <p:cNvSpPr>
            <a:spLocks noGrp="1"/>
          </p:cNvSpPr>
          <p:nvPr>
            <p:ph type="pic" sz="quarter" idx="12"/>
          </p:nvPr>
        </p:nvSpPr>
        <p:spPr>
          <a:xfrm>
            <a:off x="6740525" y="1409700"/>
            <a:ext cx="5448300" cy="5448300"/>
          </a:xfrm>
        </p:spPr>
        <p:txBody>
          <a:bodyPr/>
          <a:lstStyle/>
          <a:p>
            <a:endParaRPr lang="en-US"/>
          </a:p>
        </p:txBody>
      </p:sp>
      <p:pic>
        <p:nvPicPr>
          <p:cNvPr id="2" name="Picture 1">
            <a:extLst>
              <a:ext uri="{FF2B5EF4-FFF2-40B4-BE49-F238E27FC236}">
                <a16:creationId xmlns:a16="http://schemas.microsoft.com/office/drawing/2014/main" id="{1F8CC785-6C44-4182-8E65-F01DBB709DC1}"/>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36690244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8" name="Media Placeholder 7"/>
          <p:cNvSpPr>
            <a:spLocks noGrp="1"/>
          </p:cNvSpPr>
          <p:nvPr>
            <p:ph type="media" sz="quarter" idx="10"/>
          </p:nvPr>
        </p:nvSpPr>
        <p:spPr>
          <a:xfrm>
            <a:off x="2995399" y="1612706"/>
            <a:ext cx="6198027" cy="3182412"/>
          </a:xfrm>
        </p:spPr>
        <p:txBody>
          <a:bodyPr/>
          <a:lstStyle/>
          <a:p>
            <a:endParaRPr lang="fi-FI"/>
          </a:p>
        </p:txBody>
      </p:sp>
      <p:pic>
        <p:nvPicPr>
          <p:cNvPr id="2" name="Picture 1">
            <a:extLst>
              <a:ext uri="{FF2B5EF4-FFF2-40B4-BE49-F238E27FC236}">
                <a16:creationId xmlns:a16="http://schemas.microsoft.com/office/drawing/2014/main" id="{3FAD0950-44FC-45CE-A679-3F96F8F50C5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24532976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opetusdia">
    <p:spTree>
      <p:nvGrpSpPr>
        <p:cNvPr id="1" name=""/>
        <p:cNvGrpSpPr/>
        <p:nvPr/>
      </p:nvGrpSpPr>
      <p:grpSpPr>
        <a:xfrm>
          <a:off x="0" y="0"/>
          <a:ext cx="0" cy="0"/>
          <a:chOff x="0" y="0"/>
          <a:chExt cx="0" cy="0"/>
        </a:xfrm>
      </p:grpSpPr>
      <p:sp>
        <p:nvSpPr>
          <p:cNvPr id="10" name="Rectangle 9">
            <a:extLst>
              <a:ext uri="{C183D7F6-B498-43B3-948B-1728B52AA6E4}">
                <adec:decorative xmlns:adec="http://schemas.microsoft.com/office/drawing/2017/decorative" val="1"/>
              </a:ext>
            </a:extLst>
          </p:cNvPr>
          <p:cNvSpPr/>
          <p:nvPr userDrawn="1"/>
        </p:nvSpPr>
        <p:spPr>
          <a:xfrm>
            <a:off x="0" y="0"/>
            <a:ext cx="7020000" cy="6858000"/>
          </a:xfrm>
          <a:prstGeom prst="rect">
            <a:avLst/>
          </a:prstGeom>
          <a:solidFill>
            <a:srgbClr val="FFF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
        <p:nvSpPr>
          <p:cNvPr id="4" name="Title 3">
            <a:extLst>
              <a:ext uri="{FF2B5EF4-FFF2-40B4-BE49-F238E27FC236}">
                <a16:creationId xmlns:a16="http://schemas.microsoft.com/office/drawing/2014/main" id="{1AD56A16-7194-0C4D-AC11-246776FE6055}"/>
              </a:ext>
            </a:extLst>
          </p:cNvPr>
          <p:cNvSpPr>
            <a:spLocks noGrp="1"/>
          </p:cNvSpPr>
          <p:nvPr>
            <p:ph type="title" hasCustomPrompt="1"/>
          </p:nvPr>
        </p:nvSpPr>
        <p:spPr>
          <a:xfrm>
            <a:off x="8184681" y="2222786"/>
            <a:ext cx="2852771" cy="1699927"/>
          </a:xfrm>
        </p:spPr>
        <p:txBody>
          <a:bodyPr/>
          <a:lstStyle>
            <a:lvl1pPr algn="r">
              <a:defRPr sz="3000">
                <a:solidFill>
                  <a:srgbClr val="5A5A5A"/>
                </a:solidFill>
              </a:defRPr>
            </a:lvl1pPr>
          </a:lstStyle>
          <a:p>
            <a:pPr lvl="0"/>
            <a:r>
              <a:rPr lang="en-US" dirty="0"/>
              <a:t>LOPETUS</a:t>
            </a:r>
          </a:p>
        </p:txBody>
      </p:sp>
      <p:pic>
        <p:nvPicPr>
          <p:cNvPr id="2" name="Picture 1">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168400"/>
            <a:ext cx="7023100" cy="5689600"/>
          </a:xfrm>
          <a:prstGeom prst="rect">
            <a:avLst/>
          </a:prstGeom>
        </p:spPr>
      </p:pic>
      <p:pic>
        <p:nvPicPr>
          <p:cNvPr id="3" name="Picture 2">
            <a:extLst>
              <a:ext uri="{FF2B5EF4-FFF2-40B4-BE49-F238E27FC236}">
                <a16:creationId xmlns:a16="http://schemas.microsoft.com/office/drawing/2014/main" id="{661E5A0C-DAFC-43D2-9B26-5DB4C01A54F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35760156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Otsikko ja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D9DE590-F579-43CA-A716-3D3C4F69D562}"/>
              </a:ext>
            </a:extLst>
          </p:cNvPr>
          <p:cNvSpPr>
            <a:spLocks noGrp="1"/>
          </p:cNvSpPr>
          <p:nvPr>
            <p:ph type="title"/>
          </p:nvPr>
        </p:nvSpPr>
        <p:spPr/>
        <p:txBody>
          <a:bodyPr/>
          <a:lstStyle/>
          <a:p>
            <a:r>
              <a:rPr lang="fi-FI"/>
              <a:t>Muokkaa ots. perustyyl. napsautt.</a:t>
            </a:r>
          </a:p>
        </p:txBody>
      </p:sp>
      <p:sp>
        <p:nvSpPr>
          <p:cNvPr id="3" name="Sisällön paikkamerkki 2">
            <a:extLst>
              <a:ext uri="{FF2B5EF4-FFF2-40B4-BE49-F238E27FC236}">
                <a16:creationId xmlns:a16="http://schemas.microsoft.com/office/drawing/2014/main" id="{FD284DB2-8CAD-4226-A019-A8128A0FE402}"/>
              </a:ext>
            </a:extLst>
          </p:cNvPr>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Päivämäärän paikkamerkki 3">
            <a:extLst>
              <a:ext uri="{FF2B5EF4-FFF2-40B4-BE49-F238E27FC236}">
                <a16:creationId xmlns:a16="http://schemas.microsoft.com/office/drawing/2014/main" id="{CF9E27FD-BDB8-4AAC-A5B4-5C3F0FBB6D88}"/>
              </a:ext>
            </a:extLst>
          </p:cNvPr>
          <p:cNvSpPr>
            <a:spLocks noGrp="1"/>
          </p:cNvSpPr>
          <p:nvPr>
            <p:ph type="dt" sz="half" idx="10"/>
          </p:nvPr>
        </p:nvSpPr>
        <p:spPr/>
        <p:txBody>
          <a:bodyPr/>
          <a:lstStyle/>
          <a:p>
            <a:fld id="{99539639-806C-4288-BC4D-050B14BC5125}" type="datetimeFigureOut">
              <a:rPr lang="fi-FI" smtClean="0"/>
              <a:t>2.5.2022</a:t>
            </a:fld>
            <a:endParaRPr lang="fi-FI"/>
          </a:p>
        </p:txBody>
      </p:sp>
      <p:sp>
        <p:nvSpPr>
          <p:cNvPr id="5" name="Alatunnisteen paikkamerkki 4">
            <a:extLst>
              <a:ext uri="{FF2B5EF4-FFF2-40B4-BE49-F238E27FC236}">
                <a16:creationId xmlns:a16="http://schemas.microsoft.com/office/drawing/2014/main" id="{3FFFD4B2-C991-493A-BF4E-84C29C71EB51}"/>
              </a:ext>
            </a:extLst>
          </p:cNvPr>
          <p:cNvSpPr>
            <a:spLocks noGrp="1"/>
          </p:cNvSpPr>
          <p:nvPr>
            <p:ph type="ftr" sz="quarter" idx="11"/>
          </p:nvPr>
        </p:nvSpPr>
        <p:spPr/>
        <p:txBody>
          <a:bodyPr/>
          <a:lstStyle/>
          <a:p>
            <a:endParaRPr lang="fi-FI"/>
          </a:p>
        </p:txBody>
      </p:sp>
      <p:sp>
        <p:nvSpPr>
          <p:cNvPr id="6" name="Dian numeron paikkamerkki 5">
            <a:extLst>
              <a:ext uri="{FF2B5EF4-FFF2-40B4-BE49-F238E27FC236}">
                <a16:creationId xmlns:a16="http://schemas.microsoft.com/office/drawing/2014/main" id="{E60424D5-3429-4639-8599-6B57F9162ACC}"/>
              </a:ext>
            </a:extLst>
          </p:cNvPr>
          <p:cNvSpPr>
            <a:spLocks noGrp="1"/>
          </p:cNvSpPr>
          <p:nvPr>
            <p:ph type="sldNum" sz="quarter" idx="12"/>
          </p:nvPr>
        </p:nvSpPr>
        <p:spPr/>
        <p:txBody>
          <a:bodyPr/>
          <a:lstStyle/>
          <a:p>
            <a:fld id="{22A6E2A2-38AE-4ED2-8625-D5BA28D59C47}" type="slidenum">
              <a:rPr lang="fi-FI" smtClean="0"/>
              <a:t>‹#›</a:t>
            </a:fld>
            <a:endParaRPr lang="fi-FI"/>
          </a:p>
        </p:txBody>
      </p:sp>
    </p:spTree>
    <p:extLst>
      <p:ext uri="{BB962C8B-B14F-4D97-AF65-F5344CB8AC3E}">
        <p14:creationId xmlns:p14="http://schemas.microsoft.com/office/powerpoint/2010/main" val="141839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loitusdia_3">
    <p:spTree>
      <p:nvGrpSpPr>
        <p:cNvPr id="1" name=""/>
        <p:cNvGrpSpPr/>
        <p:nvPr/>
      </p:nvGrpSpPr>
      <p:grpSpPr>
        <a:xfrm>
          <a:off x="0" y="0"/>
          <a:ext cx="0" cy="0"/>
          <a:chOff x="0" y="0"/>
          <a:chExt cx="0" cy="0"/>
        </a:xfrm>
      </p:grpSpPr>
      <p:pic>
        <p:nvPicPr>
          <p:cNvPr id="7" name="Picture 6">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3158187"/>
          </a:xfrm>
          <a:prstGeom prst="rect">
            <a:avLst/>
          </a:prstGeom>
        </p:spPr>
      </p:pic>
      <p:sp>
        <p:nvSpPr>
          <p:cNvPr id="6" name="Title 1">
            <a:extLst>
              <a:ext uri="{FF2B5EF4-FFF2-40B4-BE49-F238E27FC236}">
                <a16:creationId xmlns:a16="http://schemas.microsoft.com/office/drawing/2014/main" id="{37A4DF38-884F-497E-800B-C0DCFE352728}"/>
              </a:ext>
            </a:extLst>
          </p:cNvPr>
          <p:cNvSpPr>
            <a:spLocks noGrp="1"/>
          </p:cNvSpPr>
          <p:nvPr>
            <p:ph type="title" hasCustomPrompt="1"/>
          </p:nvPr>
        </p:nvSpPr>
        <p:spPr>
          <a:xfrm>
            <a:off x="503459" y="3705633"/>
            <a:ext cx="11162063" cy="1286529"/>
          </a:xfrm>
        </p:spPr>
        <p:txBody>
          <a:bodyPr anchor="t" anchorCtr="0">
            <a:noAutofit/>
          </a:bodyPr>
          <a:lstStyle>
            <a:lvl1pPr algn="l">
              <a:lnSpc>
                <a:spcPct val="110000"/>
              </a:lnSpc>
              <a:defRPr sz="4000" b="1">
                <a:solidFill>
                  <a:srgbClr val="FF5000"/>
                </a:solidFill>
              </a:defRPr>
            </a:lvl1pPr>
          </a:lstStyle>
          <a:p>
            <a:r>
              <a:rPr lang="fi-FI" dirty="0"/>
              <a:t>OTSIKKO</a:t>
            </a:r>
            <a:endParaRPr lang="en-US" dirty="0"/>
          </a:p>
        </p:txBody>
      </p:sp>
      <p:pic>
        <p:nvPicPr>
          <p:cNvPr id="2" name="Picture 1" descr="Metropolia Ammattikorkeakoulu.">
            <a:extLst>
              <a:ext uri="{FF2B5EF4-FFF2-40B4-BE49-F238E27FC236}">
                <a16:creationId xmlns:a16="http://schemas.microsoft.com/office/drawing/2014/main" id="{2B50ADE9-413D-4AB6-A054-B43B1EA94F07}"/>
              </a:ext>
            </a:extLst>
          </p:cNvPr>
          <p:cNvPicPr>
            <a:picLocks noChangeAspect="1"/>
          </p:cNvPicPr>
          <p:nvPr userDrawn="1"/>
        </p:nvPicPr>
        <p:blipFill>
          <a:blip r:embed="rId3"/>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1072318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oitusdia_4">
    <p:spTree>
      <p:nvGrpSpPr>
        <p:cNvPr id="1" name=""/>
        <p:cNvGrpSpPr/>
        <p:nvPr/>
      </p:nvGrpSpPr>
      <p:grpSpPr>
        <a:xfrm>
          <a:off x="0" y="0"/>
          <a:ext cx="0" cy="0"/>
          <a:chOff x="0" y="0"/>
          <a:chExt cx="0" cy="0"/>
        </a:xfrm>
      </p:grpSpPr>
      <p:pic>
        <p:nvPicPr>
          <p:cNvPr id="3" name="Picture 2">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3158187"/>
          </a:xfrm>
          <a:prstGeom prst="rect">
            <a:avLst/>
          </a:prstGeom>
        </p:spPr>
      </p:pic>
      <p:sp>
        <p:nvSpPr>
          <p:cNvPr id="6" name="Title 1">
            <a:extLst>
              <a:ext uri="{FF2B5EF4-FFF2-40B4-BE49-F238E27FC236}">
                <a16:creationId xmlns:a16="http://schemas.microsoft.com/office/drawing/2014/main" id="{DDC54BEA-AEC2-4258-823A-81299F69067A}"/>
              </a:ext>
            </a:extLst>
          </p:cNvPr>
          <p:cNvSpPr>
            <a:spLocks noGrp="1"/>
          </p:cNvSpPr>
          <p:nvPr>
            <p:ph type="title" hasCustomPrompt="1"/>
          </p:nvPr>
        </p:nvSpPr>
        <p:spPr>
          <a:xfrm>
            <a:off x="503459" y="3705633"/>
            <a:ext cx="11162063" cy="1286529"/>
          </a:xfrm>
        </p:spPr>
        <p:txBody>
          <a:bodyPr anchor="t" anchorCtr="0">
            <a:noAutofit/>
          </a:bodyPr>
          <a:lstStyle>
            <a:lvl1pPr algn="l">
              <a:lnSpc>
                <a:spcPct val="110000"/>
              </a:lnSpc>
              <a:defRPr sz="4000" b="1">
                <a:solidFill>
                  <a:srgbClr val="FF5000"/>
                </a:solidFill>
              </a:defRPr>
            </a:lvl1pPr>
          </a:lstStyle>
          <a:p>
            <a:r>
              <a:rPr lang="fi-FI" dirty="0"/>
              <a:t>OTSIKKO</a:t>
            </a:r>
            <a:endParaRPr lang="en-US" dirty="0"/>
          </a:p>
        </p:txBody>
      </p:sp>
      <p:pic>
        <p:nvPicPr>
          <p:cNvPr id="2" name="Picture 1" descr="Metropolia Ammattikorkeakoulu.">
            <a:extLst>
              <a:ext uri="{FF2B5EF4-FFF2-40B4-BE49-F238E27FC236}">
                <a16:creationId xmlns:a16="http://schemas.microsoft.com/office/drawing/2014/main" id="{9586FA35-2E6C-4FD3-BCFB-0F1A8A24041F}"/>
              </a:ext>
            </a:extLst>
          </p:cNvPr>
          <p:cNvPicPr>
            <a:picLocks noChangeAspect="1"/>
          </p:cNvPicPr>
          <p:nvPr userDrawn="1"/>
        </p:nvPicPr>
        <p:blipFill>
          <a:blip r:embed="rId3"/>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3434812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oitusdia_5">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88825" cy="3163888"/>
          </a:xfrm>
        </p:spPr>
        <p:txBody>
          <a:bodyPr/>
          <a:lstStyle/>
          <a:p>
            <a:endParaRPr lang="en-US"/>
          </a:p>
        </p:txBody>
      </p:sp>
      <p:sp>
        <p:nvSpPr>
          <p:cNvPr id="6" name="Title 1">
            <a:extLst>
              <a:ext uri="{FF2B5EF4-FFF2-40B4-BE49-F238E27FC236}">
                <a16:creationId xmlns:a16="http://schemas.microsoft.com/office/drawing/2014/main" id="{D289A53E-B83F-4491-BF05-EB322CE2FB7E}"/>
              </a:ext>
            </a:extLst>
          </p:cNvPr>
          <p:cNvSpPr>
            <a:spLocks noGrp="1"/>
          </p:cNvSpPr>
          <p:nvPr>
            <p:ph type="title" hasCustomPrompt="1"/>
          </p:nvPr>
        </p:nvSpPr>
        <p:spPr>
          <a:xfrm>
            <a:off x="503459" y="3705633"/>
            <a:ext cx="11162063" cy="1286529"/>
          </a:xfrm>
        </p:spPr>
        <p:txBody>
          <a:bodyPr anchor="t" anchorCtr="0">
            <a:noAutofit/>
          </a:bodyPr>
          <a:lstStyle>
            <a:lvl1pPr algn="l">
              <a:lnSpc>
                <a:spcPct val="110000"/>
              </a:lnSpc>
              <a:defRPr sz="4000" b="1">
                <a:solidFill>
                  <a:srgbClr val="FF5000"/>
                </a:solidFill>
              </a:defRPr>
            </a:lvl1pPr>
          </a:lstStyle>
          <a:p>
            <a:r>
              <a:rPr lang="fi-FI" dirty="0"/>
              <a:t>OTSIKKO</a:t>
            </a:r>
            <a:endParaRPr lang="en-US" dirty="0"/>
          </a:p>
        </p:txBody>
      </p:sp>
      <p:pic>
        <p:nvPicPr>
          <p:cNvPr id="2" name="Picture 1" descr="Metropolia Ammattikorkeakoulu.">
            <a:extLst>
              <a:ext uri="{FF2B5EF4-FFF2-40B4-BE49-F238E27FC236}">
                <a16:creationId xmlns:a16="http://schemas.microsoft.com/office/drawing/2014/main" id="{527298A6-DA5C-4095-A189-94B6DCDF0584}"/>
              </a:ext>
            </a:extLst>
          </p:cNvPr>
          <p:cNvPicPr>
            <a:picLocks noChangeAspect="1"/>
          </p:cNvPicPr>
          <p:nvPr userDrawn="1"/>
        </p:nvPicPr>
        <p:blipFill>
          <a:blip r:embed="rId2"/>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3198512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oitusdia_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05521-40D0-DC41-BEC0-52D1E5A0C314}"/>
              </a:ext>
            </a:extLst>
          </p:cNvPr>
          <p:cNvSpPr>
            <a:spLocks noGrp="1"/>
          </p:cNvSpPr>
          <p:nvPr>
            <p:ph type="title" hasCustomPrompt="1"/>
          </p:nvPr>
        </p:nvSpPr>
        <p:spPr>
          <a:xfrm>
            <a:off x="513643" y="1895975"/>
            <a:ext cx="5580769" cy="1301889"/>
          </a:xfrm>
        </p:spPr>
        <p:txBody>
          <a:bodyPr anchor="b"/>
          <a:lstStyle>
            <a:lvl1pPr algn="l">
              <a:spcBef>
                <a:spcPts val="960"/>
              </a:spcBef>
              <a:defRPr>
                <a:solidFill>
                  <a:srgbClr val="FF5000"/>
                </a:solidFill>
              </a:defRPr>
            </a:lvl1pPr>
          </a:lstStyle>
          <a:p>
            <a:r>
              <a:rPr lang="en-GB" dirty="0"/>
              <a:t>OTSIKKO</a:t>
            </a:r>
            <a:endParaRPr lang="en-FI" dirty="0"/>
          </a:p>
        </p:txBody>
      </p:sp>
      <p:sp>
        <p:nvSpPr>
          <p:cNvPr id="12" name="Text Placeholder 4"/>
          <p:cNvSpPr>
            <a:spLocks noGrp="1"/>
          </p:cNvSpPr>
          <p:nvPr>
            <p:ph type="body" sz="quarter" idx="12" hasCustomPrompt="1"/>
          </p:nvPr>
        </p:nvSpPr>
        <p:spPr>
          <a:xfrm>
            <a:off x="513643" y="3153832"/>
            <a:ext cx="5582039" cy="1306408"/>
          </a:xfrm>
        </p:spPr>
        <p:txBody>
          <a:bodyPr anchor="t" anchorCtr="0">
            <a:noAutofit/>
          </a:bodyPr>
          <a:lstStyle>
            <a:lvl1pPr marL="0" indent="0">
              <a:buNone/>
              <a:defRPr sz="4000" b="1" i="0">
                <a:solidFill>
                  <a:srgbClr val="5A5A5A"/>
                </a:solidFill>
                <a:latin typeface="Arial"/>
                <a:cs typeface="Arial"/>
              </a:defRPr>
            </a:lvl1pPr>
          </a:lstStyle>
          <a:p>
            <a:pPr lvl="0"/>
            <a:r>
              <a:rPr lang="en-US" dirty="0"/>
              <a:t>ALAOTSIKKO</a:t>
            </a:r>
          </a:p>
        </p:txBody>
      </p:sp>
      <p:sp>
        <p:nvSpPr>
          <p:cNvPr id="3" name="Picture Placeholder 2"/>
          <p:cNvSpPr>
            <a:spLocks noGrp="1"/>
          </p:cNvSpPr>
          <p:nvPr>
            <p:ph type="pic" sz="quarter" idx="13"/>
          </p:nvPr>
        </p:nvSpPr>
        <p:spPr>
          <a:xfrm>
            <a:off x="6699250" y="0"/>
            <a:ext cx="5489575" cy="6858000"/>
          </a:xfrm>
        </p:spPr>
        <p:txBody>
          <a:bodyPr/>
          <a:lstStyle/>
          <a:p>
            <a:endParaRPr lang="en-US" dirty="0"/>
          </a:p>
        </p:txBody>
      </p:sp>
      <p:pic>
        <p:nvPicPr>
          <p:cNvPr id="4" name="Picture 3">
            <a:extLst>
              <a:ext uri="{FF2B5EF4-FFF2-40B4-BE49-F238E27FC236}">
                <a16:creationId xmlns:a16="http://schemas.microsoft.com/office/drawing/2014/main" id="{70A72854-0625-429B-8E67-D211B13B1ED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1945555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oitusdia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B10CC-5900-114B-9926-C4208EB94B1C}"/>
              </a:ext>
            </a:extLst>
          </p:cNvPr>
          <p:cNvSpPr>
            <a:spLocks noGrp="1"/>
          </p:cNvSpPr>
          <p:nvPr>
            <p:ph type="title" hasCustomPrompt="1"/>
          </p:nvPr>
        </p:nvSpPr>
        <p:spPr>
          <a:xfrm>
            <a:off x="513643" y="1891456"/>
            <a:ext cx="7632314" cy="1306408"/>
          </a:xfrm>
        </p:spPr>
        <p:txBody>
          <a:bodyPr anchor="b"/>
          <a:lstStyle>
            <a:lvl1pPr>
              <a:defRPr>
                <a:solidFill>
                  <a:srgbClr val="FF5000"/>
                </a:solidFill>
              </a:defRPr>
            </a:lvl1pPr>
          </a:lstStyle>
          <a:p>
            <a:r>
              <a:rPr lang="en-GB" dirty="0"/>
              <a:t>OTSIKKO</a:t>
            </a:r>
            <a:endParaRPr lang="en-FI" dirty="0"/>
          </a:p>
        </p:txBody>
      </p:sp>
      <p:sp>
        <p:nvSpPr>
          <p:cNvPr id="14" name="Text Placeholder 4"/>
          <p:cNvSpPr>
            <a:spLocks noGrp="1"/>
          </p:cNvSpPr>
          <p:nvPr>
            <p:ph type="body" sz="quarter" idx="12" hasCustomPrompt="1"/>
          </p:nvPr>
        </p:nvSpPr>
        <p:spPr>
          <a:xfrm>
            <a:off x="513643" y="3153832"/>
            <a:ext cx="7632313" cy="1306408"/>
          </a:xfrm>
        </p:spPr>
        <p:txBody>
          <a:bodyPr anchor="t" anchorCtr="0">
            <a:noAutofit/>
          </a:bodyPr>
          <a:lstStyle>
            <a:lvl1pPr marL="0" indent="0">
              <a:buNone/>
              <a:defRPr sz="4000" b="1" i="0">
                <a:solidFill>
                  <a:srgbClr val="5A5A5A"/>
                </a:solidFill>
                <a:latin typeface="Arial"/>
                <a:cs typeface="Arial"/>
              </a:defRPr>
            </a:lvl1pPr>
          </a:lstStyle>
          <a:p>
            <a:pPr lvl="0"/>
            <a:r>
              <a:rPr lang="en-US" dirty="0"/>
              <a:t>ALAOTSIKKO</a:t>
            </a:r>
          </a:p>
        </p:txBody>
      </p:sp>
      <p:pic>
        <p:nvPicPr>
          <p:cNvPr id="3" name="Picture 2">
            <a:extLst>
              <a:ext uri="{FF2B5EF4-FFF2-40B4-BE49-F238E27FC236}">
                <a16:creationId xmlns:a16="http://schemas.microsoft.com/office/drawing/2014/main" id="{C5B95492-62CC-421A-BA3C-D50FE5B35BE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34605" y="5580907"/>
            <a:ext cx="1965964" cy="1048514"/>
          </a:xfrm>
          <a:prstGeom prst="rect">
            <a:avLst/>
          </a:prstGeom>
        </p:spPr>
      </p:pic>
    </p:spTree>
    <p:extLst>
      <p:ext uri="{BB962C8B-B14F-4D97-AF65-F5344CB8AC3E}">
        <p14:creationId xmlns:p14="http://schemas.microsoft.com/office/powerpoint/2010/main" val="15134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oitusdia_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420A-C332-E846-BFD6-F09430960B82}"/>
              </a:ext>
            </a:extLst>
          </p:cNvPr>
          <p:cNvSpPr>
            <a:spLocks noGrp="1"/>
          </p:cNvSpPr>
          <p:nvPr>
            <p:ph type="title" hasCustomPrompt="1"/>
          </p:nvPr>
        </p:nvSpPr>
        <p:spPr>
          <a:xfrm>
            <a:off x="6051886" y="1890968"/>
            <a:ext cx="5582039" cy="1306896"/>
          </a:xfrm>
        </p:spPr>
        <p:txBody>
          <a:bodyPr anchor="b"/>
          <a:lstStyle>
            <a:lvl1pPr>
              <a:defRPr>
                <a:solidFill>
                  <a:srgbClr val="FF5000"/>
                </a:solidFill>
              </a:defRPr>
            </a:lvl1pPr>
          </a:lstStyle>
          <a:p>
            <a:r>
              <a:rPr lang="en-GB" dirty="0"/>
              <a:t>OTSIKKO</a:t>
            </a:r>
            <a:endParaRPr lang="en-FI" dirty="0"/>
          </a:p>
        </p:txBody>
      </p:sp>
      <p:sp>
        <p:nvSpPr>
          <p:cNvPr id="16" name="Text Placeholder 4"/>
          <p:cNvSpPr>
            <a:spLocks noGrp="1"/>
          </p:cNvSpPr>
          <p:nvPr>
            <p:ph type="body" sz="quarter" idx="12" hasCustomPrompt="1"/>
          </p:nvPr>
        </p:nvSpPr>
        <p:spPr>
          <a:xfrm>
            <a:off x="6051886" y="3153832"/>
            <a:ext cx="5582039" cy="1306408"/>
          </a:xfrm>
        </p:spPr>
        <p:txBody>
          <a:bodyPr anchor="t" anchorCtr="0">
            <a:noAutofit/>
          </a:bodyPr>
          <a:lstStyle>
            <a:lvl1pPr marL="0" indent="0">
              <a:buNone/>
              <a:defRPr sz="4000" b="1" i="0">
                <a:solidFill>
                  <a:srgbClr val="5A5A5A"/>
                </a:solidFill>
                <a:latin typeface="Arial"/>
                <a:cs typeface="Arial"/>
              </a:defRPr>
            </a:lvl1pPr>
          </a:lstStyle>
          <a:p>
            <a:pPr lvl="0"/>
            <a:r>
              <a:rPr lang="en-US" dirty="0"/>
              <a:t>ALAOTSIKKO</a:t>
            </a:r>
          </a:p>
        </p:txBody>
      </p:sp>
      <p:sp>
        <p:nvSpPr>
          <p:cNvPr id="7" name="Picture Placeholder 2"/>
          <p:cNvSpPr>
            <a:spLocks noGrp="1"/>
          </p:cNvSpPr>
          <p:nvPr>
            <p:ph type="pic" sz="quarter" idx="13"/>
          </p:nvPr>
        </p:nvSpPr>
        <p:spPr>
          <a:xfrm>
            <a:off x="0" y="0"/>
            <a:ext cx="5489575" cy="6858000"/>
          </a:xfrm>
        </p:spPr>
        <p:txBody>
          <a:bodyPr/>
          <a:lstStyle/>
          <a:p>
            <a:endParaRPr lang="en-US" dirty="0"/>
          </a:p>
        </p:txBody>
      </p:sp>
      <p:pic>
        <p:nvPicPr>
          <p:cNvPr id="3" name="Picture 2">
            <a:extLst>
              <a:ext uri="{FF2B5EF4-FFF2-40B4-BE49-F238E27FC236}">
                <a16:creationId xmlns:a16="http://schemas.microsoft.com/office/drawing/2014/main" id="{2B948321-8F85-410E-BD14-E3EEA6948EC1}"/>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15885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loitusdia_9">
    <p:spTree>
      <p:nvGrpSpPr>
        <p:cNvPr id="1" name=""/>
        <p:cNvGrpSpPr/>
        <p:nvPr/>
      </p:nvGrpSpPr>
      <p:grpSpPr>
        <a:xfrm>
          <a:off x="0" y="0"/>
          <a:ext cx="0" cy="0"/>
          <a:chOff x="0" y="0"/>
          <a:chExt cx="0" cy="0"/>
        </a:xfrm>
      </p:grpSpPr>
      <p:pic>
        <p:nvPicPr>
          <p:cNvPr id="16" name="Picture 15">
            <a:extLs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022" y="0"/>
            <a:ext cx="5493543" cy="6858000"/>
          </a:xfrm>
          <a:prstGeom prst="rect">
            <a:avLst/>
          </a:prstGeom>
        </p:spPr>
      </p:pic>
      <p:sp>
        <p:nvSpPr>
          <p:cNvPr id="7" name="Title 1">
            <a:extLst>
              <a:ext uri="{FF2B5EF4-FFF2-40B4-BE49-F238E27FC236}">
                <a16:creationId xmlns:a16="http://schemas.microsoft.com/office/drawing/2014/main" id="{F2AB9A08-CE91-4B85-B0E2-1E4A2D9C0432}"/>
              </a:ext>
            </a:extLst>
          </p:cNvPr>
          <p:cNvSpPr>
            <a:spLocks noGrp="1"/>
          </p:cNvSpPr>
          <p:nvPr>
            <p:ph type="title" hasCustomPrompt="1"/>
          </p:nvPr>
        </p:nvSpPr>
        <p:spPr>
          <a:xfrm>
            <a:off x="6051886" y="1890968"/>
            <a:ext cx="5582039" cy="1306896"/>
          </a:xfrm>
        </p:spPr>
        <p:txBody>
          <a:bodyPr anchor="b"/>
          <a:lstStyle>
            <a:lvl1pPr>
              <a:defRPr>
                <a:solidFill>
                  <a:srgbClr val="FF5000"/>
                </a:solidFill>
              </a:defRPr>
            </a:lvl1pPr>
          </a:lstStyle>
          <a:p>
            <a:r>
              <a:rPr lang="en-GB" dirty="0"/>
              <a:t>OTSIKKO</a:t>
            </a:r>
            <a:endParaRPr lang="en-FI" dirty="0"/>
          </a:p>
        </p:txBody>
      </p:sp>
      <p:sp>
        <p:nvSpPr>
          <p:cNvPr id="8" name="Text Placeholder 4">
            <a:extLst>
              <a:ext uri="{FF2B5EF4-FFF2-40B4-BE49-F238E27FC236}">
                <a16:creationId xmlns:a16="http://schemas.microsoft.com/office/drawing/2014/main" id="{19AD3373-ECF1-4904-BA39-F94980C7E433}"/>
              </a:ext>
            </a:extLst>
          </p:cNvPr>
          <p:cNvSpPr>
            <a:spLocks noGrp="1"/>
          </p:cNvSpPr>
          <p:nvPr>
            <p:ph type="body" sz="quarter" idx="12" hasCustomPrompt="1"/>
          </p:nvPr>
        </p:nvSpPr>
        <p:spPr>
          <a:xfrm>
            <a:off x="6051886" y="3153832"/>
            <a:ext cx="5582039" cy="1306408"/>
          </a:xfrm>
        </p:spPr>
        <p:txBody>
          <a:bodyPr anchor="t" anchorCtr="0">
            <a:noAutofit/>
          </a:bodyPr>
          <a:lstStyle>
            <a:lvl1pPr marL="0" indent="0">
              <a:buNone/>
              <a:defRPr sz="4000" b="1" i="0">
                <a:solidFill>
                  <a:srgbClr val="5A5A5A"/>
                </a:solidFill>
                <a:latin typeface="Arial"/>
                <a:cs typeface="Arial"/>
              </a:defRPr>
            </a:lvl1pPr>
          </a:lstStyle>
          <a:p>
            <a:pPr lvl="0"/>
            <a:r>
              <a:rPr lang="en-US" dirty="0"/>
              <a:t>ALAOTSIKKO</a:t>
            </a:r>
          </a:p>
        </p:txBody>
      </p:sp>
      <p:pic>
        <p:nvPicPr>
          <p:cNvPr id="3" name="Picture 2">
            <a:extLst>
              <a:ext uri="{FF2B5EF4-FFF2-40B4-BE49-F238E27FC236}">
                <a16:creationId xmlns:a16="http://schemas.microsoft.com/office/drawing/2014/main" id="{B04E585C-6CFB-45CC-A512-B9A35F0BCF6C}"/>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860198" y="5579763"/>
            <a:ext cx="1965964" cy="1048514"/>
          </a:xfrm>
          <a:prstGeom prst="rect">
            <a:avLst/>
          </a:prstGeom>
        </p:spPr>
      </p:pic>
    </p:spTree>
    <p:extLst>
      <p:ext uri="{BB962C8B-B14F-4D97-AF65-F5344CB8AC3E}">
        <p14:creationId xmlns:p14="http://schemas.microsoft.com/office/powerpoint/2010/main" val="155729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b">
            <a:normAutofit/>
          </a:bodyPr>
          <a:lstStyle/>
          <a:p>
            <a:r>
              <a:rPr lang="fi-FI" dirty="0"/>
              <a:t>CLICK TO EDIT MASTER TITLE STYLE</a:t>
            </a:r>
            <a:endParaRPr lang="en-US" dirty="0"/>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fi-FI" dirty="0" err="1"/>
              <a:t>Click</a:t>
            </a:r>
            <a:r>
              <a:rPr lang="fi-FI" dirty="0"/>
              <a:t> to </a:t>
            </a:r>
            <a:r>
              <a:rPr lang="fi-FI" dirty="0" err="1"/>
              <a:t>edit</a:t>
            </a:r>
            <a:r>
              <a:rPr lang="fi-FI" dirty="0"/>
              <a:t> </a:t>
            </a:r>
            <a:r>
              <a:rPr lang="fi-FI" dirty="0" err="1"/>
              <a:t>Master</a:t>
            </a:r>
            <a:r>
              <a:rPr lang="fi-FI" dirty="0"/>
              <a:t> </a:t>
            </a:r>
            <a:r>
              <a:rPr lang="fi-FI" dirty="0" err="1"/>
              <a:t>text</a:t>
            </a:r>
            <a:r>
              <a:rPr lang="fi-FI" dirty="0"/>
              <a:t> </a:t>
            </a:r>
            <a:r>
              <a:rPr lang="fi-FI" dirty="0" err="1"/>
              <a:t>styles</a:t>
            </a:r>
            <a:endParaRPr lang="fi-FI" dirty="0"/>
          </a:p>
          <a:p>
            <a:pPr lvl="1"/>
            <a:r>
              <a:rPr lang="fi-FI" dirty="0"/>
              <a:t>Second </a:t>
            </a:r>
            <a:r>
              <a:rPr lang="fi-FI" dirty="0" err="1"/>
              <a:t>level</a:t>
            </a:r>
            <a:endParaRPr lang="fi-FI" dirty="0"/>
          </a:p>
          <a:p>
            <a:pPr lvl="2"/>
            <a:r>
              <a:rPr lang="fi-FI" dirty="0"/>
              <a:t>Third </a:t>
            </a:r>
            <a:r>
              <a:rPr lang="fi-FI" dirty="0" err="1"/>
              <a:t>level</a:t>
            </a:r>
            <a:endParaRPr lang="fi-FI" dirty="0"/>
          </a:p>
          <a:p>
            <a:pPr lvl="3"/>
            <a:r>
              <a:rPr lang="fi-FI" dirty="0" err="1"/>
              <a:t>Fourth</a:t>
            </a:r>
            <a:r>
              <a:rPr lang="fi-FI" dirty="0"/>
              <a:t> </a:t>
            </a:r>
            <a:r>
              <a:rPr lang="fi-FI" dirty="0" err="1"/>
              <a:t>level</a:t>
            </a:r>
            <a:endParaRPr lang="fi-FI" dirty="0"/>
          </a:p>
          <a:p>
            <a:pPr lvl="4"/>
            <a:r>
              <a:rPr lang="fi-FI" dirty="0" err="1"/>
              <a:t>Fifth</a:t>
            </a:r>
            <a:r>
              <a:rPr lang="fi-FI" dirty="0"/>
              <a:t> </a:t>
            </a:r>
            <a:r>
              <a:rPr lang="fi-FI" dirty="0" err="1"/>
              <a:t>level</a:t>
            </a:r>
            <a:endParaRPr lang="en-US" dirty="0"/>
          </a:p>
        </p:txBody>
      </p:sp>
    </p:spTree>
    <p:extLst>
      <p:ext uri="{BB962C8B-B14F-4D97-AF65-F5344CB8AC3E}">
        <p14:creationId xmlns:p14="http://schemas.microsoft.com/office/powerpoint/2010/main" val="2034443082"/>
      </p:ext>
    </p:extLst>
  </p:cSld>
  <p:clrMap bg1="lt1" tx1="dk1" bg2="lt2" tx2="dk2" accent1="accent1" accent2="accent2" accent3="accent3" accent4="accent4" accent5="accent5" accent6="accent6" hlink="hlink" folHlink="folHlink"/>
  <p:sldLayoutIdLst>
    <p:sldLayoutId id="2147483686" r:id="rId1"/>
    <p:sldLayoutId id="2147483685" r:id="rId2"/>
    <p:sldLayoutId id="2147483682" r:id="rId3"/>
    <p:sldLayoutId id="2147483673" r:id="rId4"/>
    <p:sldLayoutId id="2147483687" r:id="rId5"/>
    <p:sldLayoutId id="2147483688" r:id="rId6"/>
    <p:sldLayoutId id="2147483664" r:id="rId7"/>
    <p:sldLayoutId id="2147483689" r:id="rId8"/>
    <p:sldLayoutId id="2147483698" r:id="rId9"/>
    <p:sldLayoutId id="2147483670" r:id="rId10"/>
    <p:sldLayoutId id="2147483695" r:id="rId11"/>
    <p:sldLayoutId id="2147483662" r:id="rId12"/>
    <p:sldLayoutId id="2147483697" r:id="rId13"/>
    <p:sldLayoutId id="2147483694" r:id="rId14"/>
    <p:sldLayoutId id="2147483696" r:id="rId15"/>
    <p:sldLayoutId id="2147483667" r:id="rId16"/>
    <p:sldLayoutId id="2147483674" r:id="rId17"/>
    <p:sldLayoutId id="2147483700" r:id="rId18"/>
    <p:sldLayoutId id="2147483677" r:id="rId19"/>
    <p:sldLayoutId id="2147483678" r:id="rId20"/>
    <p:sldLayoutId id="2147483692" r:id="rId21"/>
    <p:sldLayoutId id="2147483676" r:id="rId22"/>
    <p:sldLayoutId id="2147483669" r:id="rId23"/>
    <p:sldLayoutId id="2147483672" r:id="rId24"/>
    <p:sldLayoutId id="2147483699" r:id="rId25"/>
    <p:sldLayoutId id="2147483693" r:id="rId26"/>
    <p:sldLayoutId id="2147483666" r:id="rId27"/>
    <p:sldLayoutId id="2147483702" r:id="rId28"/>
  </p:sldLayoutIdLst>
  <p:txStyles>
    <p:titleStyle>
      <a:lvl1pPr algn="l" defTabSz="457200" rtl="0" eaLnBrk="1" latinLnBrk="0" hangingPunct="1">
        <a:spcBef>
          <a:spcPct val="0"/>
        </a:spcBef>
        <a:buNone/>
        <a:defRPr sz="4000" b="1" i="0" kern="1200">
          <a:solidFill>
            <a:srgbClr val="FF5000"/>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ln>
            <a:noFill/>
          </a:ln>
          <a:solidFill>
            <a:srgbClr val="5A5A5A"/>
          </a:solidFill>
          <a:latin typeface="Arial"/>
          <a:ea typeface="+mn-ea"/>
          <a:cs typeface="Arial"/>
        </a:defRPr>
      </a:lvl1pPr>
      <a:lvl2pPr marL="742950" indent="-285750" algn="l" defTabSz="457200" rtl="0" eaLnBrk="1" latinLnBrk="0" hangingPunct="1">
        <a:spcBef>
          <a:spcPct val="20000"/>
        </a:spcBef>
        <a:buFont typeface="Arial"/>
        <a:buChar char="–"/>
        <a:defRPr sz="2800" kern="1200">
          <a:ln>
            <a:noFill/>
          </a:ln>
          <a:solidFill>
            <a:srgbClr val="5A5A5A"/>
          </a:solidFill>
          <a:latin typeface="Arial"/>
          <a:ea typeface="+mn-ea"/>
          <a:cs typeface="Arial"/>
        </a:defRPr>
      </a:lvl2pPr>
      <a:lvl3pPr marL="1143000" indent="-228600" algn="l" defTabSz="457200" rtl="0" eaLnBrk="1" latinLnBrk="0" hangingPunct="1">
        <a:spcBef>
          <a:spcPct val="20000"/>
        </a:spcBef>
        <a:buFont typeface="Arial"/>
        <a:buChar char="•"/>
        <a:defRPr sz="2400" kern="1200">
          <a:ln>
            <a:noFill/>
          </a:ln>
          <a:solidFill>
            <a:srgbClr val="5A5A5A"/>
          </a:solidFill>
          <a:latin typeface="Arial"/>
          <a:ea typeface="+mn-ea"/>
          <a:cs typeface="Arial"/>
        </a:defRPr>
      </a:lvl3pPr>
      <a:lvl4pPr marL="1600200" indent="-228600" algn="l" defTabSz="457200" rtl="0" eaLnBrk="1" latinLnBrk="0" hangingPunct="1">
        <a:spcBef>
          <a:spcPct val="20000"/>
        </a:spcBef>
        <a:buFont typeface="Arial"/>
        <a:buChar char="–"/>
        <a:defRPr sz="2000" kern="1200">
          <a:ln>
            <a:noFill/>
          </a:ln>
          <a:solidFill>
            <a:srgbClr val="5A5A5A"/>
          </a:solidFill>
          <a:latin typeface="Arial"/>
          <a:ea typeface="+mn-ea"/>
          <a:cs typeface="Arial"/>
        </a:defRPr>
      </a:lvl4pPr>
      <a:lvl5pPr marL="2057400" indent="-228600" algn="l" defTabSz="457200" rtl="0" eaLnBrk="1" latinLnBrk="0" hangingPunct="1">
        <a:spcBef>
          <a:spcPct val="20000"/>
        </a:spcBef>
        <a:buFont typeface="Arial"/>
        <a:buChar char="»"/>
        <a:defRPr sz="2000" kern="1200">
          <a:ln>
            <a:noFill/>
          </a:ln>
          <a:solidFill>
            <a:srgbClr val="5A5A5A"/>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8.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hyperlink" Target="https://www.kanta.fi/omakanta" TargetMode="Externa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hyperlink" Target="https://www.kanta.fi/omakanta-palvelun-saavutettavuusseloste" TargetMode="Externa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hyperlink" Target="https://www.kanta.fi/saavutettavuuspalaute" TargetMode="Externa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72E9-E5FD-7E40-8E3D-0297A2CEE354}"/>
              </a:ext>
            </a:extLst>
          </p:cNvPr>
          <p:cNvSpPr>
            <a:spLocks noGrp="1"/>
          </p:cNvSpPr>
          <p:nvPr>
            <p:ph type="title"/>
          </p:nvPr>
        </p:nvSpPr>
        <p:spPr>
          <a:xfrm>
            <a:off x="503459" y="3705633"/>
            <a:ext cx="11162063" cy="2279531"/>
          </a:xfrm>
        </p:spPr>
        <p:txBody>
          <a:bodyPr/>
          <a:lstStyle/>
          <a:p>
            <a:r>
              <a:rPr lang="fi-FI" dirty="0">
                <a:solidFill>
                  <a:srgbClr val="E95D0F"/>
                </a:solidFill>
              </a:rPr>
              <a:t>Käytettävyys ja saavutettavuus tehtävä</a:t>
            </a:r>
            <a:br>
              <a:rPr lang="fi-FI" dirty="0">
                <a:solidFill>
                  <a:srgbClr val="E95D0F"/>
                </a:solidFill>
              </a:rPr>
            </a:br>
            <a:br>
              <a:rPr lang="fi-FI" dirty="0">
                <a:solidFill>
                  <a:srgbClr val="E95D0F"/>
                </a:solidFill>
              </a:rPr>
            </a:br>
            <a:r>
              <a:rPr lang="fi-FI" dirty="0">
                <a:solidFill>
                  <a:srgbClr val="E95D0F"/>
                </a:solidFill>
              </a:rPr>
              <a:t>Anne Korhonen, </a:t>
            </a:r>
            <a:r>
              <a:rPr lang="fi-FI" dirty="0" err="1">
                <a:solidFill>
                  <a:srgbClr val="E95D0F"/>
                </a:solidFill>
              </a:rPr>
              <a:t>Oamk</a:t>
            </a:r>
            <a:br>
              <a:rPr lang="fi-FI" dirty="0">
                <a:solidFill>
                  <a:srgbClr val="E95D0F"/>
                </a:solidFill>
              </a:rPr>
            </a:br>
            <a:br>
              <a:rPr lang="fi-FI" sz="1200" dirty="0">
                <a:solidFill>
                  <a:srgbClr val="E95D0F"/>
                </a:solidFill>
              </a:rPr>
            </a:br>
            <a:br>
              <a:rPr lang="fi-FI" sz="2400" dirty="0"/>
            </a:br>
            <a:endParaRPr lang="en-FI" sz="2400" dirty="0"/>
          </a:p>
        </p:txBody>
      </p:sp>
    </p:spTree>
    <p:extLst>
      <p:ext uri="{BB962C8B-B14F-4D97-AF65-F5344CB8AC3E}">
        <p14:creationId xmlns:p14="http://schemas.microsoft.com/office/powerpoint/2010/main" val="1294619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51E99F1-1B4D-4948-B6DB-6CE403FCE5F6}"/>
              </a:ext>
            </a:extLst>
          </p:cNvPr>
          <p:cNvSpPr>
            <a:spLocks noGrp="1"/>
          </p:cNvSpPr>
          <p:nvPr>
            <p:ph type="title"/>
          </p:nvPr>
        </p:nvSpPr>
        <p:spPr/>
        <p:txBody>
          <a:bodyPr>
            <a:normAutofit/>
          </a:bodyPr>
          <a:lstStyle/>
          <a:p>
            <a:r>
              <a:rPr lang="fi-FI" dirty="0">
                <a:solidFill>
                  <a:srgbClr val="E95D0F"/>
                </a:solidFill>
              </a:rPr>
              <a:t>Käytettävyystesti:</a:t>
            </a:r>
          </a:p>
        </p:txBody>
      </p:sp>
      <p:sp>
        <p:nvSpPr>
          <p:cNvPr id="3" name="Sisällön paikkamerkki 2">
            <a:extLst>
              <a:ext uri="{FF2B5EF4-FFF2-40B4-BE49-F238E27FC236}">
                <a16:creationId xmlns:a16="http://schemas.microsoft.com/office/drawing/2014/main" id="{A6B071BF-DC90-4DCF-A969-AF61414FC80B}"/>
              </a:ext>
            </a:extLst>
          </p:cNvPr>
          <p:cNvSpPr>
            <a:spLocks noGrp="1"/>
          </p:cNvSpPr>
          <p:nvPr>
            <p:ph idx="1"/>
          </p:nvPr>
        </p:nvSpPr>
        <p:spPr>
          <a:xfrm>
            <a:off x="609441" y="1600201"/>
            <a:ext cx="10969943" cy="4525963"/>
          </a:xfrm>
        </p:spPr>
        <p:txBody>
          <a:bodyPr>
            <a:normAutofit/>
          </a:bodyPr>
          <a:lstStyle/>
          <a:p>
            <a:pPr marL="0" indent="0">
              <a:buNone/>
            </a:pPr>
            <a:endParaRPr lang="fi-FI" sz="2400" dirty="0"/>
          </a:p>
          <a:p>
            <a:r>
              <a:rPr lang="fi-FI" sz="2800" dirty="0"/>
              <a:t>Käytettävyystestiin osallistui kolme henkilöä. Testissä tarkoituksena oli tulostaa resepti Omakannasta tietokonetta käyttäen.</a:t>
            </a:r>
          </a:p>
          <a:p>
            <a:r>
              <a:rPr lang="fi-FI" sz="2800" dirty="0"/>
              <a:t>Testistä kerroin henkilöille etukäteen ja pyysin heitä osallistumaan. Tein käytettävyystestin hiljaisessa ympäristössä, jossa testaajalla oli käytössään vain läppäri. Pyysin testattavaa ajattelemaan ääneen testin aikana ja seurasin testin tekoa itse. Katsoin myös kellosta suurpiirteisen ajan, joka kului tehtävän suorittamiseen.</a:t>
            </a:r>
          </a:p>
          <a:p>
            <a:pPr marL="0" indent="0">
              <a:buNone/>
            </a:pPr>
            <a:endParaRPr lang="fi-FI" sz="2400" dirty="0"/>
          </a:p>
        </p:txBody>
      </p:sp>
    </p:spTree>
    <p:extLst>
      <p:ext uri="{BB962C8B-B14F-4D97-AF65-F5344CB8AC3E}">
        <p14:creationId xmlns:p14="http://schemas.microsoft.com/office/powerpoint/2010/main" val="3446454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EA86A75-43FA-4948-BE57-CEA6CBB13309}"/>
              </a:ext>
            </a:extLst>
          </p:cNvPr>
          <p:cNvSpPr>
            <a:spLocks noGrp="1"/>
          </p:cNvSpPr>
          <p:nvPr>
            <p:ph type="title"/>
          </p:nvPr>
        </p:nvSpPr>
        <p:spPr/>
        <p:txBody>
          <a:bodyPr/>
          <a:lstStyle/>
          <a:p>
            <a:r>
              <a:rPr lang="fi-FI" dirty="0"/>
              <a:t>Testihenkilöt:</a:t>
            </a:r>
          </a:p>
        </p:txBody>
      </p:sp>
      <p:sp>
        <p:nvSpPr>
          <p:cNvPr id="5" name="Tekstiruutu 4">
            <a:extLst>
              <a:ext uri="{FF2B5EF4-FFF2-40B4-BE49-F238E27FC236}">
                <a16:creationId xmlns:a16="http://schemas.microsoft.com/office/drawing/2014/main" id="{1EAF2576-26AA-42FA-B9B4-D1EFFB6C0214}"/>
              </a:ext>
            </a:extLst>
          </p:cNvPr>
          <p:cNvSpPr txBox="1"/>
          <p:nvPr/>
        </p:nvSpPr>
        <p:spPr>
          <a:xfrm>
            <a:off x="950026" y="1757548"/>
            <a:ext cx="3740727" cy="1938992"/>
          </a:xfrm>
          <a:prstGeom prst="rect">
            <a:avLst/>
          </a:prstGeom>
          <a:noFill/>
        </p:spPr>
        <p:txBody>
          <a:bodyPr wrap="square" rtlCol="0">
            <a:spAutoFit/>
          </a:bodyPr>
          <a:lstStyle/>
          <a:p>
            <a:r>
              <a:rPr lang="fi-FI" sz="2400" dirty="0"/>
              <a:t>Mies, 27-vuotta. Käyttää tietokonetta ja älypuhelinta päivittäin. Kantaa ei ole juurikaan aiemmin käyttänyt.</a:t>
            </a:r>
          </a:p>
        </p:txBody>
      </p:sp>
      <p:sp>
        <p:nvSpPr>
          <p:cNvPr id="6" name="Tekstiruutu 5">
            <a:extLst>
              <a:ext uri="{FF2B5EF4-FFF2-40B4-BE49-F238E27FC236}">
                <a16:creationId xmlns:a16="http://schemas.microsoft.com/office/drawing/2014/main" id="{4B537205-9755-4449-9576-47A826DC05EE}"/>
              </a:ext>
            </a:extLst>
          </p:cNvPr>
          <p:cNvSpPr txBox="1"/>
          <p:nvPr/>
        </p:nvSpPr>
        <p:spPr>
          <a:xfrm>
            <a:off x="7498073" y="1757548"/>
            <a:ext cx="3847606" cy="1938992"/>
          </a:xfrm>
          <a:prstGeom prst="rect">
            <a:avLst/>
          </a:prstGeom>
          <a:noFill/>
        </p:spPr>
        <p:txBody>
          <a:bodyPr wrap="square" rtlCol="0">
            <a:spAutoFit/>
          </a:bodyPr>
          <a:lstStyle/>
          <a:p>
            <a:r>
              <a:rPr lang="fi-FI" sz="2400" dirty="0"/>
              <a:t>Nainen, 58-vuotias. Käyttää älypuhelinta päivittäin, tietokonetta joka toinen päivä. Omakannan käytöstä paljon kokemusta.</a:t>
            </a:r>
          </a:p>
        </p:txBody>
      </p:sp>
      <p:sp>
        <p:nvSpPr>
          <p:cNvPr id="7" name="Tekstiruutu 6">
            <a:extLst>
              <a:ext uri="{FF2B5EF4-FFF2-40B4-BE49-F238E27FC236}">
                <a16:creationId xmlns:a16="http://schemas.microsoft.com/office/drawing/2014/main" id="{6DF1DD6D-2D03-4839-B0E6-0473EBFC25C9}"/>
              </a:ext>
            </a:extLst>
          </p:cNvPr>
          <p:cNvSpPr txBox="1"/>
          <p:nvPr/>
        </p:nvSpPr>
        <p:spPr>
          <a:xfrm>
            <a:off x="4123108" y="4358245"/>
            <a:ext cx="3942608" cy="1938992"/>
          </a:xfrm>
          <a:prstGeom prst="rect">
            <a:avLst/>
          </a:prstGeom>
          <a:noFill/>
        </p:spPr>
        <p:txBody>
          <a:bodyPr wrap="square" rtlCol="0">
            <a:spAutoFit/>
          </a:bodyPr>
          <a:lstStyle/>
          <a:p>
            <a:r>
              <a:rPr lang="fi-FI" sz="2400" dirty="0"/>
              <a:t>Nainen, 27-vuotias. Käyttää älypuhelinta ja tietokonetta päivittäin. Omakannasta jonkin verran käyttökokemusta.</a:t>
            </a:r>
          </a:p>
        </p:txBody>
      </p:sp>
      <p:pic>
        <p:nvPicPr>
          <p:cNvPr id="9" name="Kuva 8" descr="Hymyilevät kasvot">
            <a:extLst>
              <a:ext uri="{FF2B5EF4-FFF2-40B4-BE49-F238E27FC236}">
                <a16:creationId xmlns:a16="http://schemas.microsoft.com/office/drawing/2014/main" id="{9888BD5D-A8C7-48D1-B3DB-15690FF142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34489" y="1849572"/>
            <a:ext cx="1701765" cy="1754944"/>
          </a:xfrm>
          <a:prstGeom prst="rect">
            <a:avLst/>
          </a:prstGeom>
        </p:spPr>
      </p:pic>
      <p:pic>
        <p:nvPicPr>
          <p:cNvPr id="11" name="Kuva 10" descr="Naisen kasvot">
            <a:extLst>
              <a:ext uri="{FF2B5EF4-FFF2-40B4-BE49-F238E27FC236}">
                <a16:creationId xmlns:a16="http://schemas.microsoft.com/office/drawing/2014/main" id="{36EC59A6-73E7-4058-999C-702C9B68AC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68957" y="4358245"/>
            <a:ext cx="1971333" cy="2094542"/>
          </a:xfrm>
          <a:prstGeom prst="rect">
            <a:avLst/>
          </a:prstGeom>
        </p:spPr>
      </p:pic>
      <p:pic>
        <p:nvPicPr>
          <p:cNvPr id="13" name="Kuva 12" descr="Iloiset kasvot">
            <a:extLst>
              <a:ext uri="{FF2B5EF4-FFF2-40B4-BE49-F238E27FC236}">
                <a16:creationId xmlns:a16="http://schemas.microsoft.com/office/drawing/2014/main" id="{5F755A76-2B77-4293-B8AB-FB300440C49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98915" y="4358245"/>
            <a:ext cx="1507678" cy="1554792"/>
          </a:xfrm>
          <a:prstGeom prst="rect">
            <a:avLst/>
          </a:prstGeom>
        </p:spPr>
      </p:pic>
    </p:spTree>
    <p:extLst>
      <p:ext uri="{BB962C8B-B14F-4D97-AF65-F5344CB8AC3E}">
        <p14:creationId xmlns:p14="http://schemas.microsoft.com/office/powerpoint/2010/main" val="2835968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82D9438-557C-43AB-A74B-94983126B312}"/>
              </a:ext>
            </a:extLst>
          </p:cNvPr>
          <p:cNvSpPr>
            <a:spLocks noGrp="1"/>
          </p:cNvSpPr>
          <p:nvPr>
            <p:ph type="title"/>
          </p:nvPr>
        </p:nvSpPr>
        <p:spPr/>
        <p:txBody>
          <a:bodyPr>
            <a:normAutofit/>
          </a:bodyPr>
          <a:lstStyle/>
          <a:p>
            <a:r>
              <a:rPr lang="fi-FI" sz="2800" dirty="0">
                <a:solidFill>
                  <a:srgbClr val="E95D0F"/>
                </a:solidFill>
              </a:rPr>
              <a:t>Käytettävyyden arvioinnin keskeiset tulokset:</a:t>
            </a:r>
          </a:p>
        </p:txBody>
      </p:sp>
      <p:sp>
        <p:nvSpPr>
          <p:cNvPr id="3" name="Sisällön paikkamerkki 2">
            <a:extLst>
              <a:ext uri="{FF2B5EF4-FFF2-40B4-BE49-F238E27FC236}">
                <a16:creationId xmlns:a16="http://schemas.microsoft.com/office/drawing/2014/main" id="{655F6967-2675-43AE-AD4F-42A84AEAC238}"/>
              </a:ext>
            </a:extLst>
          </p:cNvPr>
          <p:cNvSpPr>
            <a:spLocks noGrp="1"/>
          </p:cNvSpPr>
          <p:nvPr>
            <p:ph idx="1"/>
          </p:nvPr>
        </p:nvSpPr>
        <p:spPr/>
        <p:txBody>
          <a:bodyPr>
            <a:normAutofit/>
          </a:bodyPr>
          <a:lstStyle/>
          <a:p>
            <a:r>
              <a:rPr lang="fi-FI" sz="2400" dirty="0"/>
              <a:t>Kaikki testin tekijät löysivät helposti Googlettamalla palvelun ja kirjautuivat onnistuneesti sinne sisään pankkitunnuksilla. Yhdellä testihenkilöllä meni hieman kauemmin aikaa löytää kirjautumisikkuna, joka sijaitsee sivuston yläreunassa.(kts kuvankaappaus alla)</a:t>
            </a:r>
          </a:p>
          <a:p>
            <a:endParaRPr lang="fi-FI" sz="2400" dirty="0"/>
          </a:p>
          <a:p>
            <a:endParaRPr lang="fi-FI" sz="2400" dirty="0"/>
          </a:p>
          <a:p>
            <a:r>
              <a:rPr lang="fi-FI" sz="2400" dirty="0"/>
              <a:t>Mies, joka ei juurikaan ollut käyttänyt kantaa, käytti eniten aikaa Omakannan etusivulla ja pohdiskeli enemmän kirjauduttuaan palveluun.</a:t>
            </a:r>
          </a:p>
        </p:txBody>
      </p:sp>
      <p:pic>
        <p:nvPicPr>
          <p:cNvPr id="5" name="Kuva 4">
            <a:extLst>
              <a:ext uri="{FF2B5EF4-FFF2-40B4-BE49-F238E27FC236}">
                <a16:creationId xmlns:a16="http://schemas.microsoft.com/office/drawing/2014/main" id="{549608F5-9053-4CA6-9978-AF40EE755673}"/>
              </a:ext>
            </a:extLst>
          </p:cNvPr>
          <p:cNvPicPr>
            <a:picLocks noChangeAspect="1"/>
          </p:cNvPicPr>
          <p:nvPr/>
        </p:nvPicPr>
        <p:blipFill>
          <a:blip r:embed="rId2"/>
          <a:stretch>
            <a:fillRect/>
          </a:stretch>
        </p:blipFill>
        <p:spPr>
          <a:xfrm>
            <a:off x="609441" y="3226423"/>
            <a:ext cx="10685314" cy="571408"/>
          </a:xfrm>
          <a:prstGeom prst="rect">
            <a:avLst/>
          </a:prstGeom>
        </p:spPr>
      </p:pic>
    </p:spTree>
    <p:extLst>
      <p:ext uri="{BB962C8B-B14F-4D97-AF65-F5344CB8AC3E}">
        <p14:creationId xmlns:p14="http://schemas.microsoft.com/office/powerpoint/2010/main" val="1639731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isällön paikkamerkki 2">
            <a:extLst>
              <a:ext uri="{FF2B5EF4-FFF2-40B4-BE49-F238E27FC236}">
                <a16:creationId xmlns:a16="http://schemas.microsoft.com/office/drawing/2014/main" id="{F930265C-AA2C-4C46-9E5B-F4E16AF2ED06}"/>
              </a:ext>
            </a:extLst>
          </p:cNvPr>
          <p:cNvSpPr>
            <a:spLocks noGrp="1"/>
          </p:cNvSpPr>
          <p:nvPr>
            <p:ph idx="1"/>
          </p:nvPr>
        </p:nvSpPr>
        <p:spPr>
          <a:xfrm>
            <a:off x="650202" y="609602"/>
            <a:ext cx="5780741" cy="5565567"/>
          </a:xfrm>
        </p:spPr>
        <p:txBody>
          <a:bodyPr>
            <a:normAutofit lnSpcReduction="10000"/>
          </a:bodyPr>
          <a:lstStyle/>
          <a:p>
            <a:pPr marL="342900" indent="-342900">
              <a:buFont typeface="Arial" panose="020B0604020202020204" pitchFamily="34" charset="0"/>
              <a:buChar char="•"/>
            </a:pPr>
            <a:r>
              <a:rPr lang="fi-FI" dirty="0"/>
              <a:t>Kaikki testihenkilöt klikkasivat suoraan reseptit-osioon eivätkä avanneet muita sivuja.</a:t>
            </a:r>
          </a:p>
          <a:p>
            <a:pPr marL="342900" indent="-342900">
              <a:buFont typeface="Arial" panose="020B0604020202020204" pitchFamily="34" charset="0"/>
              <a:buChar char="•"/>
            </a:pPr>
            <a:endParaRPr lang="fi-FI" dirty="0"/>
          </a:p>
          <a:p>
            <a:pPr marL="342900" indent="-342900">
              <a:buFont typeface="Arial" panose="020B0604020202020204" pitchFamily="34" charset="0"/>
              <a:buChar char="•"/>
            </a:pPr>
            <a:endParaRPr lang="fi-FI" dirty="0"/>
          </a:p>
          <a:p>
            <a:pPr marL="342900" indent="-342900">
              <a:buFont typeface="Arial" panose="020B0604020202020204" pitchFamily="34" charset="0"/>
              <a:buChar char="•"/>
            </a:pPr>
            <a:r>
              <a:rPr lang="fi-FI" dirty="0"/>
              <a:t>Kantaa eniten käyttänyt nainen klikkasi heti reseptien tulostaminen-osiota, mutta muilla testihenkilöillä kesti kauemmin hoksata, että mistä tulostamisosio löytyy.(oikealla sivulla alla kuvankaappaus näkymästä). Kaksi testihenkilöä klikkasi reseptin auki määräyspäivän kohdalta ja yritti päästä tulostamaan reseptiä sitä kautta.</a:t>
            </a:r>
          </a:p>
          <a:p>
            <a:endParaRPr lang="fi-FI" dirty="0"/>
          </a:p>
        </p:txBody>
      </p:sp>
      <p:pic>
        <p:nvPicPr>
          <p:cNvPr id="4" name="Kuva 3">
            <a:extLst>
              <a:ext uri="{FF2B5EF4-FFF2-40B4-BE49-F238E27FC236}">
                <a16:creationId xmlns:a16="http://schemas.microsoft.com/office/drawing/2014/main" id="{E6F2F2E4-4A8C-4D0F-A504-857820C2BDE9}"/>
              </a:ext>
            </a:extLst>
          </p:cNvPr>
          <p:cNvPicPr>
            <a:picLocks noChangeAspect="1"/>
          </p:cNvPicPr>
          <p:nvPr/>
        </p:nvPicPr>
        <p:blipFill>
          <a:blip r:embed="rId2"/>
          <a:stretch>
            <a:fillRect/>
          </a:stretch>
        </p:blipFill>
        <p:spPr>
          <a:xfrm>
            <a:off x="7051184" y="0"/>
            <a:ext cx="1912688" cy="2297523"/>
          </a:xfrm>
          <a:prstGeom prst="rect">
            <a:avLst/>
          </a:prstGeom>
          <a:noFill/>
        </p:spPr>
      </p:pic>
      <p:pic>
        <p:nvPicPr>
          <p:cNvPr id="6" name="Kuva 5">
            <a:extLst>
              <a:ext uri="{FF2B5EF4-FFF2-40B4-BE49-F238E27FC236}">
                <a16:creationId xmlns:a16="http://schemas.microsoft.com/office/drawing/2014/main" id="{FA68901F-99B8-46B3-9D1B-7F9834A604E6}"/>
              </a:ext>
            </a:extLst>
          </p:cNvPr>
          <p:cNvPicPr>
            <a:picLocks noChangeAspect="1"/>
          </p:cNvPicPr>
          <p:nvPr/>
        </p:nvPicPr>
        <p:blipFill>
          <a:blip r:embed="rId3"/>
          <a:stretch>
            <a:fillRect/>
          </a:stretch>
        </p:blipFill>
        <p:spPr>
          <a:xfrm>
            <a:off x="7051183" y="2402137"/>
            <a:ext cx="5137642" cy="4316681"/>
          </a:xfrm>
          <a:prstGeom prst="rect">
            <a:avLst/>
          </a:prstGeom>
        </p:spPr>
      </p:pic>
    </p:spTree>
    <p:extLst>
      <p:ext uri="{BB962C8B-B14F-4D97-AF65-F5344CB8AC3E}">
        <p14:creationId xmlns:p14="http://schemas.microsoft.com/office/powerpoint/2010/main" val="3952707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B6AC12F3-1FA2-524D-C567-B66D1F79BBF6}"/>
              </a:ext>
            </a:extLst>
          </p:cNvPr>
          <p:cNvSpPr>
            <a:spLocks noGrp="1"/>
          </p:cNvSpPr>
          <p:nvPr>
            <p:ph idx="1"/>
          </p:nvPr>
        </p:nvSpPr>
        <p:spPr>
          <a:xfrm>
            <a:off x="609441" y="486889"/>
            <a:ext cx="10969943" cy="5639276"/>
          </a:xfrm>
        </p:spPr>
        <p:txBody>
          <a:bodyPr>
            <a:normAutofit fontScale="92500" lnSpcReduction="20000"/>
          </a:bodyPr>
          <a:lstStyle/>
          <a:p>
            <a:r>
              <a:rPr lang="en-US" dirty="0" err="1"/>
              <a:t>Kaksi</a:t>
            </a:r>
            <a:r>
              <a:rPr lang="en-US" dirty="0"/>
              <a:t> </a:t>
            </a:r>
            <a:r>
              <a:rPr lang="en-US" dirty="0" err="1"/>
              <a:t>henkilöä</a:t>
            </a:r>
            <a:r>
              <a:rPr lang="en-US" dirty="0"/>
              <a:t> </a:t>
            </a:r>
            <a:r>
              <a:rPr lang="en-US" dirty="0" err="1"/>
              <a:t>käytti</a:t>
            </a:r>
            <a:r>
              <a:rPr lang="en-US" dirty="0"/>
              <a:t> </a:t>
            </a:r>
            <a:r>
              <a:rPr lang="en-US" dirty="0" err="1"/>
              <a:t>hieman</a:t>
            </a:r>
            <a:r>
              <a:rPr lang="en-US" dirty="0"/>
              <a:t> </a:t>
            </a:r>
            <a:r>
              <a:rPr lang="en-US" dirty="0" err="1"/>
              <a:t>enemmän</a:t>
            </a:r>
            <a:r>
              <a:rPr lang="en-US" dirty="0"/>
              <a:t> </a:t>
            </a:r>
            <a:r>
              <a:rPr lang="en-US" dirty="0" err="1"/>
              <a:t>aikaa</a:t>
            </a:r>
            <a:r>
              <a:rPr lang="en-US" dirty="0"/>
              <a:t> </a:t>
            </a:r>
            <a:r>
              <a:rPr lang="en-US" dirty="0" err="1"/>
              <a:t>lukiessaan</a:t>
            </a:r>
            <a:r>
              <a:rPr lang="en-US" dirty="0"/>
              <a:t> ja </a:t>
            </a:r>
            <a:r>
              <a:rPr lang="en-US" dirty="0" err="1"/>
              <a:t>pohtiessaan</a:t>
            </a:r>
            <a:r>
              <a:rPr lang="en-US" dirty="0"/>
              <a:t> </a:t>
            </a:r>
            <a:r>
              <a:rPr lang="en-US" dirty="0" err="1"/>
              <a:t>seuraavaa</a:t>
            </a:r>
            <a:r>
              <a:rPr lang="en-US" dirty="0"/>
              <a:t>:</a:t>
            </a:r>
          </a:p>
          <a:p>
            <a:endParaRPr lang="en-US" dirty="0"/>
          </a:p>
          <a:p>
            <a:endParaRPr lang="en-US" dirty="0"/>
          </a:p>
          <a:p>
            <a:endParaRPr lang="en-US" dirty="0"/>
          </a:p>
          <a:p>
            <a:r>
              <a:rPr lang="en-US" dirty="0" err="1"/>
              <a:t>Itse</a:t>
            </a:r>
            <a:r>
              <a:rPr lang="en-US" dirty="0"/>
              <a:t> </a:t>
            </a:r>
            <a:r>
              <a:rPr lang="en-US" dirty="0" err="1"/>
              <a:t>reseptien</a:t>
            </a:r>
            <a:r>
              <a:rPr lang="en-US" dirty="0"/>
              <a:t> </a:t>
            </a:r>
            <a:r>
              <a:rPr lang="en-US" dirty="0" err="1"/>
              <a:t>valinta</a:t>
            </a:r>
            <a:r>
              <a:rPr lang="en-US" dirty="0"/>
              <a:t> ja </a:t>
            </a:r>
            <a:r>
              <a:rPr lang="en-US" dirty="0" err="1"/>
              <a:t>sen</a:t>
            </a:r>
            <a:r>
              <a:rPr lang="en-US" dirty="0"/>
              <a:t> </a:t>
            </a:r>
            <a:r>
              <a:rPr lang="en-US" dirty="0" err="1"/>
              <a:t>tulostaminen</a:t>
            </a:r>
            <a:r>
              <a:rPr lang="en-US" dirty="0"/>
              <a:t> </a:t>
            </a:r>
            <a:r>
              <a:rPr lang="en-US" dirty="0" err="1"/>
              <a:t>sujui</a:t>
            </a:r>
            <a:r>
              <a:rPr lang="en-US" dirty="0"/>
              <a:t> </a:t>
            </a:r>
            <a:r>
              <a:rPr lang="en-US" dirty="0" err="1"/>
              <a:t>tästä</a:t>
            </a:r>
            <a:r>
              <a:rPr lang="en-US" dirty="0"/>
              <a:t> </a:t>
            </a:r>
            <a:r>
              <a:rPr lang="en-US" dirty="0" err="1"/>
              <a:t>eteenpäin</a:t>
            </a:r>
            <a:r>
              <a:rPr lang="en-US" dirty="0"/>
              <a:t> </a:t>
            </a:r>
            <a:r>
              <a:rPr lang="en-US" dirty="0" err="1"/>
              <a:t>kaikilta</a:t>
            </a:r>
            <a:r>
              <a:rPr lang="en-US" dirty="0"/>
              <a:t> </a:t>
            </a:r>
            <a:r>
              <a:rPr lang="en-US" dirty="0" err="1"/>
              <a:t>testihenkilöiltä</a:t>
            </a:r>
            <a:r>
              <a:rPr lang="en-US" dirty="0"/>
              <a:t> </a:t>
            </a:r>
            <a:r>
              <a:rPr lang="en-US" dirty="0" err="1"/>
              <a:t>hyvin</a:t>
            </a:r>
            <a:r>
              <a:rPr lang="en-US" dirty="0"/>
              <a:t> ja </a:t>
            </a:r>
            <a:r>
              <a:rPr lang="en-US" dirty="0" err="1"/>
              <a:t>jouhevasti</a:t>
            </a:r>
            <a:r>
              <a:rPr lang="en-US" dirty="0"/>
              <a:t>. Yksi </a:t>
            </a:r>
            <a:r>
              <a:rPr lang="en-US" dirty="0" err="1"/>
              <a:t>koehenkilö</a:t>
            </a:r>
            <a:r>
              <a:rPr lang="en-US" dirty="0"/>
              <a:t> </a:t>
            </a:r>
            <a:r>
              <a:rPr lang="en-US" dirty="0" err="1"/>
              <a:t>halusi</a:t>
            </a:r>
            <a:r>
              <a:rPr lang="en-US" dirty="0"/>
              <a:t> </a:t>
            </a:r>
            <a:r>
              <a:rPr lang="en-US" dirty="0" err="1"/>
              <a:t>vielä</a:t>
            </a:r>
            <a:r>
              <a:rPr lang="en-US" dirty="0"/>
              <a:t> </a:t>
            </a:r>
            <a:r>
              <a:rPr lang="en-US" dirty="0" err="1"/>
              <a:t>testin</a:t>
            </a:r>
            <a:r>
              <a:rPr lang="en-US" dirty="0"/>
              <a:t> </a:t>
            </a:r>
            <a:r>
              <a:rPr lang="en-US" dirty="0" err="1"/>
              <a:t>suorittamisen</a:t>
            </a:r>
            <a:r>
              <a:rPr lang="en-US" dirty="0"/>
              <a:t> </a:t>
            </a:r>
            <a:r>
              <a:rPr lang="en-US" dirty="0" err="1"/>
              <a:t>jälkeen</a:t>
            </a:r>
            <a:r>
              <a:rPr lang="en-US" dirty="0"/>
              <a:t> </a:t>
            </a:r>
            <a:r>
              <a:rPr lang="en-US" dirty="0" err="1"/>
              <a:t>käydä</a:t>
            </a:r>
            <a:r>
              <a:rPr lang="en-US" dirty="0"/>
              <a:t> </a:t>
            </a:r>
            <a:r>
              <a:rPr lang="en-US" dirty="0" err="1"/>
              <a:t>katsomassa</a:t>
            </a:r>
            <a:r>
              <a:rPr lang="en-US" dirty="0"/>
              <a:t>, </a:t>
            </a:r>
            <a:r>
              <a:rPr lang="en-US" dirty="0" err="1"/>
              <a:t>että</a:t>
            </a:r>
            <a:r>
              <a:rPr lang="en-US" dirty="0"/>
              <a:t> </a:t>
            </a:r>
            <a:r>
              <a:rPr lang="en-US" dirty="0" err="1"/>
              <a:t>millainen</a:t>
            </a:r>
            <a:r>
              <a:rPr lang="en-US" dirty="0"/>
              <a:t> </a:t>
            </a:r>
            <a:r>
              <a:rPr lang="en-US" dirty="0" err="1"/>
              <a:t>reseptilista</a:t>
            </a:r>
            <a:r>
              <a:rPr lang="en-US" dirty="0"/>
              <a:t> </a:t>
            </a:r>
            <a:r>
              <a:rPr lang="en-US" dirty="0" err="1"/>
              <a:t>oikein</a:t>
            </a:r>
            <a:r>
              <a:rPr lang="en-US" dirty="0"/>
              <a:t> </a:t>
            </a:r>
            <a:r>
              <a:rPr lang="en-US" dirty="0" err="1"/>
              <a:t>onkaan</a:t>
            </a:r>
            <a:r>
              <a:rPr lang="en-US" dirty="0"/>
              <a:t>.</a:t>
            </a:r>
          </a:p>
          <a:p>
            <a:r>
              <a:rPr lang="en-US" dirty="0" err="1"/>
              <a:t>Testitehtävä</a:t>
            </a:r>
            <a:r>
              <a:rPr lang="en-US" dirty="0"/>
              <a:t> </a:t>
            </a:r>
            <a:r>
              <a:rPr lang="en-US" dirty="0" err="1"/>
              <a:t>sujui</a:t>
            </a:r>
            <a:r>
              <a:rPr lang="en-US" dirty="0"/>
              <a:t> </a:t>
            </a:r>
            <a:r>
              <a:rPr lang="en-US" dirty="0" err="1"/>
              <a:t>nopeiten</a:t>
            </a:r>
            <a:r>
              <a:rPr lang="en-US" dirty="0"/>
              <a:t> ja </a:t>
            </a:r>
            <a:r>
              <a:rPr lang="en-US" dirty="0" err="1"/>
              <a:t>sujuvimmin</a:t>
            </a:r>
            <a:r>
              <a:rPr lang="en-US" dirty="0"/>
              <a:t> </a:t>
            </a:r>
            <a:r>
              <a:rPr lang="en-US" dirty="0" err="1"/>
              <a:t>palvelua</a:t>
            </a:r>
            <a:r>
              <a:rPr lang="en-US" dirty="0"/>
              <a:t> </a:t>
            </a:r>
            <a:r>
              <a:rPr lang="en-US" dirty="0" err="1"/>
              <a:t>aiemmin</a:t>
            </a:r>
            <a:r>
              <a:rPr lang="en-US" dirty="0"/>
              <a:t> </a:t>
            </a:r>
            <a:r>
              <a:rPr lang="en-US" dirty="0" err="1"/>
              <a:t>käyttäneeltä</a:t>
            </a:r>
            <a:r>
              <a:rPr lang="en-US" dirty="0"/>
              <a:t> </a:t>
            </a:r>
            <a:r>
              <a:rPr lang="en-US" dirty="0" err="1"/>
              <a:t>henkilöltä</a:t>
            </a:r>
            <a:r>
              <a:rPr lang="en-US" dirty="0"/>
              <a:t>. </a:t>
            </a:r>
            <a:r>
              <a:rPr lang="en-US" dirty="0" err="1"/>
              <a:t>Eniten</a:t>
            </a:r>
            <a:r>
              <a:rPr lang="en-US" dirty="0"/>
              <a:t> </a:t>
            </a:r>
            <a:r>
              <a:rPr lang="en-US" dirty="0" err="1"/>
              <a:t>aikaa</a:t>
            </a:r>
            <a:r>
              <a:rPr lang="en-US" dirty="0"/>
              <a:t> </a:t>
            </a:r>
            <a:r>
              <a:rPr lang="en-US" dirty="0" err="1"/>
              <a:t>testin</a:t>
            </a:r>
            <a:r>
              <a:rPr lang="en-US" dirty="0"/>
              <a:t> </a:t>
            </a:r>
            <a:r>
              <a:rPr lang="en-US" dirty="0" err="1"/>
              <a:t>tekoon</a:t>
            </a:r>
            <a:r>
              <a:rPr lang="en-US" dirty="0"/>
              <a:t> </a:t>
            </a:r>
            <a:r>
              <a:rPr lang="en-US" dirty="0" err="1"/>
              <a:t>käytti</a:t>
            </a:r>
            <a:r>
              <a:rPr lang="en-US" dirty="0"/>
              <a:t> </a:t>
            </a:r>
            <a:r>
              <a:rPr lang="en-US" dirty="0" err="1"/>
              <a:t>palvelua</a:t>
            </a:r>
            <a:r>
              <a:rPr lang="en-US" dirty="0"/>
              <a:t> </a:t>
            </a:r>
            <a:r>
              <a:rPr lang="en-US" dirty="0" err="1"/>
              <a:t>vähiten</a:t>
            </a:r>
            <a:r>
              <a:rPr lang="en-US" dirty="0"/>
              <a:t> </a:t>
            </a:r>
            <a:r>
              <a:rPr lang="en-US" dirty="0" err="1"/>
              <a:t>käyttänyt</a:t>
            </a:r>
            <a:r>
              <a:rPr lang="en-US" dirty="0"/>
              <a:t> </a:t>
            </a:r>
            <a:r>
              <a:rPr lang="en-US" dirty="0" err="1"/>
              <a:t>henkilö</a:t>
            </a:r>
            <a:r>
              <a:rPr lang="en-US" dirty="0"/>
              <a:t>. Hän </a:t>
            </a:r>
            <a:r>
              <a:rPr lang="en-US" dirty="0" err="1"/>
              <a:t>myös</a:t>
            </a:r>
            <a:r>
              <a:rPr lang="en-US" dirty="0"/>
              <a:t> </a:t>
            </a:r>
            <a:r>
              <a:rPr lang="en-US" dirty="0" err="1"/>
              <a:t>pohdiskeli</a:t>
            </a:r>
            <a:r>
              <a:rPr lang="en-US" dirty="0"/>
              <a:t> </a:t>
            </a:r>
            <a:r>
              <a:rPr lang="en-US" dirty="0" err="1"/>
              <a:t>eniten</a:t>
            </a:r>
            <a:r>
              <a:rPr lang="en-US" dirty="0"/>
              <a:t> </a:t>
            </a:r>
            <a:r>
              <a:rPr lang="en-US" dirty="0" err="1"/>
              <a:t>testitehtävän</a:t>
            </a:r>
            <a:r>
              <a:rPr lang="en-US" dirty="0"/>
              <a:t> </a:t>
            </a:r>
            <a:r>
              <a:rPr lang="en-US" dirty="0" err="1"/>
              <a:t>aikana</a:t>
            </a:r>
            <a:r>
              <a:rPr lang="en-US" dirty="0"/>
              <a:t> ja </a:t>
            </a:r>
            <a:r>
              <a:rPr lang="en-US" dirty="0" err="1"/>
              <a:t>käyttö</a:t>
            </a:r>
            <a:r>
              <a:rPr lang="en-US" dirty="0"/>
              <a:t> </a:t>
            </a:r>
            <a:r>
              <a:rPr lang="en-US" dirty="0" err="1"/>
              <a:t>ei</a:t>
            </a:r>
            <a:r>
              <a:rPr lang="en-US" dirty="0"/>
              <a:t> </a:t>
            </a:r>
            <a:r>
              <a:rPr lang="en-US" dirty="0" err="1"/>
              <a:t>ollut</a:t>
            </a:r>
            <a:r>
              <a:rPr lang="en-US" dirty="0"/>
              <a:t> </a:t>
            </a:r>
            <a:r>
              <a:rPr lang="en-US" dirty="0" err="1"/>
              <a:t>niin</a:t>
            </a:r>
            <a:r>
              <a:rPr lang="en-US" dirty="0"/>
              <a:t> </a:t>
            </a:r>
            <a:r>
              <a:rPr lang="en-US" dirty="0" err="1"/>
              <a:t>sujuvaa</a:t>
            </a:r>
            <a:r>
              <a:rPr lang="en-US" dirty="0"/>
              <a:t>.</a:t>
            </a:r>
          </a:p>
          <a:p>
            <a:pPr marL="0" indent="0">
              <a:buNone/>
            </a:pPr>
            <a:endParaRPr lang="en-US" dirty="0"/>
          </a:p>
        </p:txBody>
      </p:sp>
      <p:pic>
        <p:nvPicPr>
          <p:cNvPr id="5" name="Kuva 4">
            <a:extLst>
              <a:ext uri="{FF2B5EF4-FFF2-40B4-BE49-F238E27FC236}">
                <a16:creationId xmlns:a16="http://schemas.microsoft.com/office/drawing/2014/main" id="{3FD5725E-1A72-403C-9959-AF6D32727A53}"/>
              </a:ext>
            </a:extLst>
          </p:cNvPr>
          <p:cNvPicPr>
            <a:picLocks noChangeAspect="1"/>
          </p:cNvPicPr>
          <p:nvPr/>
        </p:nvPicPr>
        <p:blipFill>
          <a:blip r:embed="rId2"/>
          <a:stretch>
            <a:fillRect/>
          </a:stretch>
        </p:blipFill>
        <p:spPr>
          <a:xfrm>
            <a:off x="1067720" y="1243818"/>
            <a:ext cx="10238876" cy="1274477"/>
          </a:xfrm>
          <a:prstGeom prst="rect">
            <a:avLst/>
          </a:prstGeom>
        </p:spPr>
      </p:pic>
    </p:spTree>
    <p:extLst>
      <p:ext uri="{BB962C8B-B14F-4D97-AF65-F5344CB8AC3E}">
        <p14:creationId xmlns:p14="http://schemas.microsoft.com/office/powerpoint/2010/main" val="659549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FD52AB3-F54A-45A2-865E-CE882A863562}"/>
              </a:ext>
            </a:extLst>
          </p:cNvPr>
          <p:cNvSpPr>
            <a:spLocks noGrp="1"/>
          </p:cNvSpPr>
          <p:nvPr>
            <p:ph type="title"/>
          </p:nvPr>
        </p:nvSpPr>
        <p:spPr/>
        <p:txBody>
          <a:bodyPr/>
          <a:lstStyle/>
          <a:p>
            <a:r>
              <a:rPr lang="fi-FI" sz="4000" noProof="1">
                <a:solidFill>
                  <a:schemeClr val="accent6">
                    <a:lumMod val="75000"/>
                  </a:schemeClr>
                </a:solidFill>
              </a:rPr>
              <a:t>Pohdintaa ja kehittämisehdotukset:</a:t>
            </a:r>
            <a:endParaRPr lang="fi-FI" dirty="0"/>
          </a:p>
        </p:txBody>
      </p:sp>
      <p:sp>
        <p:nvSpPr>
          <p:cNvPr id="3" name="Sisällön paikkamerkki 2">
            <a:extLst>
              <a:ext uri="{FF2B5EF4-FFF2-40B4-BE49-F238E27FC236}">
                <a16:creationId xmlns:a16="http://schemas.microsoft.com/office/drawing/2014/main" id="{DEFC306A-3E28-4E94-B98D-698440BA511A}"/>
              </a:ext>
            </a:extLst>
          </p:cNvPr>
          <p:cNvSpPr>
            <a:spLocks noGrp="1"/>
          </p:cNvSpPr>
          <p:nvPr>
            <p:ph idx="1"/>
          </p:nvPr>
        </p:nvSpPr>
        <p:spPr/>
        <p:txBody>
          <a:bodyPr/>
          <a:lstStyle/>
          <a:p>
            <a:r>
              <a:rPr lang="fi-FI" dirty="0"/>
              <a:t>Testin suunnittelu ja toteutus sujui mielestäni hyvin.</a:t>
            </a:r>
          </a:p>
          <a:p>
            <a:r>
              <a:rPr lang="fi-FI" dirty="0"/>
              <a:t>Testin perusteella totean, että palvelun käyttö on helpompaa, mitä enemmän sitä käyttää.</a:t>
            </a:r>
          </a:p>
          <a:p>
            <a:r>
              <a:rPr lang="fi-FI" dirty="0"/>
              <a:t>Testin jälkeen mietin, voisiko kantakirjautuminen olla jotenkin vielä selkeämmin ilmaistu kanta.fi-sivulla. Nyt yläkulmassa on vihreä ”kirjaudu omakantaan”-nappi, joka hieman ehkä hukkuu muun tiedon joukkoon.</a:t>
            </a:r>
          </a:p>
          <a:p>
            <a:endParaRPr lang="fi-FI" dirty="0"/>
          </a:p>
        </p:txBody>
      </p:sp>
    </p:spTree>
    <p:extLst>
      <p:ext uri="{BB962C8B-B14F-4D97-AF65-F5344CB8AC3E}">
        <p14:creationId xmlns:p14="http://schemas.microsoft.com/office/powerpoint/2010/main" val="1280179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isällön paikkamerkki 4">
            <a:extLst>
              <a:ext uri="{FF2B5EF4-FFF2-40B4-BE49-F238E27FC236}">
                <a16:creationId xmlns:a16="http://schemas.microsoft.com/office/drawing/2014/main" id="{87D0865B-453E-46D8-96D2-E1DCA73B695B}"/>
              </a:ext>
            </a:extLst>
          </p:cNvPr>
          <p:cNvPicPr>
            <a:picLocks noGrp="1" noChangeAspect="1"/>
          </p:cNvPicPr>
          <p:nvPr>
            <p:ph idx="1"/>
          </p:nvPr>
        </p:nvPicPr>
        <p:blipFill>
          <a:blip r:embed="rId2"/>
          <a:stretch>
            <a:fillRect/>
          </a:stretch>
        </p:blipFill>
        <p:spPr>
          <a:xfrm>
            <a:off x="231325" y="540869"/>
            <a:ext cx="4673840" cy="444523"/>
          </a:xfrm>
        </p:spPr>
      </p:pic>
      <p:pic>
        <p:nvPicPr>
          <p:cNvPr id="7" name="Kuva 6">
            <a:extLst>
              <a:ext uri="{FF2B5EF4-FFF2-40B4-BE49-F238E27FC236}">
                <a16:creationId xmlns:a16="http://schemas.microsoft.com/office/drawing/2014/main" id="{6CB674A7-491E-4324-9A65-A860044BF28C}"/>
              </a:ext>
            </a:extLst>
          </p:cNvPr>
          <p:cNvPicPr>
            <a:picLocks noChangeAspect="1"/>
          </p:cNvPicPr>
          <p:nvPr/>
        </p:nvPicPr>
        <p:blipFill>
          <a:blip r:embed="rId3"/>
          <a:stretch>
            <a:fillRect/>
          </a:stretch>
        </p:blipFill>
        <p:spPr>
          <a:xfrm>
            <a:off x="4577501" y="540869"/>
            <a:ext cx="7001883" cy="3007520"/>
          </a:xfrm>
          <a:prstGeom prst="rect">
            <a:avLst/>
          </a:prstGeom>
        </p:spPr>
      </p:pic>
      <p:sp>
        <p:nvSpPr>
          <p:cNvPr id="8" name="Tekstiruutu 7">
            <a:extLst>
              <a:ext uri="{FF2B5EF4-FFF2-40B4-BE49-F238E27FC236}">
                <a16:creationId xmlns:a16="http://schemas.microsoft.com/office/drawing/2014/main" id="{295D9005-6BB0-40CB-AFE8-0E9545602231}"/>
              </a:ext>
            </a:extLst>
          </p:cNvPr>
          <p:cNvSpPr txBox="1"/>
          <p:nvPr/>
        </p:nvSpPr>
        <p:spPr>
          <a:xfrm>
            <a:off x="575709" y="4228591"/>
            <a:ext cx="10546915" cy="1938992"/>
          </a:xfrm>
          <a:prstGeom prst="rect">
            <a:avLst/>
          </a:prstGeom>
          <a:noFill/>
        </p:spPr>
        <p:txBody>
          <a:bodyPr wrap="square" rtlCol="0">
            <a:spAutoFit/>
          </a:bodyPr>
          <a:lstStyle/>
          <a:p>
            <a:pPr marL="342900" indent="-342900">
              <a:buFont typeface="Arial" panose="020B0604020202020204" pitchFamily="34" charset="0"/>
              <a:buChar char="•"/>
            </a:pPr>
            <a:r>
              <a:rPr lang="fi-FI" sz="2400" dirty="0"/>
              <a:t>Testin ja oman mielipiteeni perusteella reseptin tulostamisosio voisi jotenkin selkeämmin erottua. Nyt se on ikään kuin linkkinä ja ennemminkin reseptien haku on pääosassa. Voisiko se olla hae-napin kaltainen, jotta se erottuisi paremmin. Mielenkiintoista oli, että kumminkin yhteenvedon tulostamis-nappi oli selkeämmin erottuva(kts kuva yllä).</a:t>
            </a:r>
          </a:p>
        </p:txBody>
      </p:sp>
    </p:spTree>
    <p:extLst>
      <p:ext uri="{BB962C8B-B14F-4D97-AF65-F5344CB8AC3E}">
        <p14:creationId xmlns:p14="http://schemas.microsoft.com/office/powerpoint/2010/main" val="433441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isällön paikkamerkki 2">
            <a:extLst>
              <a:ext uri="{FF2B5EF4-FFF2-40B4-BE49-F238E27FC236}">
                <a16:creationId xmlns:a16="http://schemas.microsoft.com/office/drawing/2014/main" id="{11978A6D-C7A7-49AF-97E7-D73A3CDA6C08}"/>
              </a:ext>
            </a:extLst>
          </p:cNvPr>
          <p:cNvSpPr>
            <a:spLocks noGrp="1"/>
          </p:cNvSpPr>
          <p:nvPr>
            <p:ph idx="1"/>
          </p:nvPr>
        </p:nvSpPr>
        <p:spPr>
          <a:xfrm>
            <a:off x="609441" y="463139"/>
            <a:ext cx="10969943" cy="5663026"/>
          </a:xfrm>
        </p:spPr>
        <p:txBody>
          <a:bodyPr/>
          <a:lstStyle/>
          <a:p>
            <a:r>
              <a:rPr lang="fi-FI" dirty="0"/>
              <a:t>Hieman ennen tulostamista oleva yhteenveto- ja reseptilista-sanat herättivät hieman enemmän pohdintaa testissä. Arvelen, että tämä voi johtua käytetystä kielestä/termistöstä, joka ei ehkä ole ihan niin tuttua jokaiselle. Kantaa selatessani itsekin kiinnitin huomiota eri termien käyttöön ja mietin, että kuinkahan ymmärrettäviä ne ovat eri ihmisille, varsinkin sellaisille, jotka eivät ole sote-alalla tai eivät juurikaan käytä kantaa/sote-palveluja. Muutenkin palvelu sisältää paljon raskaslukuista tekstiä. Mietin, johtuuko tämä termistö ja tekstin taso osittain palvelun luonteesta.</a:t>
            </a:r>
          </a:p>
        </p:txBody>
      </p:sp>
    </p:spTree>
    <p:extLst>
      <p:ext uri="{BB962C8B-B14F-4D97-AF65-F5344CB8AC3E}">
        <p14:creationId xmlns:p14="http://schemas.microsoft.com/office/powerpoint/2010/main" val="627547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isällön paikkamerkki 2">
            <a:extLst>
              <a:ext uri="{FF2B5EF4-FFF2-40B4-BE49-F238E27FC236}">
                <a16:creationId xmlns:a16="http://schemas.microsoft.com/office/drawing/2014/main" id="{E5DDA0A9-0A4E-46CB-B694-685C03873AFA}"/>
              </a:ext>
            </a:extLst>
          </p:cNvPr>
          <p:cNvSpPr>
            <a:spLocks noGrp="1"/>
          </p:cNvSpPr>
          <p:nvPr>
            <p:ph idx="1"/>
          </p:nvPr>
        </p:nvSpPr>
        <p:spPr/>
        <p:txBody>
          <a:bodyPr/>
          <a:lstStyle/>
          <a:p>
            <a:r>
              <a:rPr lang="fi-FI" dirty="0"/>
              <a:t>Oman kokemuksen ja testin teon jälkeen ajattelen, että palvelu kokonaisuudessaan ei ole kaikista helppokäyttöisin. Se sisältää kankeaa termistöä ja tekstiä on ajoittain paljon. Lisäksi käyttöliittymä voisi mielestäni olla hieman vielä modernimpi ja joustavampi. </a:t>
            </a:r>
          </a:p>
          <a:p>
            <a:r>
              <a:rPr lang="fi-FI" dirty="0"/>
              <a:t>Sote-alalla työskentelevänä kuulen myös kokemuksia palvelun käyttäjiltä ja myös useampi heistä toivoisi palvelun käytettävyyden olevan parempi.</a:t>
            </a:r>
          </a:p>
        </p:txBody>
      </p:sp>
    </p:spTree>
    <p:extLst>
      <p:ext uri="{BB962C8B-B14F-4D97-AF65-F5344CB8AC3E}">
        <p14:creationId xmlns:p14="http://schemas.microsoft.com/office/powerpoint/2010/main" val="968938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FDB4C26-243D-4A43-8C47-EE07B1809024}"/>
              </a:ext>
            </a:extLst>
          </p:cNvPr>
          <p:cNvSpPr>
            <a:spLocks noGrp="1"/>
          </p:cNvSpPr>
          <p:nvPr>
            <p:ph type="title"/>
          </p:nvPr>
        </p:nvSpPr>
        <p:spPr/>
        <p:txBody>
          <a:bodyPr>
            <a:normAutofit/>
          </a:bodyPr>
          <a:lstStyle/>
          <a:p>
            <a:r>
              <a:rPr lang="fi-FI" sz="2900" noProof="1">
                <a:solidFill>
                  <a:srgbClr val="E95D0F"/>
                </a:solidFill>
              </a:rPr>
              <a:t>Valittu digitaalinen palvelu:</a:t>
            </a:r>
            <a:endParaRPr lang="fi-FI" sz="2900" dirty="0"/>
          </a:p>
        </p:txBody>
      </p:sp>
      <p:sp>
        <p:nvSpPr>
          <p:cNvPr id="3" name="Sisällön paikkamerkki 2">
            <a:extLst>
              <a:ext uri="{FF2B5EF4-FFF2-40B4-BE49-F238E27FC236}">
                <a16:creationId xmlns:a16="http://schemas.microsoft.com/office/drawing/2014/main" id="{FD623BBB-574C-4E20-9616-504877AC2F26}"/>
              </a:ext>
            </a:extLst>
          </p:cNvPr>
          <p:cNvSpPr>
            <a:spLocks noGrp="1"/>
          </p:cNvSpPr>
          <p:nvPr>
            <p:ph idx="1"/>
          </p:nvPr>
        </p:nvSpPr>
        <p:spPr/>
        <p:txBody>
          <a:bodyPr>
            <a:normAutofit lnSpcReduction="10000"/>
          </a:bodyPr>
          <a:lstStyle/>
          <a:p>
            <a:pPr>
              <a:buFont typeface="Arial" panose="020B0604020202020204" pitchFamily="34" charset="0"/>
              <a:buChar char="•"/>
            </a:pPr>
            <a:r>
              <a:rPr lang="fi-FI" sz="2400" dirty="0"/>
              <a:t>Valitsin tarkastelun kohteeksi Omakannan. </a:t>
            </a:r>
          </a:p>
          <a:p>
            <a:pPr>
              <a:buFont typeface="Arial" panose="020B0604020202020204" pitchFamily="34" charset="0"/>
              <a:buChar char="•"/>
            </a:pPr>
            <a:endParaRPr lang="fi-FI" sz="2400" dirty="0"/>
          </a:p>
          <a:p>
            <a:pPr>
              <a:buFont typeface="Arial" panose="020B0604020202020204" pitchFamily="34" charset="0"/>
              <a:buChar char="•"/>
            </a:pPr>
            <a:r>
              <a:rPr lang="fi-FI" sz="2400" dirty="0"/>
              <a:t>” Omakannassa näet omat terveystiedot ja reseptit, voit pyytää reseptin uusimista sekä tallentaa elinluovutus- ja hoitotahdon. Omakannassa on saatavilla myös EU:n koronatodistus.” (</a:t>
            </a:r>
            <a:r>
              <a:rPr lang="fi-FI" sz="2400" dirty="0">
                <a:hlinkClick r:id="rId2"/>
              </a:rPr>
              <a:t>https://www.kanta.fi/omakanta</a:t>
            </a:r>
            <a:r>
              <a:rPr lang="fi-FI" sz="2400" dirty="0"/>
              <a:t>)</a:t>
            </a:r>
          </a:p>
          <a:p>
            <a:pPr>
              <a:buFont typeface="Arial" panose="020B0604020202020204" pitchFamily="34" charset="0"/>
              <a:buChar char="•"/>
            </a:pPr>
            <a:endParaRPr lang="fi-FI" sz="2400" dirty="0"/>
          </a:p>
          <a:p>
            <a:pPr>
              <a:buFont typeface="Arial" panose="020B0604020202020204" pitchFamily="34" charset="0"/>
              <a:buChar char="•"/>
            </a:pPr>
            <a:r>
              <a:rPr lang="fi-FI" sz="2400" dirty="0"/>
              <a:t>Omakannan käyttö vaatii suomalaisen henkilötunnuksen ja verkkopankkitunnukset tai mobiilivarmenteen tai sirullisen henkilö/varmennekortin.</a:t>
            </a:r>
          </a:p>
          <a:p>
            <a:pPr>
              <a:buFont typeface="Arial" panose="020B0604020202020204" pitchFamily="34" charset="0"/>
              <a:buChar char="•"/>
            </a:pPr>
            <a:endParaRPr lang="fi-FI" sz="2400" dirty="0"/>
          </a:p>
          <a:p>
            <a:pPr>
              <a:buFont typeface="Arial" panose="020B0604020202020204" pitchFamily="34" charset="0"/>
              <a:buChar char="•"/>
            </a:pPr>
            <a:r>
              <a:rPr lang="fi-FI" sz="2400" dirty="0"/>
              <a:t>Palvelussa on tarkoitus tulostaa resepti matkaa varten.</a:t>
            </a:r>
          </a:p>
        </p:txBody>
      </p:sp>
    </p:spTree>
    <p:extLst>
      <p:ext uri="{BB962C8B-B14F-4D97-AF65-F5344CB8AC3E}">
        <p14:creationId xmlns:p14="http://schemas.microsoft.com/office/powerpoint/2010/main" val="2069450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7C2E3BF-E17A-4219-A770-FFCC881D7085}"/>
              </a:ext>
            </a:extLst>
          </p:cNvPr>
          <p:cNvSpPr>
            <a:spLocks noGrp="1"/>
          </p:cNvSpPr>
          <p:nvPr>
            <p:ph type="title"/>
          </p:nvPr>
        </p:nvSpPr>
        <p:spPr/>
        <p:txBody>
          <a:bodyPr>
            <a:normAutofit/>
          </a:bodyPr>
          <a:lstStyle/>
          <a:p>
            <a:r>
              <a:rPr lang="fi-FI" sz="2800" noProof="1">
                <a:solidFill>
                  <a:srgbClr val="E95D0F"/>
                </a:solidFill>
              </a:rPr>
              <a:t>Nielsenin heurestiikan ja saavutettavuuden arvioinnin tulokset:</a:t>
            </a:r>
          </a:p>
        </p:txBody>
      </p:sp>
      <p:sp>
        <p:nvSpPr>
          <p:cNvPr id="3" name="Sisällön paikkamerkki 2">
            <a:extLst>
              <a:ext uri="{FF2B5EF4-FFF2-40B4-BE49-F238E27FC236}">
                <a16:creationId xmlns:a16="http://schemas.microsoft.com/office/drawing/2014/main" id="{2F616DDA-1D1B-4539-A248-41CD9F507F8F}"/>
              </a:ext>
            </a:extLst>
          </p:cNvPr>
          <p:cNvSpPr>
            <a:spLocks noGrp="1"/>
          </p:cNvSpPr>
          <p:nvPr>
            <p:ph idx="1"/>
          </p:nvPr>
        </p:nvSpPr>
        <p:spPr/>
        <p:txBody>
          <a:bodyPr>
            <a:normAutofit/>
          </a:bodyPr>
          <a:lstStyle/>
          <a:p>
            <a:r>
              <a:rPr lang="fi-FI" sz="2400" noProof="1"/>
              <a:t>Arvioin koko palvelua ensin Nielsenin heuristiikan mukaisesti.</a:t>
            </a:r>
          </a:p>
          <a:p>
            <a:r>
              <a:rPr lang="fi-FI" sz="2400" noProof="1"/>
              <a:t>1.Kanta-palvelun käyttöliittymä on mielestäni selkeä. Pääotsakkeet ovat selkeästi ilmaistu ja osassa on vielä pudotusvalikot. 0</a:t>
            </a:r>
          </a:p>
          <a:p>
            <a:r>
              <a:rPr lang="fi-FI" sz="2400" noProof="1"/>
              <a:t>2.Kannan kielellinen ilmaisu on mielestäni hieman kankeaa/ei ole aina normaalia kieltä. Siellä esitetyt termit ja asiat eivät välttämättä ole kaikille tuttuja, joten se voi vaikuttaa myös palvelun käytettävyyteen. 1</a:t>
            </a:r>
          </a:p>
        </p:txBody>
      </p:sp>
      <p:pic>
        <p:nvPicPr>
          <p:cNvPr id="5" name="Kuva 4">
            <a:extLst>
              <a:ext uri="{FF2B5EF4-FFF2-40B4-BE49-F238E27FC236}">
                <a16:creationId xmlns:a16="http://schemas.microsoft.com/office/drawing/2014/main" id="{AF6C6BE0-1B2D-4686-A1F0-B808EDD9EF6F}"/>
              </a:ext>
            </a:extLst>
          </p:cNvPr>
          <p:cNvPicPr>
            <a:picLocks noChangeAspect="1"/>
          </p:cNvPicPr>
          <p:nvPr/>
        </p:nvPicPr>
        <p:blipFill>
          <a:blip r:embed="rId2"/>
          <a:stretch>
            <a:fillRect/>
          </a:stretch>
        </p:blipFill>
        <p:spPr>
          <a:xfrm>
            <a:off x="9641048" y="4132473"/>
            <a:ext cx="1806765" cy="2161409"/>
          </a:xfrm>
          <a:prstGeom prst="rect">
            <a:avLst/>
          </a:prstGeom>
        </p:spPr>
      </p:pic>
    </p:spTree>
    <p:extLst>
      <p:ext uri="{BB962C8B-B14F-4D97-AF65-F5344CB8AC3E}">
        <p14:creationId xmlns:p14="http://schemas.microsoft.com/office/powerpoint/2010/main" val="294614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isällön paikkamerkki 2">
            <a:extLst>
              <a:ext uri="{FF2B5EF4-FFF2-40B4-BE49-F238E27FC236}">
                <a16:creationId xmlns:a16="http://schemas.microsoft.com/office/drawing/2014/main" id="{A9D9E598-61F0-4CF1-8E96-0486CE3B33B8}"/>
              </a:ext>
            </a:extLst>
          </p:cNvPr>
          <p:cNvSpPr>
            <a:spLocks noGrp="1"/>
          </p:cNvSpPr>
          <p:nvPr>
            <p:ph idx="1"/>
          </p:nvPr>
        </p:nvSpPr>
        <p:spPr>
          <a:xfrm>
            <a:off x="609441" y="633845"/>
            <a:ext cx="10969943" cy="5492319"/>
          </a:xfrm>
        </p:spPr>
        <p:txBody>
          <a:bodyPr/>
          <a:lstStyle/>
          <a:p>
            <a:r>
              <a:rPr lang="fi-FI" dirty="0"/>
              <a:t>3. Käyttäjän ei mielestäni pääsääntöisesti tarvitse muistaa eri asioita palvelua käytettäessä. Tarvittavat asia löytyvät otsikoiden alta. Toki jos etsii sieltä vaikka joitain terveystietoja, niin silloin voi olla tarpeellista muistaa päivämääriä, palveluyksikköjä </a:t>
            </a:r>
            <a:r>
              <a:rPr lang="fi-FI" dirty="0" err="1"/>
              <a:t>jne</a:t>
            </a:r>
            <a:r>
              <a:rPr lang="fi-FI" dirty="0"/>
              <a:t> 1</a:t>
            </a:r>
          </a:p>
          <a:p>
            <a:r>
              <a:rPr lang="fi-FI" dirty="0"/>
              <a:t>4.Palvelu toimii mielestäni pääosin yhdenmukaisesti. Rokotus-osiossa pitää klikata rokotus-suoja-sarakkeessa olevaa tietoa, jos haluaa asiasta lisätietoa. Muuten palvelussa pitää klikata päivämäärää, jos haluaa lisätietoa </a:t>
            </a:r>
            <a:r>
              <a:rPr lang="fi-FI" dirty="0" err="1"/>
              <a:t>esim.resepteistä</a:t>
            </a:r>
            <a:r>
              <a:rPr lang="fi-FI" dirty="0"/>
              <a:t>, käynneistä tai muista asioista. 2</a:t>
            </a:r>
          </a:p>
        </p:txBody>
      </p:sp>
    </p:spTree>
    <p:extLst>
      <p:ext uri="{BB962C8B-B14F-4D97-AF65-F5344CB8AC3E}">
        <p14:creationId xmlns:p14="http://schemas.microsoft.com/office/powerpoint/2010/main" val="32593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isällön paikkamerkki 2">
            <a:extLst>
              <a:ext uri="{FF2B5EF4-FFF2-40B4-BE49-F238E27FC236}">
                <a16:creationId xmlns:a16="http://schemas.microsoft.com/office/drawing/2014/main" id="{4AFA7129-0307-4BB8-AC09-5F1EDA0393A3}"/>
              </a:ext>
            </a:extLst>
          </p:cNvPr>
          <p:cNvSpPr>
            <a:spLocks noGrp="1"/>
          </p:cNvSpPr>
          <p:nvPr>
            <p:ph idx="1"/>
          </p:nvPr>
        </p:nvSpPr>
        <p:spPr>
          <a:xfrm>
            <a:off x="609441" y="602673"/>
            <a:ext cx="10969943" cy="5523491"/>
          </a:xfrm>
        </p:spPr>
        <p:txBody>
          <a:bodyPr>
            <a:normAutofit fontScale="92500" lnSpcReduction="20000"/>
          </a:bodyPr>
          <a:lstStyle/>
          <a:p>
            <a:r>
              <a:rPr lang="fi-FI" dirty="0"/>
              <a:t>5.Mielestäni palvelu </a:t>
            </a:r>
            <a:r>
              <a:rPr lang="fi-FI" dirty="0" err="1"/>
              <a:t>infoaa</a:t>
            </a:r>
            <a:r>
              <a:rPr lang="fi-FI" dirty="0"/>
              <a:t> käyttäjää hyvin. Otsikoita klikkaamalla näkee aina, mikä otsikko avautuu ja käyttö sujuu jouhevasti. 0</a:t>
            </a:r>
          </a:p>
          <a:p>
            <a:r>
              <a:rPr lang="fi-FI" dirty="0"/>
              <a:t>6.Käyttäjä voi poistua milloin tahansa tilanteesta klikkaamalla jonkin kohdan valikosta. Myös keskeytä-toiminto on saatavana. 0</a:t>
            </a:r>
          </a:p>
          <a:p>
            <a:r>
              <a:rPr lang="fi-FI" dirty="0"/>
              <a:t>7.Palvelussa ei käsittääkseni ole oikopolkuja asiantuntijoille. 1</a:t>
            </a:r>
          </a:p>
          <a:p>
            <a:r>
              <a:rPr lang="fi-FI" dirty="0"/>
              <a:t>8.Käytön aikana virheilmoituksia ei ilmennyt, mutta uskoisin, että ne on esitetty kielellisesti, koska kyseessä on kansallinen </a:t>
            </a:r>
            <a:r>
              <a:rPr lang="fi-FI" dirty="0" err="1"/>
              <a:t>palvelu.Jos</a:t>
            </a:r>
            <a:r>
              <a:rPr lang="fi-FI" dirty="0"/>
              <a:t> virheilmoituksilla tarkoitetaan sitä, että osassa Kannan otsakkeista ei ole tietoa, niin silloin palvelu kyllä ilmoittaa, että ”Tietoa ei ole” ja kertoo mahdollisen syyn tiedon puuttumiseen. 0</a:t>
            </a:r>
          </a:p>
        </p:txBody>
      </p:sp>
    </p:spTree>
    <p:extLst>
      <p:ext uri="{BB962C8B-B14F-4D97-AF65-F5344CB8AC3E}">
        <p14:creationId xmlns:p14="http://schemas.microsoft.com/office/powerpoint/2010/main" val="94448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isällön paikkamerkki 2">
            <a:extLst>
              <a:ext uri="{FF2B5EF4-FFF2-40B4-BE49-F238E27FC236}">
                <a16:creationId xmlns:a16="http://schemas.microsoft.com/office/drawing/2014/main" id="{66B389DE-578F-40DF-BDD7-9E0DD4BBB4CA}"/>
              </a:ext>
            </a:extLst>
          </p:cNvPr>
          <p:cNvSpPr>
            <a:spLocks noGrp="1"/>
          </p:cNvSpPr>
          <p:nvPr>
            <p:ph idx="1"/>
          </p:nvPr>
        </p:nvSpPr>
        <p:spPr>
          <a:xfrm>
            <a:off x="609441" y="758537"/>
            <a:ext cx="10969943" cy="5367628"/>
          </a:xfrm>
        </p:spPr>
        <p:txBody>
          <a:bodyPr/>
          <a:lstStyle/>
          <a:p>
            <a:r>
              <a:rPr lang="fi-FI" dirty="0"/>
              <a:t>9. Kanta pyrkii mielestäni tiedottamaan sen palveluissa ilmenneistä ongelmista. 0</a:t>
            </a:r>
          </a:p>
          <a:p>
            <a:r>
              <a:rPr lang="fi-FI" dirty="0"/>
              <a:t>10. Joistain osista löytyy linkkejä, joista saa lisätietoa. Kaikissa osioissa linkkejä ei kuitenkaan ole. Kanta.fi-osoitteeseen on koottu paljon tietoa ja ohjeistusta palvelun käyttöä varten. 1</a:t>
            </a:r>
          </a:p>
        </p:txBody>
      </p:sp>
    </p:spTree>
    <p:extLst>
      <p:ext uri="{BB962C8B-B14F-4D97-AF65-F5344CB8AC3E}">
        <p14:creationId xmlns:p14="http://schemas.microsoft.com/office/powerpoint/2010/main" val="1020441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FA0A6C3-38D0-4C4E-8AF8-7C73205D988A}"/>
              </a:ext>
            </a:extLst>
          </p:cNvPr>
          <p:cNvSpPr>
            <a:spLocks noGrp="1"/>
          </p:cNvSpPr>
          <p:nvPr>
            <p:ph type="title"/>
          </p:nvPr>
        </p:nvSpPr>
        <p:spPr/>
        <p:txBody>
          <a:bodyPr/>
          <a:lstStyle/>
          <a:p>
            <a:r>
              <a:rPr lang="fi-FI" dirty="0"/>
              <a:t>Palvelun saavutettavuus:</a:t>
            </a:r>
          </a:p>
        </p:txBody>
      </p:sp>
      <p:sp>
        <p:nvSpPr>
          <p:cNvPr id="3" name="Sisällön paikkamerkki 2">
            <a:extLst>
              <a:ext uri="{FF2B5EF4-FFF2-40B4-BE49-F238E27FC236}">
                <a16:creationId xmlns:a16="http://schemas.microsoft.com/office/drawing/2014/main" id="{CA86FD29-E895-4B4C-AE1E-E3D8E4885C69}"/>
              </a:ext>
            </a:extLst>
          </p:cNvPr>
          <p:cNvSpPr>
            <a:spLocks noGrp="1"/>
          </p:cNvSpPr>
          <p:nvPr>
            <p:ph idx="1"/>
          </p:nvPr>
        </p:nvSpPr>
        <p:spPr/>
        <p:txBody>
          <a:bodyPr>
            <a:normAutofit lnSpcReduction="10000"/>
          </a:bodyPr>
          <a:lstStyle/>
          <a:p>
            <a:r>
              <a:rPr lang="fi-FI" dirty="0"/>
              <a:t>Kanta.fi-palvelu on julkinen palvelu, joten sitä koskee saavutettavuusdirektiivi.</a:t>
            </a:r>
          </a:p>
          <a:p>
            <a:r>
              <a:rPr lang="fi-FI" dirty="0"/>
              <a:t>Palvelun sivulta on luettavissa Omakanta-palvelun saavutettavuusseloste: </a:t>
            </a:r>
            <a:r>
              <a:rPr lang="fi-FI" dirty="0">
                <a:hlinkClick r:id="rId2"/>
              </a:rPr>
              <a:t>https://www.kanta.fi/omakanta-palvelun-saavutettavuusseloste</a:t>
            </a:r>
            <a:endParaRPr lang="fi-FI" dirty="0"/>
          </a:p>
          <a:p>
            <a:r>
              <a:rPr lang="fi-FI" dirty="0"/>
              <a:t>Palvelun on arvioinut ulkopuolinen taho ja palvelu täyttää osittain saavutettavuusvaatimukset.</a:t>
            </a:r>
          </a:p>
          <a:p>
            <a:r>
              <a:rPr lang="fi-FI" dirty="0"/>
              <a:t>Seuraavassa diassa toimintoja, jotka eivät vielä ole saavutettavissa:</a:t>
            </a:r>
          </a:p>
        </p:txBody>
      </p:sp>
    </p:spTree>
    <p:extLst>
      <p:ext uri="{BB962C8B-B14F-4D97-AF65-F5344CB8AC3E}">
        <p14:creationId xmlns:p14="http://schemas.microsoft.com/office/powerpoint/2010/main" val="219766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isällön paikkamerkki 4">
            <a:extLst>
              <a:ext uri="{FF2B5EF4-FFF2-40B4-BE49-F238E27FC236}">
                <a16:creationId xmlns:a16="http://schemas.microsoft.com/office/drawing/2014/main" id="{7239C093-08E5-49D8-B233-7EABD09DD4AC}"/>
              </a:ext>
            </a:extLst>
          </p:cNvPr>
          <p:cNvPicPr>
            <a:picLocks noGrp="1" noChangeAspect="1"/>
          </p:cNvPicPr>
          <p:nvPr>
            <p:ph idx="1"/>
          </p:nvPr>
        </p:nvPicPr>
        <p:blipFill>
          <a:blip r:embed="rId2"/>
          <a:stretch>
            <a:fillRect/>
          </a:stretch>
        </p:blipFill>
        <p:spPr>
          <a:xfrm>
            <a:off x="1309255" y="709864"/>
            <a:ext cx="9904177" cy="5715000"/>
          </a:xfrm>
        </p:spPr>
      </p:pic>
    </p:spTree>
    <p:extLst>
      <p:ext uri="{BB962C8B-B14F-4D97-AF65-F5344CB8AC3E}">
        <p14:creationId xmlns:p14="http://schemas.microsoft.com/office/powerpoint/2010/main" val="3052510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isällön paikkamerkki 2">
            <a:extLst>
              <a:ext uri="{FF2B5EF4-FFF2-40B4-BE49-F238E27FC236}">
                <a16:creationId xmlns:a16="http://schemas.microsoft.com/office/drawing/2014/main" id="{A0E815BF-5479-4780-A20E-31F3288130B7}"/>
              </a:ext>
            </a:extLst>
          </p:cNvPr>
          <p:cNvSpPr>
            <a:spLocks noGrp="1"/>
          </p:cNvSpPr>
          <p:nvPr>
            <p:ph idx="1"/>
          </p:nvPr>
        </p:nvSpPr>
        <p:spPr>
          <a:xfrm>
            <a:off x="609441" y="372979"/>
            <a:ext cx="10969943" cy="6015789"/>
          </a:xfrm>
        </p:spPr>
        <p:txBody>
          <a:bodyPr/>
          <a:lstStyle/>
          <a:p>
            <a:r>
              <a:rPr lang="fi-FI" dirty="0"/>
              <a:t>Saavutettavuusvaatimukset eivät koske kaikkia Omakannan sisältöjä.</a:t>
            </a:r>
          </a:p>
          <a:p>
            <a:r>
              <a:rPr lang="fi-FI" dirty="0"/>
              <a:t>Palvelun käyttäjät voivat huomatessaan antaa palautetta saavutettavuuteen liittyen: </a:t>
            </a:r>
            <a:r>
              <a:rPr lang="fi-FI" dirty="0">
                <a:hlinkClick r:id="rId2"/>
              </a:rPr>
              <a:t>https://www.kanta.fi/saavutettavuuspalaute</a:t>
            </a:r>
            <a:endParaRPr lang="fi-FI" dirty="0"/>
          </a:p>
          <a:p>
            <a:r>
              <a:rPr lang="fi-FI" dirty="0"/>
              <a:t>Koska saavutettavuuden on arvioinut asiantuntijataso ja esittänyt myös kehitysehdotukset saavutettavuuden parantamiseksi, en itse keksi mitään muuta parannusehdotusta kyseisen osa-alueen parantamiseksi.</a:t>
            </a:r>
          </a:p>
        </p:txBody>
      </p:sp>
    </p:spTree>
    <p:extLst>
      <p:ext uri="{BB962C8B-B14F-4D97-AF65-F5344CB8AC3E}">
        <p14:creationId xmlns:p14="http://schemas.microsoft.com/office/powerpoint/2010/main" val="1639398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AC2077B7297349ABADD7260778E6FE" ma:contentTypeVersion="9" ma:contentTypeDescription="Create a new document." ma:contentTypeScope="" ma:versionID="36f614659424ef251ec52a6be0aed3ad">
  <xsd:schema xmlns:xsd="http://www.w3.org/2001/XMLSchema" xmlns:xs="http://www.w3.org/2001/XMLSchema" xmlns:p="http://schemas.microsoft.com/office/2006/metadata/properties" xmlns:ns2="4207d0fe-e1e2-4824-9da9-6d6c076e2c98" targetNamespace="http://schemas.microsoft.com/office/2006/metadata/properties" ma:root="true" ma:fieldsID="f081621242dd5ad1bd111855367b885b" ns2:_="">
    <xsd:import namespace="4207d0fe-e1e2-4824-9da9-6d6c076e2c9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07d0fe-e1e2-4824-9da9-6d6c076e2c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BF90D8-574D-4CEA-BFA5-E1A07A9F1700}">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4207d0fe-e1e2-4824-9da9-6d6c076e2c98"/>
    <ds:schemaRef ds:uri="http://www.w3.org/XML/1998/namespace"/>
    <ds:schemaRef ds:uri="http://purl.org/dc/dcmitype/"/>
  </ds:schemaRefs>
</ds:datastoreItem>
</file>

<file path=customXml/itemProps2.xml><?xml version="1.0" encoding="utf-8"?>
<ds:datastoreItem xmlns:ds="http://schemas.openxmlformats.org/officeDocument/2006/customXml" ds:itemID="{EF4C233C-EED5-4B49-9CCB-D90B391F88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07d0fe-e1e2-4824-9da9-6d6c076e2c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E2BB8D-3ACA-40F8-B5E4-BEE8EC65116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49141</TotalTime>
  <Words>1028</Words>
  <Application>Microsoft Office PowerPoint</Application>
  <PresentationFormat>Mukautettu</PresentationFormat>
  <Paragraphs>61</Paragraphs>
  <Slides>18</Slides>
  <Notes>1</Notes>
  <HiddenSlides>0</HiddenSlides>
  <MMClips>0</MMClips>
  <ScaleCrop>false</ScaleCrop>
  <HeadingPairs>
    <vt:vector size="6" baseType="variant">
      <vt:variant>
        <vt:lpstr>Käytetyt fontit</vt:lpstr>
      </vt:variant>
      <vt:variant>
        <vt:i4>2</vt:i4>
      </vt:variant>
      <vt:variant>
        <vt:lpstr>Teema</vt:lpstr>
      </vt:variant>
      <vt:variant>
        <vt:i4>1</vt:i4>
      </vt:variant>
      <vt:variant>
        <vt:lpstr>Dian otsikot</vt:lpstr>
      </vt:variant>
      <vt:variant>
        <vt:i4>18</vt:i4>
      </vt:variant>
    </vt:vector>
  </HeadingPairs>
  <TitlesOfParts>
    <vt:vector size="21" baseType="lpstr">
      <vt:lpstr>Arial</vt:lpstr>
      <vt:lpstr>Calibri</vt:lpstr>
      <vt:lpstr>Office Theme</vt:lpstr>
      <vt:lpstr>Käytettävyys ja saavutettavuus tehtävä  Anne Korhonen, Oamk   </vt:lpstr>
      <vt:lpstr>Valittu digitaalinen palvelu:</vt:lpstr>
      <vt:lpstr>Nielsenin heurestiikan ja saavutettavuuden arvioinnin tulokset:</vt:lpstr>
      <vt:lpstr>PowerPoint-esitys</vt:lpstr>
      <vt:lpstr>PowerPoint-esitys</vt:lpstr>
      <vt:lpstr>PowerPoint-esitys</vt:lpstr>
      <vt:lpstr>Palvelun saavutettavuus:</vt:lpstr>
      <vt:lpstr>PowerPoint-esitys</vt:lpstr>
      <vt:lpstr>PowerPoint-esitys</vt:lpstr>
      <vt:lpstr>Käytettävyystesti:</vt:lpstr>
      <vt:lpstr>Testihenkilöt:</vt:lpstr>
      <vt:lpstr>Käytettävyyden arvioinnin keskeiset tulokset:</vt:lpstr>
      <vt:lpstr>PowerPoint-esitys</vt:lpstr>
      <vt:lpstr>PowerPoint-esitys</vt:lpstr>
      <vt:lpstr>Pohdintaa ja kehittämisehdotukset:</vt:lpstr>
      <vt:lpstr>PowerPoint-esitys</vt:lpstr>
      <vt:lpstr>PowerPoint-esitys</vt:lpstr>
      <vt:lpstr>PowerPoint-esitys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Pajunen</dc:creator>
  <cp:lastModifiedBy>Merja Korhonen</cp:lastModifiedBy>
  <cp:revision>723</cp:revision>
  <dcterms:created xsi:type="dcterms:W3CDTF">2020-04-15T13:26:18Z</dcterms:created>
  <dcterms:modified xsi:type="dcterms:W3CDTF">2022-05-02T07:03:17Z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0x01010006AC2077B7297349ABADD7260778E6FE</vt:lpwstr>
  </property>
</Properties>
</file>