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8"/>
  </p:notesMasterIdLst>
  <p:sldIdLst>
    <p:sldId id="260" r:id="rId5"/>
    <p:sldId id="256" r:id="rId6"/>
    <p:sldId id="257" r:id="rId7"/>
  </p:sldIdLst>
  <p:sldSz cx="9144000" cy="5143500" type="screen16x9"/>
  <p:notesSz cx="6858000" cy="9144000"/>
  <p:embeddedFontLst>
    <p:embeddedFont>
      <p:font typeface="Google Sans"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61AC1-068D-2791-F772-A292BE5843DF}" v="1036" dt="2022-09-12T07:06:42.352"/>
    <p1510:client id="{FCD99192-2312-B3DA-54C5-750B269DE7CA}" v="20" dt="2022-09-11T07:16:40.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4.fntdata"/><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432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EE8B2A2-B31C-4872-77CA-79CA3CDDFEB0}"/>
              </a:ext>
            </a:extLst>
          </p:cNvPr>
          <p:cNvSpPr>
            <a:spLocks noGrp="1"/>
          </p:cNvSpPr>
          <p:nvPr>
            <p:ph type="ctrTitle"/>
          </p:nvPr>
        </p:nvSpPr>
        <p:spPr/>
        <p:txBody>
          <a:bodyPr/>
          <a:lstStyle/>
          <a:p>
            <a:r>
              <a:rPr lang="fi-FI" b="1"/>
              <a:t>Design a menu </a:t>
            </a:r>
            <a:r>
              <a:rPr lang="fi-FI" b="1" err="1"/>
              <a:t>preview</a:t>
            </a:r>
            <a:r>
              <a:rPr lang="fi-FI" b="1"/>
              <a:t> </a:t>
            </a:r>
            <a:r>
              <a:rPr lang="fi-FI" b="1" err="1"/>
              <a:t>app</a:t>
            </a:r>
            <a:r>
              <a:rPr lang="fi-FI" b="1"/>
              <a:t> for a sushi restaurant</a:t>
            </a:r>
            <a:endParaRPr lang="fi-FI"/>
          </a:p>
        </p:txBody>
      </p:sp>
      <p:sp>
        <p:nvSpPr>
          <p:cNvPr id="3" name="Alaotsikko 2">
            <a:extLst>
              <a:ext uri="{FF2B5EF4-FFF2-40B4-BE49-F238E27FC236}">
                <a16:creationId xmlns:a16="http://schemas.microsoft.com/office/drawing/2014/main" id="{9E5E351B-E09A-E428-2458-710FB54940E3}"/>
              </a:ext>
            </a:extLst>
          </p:cNvPr>
          <p:cNvSpPr>
            <a:spLocks noGrp="1"/>
          </p:cNvSpPr>
          <p:nvPr>
            <p:ph type="subTitle" idx="1"/>
          </p:nvPr>
        </p:nvSpPr>
        <p:spPr/>
        <p:txBody>
          <a:bodyPr/>
          <a:lstStyle/>
          <a:p>
            <a:r>
              <a:rPr lang="fi-FI"/>
              <a:t>User personas</a:t>
            </a:r>
          </a:p>
        </p:txBody>
      </p:sp>
    </p:spTree>
    <p:extLst>
      <p:ext uri="{BB962C8B-B14F-4D97-AF65-F5344CB8AC3E}">
        <p14:creationId xmlns:p14="http://schemas.microsoft.com/office/powerpoint/2010/main" val="412272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 sz="1900" b="1" i="0" u="none" strike="noStrike" cap="none" dirty="0">
                <a:solidFill>
                  <a:srgbClr val="1967D2"/>
                </a:solidFill>
                <a:latin typeface="Google Sans"/>
                <a:ea typeface="Google Sans"/>
                <a:cs typeface="Google Sans"/>
                <a:sym typeface="Google Sans"/>
              </a:rPr>
              <a:t>Name</a:t>
            </a:r>
            <a:r>
              <a:rPr lang="en" sz="1900" b="1" dirty="0">
                <a:solidFill>
                  <a:srgbClr val="1967D2"/>
                </a:solidFill>
                <a:latin typeface="Google Sans"/>
                <a:ea typeface="Google Sans"/>
                <a:cs typeface="Google Sans"/>
                <a:sym typeface="Google Sans"/>
              </a:rPr>
              <a:t>: Neelam</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3242277" cy="12171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Age: </a:t>
            </a:r>
            <a:r>
              <a:rPr lang="en" sz="1200" b="1" dirty="0">
                <a:latin typeface="Google Sans"/>
                <a:ea typeface="Google Sans"/>
                <a:cs typeface="Google Sans"/>
                <a:sym typeface="Google Sans"/>
              </a:rPr>
              <a:t>35</a:t>
            </a:r>
            <a:endParaRPr lang="fi-FI" sz="1200" b="1" i="0" u="none" strike="noStrike" cap="none">
              <a:solidFill>
                <a:srgbClr val="000000"/>
              </a:solidFill>
              <a:latin typeface="Google Sans"/>
              <a:ea typeface="Google Sans"/>
              <a:cs typeface="Google Sans"/>
            </a:endParaRPr>
          </a:p>
          <a:p>
            <a:pPr>
              <a:buSzPts val="1400"/>
            </a:pPr>
            <a:r>
              <a:rPr lang="en" sz="1200" b="1" i="0" u="none" strike="noStrike" cap="none" dirty="0">
                <a:solidFill>
                  <a:srgbClr val="000000"/>
                </a:solidFill>
                <a:latin typeface="Google Sans"/>
                <a:ea typeface="Google Sans"/>
                <a:cs typeface="Google Sans"/>
                <a:sym typeface="Google Sans"/>
              </a:rPr>
              <a:t>Education:</a:t>
            </a:r>
            <a:r>
              <a:rPr lang="en" sz="1200" b="1" dirty="0">
                <a:latin typeface="Google Sans"/>
                <a:ea typeface="Google Sans"/>
                <a:cs typeface="Google Sans"/>
                <a:sym typeface="Google Sans"/>
              </a:rPr>
              <a:t> Master’s degree in Education</a:t>
            </a:r>
            <a:endParaRPr sz="1200" b="1" i="0" u="none" strike="noStrike" cap="none" dirty="0">
              <a:solidFill>
                <a:srgbClr val="000000"/>
              </a:solidFill>
              <a:latin typeface="Google Sans"/>
              <a:ea typeface="Google Sans"/>
              <a:cs typeface="Google Sans"/>
            </a:endParaRPr>
          </a:p>
          <a:p>
            <a:pPr>
              <a:buSzPts val="1400"/>
            </a:pPr>
            <a:r>
              <a:rPr lang="en" sz="1200" b="1" i="0" u="none" strike="noStrike" cap="none" dirty="0">
                <a:solidFill>
                  <a:srgbClr val="000000"/>
                </a:solidFill>
                <a:latin typeface="Google Sans"/>
                <a:ea typeface="Google Sans"/>
                <a:cs typeface="Google Sans"/>
                <a:sym typeface="Google Sans"/>
              </a:rPr>
              <a:t>Hometown:</a:t>
            </a:r>
            <a:r>
              <a:rPr lang="en" sz="1200" b="1" dirty="0">
                <a:latin typeface="Google Sans"/>
                <a:ea typeface="Google Sans"/>
                <a:cs typeface="Google Sans"/>
                <a:sym typeface="Google Sans"/>
              </a:rPr>
              <a:t> Champagne, Illinois</a:t>
            </a:r>
            <a:endParaRPr lang="en" sz="1200" b="1">
              <a:latin typeface="Google Sans"/>
              <a:ea typeface="Google Sans"/>
              <a:cs typeface="Google Sans"/>
            </a:endParaRPr>
          </a:p>
          <a:p>
            <a:pPr>
              <a:buSzPts val="1400"/>
            </a:pPr>
            <a:r>
              <a:rPr lang="en" sz="1200" b="1" i="0" u="none" strike="noStrike" cap="none" dirty="0">
                <a:solidFill>
                  <a:srgbClr val="000000"/>
                </a:solidFill>
                <a:latin typeface="Google Sans"/>
                <a:ea typeface="Google Sans"/>
                <a:cs typeface="Google Sans"/>
                <a:sym typeface="Google Sans"/>
              </a:rPr>
              <a:t>Family:</a:t>
            </a:r>
            <a:r>
              <a:rPr lang="en" sz="1200" b="1" dirty="0">
                <a:latin typeface="Google Sans"/>
                <a:ea typeface="Google Sans"/>
                <a:cs typeface="Google Sans"/>
                <a:sym typeface="Google Sans"/>
              </a:rPr>
              <a:t> Married with one young child</a:t>
            </a:r>
            <a:endParaRPr sz="1200" b="1" i="0" u="none" strike="noStrike" cap="none" dirty="0">
              <a:solidFill>
                <a:srgbClr val="000000"/>
              </a:solidFill>
              <a:latin typeface="Google Sans"/>
              <a:ea typeface="Google Sans"/>
              <a:cs typeface="Google Sans"/>
            </a:endParaRPr>
          </a:p>
          <a:p>
            <a:pPr marL="0" marR="0" lvl="0" indent="0" rtl="0">
              <a:lnSpc>
                <a:spcPct val="100000"/>
              </a:lnSpc>
              <a:spcBef>
                <a:spcPts val="0"/>
              </a:spcBef>
              <a:spcAft>
                <a:spcPts val="0"/>
              </a:spcAft>
              <a:buClr>
                <a:srgbClr val="000000"/>
              </a:buClr>
              <a:buSzPts val="1400"/>
              <a:buFont typeface="Arial"/>
              <a:buNone/>
            </a:pPr>
            <a:r>
              <a:rPr lang="en" sz="1200" b="1" i="0" u="none" strike="noStrike" cap="none" dirty="0" err="1">
                <a:solidFill>
                  <a:srgbClr val="000000"/>
                </a:solidFill>
                <a:latin typeface="Google Sans"/>
                <a:ea typeface="Google Sans"/>
                <a:cs typeface="Google Sans"/>
                <a:sym typeface="Google Sans"/>
              </a:rPr>
              <a:t>Occupation:</a:t>
            </a:r>
            <a:r>
              <a:rPr lang="en" sz="1200" b="1" dirty="0" err="1">
                <a:latin typeface="Google Sans"/>
                <a:ea typeface="Google Sans"/>
                <a:cs typeface="Google Sans"/>
                <a:sym typeface="Google Sans"/>
              </a:rPr>
              <a:t>Teacher</a:t>
            </a:r>
            <a:endParaRPr sz="1200" b="1" i="0" u="none" strike="noStrike" cap="none" dirty="0">
              <a:solidFill>
                <a:srgbClr val="000000"/>
              </a:solidFill>
              <a:latin typeface="Google Sans"/>
              <a:ea typeface="Google Sans"/>
              <a:cs typeface="Google Sans"/>
            </a:endParaRPr>
          </a:p>
          <a:p>
            <a:pPr marL="0" marR="0" lvl="0" indent="0" rtl="0">
              <a:lnSpc>
                <a:spcPct val="100000"/>
              </a:lnSpc>
              <a:spcBef>
                <a:spcPts val="0"/>
              </a:spcBef>
              <a:spcAft>
                <a:spcPts val="0"/>
              </a:spcAft>
              <a:buClr>
                <a:srgbClr val="000000"/>
              </a:buClr>
              <a:buSzPts val="1400"/>
              <a:buFont typeface="Arial"/>
              <a:buNone/>
            </a:pPr>
            <a:endParaRPr sz="1200" b="1" i="0" u="none" strike="noStrike" cap="none" dirty="0">
              <a:solidFill>
                <a:srgbClr val="000000"/>
              </a:solidFill>
              <a:latin typeface="Google Sans"/>
              <a:ea typeface="Google Sans"/>
              <a:cs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algn="ctr">
              <a:buSzPts val="1800"/>
            </a:pPr>
            <a:r>
              <a:rPr lang="en" sz="1800" i="1" dirty="0">
                <a:latin typeface="Google Sans"/>
                <a:ea typeface="Google Sans"/>
                <a:cs typeface="Google Sans"/>
                <a:sym typeface="Google Sans"/>
              </a:rPr>
              <a:t>“Busy but still organized and family is the number one”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a:buSzPts val="1900"/>
            </a:pPr>
            <a:r>
              <a:rPr lang="en" sz="1900" b="1" i="0" u="none" strike="noStrike" cap="none" dirty="0">
                <a:solidFill>
                  <a:srgbClr val="196702"/>
                </a:solidFill>
                <a:latin typeface="Google Sans"/>
                <a:ea typeface="Google Sans"/>
                <a:cs typeface="Google Sans"/>
                <a:sym typeface="Google Sans"/>
              </a:rPr>
              <a:t>Goals</a:t>
            </a:r>
            <a:r>
              <a:rPr lang="en" sz="1800" dirty="0">
                <a:latin typeface="Google Sans"/>
                <a:ea typeface="Google Sans"/>
                <a:cs typeface="Google Sans"/>
                <a:sym typeface="Google Sans"/>
              </a:rPr>
              <a:t> </a:t>
            </a:r>
            <a:endParaRPr sz="1800" i="0" u="none" strike="noStrike" cap="none">
              <a:solidFill>
                <a:srgbClr val="000000"/>
              </a:solidFill>
              <a:latin typeface="Google Sans"/>
              <a:ea typeface="Google Sans"/>
              <a:cs typeface="Google Sans"/>
              <a:sym typeface="Google Sans"/>
            </a:endParaRPr>
          </a:p>
          <a:p>
            <a:pPr marL="457200" indent="-317500">
              <a:buSzPts val="1400"/>
              <a:buFont typeface="Google Sans"/>
              <a:buChar char="●"/>
            </a:pPr>
            <a:r>
              <a:rPr lang="en" dirty="0">
                <a:latin typeface="Google Sans"/>
                <a:ea typeface="Google Sans"/>
                <a:cs typeface="Google Sans"/>
                <a:sym typeface="Google Sans"/>
              </a:rPr>
              <a:t>Make decisions fast and get </a:t>
            </a:r>
            <a:r>
              <a:rPr lang="en" dirty="0" err="1">
                <a:latin typeface="Google Sans"/>
                <a:ea typeface="Google Sans"/>
                <a:cs typeface="Google Sans"/>
                <a:sym typeface="Google Sans"/>
              </a:rPr>
              <a:t>fast&amp;easy</a:t>
            </a:r>
            <a:r>
              <a:rPr lang="en" dirty="0">
                <a:latin typeface="Google Sans"/>
                <a:ea typeface="Google Sans"/>
                <a:cs typeface="Google Sans"/>
                <a:sym typeface="Google Sans"/>
              </a:rPr>
              <a:t> what the family wants</a:t>
            </a:r>
            <a:endParaRPr lang="en" dirty="0">
              <a:latin typeface="Google Sans"/>
              <a:ea typeface="Google Sans"/>
              <a:cs typeface="Google Sans"/>
            </a:endParaRPr>
          </a:p>
          <a:p>
            <a:pPr marL="457200" indent="-317500">
              <a:buSzPts val="1400"/>
              <a:buFont typeface="Google Sans"/>
              <a:buChar char="●"/>
            </a:pPr>
            <a:r>
              <a:rPr lang="en" dirty="0">
                <a:latin typeface="Google Sans"/>
                <a:ea typeface="Google Sans"/>
                <a:cs typeface="Google Sans"/>
                <a:sym typeface="Google Sans"/>
              </a:rPr>
              <a:t>Managing time  </a:t>
            </a:r>
          </a:p>
          <a:p>
            <a:pPr marL="457200" indent="-317500">
              <a:buSzPts val="1400"/>
              <a:buFont typeface="Google Sans"/>
              <a:buChar char="●"/>
            </a:pPr>
            <a:r>
              <a:rPr lang="en" dirty="0">
                <a:latin typeface="Google Sans"/>
                <a:ea typeface="Google Sans"/>
                <a:cs typeface="Google Sans"/>
              </a:rPr>
              <a:t>Staying organized</a:t>
            </a: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900" b="1" i="0" u="none" strike="noStrike" cap="none" dirty="0">
                <a:solidFill>
                  <a:srgbClr val="C5221F"/>
                </a:solidFill>
                <a:latin typeface="Google Sans"/>
                <a:ea typeface="Google Sans"/>
                <a:cs typeface="Google Sans"/>
                <a:sym typeface="Google Sans"/>
              </a:rPr>
              <a:t>Frustrations</a:t>
            </a:r>
            <a:r>
              <a:rPr lang="en" sz="1800" b="1" dirty="0">
                <a:solidFill>
                  <a:schemeClr val="dk1"/>
                </a:solidFill>
                <a:latin typeface="Google Sans"/>
                <a:ea typeface="Google Sans"/>
                <a:cs typeface="Google Sans"/>
                <a:sym typeface="Google Sans"/>
              </a:rPr>
              <a:t> </a:t>
            </a:r>
            <a:endParaRPr sz="1800" b="1" i="0" u="none" strike="noStrike" cap="none">
              <a:solidFill>
                <a:schemeClr val="dk1"/>
              </a:solidFill>
              <a:latin typeface="Google Sans"/>
              <a:ea typeface="Google Sans"/>
              <a:cs typeface="Google Sans"/>
              <a:sym typeface="Google Sans"/>
            </a:endParaRPr>
          </a:p>
          <a:p>
            <a:pPr marL="457200" indent="-317500">
              <a:buClr>
                <a:schemeClr val="dk1"/>
              </a:buClr>
              <a:buSzPts val="1400"/>
              <a:buFont typeface="Google Sans"/>
              <a:buChar char="●"/>
            </a:pPr>
            <a:r>
              <a:rPr lang="en" sz="1200" dirty="0">
                <a:solidFill>
                  <a:schemeClr val="dk1"/>
                </a:solidFill>
                <a:latin typeface="Google Sans"/>
                <a:ea typeface="Google Sans"/>
                <a:cs typeface="Google Sans"/>
              </a:rPr>
              <a:t>Using too much time while deciding what to eat</a:t>
            </a:r>
            <a:endParaRPr lang="en" sz="1200" i="0" u="none" strike="noStrike" cap="none" dirty="0">
              <a:solidFill>
                <a:schemeClr val="dk1"/>
              </a:solidFill>
              <a:latin typeface="Google Sans"/>
              <a:ea typeface="Google Sans"/>
              <a:cs typeface="Google Sans"/>
            </a:endParaRPr>
          </a:p>
          <a:p>
            <a:pPr marL="457200" indent="-317500">
              <a:buSzPts val="1400"/>
              <a:buFont typeface="Google Sans"/>
              <a:buChar char="●"/>
            </a:pPr>
            <a:r>
              <a:rPr lang="en" sz="1200" dirty="0">
                <a:solidFill>
                  <a:schemeClr val="dk1"/>
                </a:solidFill>
                <a:latin typeface="Google Sans"/>
                <a:ea typeface="Google Sans"/>
                <a:cs typeface="Google Sans"/>
              </a:rPr>
              <a:t>Restaurants are sometimes busy-&gt;</a:t>
            </a:r>
            <a:r>
              <a:rPr lang="en" sz="1200" dirty="0" err="1">
                <a:solidFill>
                  <a:schemeClr val="dk1"/>
                </a:solidFill>
                <a:latin typeface="Google Sans"/>
                <a:ea typeface="Google Sans"/>
                <a:cs typeface="Google Sans"/>
              </a:rPr>
              <a:t>timeconsuming</a:t>
            </a:r>
            <a:r>
              <a:rPr lang="en" sz="1200" dirty="0">
                <a:solidFill>
                  <a:schemeClr val="dk1"/>
                </a:solidFill>
                <a:latin typeface="Google Sans"/>
                <a:ea typeface="Google Sans"/>
                <a:cs typeface="Google Sans"/>
              </a:rPr>
              <a:t>, must find another </a:t>
            </a:r>
            <a:r>
              <a:rPr lang="en" sz="1200" dirty="0" err="1">
                <a:solidFill>
                  <a:schemeClr val="dk1"/>
                </a:solidFill>
                <a:latin typeface="Google Sans"/>
                <a:ea typeface="Google Sans"/>
                <a:cs typeface="Google Sans"/>
              </a:rPr>
              <a:t>place,what</a:t>
            </a:r>
            <a:r>
              <a:rPr lang="en" sz="1200" dirty="0">
                <a:solidFill>
                  <a:schemeClr val="dk1"/>
                </a:solidFill>
                <a:latin typeface="Google Sans"/>
                <a:ea typeface="Google Sans"/>
                <a:cs typeface="Google Sans"/>
              </a:rPr>
              <a:t> to eat there</a:t>
            </a:r>
            <a:endParaRPr lang="en" sz="1200" i="0" u="none" strike="noStrike" cap="none" dirty="0">
              <a:solidFill>
                <a:schemeClr val="dk1"/>
              </a:solidFill>
              <a:latin typeface="Google Sans"/>
              <a:ea typeface="Google Sans"/>
              <a:cs typeface="Google Sans"/>
            </a:endParaRPr>
          </a:p>
          <a:p>
            <a:pPr marL="457200" indent="-317500">
              <a:buSzPts val="1400"/>
              <a:buFont typeface="Google Sans"/>
              <a:buChar char="●"/>
            </a:pPr>
            <a:r>
              <a:rPr lang="en" sz="1200" dirty="0">
                <a:solidFill>
                  <a:schemeClr val="dk1"/>
                </a:solidFill>
                <a:latin typeface="Google Sans"/>
                <a:ea typeface="Google Sans"/>
                <a:cs typeface="Google Sans"/>
              </a:rPr>
              <a:t>Will all like the food</a:t>
            </a:r>
          </a:p>
          <a:p>
            <a:pPr>
              <a:buSzPts val="1400"/>
            </a:pPr>
            <a:endParaRPr lang="fi-FI" sz="1200" dirty="0">
              <a:latin typeface="Google Sans"/>
              <a:ea typeface="Google Sans"/>
              <a:cs typeface="Google Sans"/>
            </a:endParaRPr>
          </a:p>
        </p:txBody>
      </p:sp>
      <p:sp>
        <p:nvSpPr>
          <p:cNvPr id="61" name="Google Shape;61;p13"/>
          <p:cNvSpPr txBox="1"/>
          <p:nvPr/>
        </p:nvSpPr>
        <p:spPr>
          <a:xfrm>
            <a:off x="3651375" y="3218730"/>
            <a:ext cx="5197800" cy="1571345"/>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a:buSzPts val="1400"/>
            </a:pPr>
            <a:r>
              <a:rPr lang="en" sz="1200" dirty="0">
                <a:latin typeface="Google Sans"/>
                <a:ea typeface="Google Sans"/>
                <a:cs typeface="Google Sans"/>
              </a:rPr>
              <a:t>Neelam is a busy woman with young child and a husband. She is having stress about her work and having a young child. She likes to prepare food for her family but sometimes there are no time and she wants to make life easier by going out in a restaurant. She wants to be organized and save time by using different products. With a menu preview app the family could save time and avoid all the hassle if they would see the offering first and then decide will they go there and are there suitable options for everybody.</a:t>
            </a:r>
            <a:endParaRPr lang="en" sz="1200" i="0" u="none" strike="noStrike" cap="none" dirty="0">
              <a:solidFill>
                <a:srgbClr val="000000"/>
              </a:solidFill>
              <a:latin typeface="Google Sans"/>
              <a:ea typeface="Google Sans"/>
              <a:cs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sz="1500" i="1" dirty="0">
              <a:latin typeface="Google Sans"/>
              <a:ea typeface="Google Sans"/>
              <a:cs typeface="Google Sans"/>
            </a:endParaRPr>
          </a:p>
        </p:txBody>
      </p:sp>
      <p:pic>
        <p:nvPicPr>
          <p:cNvPr id="2" name="Kuva 2" descr="Kuva, joka sisältää kohteen teksti, henkilö, sisä, ryhmä&#10;&#10;Kuvaus luotu automaattisesti">
            <a:extLst>
              <a:ext uri="{FF2B5EF4-FFF2-40B4-BE49-F238E27FC236}">
                <a16:creationId xmlns:a16="http://schemas.microsoft.com/office/drawing/2014/main" id="{3CA2F3EF-C4E7-1CDF-CA2D-7365A33C183F}"/>
              </a:ext>
            </a:extLst>
          </p:cNvPr>
          <p:cNvPicPr>
            <a:picLocks noChangeAspect="1"/>
          </p:cNvPicPr>
          <p:nvPr/>
        </p:nvPicPr>
        <p:blipFill>
          <a:blip r:embed="rId3"/>
          <a:stretch>
            <a:fillRect/>
          </a:stretch>
        </p:blipFill>
        <p:spPr>
          <a:xfrm>
            <a:off x="455468" y="801529"/>
            <a:ext cx="3124199" cy="22156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 sz="1900" b="1" i="0" u="none" strike="noStrike" cap="none" dirty="0">
                <a:solidFill>
                  <a:srgbClr val="1967D2"/>
                </a:solidFill>
                <a:latin typeface="Google Sans"/>
                <a:ea typeface="Google Sans"/>
                <a:cs typeface="Google Sans"/>
                <a:sym typeface="Google Sans"/>
              </a:rPr>
              <a:t>Name</a:t>
            </a:r>
            <a:r>
              <a:rPr lang="en" sz="1900" b="1" dirty="0">
                <a:solidFill>
                  <a:srgbClr val="1967D2"/>
                </a:solidFill>
                <a:latin typeface="Google Sans"/>
                <a:ea typeface="Google Sans"/>
                <a:cs typeface="Google Sans"/>
                <a:sym typeface="Google Sans"/>
              </a:rPr>
              <a:t>: Alfie</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3242277" cy="12171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400"/>
              <a:buFont typeface="Arial"/>
              <a:buNone/>
            </a:pPr>
            <a:r>
              <a:rPr lang="en" b="1" i="0" u="none" strike="noStrike" cap="none" dirty="0">
                <a:solidFill>
                  <a:srgbClr val="000000"/>
                </a:solidFill>
                <a:latin typeface="Google Sans"/>
                <a:ea typeface="Google Sans"/>
                <a:cs typeface="Google Sans"/>
                <a:sym typeface="Google Sans"/>
              </a:rPr>
              <a:t>Age: </a:t>
            </a:r>
            <a:r>
              <a:rPr lang="en" b="1" dirty="0">
                <a:latin typeface="Google Sans"/>
                <a:ea typeface="Google Sans"/>
                <a:cs typeface="Google Sans"/>
                <a:sym typeface="Google Sans"/>
              </a:rPr>
              <a:t>30</a:t>
            </a:r>
            <a:endParaRPr lang="fi-FI" b="1" i="0" u="none" strike="noStrike" cap="none">
              <a:solidFill>
                <a:srgbClr val="000000"/>
              </a:solidFill>
              <a:latin typeface="Google Sans"/>
              <a:ea typeface="Google Sans"/>
              <a:cs typeface="Google Sans"/>
            </a:endParaRPr>
          </a:p>
          <a:p>
            <a:pPr>
              <a:buSzPts val="1400"/>
            </a:pPr>
            <a:r>
              <a:rPr lang="en" b="1" i="0" u="none" strike="noStrike" cap="none" dirty="0">
                <a:solidFill>
                  <a:srgbClr val="000000"/>
                </a:solidFill>
                <a:latin typeface="Google Sans"/>
                <a:ea typeface="Google Sans"/>
                <a:cs typeface="Google Sans"/>
                <a:sym typeface="Google Sans"/>
              </a:rPr>
              <a:t>Education:</a:t>
            </a:r>
            <a:r>
              <a:rPr lang="en" b="1" dirty="0">
                <a:latin typeface="Google Sans"/>
                <a:ea typeface="Google Sans"/>
                <a:cs typeface="Google Sans"/>
                <a:sym typeface="Google Sans"/>
              </a:rPr>
              <a:t> University graduate</a:t>
            </a:r>
            <a:endParaRPr b="1" i="0" u="none" strike="noStrike" cap="none" dirty="0">
              <a:solidFill>
                <a:srgbClr val="000000"/>
              </a:solidFill>
              <a:latin typeface="Google Sans"/>
              <a:ea typeface="Google Sans"/>
              <a:cs typeface="Google Sans"/>
            </a:endParaRPr>
          </a:p>
          <a:p>
            <a:pPr>
              <a:buSzPts val="1400"/>
            </a:pPr>
            <a:r>
              <a:rPr lang="en" b="1" i="0" u="none" strike="noStrike" cap="none" dirty="0" err="1">
                <a:solidFill>
                  <a:srgbClr val="000000"/>
                </a:solidFill>
                <a:latin typeface="Google Sans"/>
                <a:ea typeface="Google Sans"/>
                <a:cs typeface="Google Sans"/>
                <a:sym typeface="Google Sans"/>
              </a:rPr>
              <a:t>Hometown:</a:t>
            </a:r>
            <a:r>
              <a:rPr lang="en" b="1" dirty="0" err="1">
                <a:latin typeface="Google Sans"/>
                <a:ea typeface="Google Sans"/>
                <a:cs typeface="Google Sans"/>
                <a:sym typeface="Google Sans"/>
              </a:rPr>
              <a:t>San</a:t>
            </a:r>
            <a:r>
              <a:rPr lang="en" b="1" dirty="0">
                <a:latin typeface="Google Sans"/>
                <a:ea typeface="Google Sans"/>
                <a:cs typeface="Google Sans"/>
                <a:sym typeface="Google Sans"/>
              </a:rPr>
              <a:t> Jose, California </a:t>
            </a:r>
            <a:endParaRPr lang="en" b="1">
              <a:latin typeface="Google Sans"/>
              <a:ea typeface="Google Sans"/>
              <a:cs typeface="Google Sans"/>
            </a:endParaRPr>
          </a:p>
          <a:p>
            <a:pPr>
              <a:buSzPts val="1400"/>
            </a:pPr>
            <a:r>
              <a:rPr lang="en" b="1" i="0" u="none" strike="noStrike" cap="none" dirty="0">
                <a:solidFill>
                  <a:srgbClr val="000000"/>
                </a:solidFill>
                <a:latin typeface="Google Sans"/>
                <a:ea typeface="Google Sans"/>
                <a:cs typeface="Google Sans"/>
                <a:sym typeface="Google Sans"/>
              </a:rPr>
              <a:t>Family:</a:t>
            </a:r>
            <a:r>
              <a:rPr lang="en" b="1" dirty="0">
                <a:latin typeface="Google Sans"/>
                <a:ea typeface="Google Sans"/>
                <a:cs typeface="Google Sans"/>
                <a:sym typeface="Google Sans"/>
              </a:rPr>
              <a:t> Single, lives alone</a:t>
            </a:r>
            <a:endParaRPr b="1" i="0" u="none" strike="noStrike" cap="none" dirty="0">
              <a:solidFill>
                <a:srgbClr val="000000"/>
              </a:solidFill>
              <a:latin typeface="Google Sans"/>
              <a:ea typeface="Google Sans"/>
              <a:cs typeface="Google Sans"/>
            </a:endParaRPr>
          </a:p>
          <a:p>
            <a:pPr>
              <a:buSzPts val="1400"/>
            </a:pPr>
            <a:r>
              <a:rPr lang="en" b="1" i="0" u="none" strike="noStrike" cap="none" dirty="0" err="1">
                <a:solidFill>
                  <a:srgbClr val="000000"/>
                </a:solidFill>
                <a:latin typeface="Google Sans"/>
                <a:ea typeface="Google Sans"/>
                <a:cs typeface="Google Sans"/>
                <a:sym typeface="Google Sans"/>
              </a:rPr>
              <a:t>Occupation:</a:t>
            </a:r>
            <a:r>
              <a:rPr lang="en" b="1" dirty="0" err="1">
                <a:latin typeface="Google Sans"/>
                <a:ea typeface="Google Sans"/>
                <a:cs typeface="Google Sans"/>
                <a:sym typeface="Google Sans"/>
              </a:rPr>
              <a:t>Senior</a:t>
            </a:r>
            <a:r>
              <a:rPr lang="en" b="1" dirty="0">
                <a:latin typeface="Google Sans"/>
                <a:ea typeface="Google Sans"/>
                <a:cs typeface="Google Sans"/>
                <a:sym typeface="Google Sans"/>
              </a:rPr>
              <a:t> accountant</a:t>
            </a:r>
            <a:endParaRPr b="1" i="0" u="none" strike="noStrike" cap="none" dirty="0">
              <a:solidFill>
                <a:srgbClr val="000000"/>
              </a:solidFill>
              <a:latin typeface="Google Sans"/>
              <a:ea typeface="Google Sans"/>
              <a:cs typeface="Google Sans"/>
            </a:endParaRPr>
          </a:p>
          <a:p>
            <a:pPr marL="0" marR="0" lvl="0" indent="0" rtl="0">
              <a:lnSpc>
                <a:spcPct val="100000"/>
              </a:lnSpc>
              <a:spcBef>
                <a:spcPts val="0"/>
              </a:spcBef>
              <a:spcAft>
                <a:spcPts val="0"/>
              </a:spcAft>
              <a:buClr>
                <a:srgbClr val="000000"/>
              </a:buClr>
              <a:buSzPts val="1400"/>
              <a:buFont typeface="Arial"/>
              <a:buNone/>
            </a:pPr>
            <a:endParaRPr b="1" i="0" u="none" strike="noStrike" cap="none" dirty="0">
              <a:solidFill>
                <a:srgbClr val="000000"/>
              </a:solidFill>
              <a:latin typeface="Google Sans"/>
              <a:ea typeface="Google Sans"/>
              <a:cs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algn="ctr">
              <a:buSzPts val="1800"/>
            </a:pPr>
            <a:r>
              <a:rPr lang="en" sz="1800" i="1" dirty="0">
                <a:latin typeface="Google Sans"/>
                <a:ea typeface="Google Sans"/>
                <a:cs typeface="Google Sans"/>
                <a:sym typeface="Google Sans"/>
              </a:rPr>
              <a:t>“Earn well and sometimes enjoy the little luxury in life”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a:buSzPts val="1900"/>
            </a:pPr>
            <a:r>
              <a:rPr lang="en" sz="1900" b="1" i="0" u="none" strike="noStrike" cap="none" dirty="0">
                <a:solidFill>
                  <a:srgbClr val="196702"/>
                </a:solidFill>
                <a:latin typeface="Google Sans"/>
                <a:ea typeface="Google Sans"/>
                <a:cs typeface="Google Sans"/>
                <a:sym typeface="Google Sans"/>
              </a:rPr>
              <a:t>Goals</a:t>
            </a:r>
            <a:r>
              <a:rPr lang="en" sz="1800" dirty="0">
                <a:latin typeface="Google Sans"/>
                <a:ea typeface="Google Sans"/>
                <a:cs typeface="Google Sans"/>
                <a:sym typeface="Google Sans"/>
              </a:rPr>
              <a:t> </a:t>
            </a:r>
            <a:endParaRPr sz="1800" i="0" u="none" strike="noStrike" cap="none">
              <a:solidFill>
                <a:srgbClr val="000000"/>
              </a:solidFill>
              <a:latin typeface="Google Sans"/>
              <a:ea typeface="Google Sans"/>
              <a:cs typeface="Google Sans"/>
              <a:sym typeface="Google Sans"/>
            </a:endParaRPr>
          </a:p>
          <a:p>
            <a:pPr marL="457200" indent="-317500">
              <a:buSzPts val="1400"/>
              <a:buFont typeface="Google Sans"/>
              <a:buChar char="●"/>
            </a:pPr>
            <a:r>
              <a:rPr lang="en" dirty="0">
                <a:latin typeface="Google Sans"/>
                <a:ea typeface="Google Sans"/>
                <a:cs typeface="Google Sans"/>
                <a:sym typeface="Google Sans"/>
              </a:rPr>
              <a:t>Be efficient</a:t>
            </a:r>
          </a:p>
          <a:p>
            <a:pPr marL="457200" indent="-317500">
              <a:buSzPts val="1400"/>
              <a:buFont typeface="Google Sans"/>
              <a:buChar char="●"/>
            </a:pPr>
            <a:r>
              <a:rPr lang="en" dirty="0">
                <a:latin typeface="Google Sans"/>
                <a:ea typeface="Google Sans"/>
                <a:cs typeface="Google Sans"/>
                <a:sym typeface="Google Sans"/>
              </a:rPr>
              <a:t>time saving</a:t>
            </a:r>
            <a:endParaRPr lang="en" dirty="0">
              <a:latin typeface="Google Sans"/>
              <a:ea typeface="Google Sans"/>
              <a:cs typeface="Google Sans"/>
            </a:endParaRPr>
          </a:p>
          <a:p>
            <a:pPr marL="457200" indent="-317500">
              <a:buSzPts val="1400"/>
              <a:buFont typeface="Google Sans"/>
              <a:buChar char="●"/>
            </a:pPr>
            <a:r>
              <a:rPr lang="en" dirty="0">
                <a:latin typeface="Google Sans"/>
                <a:ea typeface="Google Sans"/>
                <a:cs typeface="Google Sans"/>
                <a:sym typeface="Google Sans"/>
              </a:rPr>
              <a:t>get quality food when finally is heading out to eat</a:t>
            </a:r>
            <a:endParaRPr sz="1400" i="0" u="none" strike="noStrike" cap="none">
              <a:solidFill>
                <a:srgbClr val="000000"/>
              </a:solidFill>
              <a:latin typeface="Google Sans"/>
              <a:ea typeface="Google Sans"/>
              <a:cs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900" b="1" i="0" u="none" strike="noStrike" cap="none" dirty="0">
                <a:solidFill>
                  <a:srgbClr val="C5221F"/>
                </a:solidFill>
                <a:latin typeface="Google Sans"/>
                <a:ea typeface="Google Sans"/>
                <a:cs typeface="Google Sans"/>
                <a:sym typeface="Google Sans"/>
              </a:rPr>
              <a:t>Frustrations</a:t>
            </a:r>
            <a:r>
              <a:rPr lang="en" sz="1800" b="1" dirty="0">
                <a:solidFill>
                  <a:schemeClr val="dk1"/>
                </a:solidFill>
                <a:latin typeface="Google Sans"/>
                <a:ea typeface="Google Sans"/>
                <a:cs typeface="Google Sans"/>
                <a:sym typeface="Google Sans"/>
              </a:rPr>
              <a:t> </a:t>
            </a:r>
            <a:endParaRPr sz="1800" b="1" i="0" u="none" strike="noStrike" cap="none">
              <a:solidFill>
                <a:schemeClr val="dk1"/>
              </a:solidFill>
              <a:latin typeface="Google Sans"/>
              <a:ea typeface="Google Sans"/>
              <a:cs typeface="Google Sans"/>
              <a:sym typeface="Google Sans"/>
            </a:endParaRPr>
          </a:p>
          <a:p>
            <a:pPr marL="285750" indent="-285750">
              <a:buSzPts val="1100"/>
              <a:buChar char="•"/>
            </a:pPr>
            <a:r>
              <a:rPr lang="en" dirty="0">
                <a:solidFill>
                  <a:schemeClr val="dk1"/>
                </a:solidFill>
                <a:latin typeface="Google Sans"/>
                <a:ea typeface="Google Sans"/>
                <a:cs typeface="Google Sans"/>
              </a:rPr>
              <a:t>Sometimes there are no suitable options in a certain restaurant</a:t>
            </a:r>
            <a:endParaRPr lang="en" i="0" u="none" strike="noStrike" cap="none" dirty="0">
              <a:solidFill>
                <a:schemeClr val="dk1"/>
              </a:solidFill>
              <a:latin typeface="Google Sans"/>
              <a:ea typeface="Google Sans"/>
              <a:cs typeface="Google Sans"/>
            </a:endParaRPr>
          </a:p>
          <a:p>
            <a:pPr marL="285750" indent="-285750">
              <a:buSzPts val="1100"/>
              <a:buFont typeface="Arial"/>
              <a:buChar char="•"/>
            </a:pPr>
            <a:r>
              <a:rPr lang="en" dirty="0">
                <a:solidFill>
                  <a:schemeClr val="dk1"/>
                </a:solidFill>
                <a:latin typeface="Google Sans"/>
                <a:ea typeface="Google Sans"/>
                <a:cs typeface="Google Sans"/>
              </a:rPr>
              <a:t>There are too much options</a:t>
            </a:r>
            <a:endParaRPr lang="en" i="0" u="none" strike="noStrike" cap="none" dirty="0">
              <a:solidFill>
                <a:schemeClr val="dk1"/>
              </a:solidFill>
              <a:latin typeface="Google Sans"/>
              <a:ea typeface="Google Sans"/>
              <a:cs typeface="Google Sans"/>
            </a:endParaRPr>
          </a:p>
          <a:p>
            <a:pPr marL="285750" indent="-285750">
              <a:buSzPts val="1100"/>
              <a:buFont typeface="Arial"/>
              <a:buChar char="•"/>
            </a:pPr>
            <a:r>
              <a:rPr lang="en" dirty="0">
                <a:solidFill>
                  <a:schemeClr val="dk1"/>
                </a:solidFill>
                <a:latin typeface="Google Sans"/>
                <a:ea typeface="Google Sans"/>
                <a:cs typeface="Google Sans"/>
              </a:rPr>
              <a:t>Quality is poor</a:t>
            </a:r>
          </a:p>
          <a:p>
            <a:pPr marL="457200" indent="-317500">
              <a:buSzPts val="1400"/>
              <a:buFont typeface="Google Sans"/>
              <a:buChar char="●"/>
            </a:pPr>
            <a:endParaRPr lang="en">
              <a:latin typeface="Google Sans"/>
              <a:ea typeface="Google Sans"/>
              <a:cs typeface="Google Sans"/>
            </a:endParaRPr>
          </a:p>
          <a:p>
            <a:pPr>
              <a:buSzPts val="1400"/>
            </a:pPr>
            <a:endParaRPr lang="fi-FI">
              <a:latin typeface="Google Sans"/>
              <a:ea typeface="Google Sans"/>
              <a:cs typeface="Google Sans"/>
            </a:endParaRPr>
          </a:p>
        </p:txBody>
      </p:sp>
      <p:sp>
        <p:nvSpPr>
          <p:cNvPr id="61" name="Google Shape;61;p13"/>
          <p:cNvSpPr txBox="1"/>
          <p:nvPr/>
        </p:nvSpPr>
        <p:spPr>
          <a:xfrm>
            <a:off x="3651375" y="3547775"/>
            <a:ext cx="5197800" cy="1385175"/>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a:buSzPts val="1400"/>
            </a:pPr>
            <a:r>
              <a:rPr lang="en" dirty="0">
                <a:latin typeface="Google Sans"/>
                <a:ea typeface="Google Sans"/>
                <a:cs typeface="Google Sans"/>
              </a:rPr>
              <a:t>Alfie is 30 years old senior accountant with busy schedule and work is the top priority in mind. He enjoys nightlife and going out but does it seldom. While out he wants to get quality food and service and not waste time by looking out options and then deciding if to choose restaurant and the food they are offering.</a:t>
            </a:r>
            <a:endParaRPr lang="en" sz="1400" i="0" u="none" strike="noStrike" cap="none" dirty="0">
              <a:solidFill>
                <a:srgbClr val="000000"/>
              </a:solidFill>
              <a:latin typeface="Google Sans"/>
              <a:ea typeface="Google Sans"/>
              <a:cs typeface="Google Sans"/>
            </a:endParaRPr>
          </a:p>
        </p:txBody>
      </p:sp>
      <p:pic>
        <p:nvPicPr>
          <p:cNvPr id="2" name="Kuva 2" descr="Kuva, joka sisältää kohteen henkilö, seinä, mies, sisä&#10;&#10;Kuvaus luotu automaattisesti">
            <a:extLst>
              <a:ext uri="{FF2B5EF4-FFF2-40B4-BE49-F238E27FC236}">
                <a16:creationId xmlns:a16="http://schemas.microsoft.com/office/drawing/2014/main" id="{7DC5D166-5A49-1C96-5FFE-D943B085DB1C}"/>
              </a:ext>
            </a:extLst>
          </p:cNvPr>
          <p:cNvPicPr>
            <a:picLocks noChangeAspect="1"/>
          </p:cNvPicPr>
          <p:nvPr/>
        </p:nvPicPr>
        <p:blipFill>
          <a:blip r:embed="rId3"/>
          <a:stretch>
            <a:fillRect/>
          </a:stretch>
        </p:blipFill>
        <p:spPr>
          <a:xfrm>
            <a:off x="322489" y="462609"/>
            <a:ext cx="3335110" cy="2534397"/>
          </a:xfrm>
          <a:prstGeom prst="rect">
            <a:avLst/>
          </a:prstGeom>
        </p:spPr>
      </p:pic>
    </p:spTree>
    <p:extLst>
      <p:ext uri="{BB962C8B-B14F-4D97-AF65-F5344CB8AC3E}">
        <p14:creationId xmlns:p14="http://schemas.microsoft.com/office/powerpoint/2010/main" val="10560095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CD63F455BB4D7843990F05984CB0EEDD" ma:contentTypeVersion="13" ma:contentTypeDescription="Luo uusi asiakirja." ma:contentTypeScope="" ma:versionID="74292c0ab55f3168c115290c37b3e1fb">
  <xsd:schema xmlns:xsd="http://www.w3.org/2001/XMLSchema" xmlns:xs="http://www.w3.org/2001/XMLSchema" xmlns:p="http://schemas.microsoft.com/office/2006/metadata/properties" xmlns:ns3="729c1cc3-f56c-4d45-bb7e-796a1526be50" xmlns:ns4="d1eb3bcf-1879-4e7f-b972-c63a4c1c9cc2" targetNamespace="http://schemas.microsoft.com/office/2006/metadata/properties" ma:root="true" ma:fieldsID="34571f3034b47128d716cff05ae5174a" ns3:_="" ns4:_="">
    <xsd:import namespace="729c1cc3-f56c-4d45-bb7e-796a1526be50"/>
    <xsd:import namespace="d1eb3bcf-1879-4e7f-b972-c63a4c1c9c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9c1cc3-f56c-4d45-bb7e-796a1526be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eb3bcf-1879-4e7f-b972-c63a4c1c9cc2" elementFormDefault="qualified">
    <xsd:import namespace="http://schemas.microsoft.com/office/2006/documentManagement/types"/>
    <xsd:import namespace="http://schemas.microsoft.com/office/infopath/2007/PartnerControls"/>
    <xsd:element name="SharedWithUsers" ma:index="12"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Jakamisen tiedot" ma:internalName="SharedWithDetails" ma:readOnly="true">
      <xsd:simpleType>
        <xsd:restriction base="dms:Note">
          <xsd:maxLength value="255"/>
        </xsd:restriction>
      </xsd:simpleType>
    </xsd:element>
    <xsd:element name="SharingHintHash" ma:index="14"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AF5BA0-FDC2-4F0F-87A3-FA7B2ED7EFE6}">
  <ds:schemaRefs>
    <ds:schemaRef ds:uri="729c1cc3-f56c-4d45-bb7e-796a1526be50"/>
    <ds:schemaRef ds:uri="d1eb3bcf-1879-4e7f-b972-c63a4c1c9c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9F2B4A0-A155-41BE-8266-6D06271AFD9C}">
  <ds:schemaRefs>
    <ds:schemaRef ds:uri="729c1cc3-f56c-4d45-bb7e-796a1526be50"/>
    <ds:schemaRef ds:uri="d1eb3bcf-1879-4e7f-b972-c63a4c1c9cc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07602B5-30B2-4CCB-8CEB-5D62B9B9B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On-screen Show (16:9)</PresentationFormat>
  <Paragraphs>38</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Google Sans</vt:lpstr>
      <vt:lpstr>Arial</vt:lpstr>
      <vt:lpstr>Simple Light</vt:lpstr>
      <vt:lpstr>Design a menu preview app for a sushi restaurant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Korhonen</dc:creator>
  <cp:lastModifiedBy>Anne</cp:lastModifiedBy>
  <cp:revision>173</cp:revision>
  <dcterms:modified xsi:type="dcterms:W3CDTF">2022-09-16T08:01:31Z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0x010100CD63F455BB4D7843990F05984CB0EEDD</vt:lpwstr>
  </property>
</Properties>
</file>