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101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tack för att du bjudit mig att berätta om koha-samarbete i Finland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först lite från min bakgrund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Jag har arbetat i biblioteket sedan 2001, först som en bibliotekarie och sedan som en bibliotekschef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Jag arbetade som biblioteksinspektör vid länsstyrelsen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>
                <a:solidFill>
                  <a:schemeClr val="dk1"/>
                </a:solidFill>
              </a:rPr>
              <a:t>Jag känner till det finska biblioteksfältet mycket bra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2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feb5fe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feb5fe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stöd från utbildningsministeriet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det verkade möjligt att använda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hade fler funktioner redo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Vi arbetade med Evergreen i ca 18 månader, men framstegen var långsam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kodaren skickade mig ett mail med titeln: Jag drömmer om Koha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Jag läste Kohas bruksanvisning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aktiebolag, kooperativ eller konsortium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säljer tjänsten endast till sina ägare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6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93be3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93be3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mindre än 200 000 invånare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83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feb5fe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feb5fe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VD verställande direktör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1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kan man  ändra sina egna åtgärder för att uppnå önskat resultat eller måste man utvekla Koha.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Det svåraste är att ändra din egen tankegång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47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kan man  ändra sina egna åtgärder för att uppnå önskat resultat eller måste man utvekla Koha.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Det svåraste är att ändra din egen tankegång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973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kan man  ändra sina egna åtgärder för att uppnå önskat resultat eller måste man utvekla Koha.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Det svåraste är att ändra din egen tankegång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769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48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Koha</a:t>
            </a:r>
            <a:r>
              <a:rPr lang="fi-FI" sz="48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-Suomi Oy:n toiminta vuonna 2018</a:t>
            </a:r>
            <a:endParaRPr sz="48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45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Ari Mäkiranta, Koha Suomi Oy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5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ari.makiranta@koha-suomi.fi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869" y="3564224"/>
            <a:ext cx="2660259" cy="151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Henkilöstö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Henkilöstörakenne muuttui hieman, kun toimitusjohtajan ja tuotepäällikön tehtävät </a:t>
            </a:r>
            <a:r>
              <a:rPr lang="fi-FI" dirty="0" smtClean="0"/>
              <a:t>yhdistettiin, lisäys 0,5 </a:t>
            </a:r>
            <a:r>
              <a:rPr lang="fi-FI" dirty="0" err="1" smtClean="0"/>
              <a:t>htv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Kehittäjiä oli tarkoitus olla neljä (4 </a:t>
            </a:r>
            <a:r>
              <a:rPr lang="fi-FI" dirty="0" err="1"/>
              <a:t>htv</a:t>
            </a:r>
            <a:r>
              <a:rPr lang="fi-FI" dirty="0"/>
              <a:t>), mutta vaihtuvuuden takia toteutunut kehittäjäresurssi oli 3,05 </a:t>
            </a:r>
            <a:r>
              <a:rPr lang="fi-FI" dirty="0" err="1" smtClean="0"/>
              <a:t>htv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792" y="5212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Asiakkaat 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dirty="0"/>
              <a:t>Yhtiö tuotti kirjastojärjestelmäpalvelut Kyyti-, Lappi-,</a:t>
            </a:r>
            <a:r>
              <a:rPr lang="fi-FI" dirty="0"/>
              <a:t>Lumme-,</a:t>
            </a:r>
            <a:r>
              <a:rPr lang="fi" dirty="0"/>
              <a:t> </a:t>
            </a:r>
            <a:r>
              <a:rPr lang="fi-FI" dirty="0" err="1" smtClean="0"/>
              <a:t>Outi-</a:t>
            </a:r>
            <a:r>
              <a:rPr lang="fi-FI" dirty="0" smtClean="0"/>
              <a:t> ja </a:t>
            </a:r>
            <a:r>
              <a:rPr lang="fi-FI" dirty="0"/>
              <a:t>Vaara-kirjastoille. Lisäksi Siilinjärvi on </a:t>
            </a:r>
            <a:r>
              <a:rPr lang="fi-FI" dirty="0" smtClean="0"/>
              <a:t>asiakkaana </a:t>
            </a:r>
            <a:r>
              <a:rPr lang="fi-FI" dirty="0"/>
              <a:t>yksittäisenä kirjastona.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Kesällä 2018 </a:t>
            </a:r>
            <a:r>
              <a:rPr lang="fi-FI" dirty="0" smtClean="0"/>
              <a:t>Helle-kirjastot </a:t>
            </a:r>
            <a:r>
              <a:rPr lang="fi-FI" dirty="0"/>
              <a:t>siirtyivät vaiheittain yhtiön asiakkaiksi.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Yhtiön asiakkaista </a:t>
            </a:r>
            <a:r>
              <a:rPr lang="fi-FI" dirty="0" err="1"/>
              <a:t>Kohaa</a:t>
            </a:r>
            <a:r>
              <a:rPr lang="fi-FI" dirty="0"/>
              <a:t> käyttää nyt 83 </a:t>
            </a:r>
            <a:r>
              <a:rPr lang="fi-FI" dirty="0" smtClean="0"/>
              <a:t>kuntaa, lisäksi osakaskuntia, joilla ei vielä ole järjestelmä käytössä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i-FI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652" y="133939"/>
            <a:ext cx="2492474" cy="118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K</a:t>
            </a:r>
            <a:r>
              <a:rPr lang="fi-FI" dirty="0" err="1"/>
              <a:t>ehitystoiminta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Vuoden 2018 suurin ponnistus oli </a:t>
            </a:r>
            <a:r>
              <a:rPr lang="fi-FI" dirty="0" smtClean="0"/>
              <a:t>version vaihto </a:t>
            </a:r>
            <a:r>
              <a:rPr lang="fi-FI" dirty="0"/>
              <a:t>uudempaan </a:t>
            </a:r>
            <a:r>
              <a:rPr lang="fi-FI" dirty="0" err="1" smtClean="0"/>
              <a:t>Koha</a:t>
            </a:r>
            <a:r>
              <a:rPr lang="fi-FI" dirty="0" smtClean="0"/>
              <a:t>-versioon, s</a:t>
            </a:r>
            <a:r>
              <a:rPr lang="fi" dirty="0" smtClean="0"/>
              <a:t>a</a:t>
            </a:r>
            <a:r>
              <a:rPr lang="fi-FI" dirty="0" err="1"/>
              <a:t>malla</a:t>
            </a:r>
            <a:r>
              <a:rPr lang="fi-FI" dirty="0"/>
              <a:t> </a:t>
            </a:r>
            <a:r>
              <a:rPr lang="fi-FI" dirty="0" err="1" smtClean="0"/>
              <a:t>Koha</a:t>
            </a:r>
            <a:r>
              <a:rPr lang="fi-FI" dirty="0" smtClean="0"/>
              <a:t>-versiot yhtenäistettiin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T</a:t>
            </a:r>
            <a:r>
              <a:rPr lang="fi-FI" dirty="0" smtClean="0"/>
              <a:t>oteutettiin </a:t>
            </a:r>
            <a:r>
              <a:rPr lang="fi-FI" dirty="0" err="1" smtClean="0"/>
              <a:t>Finna</a:t>
            </a:r>
            <a:r>
              <a:rPr lang="fi-FI" dirty="0"/>
              <a:t>-</a:t>
            </a:r>
            <a:r>
              <a:rPr lang="fi-FI" dirty="0" smtClean="0"/>
              <a:t>integraatio </a:t>
            </a:r>
            <a:r>
              <a:rPr lang="fi-FI" dirty="0"/>
              <a:t>ja siihen verkkomaksaminen.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Kansalliskirjaston kanssa aloitettiin </a:t>
            </a:r>
            <a:r>
              <a:rPr lang="fi-FI" dirty="0" err="1"/>
              <a:t>Melinda</a:t>
            </a:r>
            <a:r>
              <a:rPr lang="fi-FI" dirty="0"/>
              <a:t>-integraation </a:t>
            </a:r>
            <a:r>
              <a:rPr lang="fi-FI" dirty="0" smtClean="0"/>
              <a:t>suunnittelu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Toukokuussa 2018 voimaan tulleen tietosuoja-asetuksen edellyttämät muutokset saatiin myös ajallaan </a:t>
            </a:r>
            <a:r>
              <a:rPr lang="fi-FI" dirty="0" smtClean="0"/>
              <a:t>tehtyä</a:t>
            </a:r>
            <a:endParaRPr lang="fi-FI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468" y="-1"/>
            <a:ext cx="2992523" cy="128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Kirjastojen </a:t>
            </a:r>
            <a:r>
              <a:rPr lang="fi" dirty="0" smtClean="0"/>
              <a:t>yhteistyö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 dirty="0"/>
              <a:t>Vuod</a:t>
            </a:r>
            <a:r>
              <a:rPr lang="fi-FI" dirty="0"/>
              <a:t>en 2018 aikana kirjastojen yhteystyö </a:t>
            </a:r>
            <a:r>
              <a:rPr lang="fi-FI" dirty="0" smtClean="0"/>
              <a:t>tiivistyi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Kehittäjä- ja </a:t>
            </a:r>
            <a:r>
              <a:rPr lang="fi-FI" dirty="0" smtClean="0"/>
              <a:t>pääkäyttäjäryhmät </a:t>
            </a:r>
            <a:r>
              <a:rPr lang="fi-FI" dirty="0"/>
              <a:t>kokoontuivat noin 40 </a:t>
            </a:r>
            <a:r>
              <a:rPr lang="fi-FI" dirty="0" smtClean="0"/>
              <a:t>kertaa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Asiantuntija- ja </a:t>
            </a:r>
            <a:r>
              <a:rPr lang="fi-FI" dirty="0" smtClean="0"/>
              <a:t>kuvailuryhmät </a:t>
            </a:r>
            <a:r>
              <a:rPr lang="fi-FI" dirty="0"/>
              <a:t>kokoontuivat seitsemän </a:t>
            </a:r>
            <a:r>
              <a:rPr lang="fi-FI" dirty="0" smtClean="0"/>
              <a:t>kertaa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 err="1"/>
              <a:t>Koha</a:t>
            </a:r>
            <a:r>
              <a:rPr lang="fi-FI" dirty="0"/>
              <a:t>-seminaari pidettiin Kouvolassa syyskuussa ja osallistujia oli yli </a:t>
            </a:r>
            <a:r>
              <a:rPr lang="fi-FI" dirty="0" smtClean="0"/>
              <a:t>60, mukana </a:t>
            </a:r>
            <a:r>
              <a:rPr lang="fi-FI" dirty="0"/>
              <a:t>myös edustajia tieteellisistä kirjastoista ja seminaari toimi avauksena yhteistyölle heidän </a:t>
            </a:r>
            <a:r>
              <a:rPr lang="fi-FI" dirty="0" smtClean="0"/>
              <a:t>kanssaan</a:t>
            </a:r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Seminaarissa työstettiin yhtiön ensimmäistä strategiaa, joka valmistui joulukuussa.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839" y="-1"/>
            <a:ext cx="2572154" cy="125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Toiminnalliset tavoitteet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Versiovaihdot ja </a:t>
            </a:r>
            <a:r>
              <a:rPr lang="fi-FI" b="1" dirty="0" err="1"/>
              <a:t>Koha</a:t>
            </a:r>
            <a:r>
              <a:rPr lang="fi-FI" b="1" dirty="0"/>
              <a:t>-asennusten </a:t>
            </a:r>
            <a:r>
              <a:rPr lang="fi-FI" b="1" dirty="0" smtClean="0"/>
              <a:t>yhtenäistäminen</a:t>
            </a:r>
            <a:r>
              <a:rPr lang="fi-FI" dirty="0" smtClean="0"/>
              <a:t>: toteutui</a:t>
            </a:r>
            <a:endParaRPr lang="fi-FI" dirty="0"/>
          </a:p>
          <a:p>
            <a:r>
              <a:rPr lang="fi-FI" b="1" dirty="0"/>
              <a:t>Verkostomaisen toimintamallin vakiinnuttaminen ja yhteistyön vahvistaminen</a:t>
            </a:r>
            <a:r>
              <a:rPr lang="fi-FI" dirty="0"/>
              <a:t>: Tavoitteen saavuttamisessa on yhä haasteita, vaikka kaikkien työryhmien työ on käynnistynyt. Työryhmien toiminnan tavoitteellisempi ohjaaminen on </a:t>
            </a:r>
            <a:r>
              <a:rPr lang="fi-FI" dirty="0" smtClean="0"/>
              <a:t>työnalla</a:t>
            </a:r>
            <a:endParaRPr lang="fi-FI" dirty="0"/>
          </a:p>
          <a:p>
            <a:pPr lvl="0"/>
            <a:r>
              <a:rPr lang="fi-FI" b="1" dirty="0" err="1"/>
              <a:t>Finna</a:t>
            </a:r>
            <a:r>
              <a:rPr lang="fi-FI" b="1" dirty="0"/>
              <a:t> </a:t>
            </a:r>
            <a:r>
              <a:rPr lang="fi-FI" b="1" dirty="0" smtClean="0"/>
              <a:t>on otettu </a:t>
            </a:r>
            <a:r>
              <a:rPr lang="fi-FI" b="1" dirty="0"/>
              <a:t>onnistuneesti käyttöön kirjastojen asiakasliittymänä, </a:t>
            </a:r>
            <a:r>
              <a:rPr lang="fi-FI" b="1" dirty="0" err="1"/>
              <a:t>Finnan</a:t>
            </a:r>
            <a:r>
              <a:rPr lang="fi-FI" b="1" dirty="0"/>
              <a:t> käyttöönottoa tuetaan</a:t>
            </a:r>
            <a:r>
              <a:rPr lang="fi-FI" dirty="0"/>
              <a:t>: Tavoite toteutui ja </a:t>
            </a:r>
            <a:r>
              <a:rPr lang="fi-FI" dirty="0" err="1"/>
              <a:t>Finna</a:t>
            </a:r>
            <a:r>
              <a:rPr lang="fi-FI" dirty="0"/>
              <a:t> tulee korvaamaan </a:t>
            </a:r>
            <a:r>
              <a:rPr lang="fi-FI" dirty="0" err="1"/>
              <a:t>Kohan</a:t>
            </a:r>
            <a:r>
              <a:rPr lang="fi-FI" dirty="0"/>
              <a:t> oman </a:t>
            </a:r>
            <a:r>
              <a:rPr lang="fi-FI" dirty="0" smtClean="0"/>
              <a:t>verkkokirjaston</a:t>
            </a:r>
            <a:endParaRPr lang="fi-FI" dirty="0"/>
          </a:p>
          <a:p>
            <a:pPr lvl="0"/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i-FI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563" y="0"/>
            <a:ext cx="2427429" cy="115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56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Toiminnalliset tavoitteet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b="1" dirty="0"/>
              <a:t>Melinda etenee Kansalliskirjaston kanssa sovitusti ja </a:t>
            </a:r>
            <a:r>
              <a:rPr lang="fi-FI" b="1" dirty="0" smtClean="0"/>
              <a:t>aloitetaan </a:t>
            </a:r>
            <a:r>
              <a:rPr lang="fi-FI" b="1" dirty="0"/>
              <a:t>Melindan ja </a:t>
            </a:r>
            <a:r>
              <a:rPr lang="fi-FI" b="1" dirty="0" err="1"/>
              <a:t>Kohan</a:t>
            </a:r>
            <a:r>
              <a:rPr lang="fi-FI" b="1" dirty="0"/>
              <a:t> yhteensovittaminen.  Siihen liittyen kaikissa </a:t>
            </a:r>
            <a:r>
              <a:rPr lang="fi-FI" b="1" dirty="0" err="1"/>
              <a:t>Koha</a:t>
            </a:r>
            <a:r>
              <a:rPr lang="fi-FI" b="1" dirty="0"/>
              <a:t>-kirjastoissa otetaan käyttöön yhteiset kuvailun periaatteet</a:t>
            </a:r>
            <a:r>
              <a:rPr lang="fi-FI" dirty="0"/>
              <a:t>: Melindan käyttöönotto eteni hitaasti osittain Kansalliskirjaston resurssipulasta johtuen. </a:t>
            </a:r>
            <a:r>
              <a:rPr lang="fi-FI" dirty="0" err="1"/>
              <a:t>Koha</a:t>
            </a:r>
            <a:r>
              <a:rPr lang="fi-FI" dirty="0"/>
              <a:t>-kirjastojen yhteiset kuvailun periaatteet hyväksyttiin, mutta käytäntöön vieminen vaatii vielä </a:t>
            </a:r>
            <a:r>
              <a:rPr lang="fi-FI" dirty="0" smtClean="0"/>
              <a:t>työstämistä</a:t>
            </a:r>
            <a:endParaRPr lang="fi-FI" dirty="0"/>
          </a:p>
          <a:p>
            <a:pPr lvl="0"/>
            <a:r>
              <a:rPr lang="fi-FI" b="1" dirty="0"/>
              <a:t>Pitkän tähtäimen strategian ja kehityssuunnitelman tekeminen yhteistyössä kehittäjien ja asiantuntijaryhmän kanssa</a:t>
            </a:r>
            <a:r>
              <a:rPr lang="fi-FI" dirty="0"/>
              <a:t>: Strategia on laadittu henkilökuntaa ja asiakaskirjastoja </a:t>
            </a:r>
            <a:r>
              <a:rPr lang="fi-FI" dirty="0" err="1"/>
              <a:t>osallistaen</a:t>
            </a:r>
            <a:r>
              <a:rPr lang="fi-FI" dirty="0"/>
              <a:t>. Pitkän tähtäyksen kehityssuunnitelma on vielä </a:t>
            </a:r>
            <a:r>
              <a:rPr lang="fi-FI" dirty="0" smtClean="0"/>
              <a:t>laadinnassa</a:t>
            </a:r>
            <a:endParaRPr lang="fi-FI" dirty="0"/>
          </a:p>
          <a:p>
            <a:pPr lvl="0"/>
            <a:endParaRPr lang="fi-FI" dirty="0"/>
          </a:p>
          <a:p>
            <a:pPr lvl="0"/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i-FI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181" y="0"/>
            <a:ext cx="2249812" cy="115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7573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492</Words>
  <Application>Microsoft Office PowerPoint</Application>
  <PresentationFormat>Näytössä katseltava esitys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Tahoma</vt:lpstr>
      <vt:lpstr>Times New Roman</vt:lpstr>
      <vt:lpstr>Simple Light</vt:lpstr>
      <vt:lpstr>Koha-Suomi Oy:n toiminta vuonna 2018</vt:lpstr>
      <vt:lpstr>Henkilöstö</vt:lpstr>
      <vt:lpstr>Asiakkaat </vt:lpstr>
      <vt:lpstr>Kehitystoiminta</vt:lpstr>
      <vt:lpstr>Kirjastojen yhteistyö</vt:lpstr>
      <vt:lpstr>Toiminnalliset tavoitteet</vt:lpstr>
      <vt:lpstr>Toiminnalliset tavoitteet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Koha-Suomi Oy:n toiminta vuonna 2018</dc:title>
  <dc:creator>Pilppula Rebekka</dc:creator>
  <cp:lastModifiedBy>Pilppula Rebekka</cp:lastModifiedBy>
  <cp:revision>6</cp:revision>
  <dcterms:modified xsi:type="dcterms:W3CDTF">2019-06-14T05:38:47Z</dcterms:modified>
</cp:coreProperties>
</file>