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2_FD613938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903E0A-99FB-71A1-1433-BC23AD9CF023}" name="Jahmari Gooden &lt;Student&gt;" initials="JG&lt;" userId="S::0612113357@my.browardschools.com::a1169a6c-e476-43e4-96ad-dc21bb511e80" providerId="AD"/>
  <p188:author id="{9D78A8B7-1FF1-07A6-F7B2-772F253F35AA}" name="Abdurahman Seecharan &lt;Student&gt;" initials="A&lt;" userId="S::0616112707@my.browardschools.com::6c4dd090-43c3-4e34-b6c4-947202020a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3DF8A-9F04-08F2-90E9-3B43101C87B7}" v="26" dt="2023-10-02T14:14:45.214"/>
    <p1510:client id="{4AE05AC5-D722-4D61-BF9D-2F0427F6D237}" v="2364" dt="2023-09-28T14:38:41.822"/>
    <p1510:client id="{603D63A8-FF28-5B0E-CEA8-1298BD4525F5}" v="11" dt="2023-09-28T13:39:09.233"/>
    <p1510:client id="{B903E4D0-C910-40DD-B765-4B1B4B842F18}" v="23" dt="2023-09-28T14:53:43.957"/>
    <p1510:client id="{D6ED3EAC-F5FF-EBC4-58AD-41C403C8D75B}" v="1" dt="2023-10-02T14:29:29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omments/modernComment_102_FD6139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C0ABE7-1C8D-4D3A-B23D-68F43F0E373E}" authorId="{9D78A8B7-1FF1-07A6-F7B2-772F253F35AA}" created="2023-09-28T13:51:52.0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51007288" sldId="258"/>
      <ac:spMk id="3" creationId="{26D0FE69-F73E-7B26-FFB6-83B1E7F01E94}"/>
      <ac:txMk cp="66" len="57">
        <ac:context len="173" hash="2819943720"/>
      </ac:txMk>
    </ac:txMkLst>
    <p188:pos x="832184" y="1864894"/>
    <p188:replyLst>
      <p188:reply id="{99A0C626-ECF9-4542-A955-CD2EE37B045E}" authorId="{9D78A8B7-1FF1-07A6-F7B2-772F253F35AA}" created="2023-09-28T13:55:29.840">
        <p188:txBody>
          <a:bodyPr/>
          <a:lstStyle/>
          <a:p>
            <a:r>
              <a:rPr lang="en-US"/>
              <a:t>just use what's behind the semi-colon</a:t>
            </a:r>
          </a:p>
        </p188:txBody>
      </p188:reply>
    </p188:replyLst>
    <p188:txBody>
      <a:bodyPr/>
      <a:lstStyle/>
      <a:p>
        <a:r>
          <a:rPr lang="en-US"/>
          <a:t>Compromised databases can lead to a loss of trust and reputation; especially if it falls to something so simple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09-28T14:02:24.683" authorId="{7B903E0A-99FB-71A1-1433-BC23AD9CF023}"/>
          </p223:rxn>
        </p223:reactions>
      </p:ext>
    </p188:extLst>
  </p188:cm>
  <p188:cm id="{84E3B04C-77DB-42A8-ACBA-21070CBE2937}" authorId="{9D78A8B7-1FF1-07A6-F7B2-772F253F35AA}" created="2023-09-28T13:54:07.1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51007288" sldId="258"/>
      <ac:spMk id="3" creationId="{26D0FE69-F73E-7B26-FFB6-83B1E7F01E94}"/>
      <ac:txMk cp="0" len="65">
        <ac:context len="173" hash="2819943720"/>
      </ac:txMk>
    </ac:txMkLst>
    <p188:pos x="1995236" y="832184"/>
    <p188:replyLst>
      <p188:reply id="{7350785F-BC32-4BEF-93EB-6B63BC9ABDD8}" authorId="{9D78A8B7-1FF1-07A6-F7B2-772F253F35AA}" created="2023-09-28T13:54:42.152">
        <p188:txBody>
          <a:bodyPr/>
          <a:lstStyle/>
          <a:p>
            <a:r>
              <a:rPr lang="en-US"/>
              <a:t>need to shorten to replace</a:t>
            </a:r>
          </a:p>
        </p188:txBody>
      </p188:reply>
      <p188:reply id="{E952D75A-8A77-4170-9D03-FF49D0ECDE47}" authorId="{9D78A8B7-1FF1-07A6-F7B2-772F253F35AA}" created="2023-09-28T14:00:54.660">
        <p188:txBody>
          <a:bodyPr/>
          <a:lstStyle/>
          <a:p>
            <a:r>
              <a:rPr lang="en-US"/>
              <a:t>(revised version) SQL injections can be used to execute a DOS attack or erase data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3-09-28T14:02:23.593" authorId="{7B903E0A-99FB-71A1-1433-BC23AD9CF023}"/>
              </p223:rxn>
            </p223:reactions>
          </p:ext>
        </p188:extLst>
      </p188:reply>
    </p188:replyLst>
    <p188:txBody>
      <a:bodyPr/>
      <a:lstStyle/>
      <a:p>
        <a:r>
          <a:rPr lang="en-US"/>
          <a:t>It can put the companies website among other things out of service and have important data erased.</a:t>
        </a:r>
      </a:p>
    </p188:txBody>
  </p188:cm>
  <p188:cm id="{8CED1780-4BBA-48B2-84A2-CA59F53E4859}" authorId="{9D78A8B7-1FF1-07A6-F7B2-772F253F35AA}" created="2023-09-28T14:05:01.2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51007288" sldId="258"/>
      <ac:spMk id="3" creationId="{26D0FE69-F73E-7B26-FFB6-83B1E7F01E94}"/>
      <ac:txMk cp="124" len="46">
        <ac:context len="173" hash="2819943720"/>
      </ac:txMk>
    </ac:txMkLst>
    <p188:pos x="1535723" y="2965938"/>
    <p188:replyLst>
      <p188:reply id="{6FC141BF-DE82-4109-8679-F2AC67CEBDF5}" authorId="{9D78A8B7-1FF1-07A6-F7B2-772F253F35AA}" created="2023-09-28T14:05:18.634">
        <p188:txBody>
          <a:bodyPr/>
          <a:lstStyle/>
          <a:p>
            <a:r>
              <a:rPr lang="en-US"/>
              <a:t>make this the top bullet </a:t>
            </a:r>
          </a:p>
        </p188:txBody>
      </p188:reply>
    </p188:replyLst>
    <p188:txBody>
      <a:bodyPr/>
      <a:lstStyle/>
      <a:p>
        <a:r>
          <a:rPr lang="en-US"/>
          <a:t>SQL injections can have many potentially devastating consequences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3-09-28T14:05:58.054" authorId="{7B903E0A-99FB-71A1-1433-BC23AD9CF023}"/>
          </p223:rxn>
        </p223:reactions>
      </p:ext>
    </p188:extLst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8B903-5E6A-41E0-9C08-9E84C78536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853A24-04DD-4273-848D-27091B6A4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We’ve learned to sanitize the inputs to SQL databases.</a:t>
          </a:r>
        </a:p>
      </dgm:t>
    </dgm:pt>
    <dgm:pt modelId="{3F46B20E-F0B8-4161-9984-E5F150FFA067}" type="parTrans" cxnId="{8E022A81-D548-4128-8CD9-FE00F80EF2A6}">
      <dgm:prSet/>
      <dgm:spPr/>
      <dgm:t>
        <a:bodyPr/>
        <a:lstStyle/>
        <a:p>
          <a:endParaRPr lang="en-US"/>
        </a:p>
      </dgm:t>
    </dgm:pt>
    <dgm:pt modelId="{D4238BF5-CC68-49D3-9FBA-DEF6A15D530D}" type="sibTrans" cxnId="{8E022A81-D548-4128-8CD9-FE00F80EF2A6}">
      <dgm:prSet/>
      <dgm:spPr/>
      <dgm:t>
        <a:bodyPr/>
        <a:lstStyle/>
        <a:p>
          <a:endParaRPr lang="en-US"/>
        </a:p>
      </dgm:t>
    </dgm:pt>
    <dgm:pt modelId="{26B5216C-A07F-4215-A323-3CB5BC770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We’ve learned that this is a widespread risk.</a:t>
          </a:r>
        </a:p>
      </dgm:t>
    </dgm:pt>
    <dgm:pt modelId="{A5CB7C06-76A1-4451-A168-77981DC7F21C}" type="parTrans" cxnId="{40AF3E0E-E013-493F-B712-BC9998FD175E}">
      <dgm:prSet/>
      <dgm:spPr/>
      <dgm:t>
        <a:bodyPr/>
        <a:lstStyle/>
        <a:p>
          <a:endParaRPr lang="en-US"/>
        </a:p>
      </dgm:t>
    </dgm:pt>
    <dgm:pt modelId="{6962FA2C-9532-4ADD-9892-79383BFB0C2E}" type="sibTrans" cxnId="{40AF3E0E-E013-493F-B712-BC9998FD175E}">
      <dgm:prSet/>
      <dgm:spPr/>
      <dgm:t>
        <a:bodyPr/>
        <a:lstStyle/>
        <a:p>
          <a:endParaRPr lang="en-US"/>
        </a:p>
      </dgm:t>
    </dgm:pt>
    <dgm:pt modelId="{3FCAF4CD-B754-46B9-9BCB-D318739C04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We feel astonished that this is still such a common issue.</a:t>
          </a:r>
        </a:p>
      </dgm:t>
    </dgm:pt>
    <dgm:pt modelId="{ED48D020-98B5-4277-9EFA-BE1BDEA2A651}" type="parTrans" cxnId="{BCF05CDE-F6BB-466C-906E-62BE7130CF2F}">
      <dgm:prSet/>
      <dgm:spPr/>
      <dgm:t>
        <a:bodyPr/>
        <a:lstStyle/>
        <a:p>
          <a:endParaRPr lang="en-US"/>
        </a:p>
      </dgm:t>
    </dgm:pt>
    <dgm:pt modelId="{2CE198AB-58E5-492F-934B-999CBD96CEC3}" type="sibTrans" cxnId="{BCF05CDE-F6BB-466C-906E-62BE7130CF2F}">
      <dgm:prSet/>
      <dgm:spPr/>
      <dgm:t>
        <a:bodyPr/>
        <a:lstStyle/>
        <a:p>
          <a:endParaRPr lang="en-US"/>
        </a:p>
      </dgm:t>
    </dgm:pt>
    <dgm:pt modelId="{6136E943-F697-4CB6-8755-FA855302FDA6}" type="pres">
      <dgm:prSet presAssocID="{7008B903-5E6A-41E0-9C08-9E84C785363F}" presName="root" presStyleCnt="0">
        <dgm:presLayoutVars>
          <dgm:dir/>
          <dgm:resizeHandles val="exact"/>
        </dgm:presLayoutVars>
      </dgm:prSet>
      <dgm:spPr/>
    </dgm:pt>
    <dgm:pt modelId="{470AB85D-6F2B-43BD-B929-1B65E554C6EC}" type="pres">
      <dgm:prSet presAssocID="{DD853A24-04DD-4273-848D-27091B6A4358}" presName="compNode" presStyleCnt="0"/>
      <dgm:spPr/>
    </dgm:pt>
    <dgm:pt modelId="{DFE37651-C19A-479F-BEA0-89D0B2004618}" type="pres">
      <dgm:prSet presAssocID="{DD853A24-04DD-4273-848D-27091B6A4358}" presName="bgRect" presStyleLbl="bgShp" presStyleIdx="0" presStyleCnt="3"/>
      <dgm:spPr/>
    </dgm:pt>
    <dgm:pt modelId="{AF67FBF3-55F7-4DD3-AC5C-8D552C7EC6D1}" type="pres">
      <dgm:prSet presAssocID="{DD853A24-04DD-4273-848D-27091B6A43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527F74-BB84-4632-9CEA-C20E28541A9A}" type="pres">
      <dgm:prSet presAssocID="{DD853A24-04DD-4273-848D-27091B6A4358}" presName="spaceRect" presStyleCnt="0"/>
      <dgm:spPr/>
    </dgm:pt>
    <dgm:pt modelId="{B2597E43-3700-4D08-9C62-E3A4097F9784}" type="pres">
      <dgm:prSet presAssocID="{DD853A24-04DD-4273-848D-27091B6A4358}" presName="parTx" presStyleLbl="revTx" presStyleIdx="0" presStyleCnt="3">
        <dgm:presLayoutVars>
          <dgm:chMax val="0"/>
          <dgm:chPref val="0"/>
        </dgm:presLayoutVars>
      </dgm:prSet>
      <dgm:spPr/>
    </dgm:pt>
    <dgm:pt modelId="{C79F68AC-701F-414C-AA7C-8330A914199F}" type="pres">
      <dgm:prSet presAssocID="{D4238BF5-CC68-49D3-9FBA-DEF6A15D530D}" presName="sibTrans" presStyleCnt="0"/>
      <dgm:spPr/>
    </dgm:pt>
    <dgm:pt modelId="{3E2F76EC-A8C4-4C39-B91D-4B6D98452426}" type="pres">
      <dgm:prSet presAssocID="{26B5216C-A07F-4215-A323-3CB5BC770BA7}" presName="compNode" presStyleCnt="0"/>
      <dgm:spPr/>
    </dgm:pt>
    <dgm:pt modelId="{26AEC4BD-B88E-4CD2-AEA9-4E22CB30EE86}" type="pres">
      <dgm:prSet presAssocID="{26B5216C-A07F-4215-A323-3CB5BC770BA7}" presName="bgRect" presStyleLbl="bgShp" presStyleIdx="1" presStyleCnt="3"/>
      <dgm:spPr/>
    </dgm:pt>
    <dgm:pt modelId="{EBB6D7D6-E1E1-4BA6-B890-996B44BBAB87}" type="pres">
      <dgm:prSet presAssocID="{26B5216C-A07F-4215-A323-3CB5BC770B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8864BD5F-FC83-4286-A767-41CD4974F9CB}" type="pres">
      <dgm:prSet presAssocID="{26B5216C-A07F-4215-A323-3CB5BC770BA7}" presName="spaceRect" presStyleCnt="0"/>
      <dgm:spPr/>
    </dgm:pt>
    <dgm:pt modelId="{1EC3C876-9520-4D39-8F91-F7BFAD2E7AF1}" type="pres">
      <dgm:prSet presAssocID="{26B5216C-A07F-4215-A323-3CB5BC770BA7}" presName="parTx" presStyleLbl="revTx" presStyleIdx="1" presStyleCnt="3">
        <dgm:presLayoutVars>
          <dgm:chMax val="0"/>
          <dgm:chPref val="0"/>
        </dgm:presLayoutVars>
      </dgm:prSet>
      <dgm:spPr/>
    </dgm:pt>
    <dgm:pt modelId="{7250972E-4372-4476-8FFD-B21AA89D5875}" type="pres">
      <dgm:prSet presAssocID="{6962FA2C-9532-4ADD-9892-79383BFB0C2E}" presName="sibTrans" presStyleCnt="0"/>
      <dgm:spPr/>
    </dgm:pt>
    <dgm:pt modelId="{B465D54C-1550-4013-9458-C0A1D3612752}" type="pres">
      <dgm:prSet presAssocID="{3FCAF4CD-B754-46B9-9BCB-D318739C04E8}" presName="compNode" presStyleCnt="0"/>
      <dgm:spPr/>
    </dgm:pt>
    <dgm:pt modelId="{403CF23B-F691-45C8-84C5-AC92A6C6DEBE}" type="pres">
      <dgm:prSet presAssocID="{3FCAF4CD-B754-46B9-9BCB-D318739C04E8}" presName="bgRect" presStyleLbl="bgShp" presStyleIdx="2" presStyleCnt="3"/>
      <dgm:spPr/>
    </dgm:pt>
    <dgm:pt modelId="{F1E13B3E-E9DC-4BA6-A81D-9C0BA46974FA}" type="pres">
      <dgm:prSet presAssocID="{3FCAF4CD-B754-46B9-9BCB-D318739C04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40F69C3-5FC8-4554-8360-DC8CC2006292}" type="pres">
      <dgm:prSet presAssocID="{3FCAF4CD-B754-46B9-9BCB-D318739C04E8}" presName="spaceRect" presStyleCnt="0"/>
      <dgm:spPr/>
    </dgm:pt>
    <dgm:pt modelId="{DBBA105F-358D-42C2-8404-BC4C7A8FE10D}" type="pres">
      <dgm:prSet presAssocID="{3FCAF4CD-B754-46B9-9BCB-D318739C04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AF3E0E-E013-493F-B712-BC9998FD175E}" srcId="{7008B903-5E6A-41E0-9C08-9E84C785363F}" destId="{26B5216C-A07F-4215-A323-3CB5BC770BA7}" srcOrd="1" destOrd="0" parTransId="{A5CB7C06-76A1-4451-A168-77981DC7F21C}" sibTransId="{6962FA2C-9532-4ADD-9892-79383BFB0C2E}"/>
    <dgm:cxn modelId="{D875980E-B220-49F6-B183-FC7A8EF6BBC5}" type="presOf" srcId="{26B5216C-A07F-4215-A323-3CB5BC770BA7}" destId="{1EC3C876-9520-4D39-8F91-F7BFAD2E7AF1}" srcOrd="0" destOrd="0" presId="urn:microsoft.com/office/officeart/2018/2/layout/IconVerticalSolidList"/>
    <dgm:cxn modelId="{60F75A11-0D0D-47B5-92D9-B194097AE75E}" type="presOf" srcId="{DD853A24-04DD-4273-848D-27091B6A4358}" destId="{B2597E43-3700-4D08-9C62-E3A4097F9784}" srcOrd="0" destOrd="0" presId="urn:microsoft.com/office/officeart/2018/2/layout/IconVerticalSolidList"/>
    <dgm:cxn modelId="{8E022A81-D548-4128-8CD9-FE00F80EF2A6}" srcId="{7008B903-5E6A-41E0-9C08-9E84C785363F}" destId="{DD853A24-04DD-4273-848D-27091B6A4358}" srcOrd="0" destOrd="0" parTransId="{3F46B20E-F0B8-4161-9984-E5F150FFA067}" sibTransId="{D4238BF5-CC68-49D3-9FBA-DEF6A15D530D}"/>
    <dgm:cxn modelId="{BCF05CDE-F6BB-466C-906E-62BE7130CF2F}" srcId="{7008B903-5E6A-41E0-9C08-9E84C785363F}" destId="{3FCAF4CD-B754-46B9-9BCB-D318739C04E8}" srcOrd="2" destOrd="0" parTransId="{ED48D020-98B5-4277-9EFA-BE1BDEA2A651}" sibTransId="{2CE198AB-58E5-492F-934B-999CBD96CEC3}"/>
    <dgm:cxn modelId="{C1CCA2DE-0D4E-4903-84EC-4625604792E3}" type="presOf" srcId="{7008B903-5E6A-41E0-9C08-9E84C785363F}" destId="{6136E943-F697-4CB6-8755-FA855302FDA6}" srcOrd="0" destOrd="0" presId="urn:microsoft.com/office/officeart/2018/2/layout/IconVerticalSolidList"/>
    <dgm:cxn modelId="{CCC4F1EE-B9C5-4949-9912-174A7EFBF825}" type="presOf" srcId="{3FCAF4CD-B754-46B9-9BCB-D318739C04E8}" destId="{DBBA105F-358D-42C2-8404-BC4C7A8FE10D}" srcOrd="0" destOrd="0" presId="urn:microsoft.com/office/officeart/2018/2/layout/IconVerticalSolidList"/>
    <dgm:cxn modelId="{193D50AF-3A14-4572-A2EF-A0474DB88331}" type="presParOf" srcId="{6136E943-F697-4CB6-8755-FA855302FDA6}" destId="{470AB85D-6F2B-43BD-B929-1B65E554C6EC}" srcOrd="0" destOrd="0" presId="urn:microsoft.com/office/officeart/2018/2/layout/IconVerticalSolidList"/>
    <dgm:cxn modelId="{A0AD35B6-773C-4FE0-B3EB-DFD39A2AB3AB}" type="presParOf" srcId="{470AB85D-6F2B-43BD-B929-1B65E554C6EC}" destId="{DFE37651-C19A-479F-BEA0-89D0B2004618}" srcOrd="0" destOrd="0" presId="urn:microsoft.com/office/officeart/2018/2/layout/IconVerticalSolidList"/>
    <dgm:cxn modelId="{BF983EB9-2CD5-4218-B810-0D0838A34CD7}" type="presParOf" srcId="{470AB85D-6F2B-43BD-B929-1B65E554C6EC}" destId="{AF67FBF3-55F7-4DD3-AC5C-8D552C7EC6D1}" srcOrd="1" destOrd="0" presId="urn:microsoft.com/office/officeart/2018/2/layout/IconVerticalSolidList"/>
    <dgm:cxn modelId="{29E1A98E-D34D-45AA-A7BA-FD356767ADF7}" type="presParOf" srcId="{470AB85D-6F2B-43BD-B929-1B65E554C6EC}" destId="{81527F74-BB84-4632-9CEA-C20E28541A9A}" srcOrd="2" destOrd="0" presId="urn:microsoft.com/office/officeart/2018/2/layout/IconVerticalSolidList"/>
    <dgm:cxn modelId="{1093D934-AD37-47C6-BA22-DB8C7800DDFF}" type="presParOf" srcId="{470AB85D-6F2B-43BD-B929-1B65E554C6EC}" destId="{B2597E43-3700-4D08-9C62-E3A4097F9784}" srcOrd="3" destOrd="0" presId="urn:microsoft.com/office/officeart/2018/2/layout/IconVerticalSolidList"/>
    <dgm:cxn modelId="{DED9D899-F99C-42E4-942E-4193B4713720}" type="presParOf" srcId="{6136E943-F697-4CB6-8755-FA855302FDA6}" destId="{C79F68AC-701F-414C-AA7C-8330A914199F}" srcOrd="1" destOrd="0" presId="urn:microsoft.com/office/officeart/2018/2/layout/IconVerticalSolidList"/>
    <dgm:cxn modelId="{B49057F8-7FBB-42E3-9D3E-B1E45CF5F362}" type="presParOf" srcId="{6136E943-F697-4CB6-8755-FA855302FDA6}" destId="{3E2F76EC-A8C4-4C39-B91D-4B6D98452426}" srcOrd="2" destOrd="0" presId="urn:microsoft.com/office/officeart/2018/2/layout/IconVerticalSolidList"/>
    <dgm:cxn modelId="{2E65E878-A7BA-416E-8125-925D6D950D8E}" type="presParOf" srcId="{3E2F76EC-A8C4-4C39-B91D-4B6D98452426}" destId="{26AEC4BD-B88E-4CD2-AEA9-4E22CB30EE86}" srcOrd="0" destOrd="0" presId="urn:microsoft.com/office/officeart/2018/2/layout/IconVerticalSolidList"/>
    <dgm:cxn modelId="{F8C5D489-F4D2-42A5-8927-D0440DD2C03B}" type="presParOf" srcId="{3E2F76EC-A8C4-4C39-B91D-4B6D98452426}" destId="{EBB6D7D6-E1E1-4BA6-B890-996B44BBAB87}" srcOrd="1" destOrd="0" presId="urn:microsoft.com/office/officeart/2018/2/layout/IconVerticalSolidList"/>
    <dgm:cxn modelId="{11146790-F0A3-4BED-9A2F-46D1EEDFC932}" type="presParOf" srcId="{3E2F76EC-A8C4-4C39-B91D-4B6D98452426}" destId="{8864BD5F-FC83-4286-A767-41CD4974F9CB}" srcOrd="2" destOrd="0" presId="urn:microsoft.com/office/officeart/2018/2/layout/IconVerticalSolidList"/>
    <dgm:cxn modelId="{9EFEC2BB-5450-48E3-8853-8B7691D03FB0}" type="presParOf" srcId="{3E2F76EC-A8C4-4C39-B91D-4B6D98452426}" destId="{1EC3C876-9520-4D39-8F91-F7BFAD2E7AF1}" srcOrd="3" destOrd="0" presId="urn:microsoft.com/office/officeart/2018/2/layout/IconVerticalSolidList"/>
    <dgm:cxn modelId="{A034101E-D0B5-4EBD-B994-FF83F367D375}" type="presParOf" srcId="{6136E943-F697-4CB6-8755-FA855302FDA6}" destId="{7250972E-4372-4476-8FFD-B21AA89D5875}" srcOrd="3" destOrd="0" presId="urn:microsoft.com/office/officeart/2018/2/layout/IconVerticalSolidList"/>
    <dgm:cxn modelId="{4A3E2736-AF3F-4540-A96A-2580806E73DC}" type="presParOf" srcId="{6136E943-F697-4CB6-8755-FA855302FDA6}" destId="{B465D54C-1550-4013-9458-C0A1D3612752}" srcOrd="4" destOrd="0" presId="urn:microsoft.com/office/officeart/2018/2/layout/IconVerticalSolidList"/>
    <dgm:cxn modelId="{DA8CFEDD-9DBD-4392-8414-A8127D8F969D}" type="presParOf" srcId="{B465D54C-1550-4013-9458-C0A1D3612752}" destId="{403CF23B-F691-45C8-84C5-AC92A6C6DEBE}" srcOrd="0" destOrd="0" presId="urn:microsoft.com/office/officeart/2018/2/layout/IconVerticalSolidList"/>
    <dgm:cxn modelId="{6C67C780-995C-4525-A65E-E704270CB5FE}" type="presParOf" srcId="{B465D54C-1550-4013-9458-C0A1D3612752}" destId="{F1E13B3E-E9DC-4BA6-A81D-9C0BA46974FA}" srcOrd="1" destOrd="0" presId="urn:microsoft.com/office/officeart/2018/2/layout/IconVerticalSolidList"/>
    <dgm:cxn modelId="{05AA48CB-DEA9-4629-856E-6D062D899BC0}" type="presParOf" srcId="{B465D54C-1550-4013-9458-C0A1D3612752}" destId="{240F69C3-5FC8-4554-8360-DC8CC2006292}" srcOrd="2" destOrd="0" presId="urn:microsoft.com/office/officeart/2018/2/layout/IconVerticalSolidList"/>
    <dgm:cxn modelId="{91E488D9-0EA8-4081-9E65-5E0302FEAC20}" type="presParOf" srcId="{B465D54C-1550-4013-9458-C0A1D3612752}" destId="{DBBA105F-358D-42C2-8404-BC4C7A8FE1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7651-C19A-479F-BEA0-89D0B2004618}">
      <dsp:nvSpPr>
        <dsp:cNvPr id="0" name=""/>
        <dsp:cNvSpPr/>
      </dsp:nvSpPr>
      <dsp:spPr>
        <a:xfrm>
          <a:off x="0" y="316"/>
          <a:ext cx="9804574" cy="74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7FBF3-55F7-4DD3-AC5C-8D552C7EC6D1}">
      <dsp:nvSpPr>
        <dsp:cNvPr id="0" name=""/>
        <dsp:cNvSpPr/>
      </dsp:nvSpPr>
      <dsp:spPr>
        <a:xfrm>
          <a:off x="224386" y="167216"/>
          <a:ext cx="407976" cy="407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97E43-3700-4D08-9C62-E3A4097F9784}">
      <dsp:nvSpPr>
        <dsp:cNvPr id="0" name=""/>
        <dsp:cNvSpPr/>
      </dsp:nvSpPr>
      <dsp:spPr>
        <a:xfrm>
          <a:off x="856750" y="316"/>
          <a:ext cx="8947824" cy="74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5" tIns="78505" rIns="78505" bIns="785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We’ve learned to sanitize the inputs to SQL databases.</a:t>
          </a:r>
        </a:p>
      </dsp:txBody>
      <dsp:txXfrm>
        <a:off x="856750" y="316"/>
        <a:ext cx="8947824" cy="741775"/>
      </dsp:txXfrm>
    </dsp:sp>
    <dsp:sp modelId="{26AEC4BD-B88E-4CD2-AEA9-4E22CB30EE86}">
      <dsp:nvSpPr>
        <dsp:cNvPr id="0" name=""/>
        <dsp:cNvSpPr/>
      </dsp:nvSpPr>
      <dsp:spPr>
        <a:xfrm>
          <a:off x="0" y="927535"/>
          <a:ext cx="9804574" cy="74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6D7D6-E1E1-4BA6-B890-996B44BBAB87}">
      <dsp:nvSpPr>
        <dsp:cNvPr id="0" name=""/>
        <dsp:cNvSpPr/>
      </dsp:nvSpPr>
      <dsp:spPr>
        <a:xfrm>
          <a:off x="224386" y="1094435"/>
          <a:ext cx="407976" cy="4079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3C876-9520-4D39-8F91-F7BFAD2E7AF1}">
      <dsp:nvSpPr>
        <dsp:cNvPr id="0" name=""/>
        <dsp:cNvSpPr/>
      </dsp:nvSpPr>
      <dsp:spPr>
        <a:xfrm>
          <a:off x="856750" y="927535"/>
          <a:ext cx="8947824" cy="74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5" tIns="78505" rIns="78505" bIns="785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We’ve learned that this is a widespread risk.</a:t>
          </a:r>
        </a:p>
      </dsp:txBody>
      <dsp:txXfrm>
        <a:off x="856750" y="927535"/>
        <a:ext cx="8947824" cy="741775"/>
      </dsp:txXfrm>
    </dsp:sp>
    <dsp:sp modelId="{403CF23B-F691-45C8-84C5-AC92A6C6DEBE}">
      <dsp:nvSpPr>
        <dsp:cNvPr id="0" name=""/>
        <dsp:cNvSpPr/>
      </dsp:nvSpPr>
      <dsp:spPr>
        <a:xfrm>
          <a:off x="0" y="1854754"/>
          <a:ext cx="9804574" cy="741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13B3E-E9DC-4BA6-A81D-9C0BA46974FA}">
      <dsp:nvSpPr>
        <dsp:cNvPr id="0" name=""/>
        <dsp:cNvSpPr/>
      </dsp:nvSpPr>
      <dsp:spPr>
        <a:xfrm>
          <a:off x="224386" y="2021654"/>
          <a:ext cx="407976" cy="4079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A105F-358D-42C2-8404-BC4C7A8FE10D}">
      <dsp:nvSpPr>
        <dsp:cNvPr id="0" name=""/>
        <dsp:cNvSpPr/>
      </dsp:nvSpPr>
      <dsp:spPr>
        <a:xfrm>
          <a:off x="856750" y="1854754"/>
          <a:ext cx="8947824" cy="74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505" tIns="78505" rIns="78505" bIns="785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We feel astonished that this is still such a common issue.</a:t>
          </a:r>
        </a:p>
      </dsp:txBody>
      <dsp:txXfrm>
        <a:off x="856750" y="1854754"/>
        <a:ext cx="8947824" cy="74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8D3B2-66F6-4218-B300-748C5E981B2B}" type="datetimeFigureOut"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A875E-1D91-4726-AE07-44C4F4D3BB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SQL injection are one of the easiest hacks to pull off requiring only entry level skills to do.</a:t>
            </a:r>
          </a:p>
          <a:p>
            <a:r>
              <a:rPr lang="en-US">
                <a:ea typeface="Calibri"/>
                <a:cs typeface="Calibri"/>
              </a:rPr>
              <a:t>While it may not be complicated to pull off that doesn't make it any less dangerous, it allows for the hacker to add their own code to your website/database/directory which is very dangerous.</a:t>
            </a:r>
          </a:p>
          <a:p>
            <a:r>
              <a:rPr lang="en-US">
                <a:ea typeface="Calibri"/>
                <a:cs typeface="Calibri"/>
              </a:rPr>
              <a:t>Double dash at the end turns the remaining code in the line into a comment so it doesn't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A875E-1D91-4726-AE07-44C4F4D3BB37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5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image is a list of databases that could be on a server</a:t>
            </a:r>
          </a:p>
          <a:p>
            <a:r>
              <a:rPr lang="en-US">
                <a:ea typeface="Calibri"/>
                <a:cs typeface="Calibri"/>
              </a:rPr>
              <a:t>SQL injections can have many potentially devastating consequences.</a:t>
            </a:r>
          </a:p>
          <a:p>
            <a:r>
              <a:rPr lang="en-US">
                <a:ea typeface="Calibri"/>
                <a:cs typeface="Calibri"/>
              </a:rPr>
              <a:t>It can lead to a loss of trust and reputation especially considering how easy it is to pull off</a:t>
            </a:r>
          </a:p>
          <a:p>
            <a:r>
              <a:rPr lang="en-US">
                <a:ea typeface="Calibri"/>
                <a:cs typeface="Calibri"/>
              </a:rPr>
              <a:t>It allows for privilege escalation, unfettered access to the databases, and the ability to execute any code you 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A875E-1D91-4726-AE07-44C4F4D3BB3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7CF4-D0C1-7A47-BE23-8EE1EC560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2889D-8BBE-DC69-F4E1-85577FDF4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AC83-6D81-60F9-BA29-94B97F63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AED72-F255-A624-57AD-4D471B34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3CC8-6746-C517-8CF9-1F39058F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9E0F-4F40-44A3-F132-0118FDB4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C3295-2335-A9A3-54D0-07F45E23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848F-9BBE-B167-E4E3-AC5341D0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5344-73E3-1F64-7E7A-D002500A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E69F-8CCE-F6E4-BE79-DBE4F8A3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8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1717-8B51-0910-2B91-470DED1E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67969-F2DF-5AC5-2712-87DF2F757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EB95-F0F8-346A-C77D-80DFBD7F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1670-5F6C-C271-3DA7-C3CEA8E1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3F75-2B1B-088A-45B7-915621A8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1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4265-8B90-66CE-5240-A7E3139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EE42-28B0-A125-80BA-A86F998C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AD6B-4BAE-4A03-46EC-56027E5C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5BE7-35E2-6F78-4B73-FE33F2F5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091D-B13B-1DC8-8B85-C040CAC7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2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5D15-4102-4816-E794-2871CF60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21DDC-112E-60A6-B344-7FB4DC8F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9442-4AB9-F2A6-89FD-C097A542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9DC3-57B2-5CC4-DAA7-372D95AC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3059F-F317-F6E0-6595-A2878256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6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79CB-572A-6254-A05C-B4968A03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C8C9-BF38-094F-36E6-1D920751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046B1-4021-8A09-58C1-E83F9E2F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28B81-A953-9916-C0DB-855AAA92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A024-0F66-106D-2231-BA3DE6A8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8B44B-2C61-A267-AC48-9EDC13F3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7A34-F85B-86AD-377A-BEB7CF31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D9135-8CBC-EC19-4811-3E7FE315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6C995-F8B0-DE42-68B4-08E80F530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AE07A-ECEE-27B8-AFFC-92485754F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BB400-AEE5-5106-A8D0-272229B9F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96787-80A4-C651-679B-1A7321FE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425E8-D376-A5B7-3697-380D0397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8578D-F2A1-B6D8-D4C6-5F80A808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4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FB65-8F9B-906D-DE6F-33DDB319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5FDD4-4E03-077E-5B53-562267A6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DE4B-3828-AB84-F01B-1032363B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08952-326A-7333-552D-3F6BB883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5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DFDCE-9DC6-16A0-D181-9DEE189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76C1F6-6309-0EFA-2A00-BFD779DF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125E-D4F9-73BB-C5DC-79D62A09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FD3E-2FBB-6F7C-CD7E-2B2105AF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F847-8540-9D8E-D886-DC62CFED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EC0DA-C8E2-F091-D7EA-51F5F84E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E9C4-6324-1CC0-E27B-0499DAA3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680F9-A377-4D46-DDBB-3E601887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3085-56E3-B30C-3368-1051BB6F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6343-E180-85A4-2BEA-982E6CF4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67BA3-DA5E-CBE1-0DE4-634C7B54C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5CDBE-5DFE-EB3E-C80C-85EAEFDA5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5C59-768D-1822-802F-453D1D0B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C4EF-50D6-8F4D-517F-E2BA5C33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F8380-823E-79F9-35F6-7F1044E0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A1B39-A014-CB76-4C33-201E733B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5E33-B5C6-58A5-6D97-93213EAEE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8192-F269-989A-C877-9F8614A08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B9F1-2D7A-43FE-AC77-B1A0C78A78B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31FD-44DB-1FEC-54BA-C06324EF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6DB9-229E-65F0-68AD-6FBE7A77A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9C30-5373-46FA-9803-5D45290B3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nuxfr.org/users/gui13/journaux/la-proche-fin-des-mots-de-pass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FD61393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2" name="Rectangle 106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BBCF1-0E1A-EBDF-2E46-F80142EE4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9E680-7D7C-31E5-A395-A67EFF458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By- Hyperion</a:t>
            </a:r>
          </a:p>
        </p:txBody>
      </p:sp>
      <p:sp>
        <p:nvSpPr>
          <p:cNvPr id="10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yringe pointing at a computer screen&#10;&#10;Description automatically generated">
            <a:extLst>
              <a:ext uri="{FF2B5EF4-FFF2-40B4-BE49-F238E27FC236}">
                <a16:creationId xmlns:a16="http://schemas.microsoft.com/office/drawing/2014/main" id="{484485E9-0822-C7D0-711F-03DF052F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11" y="1865343"/>
            <a:ext cx="4369590" cy="33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2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A37F7-1A5D-D84A-0D39-D40B077C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SQL Injection?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D59E-578E-FA1B-1F5A-3857A49C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Attacker uses SQL commands to breach a website’s security.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Hackers typically attack applications to retrieve data or personal information.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injection attacks.</a:t>
            </a:r>
            <a:endParaRPr lang="en-US" sz="20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9EC5-E5AB-E4B6-4D13-EAC065345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62" b="562"/>
          <a:stretch/>
        </p:blipFill>
        <p:spPr>
          <a:xfrm>
            <a:off x="630936" y="2610848"/>
            <a:ext cx="10917936" cy="33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A8BF0-2923-8F69-DAEE-FBA2406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Impact On Businesses</a:t>
            </a:r>
          </a:p>
        </p:txBody>
      </p:sp>
      <p:sp>
        <p:nvSpPr>
          <p:cNvPr id="206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FE69-F73E-7B26-FFB6-83B1E7F0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000000"/>
                </a:solidFill>
                <a:latin typeface="Times New Roman"/>
                <a:cs typeface="Times New Roman"/>
              </a:rPr>
              <a:t>Businesses store data in some kind of database on their websites.</a:t>
            </a:r>
            <a:endParaRPr lang="en-US" sz="900">
              <a:solidFill>
                <a:srgbClr val="333333"/>
              </a:solidFill>
              <a:latin typeface="Segoe UI"/>
              <a:cs typeface="Segoe UI"/>
            </a:endParaRPr>
          </a:p>
          <a:p>
            <a:r>
              <a:rPr lang="en-US" sz="2200">
                <a:latin typeface="Times New Roman"/>
                <a:cs typeface="Times New Roman"/>
              </a:rPr>
              <a:t>Companies like ESPN, YouTube, and Facebook use databases.</a:t>
            </a:r>
            <a:endParaRPr lang="en-US" sz="22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/>
                <a:cs typeface="Times New Roman"/>
              </a:rPr>
              <a:t>SQL injections can compromise these databases.</a:t>
            </a:r>
            <a:endParaRPr lang="en-US" sz="2200">
              <a:latin typeface="Times New Roman"/>
              <a:ea typeface="Calibri"/>
              <a:cs typeface="Times New Roman"/>
            </a:endParaRPr>
          </a:p>
          <a:p>
            <a:endParaRPr lang="en-US" sz="2200"/>
          </a:p>
          <a:p>
            <a:endParaRPr lang="en-US" sz="2200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D81826E1-F8DD-D394-AAE2-854E99677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296" y="676142"/>
            <a:ext cx="6903720" cy="55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072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A8BF0-2923-8F69-DAEE-FBA2406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" y="599457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SQL Attacks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C5E484AA-4980-34C7-4B5C-1697BEFF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03" y="388645"/>
            <a:ext cx="7557103" cy="6023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461D9D-7C7E-3C67-C774-AA05B8FB5447}"/>
              </a:ext>
            </a:extLst>
          </p:cNvPr>
          <p:cNvSpPr txBox="1"/>
          <p:nvPr/>
        </p:nvSpPr>
        <p:spPr>
          <a:xfrm>
            <a:off x="6765073" y="5715000"/>
            <a:ext cx="715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F40AE-935B-F653-DBF1-34C0F638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Demonstration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4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7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A8BF0-2923-8F69-DAEE-FBA2406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Threat Mitigation Recommendations</a:t>
            </a:r>
          </a:p>
        </p:txBody>
      </p:sp>
      <p:sp>
        <p:nvSpPr>
          <p:cNvPr id="3088" name="Rectangle 30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FE69-F73E-7B26-FFB6-83B1E7F0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Implementing Parameterized Statements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/>
                <a:cs typeface="Times New Roman"/>
              </a:rPr>
              <a:t>Implementing Least Privilege Principles</a:t>
            </a:r>
          </a:p>
          <a:p>
            <a:r>
              <a:rPr lang="en-US" sz="2000">
                <a:latin typeface="Times New Roman"/>
                <a:cs typeface="Times New Roman"/>
              </a:rPr>
              <a:t>Securing Passwords</a:t>
            </a:r>
          </a:p>
          <a:p>
            <a:r>
              <a:rPr lang="en-US" sz="2000">
                <a:latin typeface="Times New Roman"/>
                <a:cs typeface="Times New Roman"/>
              </a:rPr>
              <a:t>Using Third Party Authentication Services</a:t>
            </a:r>
          </a:p>
          <a:p>
            <a:r>
              <a:rPr lang="en-US" sz="2000">
                <a:latin typeface="Times New Roman"/>
                <a:cs typeface="Times New Roman"/>
              </a:rPr>
              <a:t>Sanitizing Inputs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  <p:pic>
        <p:nvPicPr>
          <p:cNvPr id="3074" name="Picture 2" descr="Using parameterized queries to avoid SQL injection">
            <a:extLst>
              <a:ext uri="{FF2B5EF4-FFF2-40B4-BE49-F238E27FC236}">
                <a16:creationId xmlns:a16="http://schemas.microsoft.com/office/drawing/2014/main" id="{06A1D36F-7C59-4541-58EA-DCC5B0C4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462879"/>
            <a:ext cx="5150277" cy="17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ADDFD-A3BD-A3FE-28E1-7DFCA42B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1689824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Team Reflection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667507C-60D5-2F5A-4B05-06AB21699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740281"/>
              </p:ext>
            </p:extLst>
          </p:nvPr>
        </p:nvGraphicFramePr>
        <p:xfrm>
          <a:off x="1198951" y="3043968"/>
          <a:ext cx="9804575" cy="25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8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SQL Injection</vt:lpstr>
      <vt:lpstr>What is a SQL Injection?</vt:lpstr>
      <vt:lpstr>Impact On Businesses</vt:lpstr>
      <vt:lpstr>Brief History of SQL Attacks</vt:lpstr>
      <vt:lpstr>Live Demonstration</vt:lpstr>
      <vt:lpstr>Threat Mitigation Recommendations</vt:lpstr>
      <vt:lpstr>Team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Hyperion- SQL</dc:title>
  <dc:creator>Jahmari Gooden &lt;Student&gt;</dc:creator>
  <cp:revision>2</cp:revision>
  <dcterms:created xsi:type="dcterms:W3CDTF">2023-09-19T13:50:28Z</dcterms:created>
  <dcterms:modified xsi:type="dcterms:W3CDTF">2025-05-22T18:30:35Z</dcterms:modified>
</cp:coreProperties>
</file>