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2" r:id="rId5"/>
    <p:sldId id="330" r:id="rId6"/>
    <p:sldId id="329" r:id="rId7"/>
    <p:sldId id="328" r:id="rId8"/>
    <p:sldId id="327" r:id="rId9"/>
    <p:sldId id="326" r:id="rId10"/>
    <p:sldId id="325" r:id="rId11"/>
    <p:sldId id="324" r:id="rId12"/>
    <p:sldId id="323" r:id="rId13"/>
    <p:sldId id="320" r:id="rId14"/>
    <p:sldId id="3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36A"/>
    <a:srgbClr val="EAF1F2"/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CB49DA-B4D4-2525-78D2-6BAE45AB65FE}" v="3" dt="2024-09-04T14:57:56.457"/>
    <p1510:client id="{AC828F0E-0F4A-6DB8-80D3-D43056A68930}" v="2" dt="2024-09-04T14:48:34.007"/>
    <p1510:client id="{CDF2D870-107A-DDD6-988A-A7BC5B892574}" v="8" dt="2024-09-04T17:19:48.075"/>
  </p1510:revLst>
</p1510:revInfo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4.xml" Id="rId8" /><Relationship Type="http://schemas.openxmlformats.org/officeDocument/2006/relationships/slide" Target="slides/slide9.xml" Id="rId13" /><Relationship Type="http://schemas.openxmlformats.org/officeDocument/2006/relationships/presProps" Target="presProps.xml" Id="rId18" /><Relationship Type="http://schemas.openxmlformats.org/officeDocument/2006/relationships/customXml" Target="../customXml/item3.xml" Id="rId3" /><Relationship Type="http://schemas.openxmlformats.org/officeDocument/2006/relationships/tableStyles" Target="tableStyles.xml" Id="rId21" /><Relationship Type="http://schemas.openxmlformats.org/officeDocument/2006/relationships/slide" Target="slides/slide3.xml" Id="rId7" /><Relationship Type="http://schemas.openxmlformats.org/officeDocument/2006/relationships/slide" Target="slides/slide8.xml" Id="rId12" /><Relationship Type="http://schemas.openxmlformats.org/officeDocument/2006/relationships/handoutMaster" Target="handoutMasters/handoutMaster1.xml" Id="rId17" /><Relationship Type="http://schemas.openxmlformats.org/officeDocument/2006/relationships/customXml" Target="../customXml/item2.xml" Id="rId2" /><Relationship Type="http://schemas.openxmlformats.org/officeDocument/2006/relationships/notesMaster" Target="notesMasters/notesMaster1.xml" Id="rId16" /><Relationship Type="http://schemas.openxmlformats.org/officeDocument/2006/relationships/theme" Target="theme/theme1.xml" Id="rId20" /><Relationship Type="http://schemas.openxmlformats.org/officeDocument/2006/relationships/customXml" Target="../customXml/item1.xml" Id="rId1" /><Relationship Type="http://schemas.openxmlformats.org/officeDocument/2006/relationships/slide" Target="slides/slide2.xml" Id="rId6" /><Relationship Type="http://schemas.openxmlformats.org/officeDocument/2006/relationships/slide" Target="slides/slide7.xml" Id="rId11" /><Relationship Type="http://schemas.microsoft.com/office/2018/10/relationships/authors" Target="authors.xml" Id="rId24" /><Relationship Type="http://schemas.openxmlformats.org/officeDocument/2006/relationships/slide" Target="slides/slide1.xml" Id="rId5" /><Relationship Type="http://schemas.openxmlformats.org/officeDocument/2006/relationships/slide" Target="slides/slide11.xml" Id="rId15" /><Relationship Type="http://schemas.microsoft.com/office/2015/10/relationships/revisionInfo" Target="revisionInfo.xml" Id="rId23" /><Relationship Type="http://schemas.openxmlformats.org/officeDocument/2006/relationships/slide" Target="slides/slide6.xml" Id="rId10" /><Relationship Type="http://schemas.openxmlformats.org/officeDocument/2006/relationships/viewProps" Target="viewProps.xml" Id="rId19" /><Relationship Type="http://schemas.openxmlformats.org/officeDocument/2006/relationships/slideMaster" Target="slideMasters/slideMaster1.xml" Id="rId4" /><Relationship Type="http://schemas.openxmlformats.org/officeDocument/2006/relationships/slide" Target="slides/slide5.xml" Id="rId9" /><Relationship Type="http://schemas.openxmlformats.org/officeDocument/2006/relationships/slide" Target="slides/slide10.xml" Id="rId14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40" y="280936"/>
            <a:ext cx="5185821" cy="1776464"/>
          </a:xfrm>
        </p:spPr>
        <p:txBody>
          <a:bodyPr>
            <a:normAutofit/>
          </a:bodyPr>
          <a:lstStyle/>
          <a:p>
            <a:r>
              <a:rPr lang="en-US"/>
              <a:t>OSI MODEL</a:t>
            </a:r>
            <a:br>
              <a:rPr lang="en-US"/>
            </a:br>
            <a:r>
              <a:rPr lang="en-US" sz="2000"/>
              <a:t>By Liam, Jordan, Adrian, and Annelys</a:t>
            </a:r>
            <a:br>
              <a:rPr lang="en-US" sz="2000"/>
            </a:br>
            <a:br>
              <a:rPr lang="en-US" sz="2000"/>
            </a:br>
            <a:r>
              <a:rPr lang="en-US" sz="2000"/>
              <a:t>8/28/2024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4FC0E1-DEFA-77AD-F719-937F389D8A09}"/>
              </a:ext>
            </a:extLst>
          </p:cNvPr>
          <p:cNvSpPr txBox="1">
            <a:spLocks/>
          </p:cNvSpPr>
          <p:nvPr/>
        </p:nvSpPr>
        <p:spPr>
          <a:xfrm>
            <a:off x="984240" y="4938661"/>
            <a:ext cx="5185821" cy="1776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Presentation for USA Charities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27" y="1278294"/>
            <a:ext cx="5000318" cy="4904141"/>
          </a:xfrm>
        </p:spPr>
        <p:txBody>
          <a:bodyPr/>
          <a:lstStyle/>
          <a:p>
            <a:r>
              <a:rPr lang="en-US"/>
              <a:t>Examples of Physical Connections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5CE7F-2F09-CEAE-9618-16C2C210EA91}"/>
              </a:ext>
            </a:extLst>
          </p:cNvPr>
          <p:cNvSpPr txBox="1"/>
          <p:nvPr/>
        </p:nvSpPr>
        <p:spPr>
          <a:xfrm>
            <a:off x="1358408" y="334274"/>
            <a:ext cx="43215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latin typeface="Univers Light"/>
              </a:rPr>
              <a:t>Wired connections: Ethernet cables(TPC), fiber optic cable, and coaxial cable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64629-4C21-ECEA-F4A0-BC80A8EA0F55}"/>
              </a:ext>
            </a:extLst>
          </p:cNvPr>
          <p:cNvSpPr txBox="1"/>
          <p:nvPr/>
        </p:nvSpPr>
        <p:spPr>
          <a:xfrm>
            <a:off x="6949986" y="441598"/>
            <a:ext cx="43215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Univers Light"/>
              </a:rPr>
              <a:t>Wireless connections: Wi-Fi, Bluetooth, and Repeaters</a:t>
            </a:r>
            <a:endParaRPr lang="en-US">
              <a:latin typeface="Univers Light"/>
            </a:endParaRPr>
          </a:p>
        </p:txBody>
      </p:sp>
      <p:pic>
        <p:nvPicPr>
          <p:cNvPr id="10" name="Graphic 9" descr="Plug with solid fill">
            <a:extLst>
              <a:ext uri="{FF2B5EF4-FFF2-40B4-BE49-F238E27FC236}">
                <a16:creationId xmlns:a16="http://schemas.microsoft.com/office/drawing/2014/main" id="{F1D35071-4CB1-8FC1-CF54-BA31E0F27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7617" y="1877095"/>
            <a:ext cx="2223752" cy="2213019"/>
          </a:xfrm>
          <a:prstGeom prst="rect">
            <a:avLst/>
          </a:prstGeom>
        </p:spPr>
      </p:pic>
      <p:pic>
        <p:nvPicPr>
          <p:cNvPr id="11" name="Graphic 10" descr="Wi-Fi with solid fill">
            <a:extLst>
              <a:ext uri="{FF2B5EF4-FFF2-40B4-BE49-F238E27FC236}">
                <a16:creationId xmlns:a16="http://schemas.microsoft.com/office/drawing/2014/main" id="{40292FCB-D9FF-0AFE-9687-012B7FD033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5757" y="1877096"/>
            <a:ext cx="2760371" cy="27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724" y="105961"/>
            <a:ext cx="4964671" cy="1171693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11108" y="627835"/>
            <a:ext cx="4784372" cy="5253089"/>
          </a:xfrm>
        </p:spPr>
        <p:txBody>
          <a:bodyPr/>
          <a:lstStyle/>
          <a:p>
            <a:pPr algn="ctr"/>
            <a:r>
              <a:rPr lang="en-US" sz="2800"/>
              <a:t>Q&amp;A Time</a:t>
            </a:r>
          </a:p>
          <a:p>
            <a:pPr algn="ctr"/>
            <a:r>
              <a:rPr lang="en-US" sz="2800"/>
              <a:t>Let's discuss what we learned, all questions are welcome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9E8C5-0698-AB19-F7B1-902F14971695}"/>
              </a:ext>
            </a:extLst>
          </p:cNvPr>
          <p:cNvSpPr/>
          <p:nvPr/>
        </p:nvSpPr>
        <p:spPr>
          <a:xfrm>
            <a:off x="3373209" y="1634926"/>
            <a:ext cx="6511517" cy="3495359"/>
          </a:xfrm>
          <a:prstGeom prst="rect">
            <a:avLst/>
          </a:prstGeom>
          <a:solidFill>
            <a:srgbClr val="4063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3449123" cy="5407091"/>
          </a:xfrm>
        </p:spPr>
        <p:txBody>
          <a:bodyPr/>
          <a:lstStyle/>
          <a:p>
            <a:r>
              <a:rPr lang="en-US"/>
              <a:t>What are we here for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6" name="Minus Sign 25">
            <a:extLst>
              <a:ext uri="{FF2B5EF4-FFF2-40B4-BE49-F238E27FC236}">
                <a16:creationId xmlns:a16="http://schemas.microsoft.com/office/drawing/2014/main" id="{7B322474-7596-1549-5BCA-19752A0CE056}"/>
              </a:ext>
            </a:extLst>
          </p:cNvPr>
          <p:cNvSpPr/>
          <p:nvPr/>
        </p:nvSpPr>
        <p:spPr>
          <a:xfrm>
            <a:off x="7098781" y="1254288"/>
            <a:ext cx="2829633" cy="1863888"/>
          </a:xfrm>
          <a:prstGeom prst="mathMinus">
            <a:avLst/>
          </a:prstGeom>
          <a:solidFill>
            <a:srgbClr val="4063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Tisa Offc Serif Pro"/>
              </a:rPr>
              <a:t>Application</a:t>
            </a:r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id="{7C9DE6E0-F5A0-6AEA-424B-DA8A25CE638F}"/>
              </a:ext>
            </a:extLst>
          </p:cNvPr>
          <p:cNvSpPr/>
          <p:nvPr/>
        </p:nvSpPr>
        <p:spPr>
          <a:xfrm>
            <a:off x="7098781" y="1692438"/>
            <a:ext cx="2829633" cy="1863888"/>
          </a:xfrm>
          <a:prstGeom prst="mathMinus">
            <a:avLst/>
          </a:prstGeom>
          <a:solidFill>
            <a:srgbClr val="4063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Tisa Offc Serif Pro"/>
              </a:rPr>
              <a:t>Presentation</a:t>
            </a:r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id="{D73405A9-3EE2-C1D6-1B0F-E2EE65F033E2}"/>
              </a:ext>
            </a:extLst>
          </p:cNvPr>
          <p:cNvSpPr/>
          <p:nvPr/>
        </p:nvSpPr>
        <p:spPr>
          <a:xfrm>
            <a:off x="7098781" y="2568738"/>
            <a:ext cx="2829633" cy="1863888"/>
          </a:xfrm>
          <a:prstGeom prst="mathMinus">
            <a:avLst/>
          </a:prstGeom>
          <a:solidFill>
            <a:srgbClr val="4063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Tisa Offc Serif Pro"/>
              </a:rPr>
              <a:t>Transport</a:t>
            </a:r>
          </a:p>
        </p:txBody>
      </p:sp>
      <p:sp>
        <p:nvSpPr>
          <p:cNvPr id="29" name="Minus Sign 28">
            <a:extLst>
              <a:ext uri="{FF2B5EF4-FFF2-40B4-BE49-F238E27FC236}">
                <a16:creationId xmlns:a16="http://schemas.microsoft.com/office/drawing/2014/main" id="{D12AE139-F077-F896-30F9-E9D78B420603}"/>
              </a:ext>
            </a:extLst>
          </p:cNvPr>
          <p:cNvSpPr/>
          <p:nvPr/>
        </p:nvSpPr>
        <p:spPr>
          <a:xfrm>
            <a:off x="7098781" y="2130588"/>
            <a:ext cx="2829633" cy="1863888"/>
          </a:xfrm>
          <a:prstGeom prst="mathMinus">
            <a:avLst/>
          </a:prstGeom>
          <a:solidFill>
            <a:srgbClr val="4063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Tisa Offc Serif Pro"/>
              </a:rPr>
              <a:t>Session</a:t>
            </a:r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id="{9DC854D0-A527-706E-5212-FC547B90AF4B}"/>
              </a:ext>
            </a:extLst>
          </p:cNvPr>
          <p:cNvSpPr/>
          <p:nvPr/>
        </p:nvSpPr>
        <p:spPr>
          <a:xfrm>
            <a:off x="7098781" y="3005681"/>
            <a:ext cx="2829633" cy="1863888"/>
          </a:xfrm>
          <a:prstGeom prst="mathMinus">
            <a:avLst/>
          </a:prstGeom>
          <a:solidFill>
            <a:srgbClr val="4063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Tisa Offc Serif Pro"/>
              </a:rPr>
              <a:t>Network</a:t>
            </a:r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id="{0A46424F-77EF-4B7F-BD7F-70542082C549}"/>
              </a:ext>
            </a:extLst>
          </p:cNvPr>
          <p:cNvSpPr/>
          <p:nvPr/>
        </p:nvSpPr>
        <p:spPr>
          <a:xfrm>
            <a:off x="7098781" y="3443831"/>
            <a:ext cx="2829633" cy="1863888"/>
          </a:xfrm>
          <a:prstGeom prst="mathMinus">
            <a:avLst/>
          </a:prstGeom>
          <a:solidFill>
            <a:srgbClr val="4063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Tisa Offc Serif Pro"/>
              </a:rPr>
              <a:t>Data Link</a:t>
            </a:r>
          </a:p>
        </p:txBody>
      </p:sp>
      <p:sp>
        <p:nvSpPr>
          <p:cNvPr id="32" name="Minus Sign 31">
            <a:extLst>
              <a:ext uri="{FF2B5EF4-FFF2-40B4-BE49-F238E27FC236}">
                <a16:creationId xmlns:a16="http://schemas.microsoft.com/office/drawing/2014/main" id="{98218EF8-9202-8A42-7DAD-1B7C920A42C2}"/>
              </a:ext>
            </a:extLst>
          </p:cNvPr>
          <p:cNvSpPr/>
          <p:nvPr/>
        </p:nvSpPr>
        <p:spPr>
          <a:xfrm>
            <a:off x="7098781" y="3892713"/>
            <a:ext cx="2829633" cy="1863888"/>
          </a:xfrm>
          <a:prstGeom prst="mathMinus">
            <a:avLst/>
          </a:prstGeom>
          <a:solidFill>
            <a:srgbClr val="4063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Tisa Offc Serif Pro"/>
              </a:rPr>
              <a:t>Physical</a:t>
            </a:r>
          </a:p>
        </p:txBody>
      </p:sp>
      <p:pic>
        <p:nvPicPr>
          <p:cNvPr id="35" name="Graphic 34" descr="Arrow Down with solid fill">
            <a:extLst>
              <a:ext uri="{FF2B5EF4-FFF2-40B4-BE49-F238E27FC236}">
                <a16:creationId xmlns:a16="http://schemas.microsoft.com/office/drawing/2014/main" id="{97474099-754A-FF28-AA00-FE929EC1B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1725" y="2790825"/>
            <a:ext cx="914400" cy="1409700"/>
          </a:xfrm>
          <a:prstGeom prst="rect">
            <a:avLst/>
          </a:prstGeom>
        </p:spPr>
      </p:pic>
      <p:pic>
        <p:nvPicPr>
          <p:cNvPr id="36" name="Graphic 35" descr="Arrow Down with solid fill">
            <a:extLst>
              <a:ext uri="{FF2B5EF4-FFF2-40B4-BE49-F238E27FC236}">
                <a16:creationId xmlns:a16="http://schemas.microsoft.com/office/drawing/2014/main" id="{001A84BD-7156-B1EF-3D6E-C04494396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9925049" y="2847975"/>
            <a:ext cx="914400" cy="14097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90867D2-9738-30B5-23EC-9C22E193C396}"/>
              </a:ext>
            </a:extLst>
          </p:cNvPr>
          <p:cNvSpPr txBox="1"/>
          <p:nvPr/>
        </p:nvSpPr>
        <p:spPr>
          <a:xfrm>
            <a:off x="5929676" y="2066695"/>
            <a:ext cx="13713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Univers Light"/>
              </a:rPr>
              <a:t>Transmit </a:t>
            </a:r>
          </a:p>
          <a:p>
            <a:pPr algn="ctr"/>
            <a:r>
              <a:rPr lang="en-US" b="1">
                <a:latin typeface="Univers Light"/>
              </a:rPr>
              <a:t>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3B4887-2958-BB7C-683F-B995CB02A0F1}"/>
              </a:ext>
            </a:extLst>
          </p:cNvPr>
          <p:cNvSpPr txBox="1"/>
          <p:nvPr/>
        </p:nvSpPr>
        <p:spPr>
          <a:xfrm>
            <a:off x="9692050" y="2066694"/>
            <a:ext cx="13713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latin typeface="Univers Light"/>
              </a:rPr>
              <a:t>Receive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55EDE5-AD80-338C-B1C9-3D89183579B8}"/>
              </a:ext>
            </a:extLst>
          </p:cNvPr>
          <p:cNvSpPr txBox="1"/>
          <p:nvPr/>
        </p:nvSpPr>
        <p:spPr>
          <a:xfrm>
            <a:off x="7096125" y="952500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Tisa Offc Serif Pro"/>
              </a:rPr>
              <a:t>The 7 Layers of OSI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A78009-3053-0E48-853A-B616CA808DD2}"/>
              </a:ext>
            </a:extLst>
          </p:cNvPr>
          <p:cNvSpPr/>
          <p:nvPr/>
        </p:nvSpPr>
        <p:spPr>
          <a:xfrm>
            <a:off x="5224682" y="212464"/>
            <a:ext cx="5881389" cy="6103510"/>
          </a:xfrm>
          <a:prstGeom prst="rect">
            <a:avLst/>
          </a:prstGeom>
          <a:solidFill>
            <a:srgbClr val="EAF1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5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/>
              <a:t>Layer 7</a:t>
            </a:r>
            <a:br>
              <a:rPr lang="en-US"/>
            </a:br>
            <a:r>
              <a:rPr lang="en-US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889740" cy="5407091"/>
          </a:xfrm>
        </p:spPr>
        <p:txBody>
          <a:bodyPr/>
          <a:lstStyle/>
          <a:p>
            <a:r>
              <a:rPr lang="en-US"/>
              <a:t>Application Layer: The topmost layer that provides network services directly to end-user applications</a:t>
            </a:r>
          </a:p>
          <a:p>
            <a:r>
              <a:rPr lang="en-US"/>
              <a:t>Protocol Support: Handles high-level protocols like HTTP, FTP, SMTP, and DNS, </a:t>
            </a:r>
          </a:p>
          <a:p>
            <a:r>
              <a:rPr lang="en-US"/>
              <a:t>User Interaction: Facilitates the interface through which users interact with networked services and applications, ensuring data is formatted and understood correctly.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2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/>
              <a:t>Layer 6</a:t>
            </a:r>
            <a:br>
              <a:rPr lang="en-US"/>
            </a:br>
            <a:r>
              <a:rPr lang="en-US"/>
              <a:t>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889740" cy="5407091"/>
          </a:xfrm>
        </p:spPr>
        <p:txBody>
          <a:bodyPr/>
          <a:lstStyle/>
          <a:p>
            <a:r>
              <a:rPr lang="en-US"/>
              <a:t>Data Translation: Converts data into a common format that can be understood by both sending and receiving systems</a:t>
            </a:r>
          </a:p>
          <a:p>
            <a:r>
              <a:rPr lang="en-US"/>
              <a:t>Data Encryption: Encodes data to protect it from unauthorized access during transmission.</a:t>
            </a:r>
          </a:p>
          <a:p>
            <a:r>
              <a:rPr lang="en-US"/>
              <a:t>Data Compression: Reduces the size of data to improve transmission efficiency.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7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/>
              <a:t>Layer 5</a:t>
            </a:r>
            <a:br>
              <a:rPr lang="en-US"/>
            </a:br>
            <a:r>
              <a:rPr lang="en-US"/>
              <a:t>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889740" cy="5407091"/>
          </a:xfrm>
        </p:spPr>
        <p:txBody>
          <a:bodyPr/>
          <a:lstStyle/>
          <a:p>
            <a:r>
              <a:rPr lang="en-US"/>
              <a:t>Session Establishment, Maintenace, and Termination- Sets up coordinates, manages session, and ends conversations between applications.</a:t>
            </a:r>
          </a:p>
          <a:p>
            <a:endParaRPr lang="en-US"/>
          </a:p>
          <a:p>
            <a:r>
              <a:rPr lang="en-US"/>
              <a:t>Synchronized- Provides checkpoints during data transfer in case of disruption.</a:t>
            </a:r>
          </a:p>
          <a:p>
            <a:endParaRPr lang="en-US"/>
          </a:p>
          <a:p>
            <a:r>
              <a:rPr lang="en-US"/>
              <a:t>Dialog Control- Manages dialog between two devices ensuring data flows in a controlled manner.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/>
              <a:t>Layer 4</a:t>
            </a:r>
            <a:br>
              <a:rPr lang="en-US"/>
            </a:br>
            <a:r>
              <a:rPr lang="en-US"/>
              <a:t>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889740" cy="5407091"/>
          </a:xfrm>
        </p:spPr>
        <p:txBody>
          <a:bodyPr/>
          <a:lstStyle/>
          <a:p>
            <a:r>
              <a:rPr lang="en-US"/>
              <a:t>Segmentation and Reassembly- Breaks down data and puts it back together. </a:t>
            </a:r>
          </a:p>
          <a:p>
            <a:endParaRPr lang="en-US"/>
          </a:p>
          <a:p>
            <a:r>
              <a:rPr lang="en-US"/>
              <a:t>Connection control- Establishes, maintains, and terminates connections between devices.</a:t>
            </a:r>
          </a:p>
          <a:p>
            <a:endParaRPr lang="en-US"/>
          </a:p>
          <a:p>
            <a:r>
              <a:rPr lang="en-US"/>
              <a:t>Error Detection and Correction- Detects errors in the data and fixes them.</a:t>
            </a:r>
          </a:p>
          <a:p>
            <a:endParaRPr lang="en-US"/>
          </a:p>
          <a:p>
            <a:r>
              <a:rPr lang="en-US"/>
              <a:t>Multiplexing- Multiple communication sessions sharing resources using different port numbers.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32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/>
              <a:t>Layer 3</a:t>
            </a:r>
            <a:br>
              <a:rPr lang="en-US"/>
            </a:br>
            <a:r>
              <a:rPr lang="en-US"/>
              <a:t>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889740" cy="5407091"/>
          </a:xfrm>
        </p:spPr>
        <p:txBody>
          <a:bodyPr/>
          <a:lstStyle/>
          <a:p>
            <a:r>
              <a:rPr lang="en-US"/>
              <a:t>Routing- data packets travel from a source to a destination.</a:t>
            </a:r>
          </a:p>
          <a:p>
            <a:endParaRPr lang="en-US"/>
          </a:p>
          <a:p>
            <a:r>
              <a:rPr lang="en-US"/>
              <a:t>IP Table- IP address are used to identify the correct destination.</a:t>
            </a:r>
          </a:p>
          <a:p>
            <a:endParaRPr lang="en-US"/>
          </a:p>
          <a:p>
            <a:r>
              <a:rPr lang="en-US"/>
              <a:t>Logical Addressing-The sender &amp; receiver’s IP addresses are placed in the header.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4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/>
              <a:t>Layer 2</a:t>
            </a:r>
            <a:br>
              <a:rPr lang="en-US"/>
            </a:br>
            <a:r>
              <a:rPr lang="en-US"/>
              <a:t>Data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889740" cy="5407091"/>
          </a:xfrm>
        </p:spPr>
        <p:txBody>
          <a:bodyPr/>
          <a:lstStyle/>
          <a:p>
            <a:r>
              <a:rPr lang="en-US"/>
              <a:t>Frame Creation and Management: The Data Link Layer encapsulates Network Layer data into frames for transmission.</a:t>
            </a:r>
          </a:p>
          <a:p>
            <a:endParaRPr lang="en-US"/>
          </a:p>
          <a:p>
            <a:r>
              <a:rPr lang="en-US"/>
              <a:t>Addressing and Delivery: It adds source and destination MAC addresses to ensure reliable data transfer within a Local Area Network (LAN).</a:t>
            </a:r>
          </a:p>
          <a:p>
            <a:endParaRPr lang="en-US"/>
          </a:p>
          <a:p>
            <a:r>
              <a:rPr lang="en-US"/>
              <a:t>Error Detection and Correction: The layer uses mechanisms like Cyclic Redundancy Check (CRC) to detect and correct transmission errors.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3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/>
              <a:t>Layer 1</a:t>
            </a:r>
            <a:br>
              <a:rPr lang="en-US"/>
            </a:br>
            <a:r>
              <a:rPr lang="en-US"/>
              <a:t>Physical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889740" cy="5407091"/>
          </a:xfrm>
        </p:spPr>
        <p:txBody>
          <a:bodyPr/>
          <a:lstStyle/>
          <a:p>
            <a:r>
              <a:rPr lang="en-US"/>
              <a:t>Physical connection – Established physical connection between devices</a:t>
            </a:r>
          </a:p>
          <a:p>
            <a:endParaRPr lang="en-US"/>
          </a:p>
          <a:p>
            <a:r>
              <a:rPr lang="en-US"/>
              <a:t>Data conversion and transmission - Turns data to bits to ensure transmission. Transmits bits over physical medium. Transmits data to layer 2</a:t>
            </a:r>
          </a:p>
          <a:p>
            <a:endParaRPr lang="en-US"/>
          </a:p>
          <a:p>
            <a:r>
              <a:rPr lang="en-US"/>
              <a:t>Physical Topologies: specifies how devices/nodes are arranged in a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26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DD27D0-5B6E-4A0E-95B2-BB37F9D88615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AE0208-DBD5-43E1-AC6B-D2AD9623F0B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</vt:lpstr>
      <vt:lpstr>OSI MODEL By Liam, Jordan, Adrian, and Annelys  8/28/2024</vt:lpstr>
      <vt:lpstr>What are we here for today?</vt:lpstr>
      <vt:lpstr>Layer 7 Application</vt:lpstr>
      <vt:lpstr>Layer 6 Presentation</vt:lpstr>
      <vt:lpstr>Layer 5 Session</vt:lpstr>
      <vt:lpstr>Layer 4 Transport</vt:lpstr>
      <vt:lpstr>Layer 3 Network</vt:lpstr>
      <vt:lpstr>Layer 2 Data Link</vt:lpstr>
      <vt:lpstr>Layer 1 Physical </vt:lpstr>
      <vt:lpstr>Examples of Physical Connections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revision>1</cp:revision>
  <dcterms:created xsi:type="dcterms:W3CDTF">2024-01-11T18:09:01Z</dcterms:created>
  <dcterms:modified xsi:type="dcterms:W3CDTF">2024-09-04T17:19:53Z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