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4"/>
  </p:sldMasterIdLst>
  <p:notesMasterIdLst>
    <p:notesMasterId r:id="rId50"/>
  </p:notesMasterIdLst>
  <p:handoutMasterIdLst>
    <p:handoutMasterId r:id="rId51"/>
  </p:handoutMasterIdLst>
  <p:sldIdLst>
    <p:sldId id="256" r:id="rId5"/>
    <p:sldId id="588" r:id="rId6"/>
    <p:sldId id="593" r:id="rId7"/>
    <p:sldId id="632" r:id="rId8"/>
    <p:sldId id="594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27" r:id="rId20"/>
    <p:sldId id="605" r:id="rId21"/>
    <p:sldId id="606" r:id="rId22"/>
    <p:sldId id="607" r:id="rId23"/>
    <p:sldId id="608" r:id="rId24"/>
    <p:sldId id="609" r:id="rId25"/>
    <p:sldId id="610" r:id="rId26"/>
    <p:sldId id="613" r:id="rId27"/>
    <p:sldId id="615" r:id="rId28"/>
    <p:sldId id="611" r:id="rId29"/>
    <p:sldId id="618" r:id="rId30"/>
    <p:sldId id="619" r:id="rId31"/>
    <p:sldId id="612" r:id="rId32"/>
    <p:sldId id="626" r:id="rId33"/>
    <p:sldId id="614" r:id="rId34"/>
    <p:sldId id="616" r:id="rId35"/>
    <p:sldId id="636" r:id="rId36"/>
    <p:sldId id="635" r:id="rId37"/>
    <p:sldId id="617" r:id="rId38"/>
    <p:sldId id="633" r:id="rId39"/>
    <p:sldId id="634" r:id="rId40"/>
    <p:sldId id="620" r:id="rId41"/>
    <p:sldId id="621" r:id="rId42"/>
    <p:sldId id="622" r:id="rId43"/>
    <p:sldId id="623" r:id="rId44"/>
    <p:sldId id="625" r:id="rId45"/>
    <p:sldId id="629" r:id="rId46"/>
    <p:sldId id="628" r:id="rId47"/>
    <p:sldId id="630" r:id="rId48"/>
    <p:sldId id="631" r:id="rId49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3CDBC0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7E0CA-0A94-41AA-859C-8EFAD64F0167}" v="183" dt="2022-01-12T19:10:50.37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062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2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"/>
            <a:ext cx="9144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/>
              <a:t>Presenter name,</a:t>
            </a:r>
          </a:p>
          <a:p>
            <a:r>
              <a:rPr lang="en-US"/>
              <a:t>Job Title</a:t>
            </a:r>
          </a:p>
          <a:p>
            <a:r>
              <a:rPr lang="en-US"/>
              <a:t>Email</a:t>
            </a:r>
          </a:p>
          <a:p>
            <a:r>
              <a:rPr lang="en-US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1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9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2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8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8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8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6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800"/>
            </a:lvl2pPr>
            <a:lvl3pPr marL="914343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8" indent="0">
              <a:buNone/>
              <a:defRPr sz="2000"/>
            </a:lvl6pPr>
            <a:lvl7pPr marL="2743029" indent="0">
              <a:buNone/>
              <a:defRPr sz="2000"/>
            </a:lvl7pPr>
            <a:lvl8pPr marL="3200200" indent="0">
              <a:buNone/>
              <a:defRPr sz="2000"/>
            </a:lvl8pPr>
            <a:lvl9pPr marL="3657372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8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9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"/>
            <a:ext cx="9144000" cy="685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5" indent="-228585" algn="l" defTabSz="914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57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29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01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71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43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5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88C47B-F048-41B0-BB96-56FFF9D468D2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 with Linux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185412" cy="4351338"/>
          </a:xfrm>
        </p:spPr>
        <p:txBody>
          <a:bodyPr/>
          <a:lstStyle/>
          <a:p>
            <a:r>
              <a:rPr lang="en-US" sz="2400"/>
              <a:t>Make the cow into the Linux mascot Tux!: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cowsay</a:t>
            </a:r>
            <a:r>
              <a:rPr lang="en-US" b="1">
                <a:latin typeface="Courier" panose="02060409020205020404" pitchFamily="49" charset="0"/>
              </a:rPr>
              <a:t> -f tux I am Tux!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CA0C1-58B5-4488-8366-D037D7FE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88" y="2911459"/>
            <a:ext cx="4673623" cy="300857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3150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185412" cy="4351338"/>
          </a:xfrm>
        </p:spPr>
        <p:txBody>
          <a:bodyPr/>
          <a:lstStyle/>
          <a:p>
            <a:r>
              <a:rPr lang="en-US" sz="2400"/>
              <a:t>Try out the fortune command: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fortune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A12B5-28BF-4C93-8515-5F53B109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61" y="3276856"/>
            <a:ext cx="7432989" cy="187960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2417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185412" cy="4351338"/>
          </a:xfrm>
        </p:spPr>
        <p:txBody>
          <a:bodyPr/>
          <a:lstStyle/>
          <a:p>
            <a:r>
              <a:rPr lang="en-US" sz="2400"/>
              <a:t>Now make the cow say your fortune using the pipe (|) command: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fortune | </a:t>
            </a:r>
            <a:r>
              <a:rPr lang="en-US" b="1" err="1">
                <a:latin typeface="Courier" panose="02060409020205020404" pitchFamily="49" charset="0"/>
              </a:rPr>
              <a:t>cowsay</a:t>
            </a: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04B16-52D1-41BD-9380-BC453EA8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95" y="3080209"/>
            <a:ext cx="5024192" cy="267956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0D33E-08B2-4FF2-AAF2-0BC1C620812F}"/>
              </a:ext>
            </a:extLst>
          </p:cNvPr>
          <p:cNvSpPr txBox="1"/>
          <p:nvPr/>
        </p:nvSpPr>
        <p:spPr>
          <a:xfrm>
            <a:off x="103645" y="3632759"/>
            <a:ext cx="3605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pipe command allows two or more commands to be used where the output of the first command is used as the input for the next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56C4D1-28D5-438A-8C48-78D7024F24D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906620" y="2912883"/>
            <a:ext cx="723458" cy="7198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9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185412" cy="4351338"/>
          </a:xfrm>
        </p:spPr>
        <p:txBody>
          <a:bodyPr/>
          <a:lstStyle/>
          <a:p>
            <a:r>
              <a:rPr lang="en-US" sz="2400"/>
              <a:t>Try to use the lolcat command: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fortune | lolcat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F99C8-91B4-418A-8823-46DE3CA5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93" y="3019014"/>
            <a:ext cx="5685013" cy="270533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4223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185412" cy="4351338"/>
          </a:xfrm>
        </p:spPr>
        <p:txBody>
          <a:bodyPr/>
          <a:lstStyle/>
          <a:p>
            <a:r>
              <a:rPr lang="en-US" sz="2400"/>
              <a:t>Have a cow say a fortune while using the lolcat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fortune | </a:t>
            </a:r>
            <a:r>
              <a:rPr lang="en-US" b="1" err="1">
                <a:latin typeface="Courier" panose="02060409020205020404" pitchFamily="49" charset="0"/>
              </a:rPr>
              <a:t>cowsay</a:t>
            </a:r>
            <a:r>
              <a:rPr lang="en-US" b="1">
                <a:latin typeface="Courier" panose="02060409020205020404" pitchFamily="49" charset="0"/>
              </a:rPr>
              <a:t> | lolcat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456D4-4F5F-4B0D-BD78-F15CEEE6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66" y="2917251"/>
            <a:ext cx="5463093" cy="275768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7093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8185412" cy="4351338"/>
          </a:xfrm>
        </p:spPr>
        <p:txBody>
          <a:bodyPr/>
          <a:lstStyle/>
          <a:p>
            <a:r>
              <a:rPr lang="en-US" sz="2400"/>
              <a:t>What about tux?!: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fortune | </a:t>
            </a:r>
            <a:r>
              <a:rPr lang="en-US" b="1" err="1">
                <a:latin typeface="Courier" panose="02060409020205020404" pitchFamily="49" charset="0"/>
              </a:rPr>
              <a:t>cowsay</a:t>
            </a:r>
            <a:r>
              <a:rPr lang="en-US" b="1">
                <a:latin typeface="Courier" panose="02060409020205020404" pitchFamily="49" charset="0"/>
              </a:rPr>
              <a:t> -f tux | lolcat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701B8-14E1-4CAE-B1E6-748397C8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02" y="2853346"/>
            <a:ext cx="4608996" cy="332361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1572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22650"/>
          </a:xfrm>
        </p:spPr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7778"/>
            <a:ext cx="8336241" cy="4854250"/>
          </a:xfrm>
        </p:spPr>
        <p:txBody>
          <a:bodyPr/>
          <a:lstStyle/>
          <a:p>
            <a:r>
              <a:rPr lang="en-US" sz="2400"/>
              <a:t>What about the Ghostbusters?:</a:t>
            </a:r>
          </a:p>
          <a:p>
            <a:pPr marL="0" indent="0">
              <a:buNone/>
            </a:pPr>
            <a:r>
              <a:rPr lang="en-US" sz="2000" b="1" err="1">
                <a:latin typeface="Courier" panose="02060409020205020404" pitchFamily="49" charset="0"/>
              </a:rPr>
              <a:t>cowsay</a:t>
            </a:r>
            <a:r>
              <a:rPr lang="en-US" sz="2000" b="1">
                <a:latin typeface="Courier" panose="02060409020205020404" pitchFamily="49" charset="0"/>
              </a:rPr>
              <a:t> -f ghostbusters Who you </a:t>
            </a:r>
            <a:r>
              <a:rPr lang="en-US" sz="2000" b="1" err="1">
                <a:latin typeface="Courier" panose="02060409020205020404" pitchFamily="49" charset="0"/>
              </a:rPr>
              <a:t>gonna</a:t>
            </a:r>
            <a:r>
              <a:rPr lang="en-US" sz="2000" b="1">
                <a:latin typeface="Courier" panose="02060409020205020404" pitchFamily="49" charset="0"/>
              </a:rPr>
              <a:t> call? | lolcat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60773-2D42-4DFD-B2B9-696B0D29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36" y="2120564"/>
            <a:ext cx="5741282" cy="392146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42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ACCB-E9C8-472F-8E57-0406E4A8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you misspell “ls”?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F695-69BC-440A-AF24-8D594903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command </a:t>
            </a:r>
            <a:r>
              <a:rPr lang="en-US" b="1">
                <a:latin typeface="Courier" panose="02060409020205020404" pitchFamily="49" charset="0"/>
              </a:rPr>
              <a:t>ls</a:t>
            </a:r>
            <a:r>
              <a:rPr lang="en-US"/>
              <a:t> is used so often, and is typed in so quickly that it is misspelled as </a:t>
            </a:r>
            <a:r>
              <a:rPr lang="en-US" b="1">
                <a:latin typeface="Courier" panose="02060409020205020404" pitchFamily="49" charset="0"/>
              </a:rPr>
              <a:t>sl</a:t>
            </a:r>
            <a:r>
              <a:rPr lang="en-US"/>
              <a:t>.  Install the </a:t>
            </a:r>
            <a:r>
              <a:rPr lang="en-US" b="1" err="1">
                <a:latin typeface="Courier" panose="02060409020205020404" pitchFamily="49" charset="0"/>
              </a:rPr>
              <a:t>sl</a:t>
            </a:r>
            <a:r>
              <a:rPr lang="en-US"/>
              <a:t>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</a:t>
            </a:r>
            <a:r>
              <a:rPr lang="en-US" b="1" err="1">
                <a:latin typeface="Courier" panose="02060409020205020404" pitchFamily="49" charset="0"/>
              </a:rPr>
              <a:t>sl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After it’s installed, use the </a:t>
            </a:r>
            <a:r>
              <a:rPr lang="en-US" err="1"/>
              <a:t>sl</a:t>
            </a:r>
            <a:r>
              <a:rPr lang="en-US"/>
              <a:t>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sl</a:t>
            </a: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026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ACCB-E9C8-472F-8E57-0406E4A8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you misspell “ls”?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F695-69BC-440A-AF24-8D594903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should have seen a train go across the screen</a:t>
            </a: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E666A-2064-45DB-8BF1-0DEB6559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54" y="2892845"/>
            <a:ext cx="5520491" cy="341905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99478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D6FE-3860-459E-8F51-2032F61F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you misspell “ls”?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9147-84AE-4B72-98F2-0F52BD6E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5319"/>
            <a:ext cx="7886700" cy="4351338"/>
          </a:xfrm>
        </p:spPr>
        <p:txBody>
          <a:bodyPr/>
          <a:lstStyle/>
          <a:p>
            <a:r>
              <a:rPr lang="en-US"/>
              <a:t>Let’s look at the manual for </a:t>
            </a:r>
            <a:r>
              <a:rPr lang="en-US" b="1" err="1">
                <a:latin typeface="Courier" panose="02060409020205020404" pitchFamily="49" charset="0"/>
              </a:rPr>
              <a:t>sl</a:t>
            </a:r>
            <a:r>
              <a:rPr lang="en-US"/>
              <a:t>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man </a:t>
            </a:r>
            <a:r>
              <a:rPr lang="en-US" b="1" err="1">
                <a:latin typeface="Courier" panose="02060409020205020404" pitchFamily="49" charset="0"/>
              </a:rPr>
              <a:t>sl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What do the following flags do?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-a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-l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-F</a:t>
            </a:r>
          </a:p>
          <a:p>
            <a:pPr marL="457172" lvl="1" indent="0">
              <a:buNone/>
            </a:pP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A73F4-3A21-4122-A510-52461BDC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877" y="3429000"/>
            <a:ext cx="3797274" cy="271765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D530F-477B-410D-BB44-3B19DE542ADC}"/>
              </a:ext>
            </a:extLst>
          </p:cNvPr>
          <p:cNvSpPr txBox="1"/>
          <p:nvPr/>
        </p:nvSpPr>
        <p:spPr>
          <a:xfrm>
            <a:off x="121853" y="4604933"/>
            <a:ext cx="309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w Cen MT" panose="020B0602020104020603" pitchFamily="34" charset="0"/>
              </a:rPr>
              <a:t>Type “q” to leave the 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9C3D2-8C9D-45DE-B21E-036F97EC0C62}"/>
              </a:ext>
            </a:extLst>
          </p:cNvPr>
          <p:cNvSpPr txBox="1"/>
          <p:nvPr/>
        </p:nvSpPr>
        <p:spPr>
          <a:xfrm>
            <a:off x="6128813" y="1391527"/>
            <a:ext cx="2893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Almost every command has a manual in Linux, the manual can be found by typing “man” followed by the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667B6B-5477-44C4-9F53-929B41462641}"/>
              </a:ext>
            </a:extLst>
          </p:cNvPr>
          <p:cNvCxnSpPr>
            <a:cxnSpLocks/>
          </p:cNvCxnSpPr>
          <p:nvPr/>
        </p:nvCxnSpPr>
        <p:spPr>
          <a:xfrm flipH="1">
            <a:off x="4783003" y="1627770"/>
            <a:ext cx="1345810" cy="2304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Linux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3814584"/>
          </a:xfrm>
        </p:spPr>
        <p:txBody>
          <a:bodyPr>
            <a:normAutofit/>
          </a:bodyPr>
          <a:lstStyle/>
          <a:p>
            <a:r>
              <a:rPr lang="en-US"/>
              <a:t>Materials needed</a:t>
            </a:r>
          </a:p>
          <a:p>
            <a:pPr lvl="1"/>
            <a:r>
              <a:rPr lang="en-US"/>
              <a:t>Linux Virtual Machine</a:t>
            </a:r>
          </a:p>
          <a:p>
            <a:pPr lvl="2"/>
            <a:r>
              <a:rPr lang="en-US"/>
              <a:t>APT package manager</a:t>
            </a:r>
          </a:p>
          <a:p>
            <a:pPr marL="457172" lvl="1" indent="0">
              <a:buNone/>
            </a:pPr>
            <a:endParaRPr lang="en-US"/>
          </a:p>
          <a:p>
            <a:pPr marL="457172" lvl="1" indent="0">
              <a:buNone/>
            </a:pPr>
            <a:endParaRPr lang="en-US"/>
          </a:p>
          <a:p>
            <a:r>
              <a:rPr lang="en-US" sz="2400"/>
              <a:t>Note: This lab is meant to be fun and not aligned to any objectives, but rather a unique/fun way to learn some Linux commands and tricks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D6FE-3860-459E-8F51-2032F61F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you misspell “ls”?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9147-84AE-4B72-98F2-0F52BD6E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5319"/>
            <a:ext cx="7886700" cy="4351338"/>
          </a:xfrm>
        </p:spPr>
        <p:txBody>
          <a:bodyPr/>
          <a:lstStyle/>
          <a:p>
            <a:r>
              <a:rPr lang="en-US"/>
              <a:t>Use those flags: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sl</a:t>
            </a:r>
            <a:r>
              <a:rPr lang="en-US" b="1">
                <a:latin typeface="Courier" panose="02060409020205020404" pitchFamily="49" charset="0"/>
              </a:rPr>
              <a:t> -a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sl</a:t>
            </a:r>
            <a:r>
              <a:rPr lang="en-US" b="1">
                <a:latin typeface="Courier" panose="02060409020205020404" pitchFamily="49" charset="0"/>
              </a:rPr>
              <a:t> -l 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sl</a:t>
            </a:r>
            <a:r>
              <a:rPr lang="en-US" b="1">
                <a:latin typeface="Courier" panose="02060409020205020404" pitchFamily="49" charset="0"/>
              </a:rPr>
              <a:t> -F</a:t>
            </a:r>
          </a:p>
          <a:p>
            <a:pPr marL="457172" lvl="1" indent="0">
              <a:buNone/>
            </a:pP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0150E-9CA1-4AC3-9C27-CD5524C4F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90" y="2394864"/>
            <a:ext cx="4955077" cy="245330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32878-B203-4CDC-960E-714DCE6EA5B6}"/>
              </a:ext>
            </a:extLst>
          </p:cNvPr>
          <p:cNvSpPr txBox="1"/>
          <p:nvPr/>
        </p:nvSpPr>
        <p:spPr>
          <a:xfrm>
            <a:off x="0" y="4133091"/>
            <a:ext cx="367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Flags/options “-” is the Terminal’s way to give arguments for commands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0740F3-8B75-4D1D-81F6-0A8DC17327B3}"/>
              </a:ext>
            </a:extLst>
          </p:cNvPr>
          <p:cNvCxnSpPr>
            <a:cxnSpLocks/>
          </p:cNvCxnSpPr>
          <p:nvPr/>
        </p:nvCxnSpPr>
        <p:spPr>
          <a:xfrm flipV="1">
            <a:off x="2092751" y="2318995"/>
            <a:ext cx="791851" cy="17094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7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BB3F-AAA2-4DF3-A47C-15125C06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 and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EA73-21BB-4382-A113-FFD37A00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Want to play cat and mouse?</a:t>
            </a:r>
          </a:p>
          <a:p>
            <a:endParaRPr lang="en-US"/>
          </a:p>
          <a:p>
            <a:r>
              <a:rPr lang="en-US"/>
              <a:t>Run the following commands to install </a:t>
            </a:r>
            <a:r>
              <a:rPr lang="en-US" err="1"/>
              <a:t>oneko</a:t>
            </a:r>
            <a:endParaRPr lang="en-US"/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</a:t>
            </a:r>
            <a:r>
              <a:rPr lang="en-US" b="1" err="1">
                <a:latin typeface="Courier" panose="02060409020205020404" pitchFamily="49" charset="0"/>
              </a:rPr>
              <a:t>oneko</a:t>
            </a: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oneko</a:t>
            </a:r>
            <a:r>
              <a:rPr lang="en-US" b="1">
                <a:latin typeface="Courier" panose="02060409020205020404" pitchFamily="49" charset="0"/>
              </a:rPr>
              <a:t>     </a:t>
            </a:r>
            <a:r>
              <a:rPr lang="en-US"/>
              <a:t>&lt;-- Runs the program</a:t>
            </a:r>
          </a:p>
          <a:p>
            <a:pPr lvl="1"/>
            <a:endParaRPr lang="en-US"/>
          </a:p>
          <a:p>
            <a:r>
              <a:rPr lang="en-US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105041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E701-485B-4E15-ACA5-147E7A1B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 and Mouse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10FA6F-D943-47FC-893A-47B3DB8B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567" y="1961828"/>
            <a:ext cx="6364866" cy="324136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97C010-7F30-4A8D-90DB-8C9514EB90ED}"/>
              </a:ext>
            </a:extLst>
          </p:cNvPr>
          <p:cNvSpPr txBox="1"/>
          <p:nvPr/>
        </p:nvSpPr>
        <p:spPr>
          <a:xfrm>
            <a:off x="6306533" y="995262"/>
            <a:ext cx="252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You should see a cat chasing your mouse around on the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D70AC5-50FD-40FB-B26B-F57F2D53600B}"/>
              </a:ext>
            </a:extLst>
          </p:cNvPr>
          <p:cNvCxnSpPr>
            <a:cxnSpLocks/>
          </p:cNvCxnSpPr>
          <p:nvPr/>
        </p:nvCxnSpPr>
        <p:spPr>
          <a:xfrm flipH="1">
            <a:off x="6306533" y="1826259"/>
            <a:ext cx="1008667" cy="16805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60990C-F35F-46C1-969D-1239B92A001A}"/>
              </a:ext>
            </a:extLst>
          </p:cNvPr>
          <p:cNvSpPr txBox="1"/>
          <p:nvPr/>
        </p:nvSpPr>
        <p:spPr>
          <a:xfrm>
            <a:off x="5287141" y="5338764"/>
            <a:ext cx="332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Open a new Terminal to leave </a:t>
            </a:r>
            <a:r>
              <a:rPr lang="en-US" sz="1800" dirty="0" err="1"/>
              <a:t>oneko</a:t>
            </a:r>
            <a:r>
              <a:rPr lang="en-US" sz="1800" dirty="0"/>
              <a:t> running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5D036-365A-43F7-A3E4-588FCDEAC560}"/>
              </a:ext>
            </a:extLst>
          </p:cNvPr>
          <p:cNvSpPr txBox="1"/>
          <p:nvPr/>
        </p:nvSpPr>
        <p:spPr>
          <a:xfrm>
            <a:off x="1389566" y="5494296"/>
            <a:ext cx="3323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Notice that the cursor goes to the next line, this Terminal is controlling the cat (this controlling this “process” in the foreground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1BEF0F-0D45-459E-9D93-5D0A939300D6}"/>
              </a:ext>
            </a:extLst>
          </p:cNvPr>
          <p:cNvCxnSpPr>
            <a:cxnSpLocks/>
          </p:cNvCxnSpPr>
          <p:nvPr/>
        </p:nvCxnSpPr>
        <p:spPr>
          <a:xfrm flipH="1" flipV="1">
            <a:off x="1564849" y="4157221"/>
            <a:ext cx="1087910" cy="1317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458F-08AE-4054-9604-B0BC6360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 and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AB99-BC55-48D2-B90F-9A898C8D4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2822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>
                <a:latin typeface="Arial"/>
                <a:cs typeface="Arial"/>
              </a:rPr>
              <a:t>Leave </a:t>
            </a:r>
            <a:r>
              <a:rPr lang="en-US" dirty="0" err="1">
                <a:latin typeface="Arial"/>
                <a:cs typeface="Arial"/>
              </a:rPr>
              <a:t>oneko</a:t>
            </a:r>
            <a:r>
              <a:rPr lang="en-US" dirty="0">
                <a:latin typeface="Arial"/>
                <a:cs typeface="Arial"/>
              </a:rPr>
              <a:t> running and open a new Terminal</a:t>
            </a:r>
          </a:p>
          <a:p>
            <a:pPr marL="227965" indent="-227965"/>
            <a:r>
              <a:rPr lang="en-US" dirty="0">
                <a:latin typeface="Arial"/>
                <a:cs typeface="Arial"/>
              </a:rPr>
              <a:t>Let a dog chase the mouse as well</a:t>
            </a:r>
          </a:p>
          <a:p>
            <a:pPr marL="685165" lvl="1" indent="-227965"/>
            <a:r>
              <a:rPr lang="en-US" b="1" dirty="0" err="1">
                <a:latin typeface="Courier"/>
                <a:cs typeface="Arial"/>
              </a:rPr>
              <a:t>oneko</a:t>
            </a:r>
            <a:r>
              <a:rPr lang="en-US" b="1" dirty="0">
                <a:latin typeface="Courier"/>
                <a:cs typeface="Arial"/>
              </a:rPr>
              <a:t> -dog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A0952-9B69-49D7-8F8C-24E73B74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50" y="3429000"/>
            <a:ext cx="4158700" cy="281961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3CCF6-02A6-4006-80A6-389FBF9CB0C7}"/>
              </a:ext>
            </a:extLst>
          </p:cNvPr>
          <p:cNvSpPr txBox="1"/>
          <p:nvPr/>
        </p:nvSpPr>
        <p:spPr>
          <a:xfrm>
            <a:off x="6127423" y="2883857"/>
            <a:ext cx="252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A cat and dog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FDE038-6EAB-4189-9380-7BFA9A867B1A}"/>
              </a:ext>
            </a:extLst>
          </p:cNvPr>
          <p:cNvCxnSpPr>
            <a:cxnSpLocks/>
          </p:cNvCxnSpPr>
          <p:nvPr/>
        </p:nvCxnSpPr>
        <p:spPr>
          <a:xfrm flipH="1">
            <a:off x="4939646" y="3222411"/>
            <a:ext cx="2828213" cy="6614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F989F4-59B0-4AB3-816F-CA2040C4AFFF}"/>
              </a:ext>
            </a:extLst>
          </p:cNvPr>
          <p:cNvCxnSpPr>
            <a:cxnSpLocks/>
          </p:cNvCxnSpPr>
          <p:nvPr/>
        </p:nvCxnSpPr>
        <p:spPr>
          <a:xfrm flipH="1">
            <a:off x="3874417" y="3222411"/>
            <a:ext cx="3223967" cy="14344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7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8585-43A1-4082-AD0E-DE0F4AC0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 and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7E11-0D3C-43BD-96F7-B679A0A9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Press CTRL + C in the Terminal controlling the dog process to stop the dog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E84AA-F5BB-485E-BDB7-428534D2F235}"/>
              </a:ext>
            </a:extLst>
          </p:cNvPr>
          <p:cNvSpPr txBox="1"/>
          <p:nvPr/>
        </p:nvSpPr>
        <p:spPr>
          <a:xfrm>
            <a:off x="496675" y="3295402"/>
            <a:ext cx="252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CTRL+C is the kill command and stops/kills a process running in the Terminal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DC66E8-4694-4354-B10A-88ADF5740F3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023059" y="3657601"/>
            <a:ext cx="1358147" cy="1764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63ACCA6-F303-40D7-B5F0-DFF66D9B1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06" y="3173304"/>
            <a:ext cx="3975260" cy="119931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5873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B39-6604-4576-BE70-90F2482D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the Red or Blue Pill?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B1D7D-C6BC-4354-974A-4FF8DA56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Want to turn your computer into the Matrix?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</a:t>
            </a:r>
            <a:r>
              <a:rPr lang="en-US" b="1" err="1">
                <a:latin typeface="Courier" panose="02060409020205020404" pitchFamily="49" charset="0"/>
              </a:rPr>
              <a:t>cmatrix</a:t>
            </a: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cmatrix</a:t>
            </a:r>
            <a:r>
              <a:rPr lang="en-US" b="1">
                <a:latin typeface="Courier" panose="02060409020205020404" pitchFamily="49" charset="0"/>
              </a:rPr>
              <a:t>    </a:t>
            </a:r>
            <a:r>
              <a:rPr lang="en-US"/>
              <a:t>&lt;---Runs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694C4-E56E-4500-B1CB-500F12AE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40" y="3239174"/>
            <a:ext cx="4543719" cy="282200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D0D48A-702F-44B9-948C-C9C7A0F86EEE}"/>
              </a:ext>
            </a:extLst>
          </p:cNvPr>
          <p:cNvSpPr txBox="1"/>
          <p:nvPr/>
        </p:nvSpPr>
        <p:spPr>
          <a:xfrm>
            <a:off x="6966408" y="4735615"/>
            <a:ext cx="2045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Looks even better in full screen!</a:t>
            </a:r>
          </a:p>
          <a:p>
            <a:endParaRPr lang="en-US" sz="1600"/>
          </a:p>
          <a:p>
            <a:r>
              <a:rPr lang="en-US" sz="1600">
                <a:solidFill>
                  <a:srgbClr val="FF0000"/>
                </a:solidFill>
              </a:rPr>
              <a:t>CTRL+C will stop </a:t>
            </a:r>
            <a:r>
              <a:rPr lang="en-US" sz="1600" err="1">
                <a:solidFill>
                  <a:srgbClr val="FF0000"/>
                </a:solidFill>
              </a:rPr>
              <a:t>cmatrix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60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04A4-D134-4425-8755-19F9689C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the Red or Blue Pill?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46D3-5AA1-4DC6-B30B-C4F1CE107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manual for </a:t>
            </a:r>
            <a:r>
              <a:rPr lang="en-US" dirty="0" err="1"/>
              <a:t>cmatrix</a:t>
            </a:r>
            <a:endParaRPr lang="en-US" dirty="0"/>
          </a:p>
          <a:p>
            <a:r>
              <a:rPr lang="en-US" dirty="0"/>
              <a:t>What does the manual say will happen if you press the “$” while the </a:t>
            </a:r>
            <a:r>
              <a:rPr lang="en-US" dirty="0" err="1"/>
              <a:t>cmatrix</a:t>
            </a:r>
            <a:r>
              <a:rPr lang="en-US" dirty="0"/>
              <a:t> command is running?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5183F-5852-492B-8EDD-97D00CA9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72" y="3680714"/>
            <a:ext cx="5921253" cy="165368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154268-483F-4E19-9C6F-390F12FBB33F}"/>
              </a:ext>
            </a:extLst>
          </p:cNvPr>
          <p:cNvSpPr txBox="1"/>
          <p:nvPr/>
        </p:nvSpPr>
        <p:spPr>
          <a:xfrm>
            <a:off x="100750" y="4139854"/>
            <a:ext cx="252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This line tells what the $ being pressed will change in the </a:t>
            </a:r>
            <a:r>
              <a:rPr lang="en-US" sz="1600" err="1">
                <a:solidFill>
                  <a:srgbClr val="FF0000"/>
                </a:solidFill>
              </a:rPr>
              <a:t>cmatrix</a:t>
            </a:r>
            <a:r>
              <a:rPr lang="en-US" sz="1600">
                <a:solidFill>
                  <a:srgbClr val="FF0000"/>
                </a:solidFill>
              </a:rPr>
              <a:t>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9A0D78-20E3-40AC-97B1-D3B76EA5E68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27134" y="4251495"/>
            <a:ext cx="709955" cy="4269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68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AC02-2C69-4E6E-9360-E7AF9961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the Red or Blue Pill?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816E-B21D-4730-A1A7-DF578876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</a:t>
            </a:r>
            <a:r>
              <a:rPr lang="en-US" err="1"/>
              <a:t>cmatrix</a:t>
            </a:r>
            <a:r>
              <a:rPr lang="en-US"/>
              <a:t> program and then press the $.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cmatrix</a:t>
            </a: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$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92B47-AAFE-42B8-A3A8-F4B52692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701" y="2877094"/>
            <a:ext cx="4895126" cy="274880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20E82E-4CEE-4E25-8F6D-1EA1BA0933C2}"/>
              </a:ext>
            </a:extLst>
          </p:cNvPr>
          <p:cNvSpPr txBox="1"/>
          <p:nvPr/>
        </p:nvSpPr>
        <p:spPr>
          <a:xfrm>
            <a:off x="100750" y="4139854"/>
            <a:ext cx="252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You should notice the Matrix turn from green to blue!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0218F-CA5B-414E-BFF3-09860E6FC9B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27134" y="4251496"/>
            <a:ext cx="709955" cy="3038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1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C5F-8255-441F-9A1C-C47281AB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 Cold?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6F10-3541-4B82-AAA9-CFCADEC1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2821"/>
            <a:ext cx="7886700" cy="4351338"/>
          </a:xfrm>
        </p:spPr>
        <p:txBody>
          <a:bodyPr/>
          <a:lstStyle/>
          <a:p>
            <a:r>
              <a:rPr lang="en-US" dirty="0"/>
              <a:t>Then start a fire</a:t>
            </a:r>
          </a:p>
          <a:p>
            <a:pPr marL="457172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</a:t>
            </a:r>
            <a:r>
              <a:rPr lang="en-US" b="1" dirty="0" err="1">
                <a:latin typeface="Courier" panose="02060409020205020404" pitchFamily="49" charset="0"/>
              </a:rPr>
              <a:t>libaa</a:t>
            </a:r>
            <a:r>
              <a:rPr lang="en-US" b="1" dirty="0">
                <a:latin typeface="Courier" panose="02060409020205020404" pitchFamily="49" charset="0"/>
              </a:rPr>
              <a:t>-bin</a:t>
            </a:r>
          </a:p>
          <a:p>
            <a:pPr marL="457172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aafire</a:t>
            </a:r>
            <a:r>
              <a:rPr lang="en-US" b="1" dirty="0">
                <a:latin typeface="Courier" panose="02060409020205020404" pitchFamily="49" charset="0"/>
              </a:rPr>
              <a:t>    </a:t>
            </a:r>
            <a:r>
              <a:rPr lang="en-US" dirty="0"/>
              <a:t>&lt;---starts the fire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62A57-0C97-46BE-A389-D9E251E0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29" y="3429000"/>
            <a:ext cx="4242941" cy="2932330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7145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C5F-8255-441F-9A1C-C47281AB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768396"/>
          </a:xfrm>
        </p:spPr>
        <p:txBody>
          <a:bodyPr/>
          <a:lstStyle/>
          <a:p>
            <a:r>
              <a:rPr lang="en-US"/>
              <a:t>Are You Cold?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6F10-3541-4B82-AAA9-CFCADEC1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6" y="1373139"/>
            <a:ext cx="8361575" cy="4351338"/>
          </a:xfrm>
        </p:spPr>
        <p:txBody>
          <a:bodyPr/>
          <a:lstStyle/>
          <a:p>
            <a:r>
              <a:rPr lang="en-US"/>
              <a:t>Press “q” to exit the fire</a:t>
            </a:r>
          </a:p>
          <a:p>
            <a:r>
              <a:rPr lang="en-US"/>
              <a:t>Restart the fire but use the “&amp;” after the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aafire</a:t>
            </a:r>
            <a:r>
              <a:rPr lang="en-US" b="1">
                <a:latin typeface="Courier" panose="02060409020205020404" pitchFamily="49" charset="0"/>
              </a:rPr>
              <a:t> &amp;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3A016-85F6-403B-B08C-4FDDFEB2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69" y="2549142"/>
            <a:ext cx="5329679" cy="356580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B1159-543A-4241-B8D1-3A020523C908}"/>
              </a:ext>
            </a:extLst>
          </p:cNvPr>
          <p:cNvSpPr txBox="1"/>
          <p:nvPr/>
        </p:nvSpPr>
        <p:spPr>
          <a:xfrm>
            <a:off x="251579" y="3244308"/>
            <a:ext cx="252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Notice the “</a:t>
            </a:r>
            <a:r>
              <a:rPr lang="en-US" sz="1600" dirty="0" err="1">
                <a:solidFill>
                  <a:srgbClr val="FF0000"/>
                </a:solidFill>
              </a:rPr>
              <a:t>aafire</a:t>
            </a:r>
            <a:r>
              <a:rPr lang="en-US" sz="1600" dirty="0">
                <a:solidFill>
                  <a:srgbClr val="FF0000"/>
                </a:solidFill>
              </a:rPr>
              <a:t>” job is backgrounded and you are able to type another command.  The “&amp;” pushes a command/process to the background.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D5BD75-F30A-4156-A5FA-39EF4DBB1FB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77963" y="3346515"/>
            <a:ext cx="1284990" cy="8057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0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 with Linux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8000"/>
            <a:ext cx="7486650" cy="3850640"/>
          </a:xfrm>
        </p:spPr>
        <p:txBody>
          <a:bodyPr>
            <a:normAutofit fontScale="92500" lnSpcReduction="20000"/>
          </a:bodyPr>
          <a:lstStyle/>
          <a:p>
            <a:pPr marL="428625" indent="-428625">
              <a:buFont typeface="+mj-lt"/>
              <a:buAutoNum type="arabicPeriod"/>
            </a:pPr>
            <a:r>
              <a:rPr lang="en-US"/>
              <a:t>APT repository</a:t>
            </a:r>
          </a:p>
          <a:p>
            <a:pPr marL="428625" indent="-428625">
              <a:buFont typeface="+mj-lt"/>
              <a:buAutoNum type="arabicPeriod"/>
            </a:pPr>
            <a:r>
              <a:rPr lang="en-US" err="1"/>
              <a:t>cowsay</a:t>
            </a:r>
            <a:r>
              <a:rPr lang="en-US"/>
              <a:t>, fortune, and lolcat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The Number Pi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What if you misspell “ls”?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Cat and Mouse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Take the Red or Blue Pill?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Are You Cold?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New Identity?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Aquarium? Yes Please!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AC9E2-3CF1-45C4-8805-568A2BDA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54" y="1603668"/>
            <a:ext cx="3261672" cy="2099652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DA6AD-B4BC-47B0-81B7-8B19907C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601" y="3340706"/>
            <a:ext cx="3089788" cy="191362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80D5-A923-432D-BE21-703575ED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60358"/>
          </a:xfrm>
        </p:spPr>
        <p:txBody>
          <a:bodyPr/>
          <a:lstStyle/>
          <a:p>
            <a:r>
              <a:rPr lang="en-US"/>
              <a:t>New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46AB-C097-4240-A383-BFC35680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52" y="1187779"/>
            <a:ext cx="7886700" cy="480065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apt-get install rig</a:t>
            </a:r>
          </a:p>
          <a:p>
            <a:pPr marL="0" indent="0">
              <a:buNone/>
            </a:pPr>
            <a:r>
              <a:rPr lang="en-US" b="1" dirty="0">
                <a:latin typeface="Courier" panose="02060409020205020404" pitchFamily="49" charset="0"/>
              </a:rPr>
              <a:t>rig    </a:t>
            </a:r>
            <a:r>
              <a:rPr lang="en-US" dirty="0"/>
              <a:t>&lt;----Creates a new identity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5AF87-BF94-467C-9991-BFD07C545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1" y="2643976"/>
            <a:ext cx="7018578" cy="384889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251A3-22C4-469B-B57F-8B7030E34F38}"/>
              </a:ext>
            </a:extLst>
          </p:cNvPr>
          <p:cNvSpPr txBox="1"/>
          <p:nvPr/>
        </p:nvSpPr>
        <p:spPr>
          <a:xfrm>
            <a:off x="-144348" y="2437399"/>
            <a:ext cx="1263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New Identities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C0E0BA-0CAA-4491-AE83-25AAF0BBDAB4}"/>
              </a:ext>
            </a:extLst>
          </p:cNvPr>
          <p:cNvCxnSpPr>
            <a:cxnSpLocks/>
          </p:cNvCxnSpPr>
          <p:nvPr/>
        </p:nvCxnSpPr>
        <p:spPr>
          <a:xfrm>
            <a:off x="628650" y="3022174"/>
            <a:ext cx="434061" cy="5659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9E67E3-E5A2-49DC-BCA7-743FAAE42F3A}"/>
              </a:ext>
            </a:extLst>
          </p:cNvPr>
          <p:cNvSpPr txBox="1"/>
          <p:nvPr/>
        </p:nvSpPr>
        <p:spPr>
          <a:xfrm>
            <a:off x="7534962" y="1871469"/>
            <a:ext cx="126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Cozy fire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AE07E7-77E3-43A3-BC20-7E3589F566D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534962" y="2210023"/>
            <a:ext cx="631596" cy="1378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3E7A0E-FE22-41BF-AAF4-DAC685D756CC}"/>
              </a:ext>
            </a:extLst>
          </p:cNvPr>
          <p:cNvSpPr txBox="1"/>
          <p:nvPr/>
        </p:nvSpPr>
        <p:spPr>
          <a:xfrm>
            <a:off x="4152310" y="2210023"/>
            <a:ext cx="126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Cat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BEA8F-E3DA-49AA-8EF8-6BA535D4403D}"/>
              </a:ext>
            </a:extLst>
          </p:cNvPr>
          <p:cNvCxnSpPr>
            <a:cxnSpLocks/>
          </p:cNvCxnSpPr>
          <p:nvPr/>
        </p:nvCxnSpPr>
        <p:spPr>
          <a:xfrm flipH="1">
            <a:off x="3450210" y="2437399"/>
            <a:ext cx="1121790" cy="584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41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6E69-DE50-44B0-95E2-365B801C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610"/>
            <a:ext cx="7886700" cy="864851"/>
          </a:xfrm>
        </p:spPr>
        <p:txBody>
          <a:bodyPr/>
          <a:lstStyle/>
          <a:p>
            <a:r>
              <a:rPr lang="en-US" dirty="0"/>
              <a:t>New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C6C6-E798-4AD7-929E-477AB144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2773"/>
            <a:ext cx="8826068" cy="4854191"/>
          </a:xfrm>
        </p:spPr>
        <p:txBody>
          <a:bodyPr/>
          <a:lstStyle/>
          <a:p>
            <a:r>
              <a:rPr lang="en-US" dirty="0"/>
              <a:t>What happens if </a:t>
            </a:r>
            <a:r>
              <a:rPr lang="en-US" b="1" dirty="0">
                <a:latin typeface="Courier" panose="02060409020205020404" pitchFamily="49" charset="0"/>
              </a:rPr>
              <a:t>rig</a:t>
            </a:r>
            <a:r>
              <a:rPr lang="en-US" dirty="0"/>
              <a:t> can’t </a:t>
            </a:r>
            <a:r>
              <a:rPr lang="en-US"/>
              <a:t>be found?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F2082-0BC4-4019-8A9B-EBE0F707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613" y="2196012"/>
            <a:ext cx="4586618" cy="153320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4FBC1-6342-47C8-98C6-9A31AC67C38A}"/>
              </a:ext>
            </a:extLst>
          </p:cNvPr>
          <p:cNvSpPr txBox="1"/>
          <p:nvPr/>
        </p:nvSpPr>
        <p:spPr>
          <a:xfrm>
            <a:off x="628650" y="3208797"/>
            <a:ext cx="2824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This happened because Offensive Security updated the Kali APT repository and took out rig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098F01-51E0-44AD-BF6C-506DD55C142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452666" y="3429004"/>
            <a:ext cx="1119334" cy="3184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F9874A-4B6E-4EA3-BD50-C3227EDB4B07}"/>
              </a:ext>
            </a:extLst>
          </p:cNvPr>
          <p:cNvSpPr txBox="1"/>
          <p:nvPr/>
        </p:nvSpPr>
        <p:spPr>
          <a:xfrm>
            <a:off x="2405849" y="5129565"/>
            <a:ext cx="3790765" cy="58477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following slide explains how to work around this</a:t>
            </a:r>
          </a:p>
        </p:txBody>
      </p:sp>
    </p:spTree>
    <p:extLst>
      <p:ext uri="{BB962C8B-B14F-4D97-AF65-F5344CB8AC3E}">
        <p14:creationId xmlns:p14="http://schemas.microsoft.com/office/powerpoint/2010/main" val="17588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D064B-243A-4B70-909F-3EC87D3C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80" y="3178815"/>
            <a:ext cx="6187320" cy="107721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26E69-DE50-44B0-95E2-365B801C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611"/>
            <a:ext cx="7886700" cy="641738"/>
          </a:xfrm>
        </p:spPr>
        <p:txBody>
          <a:bodyPr>
            <a:normAutofit fontScale="90000"/>
          </a:bodyPr>
          <a:lstStyle/>
          <a:p>
            <a:r>
              <a:rPr lang="en-US" dirty="0"/>
              <a:t>New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C6C6-E798-4AD7-929E-477AB144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1113461"/>
            <a:ext cx="8345010" cy="5495928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latin typeface="Courier" panose="02060409020205020404" pitchFamily="49" charset="0"/>
              </a:rPr>
              <a:t>rig</a:t>
            </a:r>
            <a:r>
              <a:rPr lang="en-US" dirty="0"/>
              <a:t> did not install:</a:t>
            </a:r>
          </a:p>
          <a:p>
            <a:pPr lvl="1"/>
            <a:r>
              <a:rPr lang="en-US" dirty="0"/>
              <a:t>Open the APT sources list</a:t>
            </a:r>
          </a:p>
          <a:p>
            <a:pPr lvl="2"/>
            <a:r>
              <a:rPr lang="en-US" b="1" dirty="0" err="1">
                <a:latin typeface="Courier" panose="02060409020205020404"/>
              </a:rPr>
              <a:t>sudo</a:t>
            </a:r>
            <a:r>
              <a:rPr lang="en-US" b="1" dirty="0">
                <a:latin typeface="Courier" panose="02060409020205020404"/>
              </a:rPr>
              <a:t> nano /</a:t>
            </a:r>
            <a:r>
              <a:rPr lang="en-US" b="1" dirty="0" err="1">
                <a:latin typeface="Courier" panose="02060409020205020404"/>
              </a:rPr>
              <a:t>etc</a:t>
            </a:r>
            <a:r>
              <a:rPr lang="en-US" b="1" dirty="0">
                <a:latin typeface="Courier" panose="02060409020205020404"/>
              </a:rPr>
              <a:t>/apt/</a:t>
            </a:r>
            <a:r>
              <a:rPr lang="en-US" b="1" dirty="0" err="1">
                <a:latin typeface="Courier" panose="02060409020205020404"/>
              </a:rPr>
              <a:t>sources.list</a:t>
            </a:r>
            <a:endParaRPr lang="en-US" b="1" dirty="0">
              <a:latin typeface="Courier" panose="02060409020205020404"/>
            </a:endParaRPr>
          </a:p>
          <a:p>
            <a:pPr lvl="1"/>
            <a:r>
              <a:rPr lang="en-US" dirty="0"/>
              <a:t>Add the following line</a:t>
            </a:r>
          </a:p>
          <a:p>
            <a:pPr lvl="2"/>
            <a:r>
              <a:rPr lang="fr-FR" sz="1800" b="1" dirty="0">
                <a:latin typeface="Courier" panose="02060409020205020404"/>
              </a:rPr>
              <a:t>deb http://httpredir.debian.org/debian </a:t>
            </a:r>
            <a:r>
              <a:rPr lang="fr-FR" sz="1800" b="1" dirty="0" err="1">
                <a:latin typeface="Courier" panose="02060409020205020404"/>
              </a:rPr>
              <a:t>jessie</a:t>
            </a:r>
            <a:r>
              <a:rPr lang="fr-FR" sz="1800" b="1" dirty="0">
                <a:latin typeface="Courier" panose="02060409020205020404"/>
              </a:rPr>
              <a:t> main</a:t>
            </a:r>
          </a:p>
          <a:p>
            <a:pPr lvl="2"/>
            <a:endParaRPr lang="fr-FR" sz="1800" b="1" dirty="0">
              <a:latin typeface="Courier" panose="02060409020205020404"/>
            </a:endParaRPr>
          </a:p>
          <a:p>
            <a:pPr lvl="2"/>
            <a:endParaRPr lang="fr-FR" sz="1800" b="1" dirty="0">
              <a:latin typeface="Courier" panose="02060409020205020404"/>
            </a:endParaRPr>
          </a:p>
          <a:p>
            <a:pPr lvl="2"/>
            <a:endParaRPr lang="fr-FR" sz="1800" b="1" dirty="0">
              <a:latin typeface="Courier" panose="02060409020205020404"/>
            </a:endParaRPr>
          </a:p>
          <a:p>
            <a:pPr lvl="2"/>
            <a:endParaRPr lang="fr-FR" sz="1800" b="1" dirty="0">
              <a:latin typeface="Courier" panose="02060409020205020404"/>
            </a:endParaRPr>
          </a:p>
          <a:p>
            <a:pPr lvl="2"/>
            <a:endParaRPr lang="fr-FR" sz="1800" b="1" dirty="0">
              <a:latin typeface="Courier" panose="02060409020205020404"/>
            </a:endParaRPr>
          </a:p>
          <a:p>
            <a:pPr lvl="1"/>
            <a:r>
              <a:rPr lang="en-US" dirty="0"/>
              <a:t>Save and exit the nano editor (CTRL+X, y, ENTER)</a:t>
            </a:r>
          </a:p>
          <a:p>
            <a:pPr lvl="1"/>
            <a:r>
              <a:rPr lang="en-US" dirty="0"/>
              <a:t>Update the repository and install rig</a:t>
            </a:r>
          </a:p>
          <a:p>
            <a:pPr lvl="2"/>
            <a:r>
              <a:rPr lang="en-US" b="1" dirty="0" err="1">
                <a:latin typeface="Courier" panose="02060409020205020404"/>
              </a:rPr>
              <a:t>sudo</a:t>
            </a:r>
            <a:r>
              <a:rPr lang="en-US" b="1" dirty="0">
                <a:latin typeface="Courier" panose="02060409020205020404"/>
              </a:rPr>
              <a:t> apt-get update</a:t>
            </a:r>
          </a:p>
          <a:p>
            <a:pPr lvl="2"/>
            <a:r>
              <a:rPr lang="en-US" b="1" dirty="0" err="1">
                <a:latin typeface="Courier" panose="02060409020205020404"/>
              </a:rPr>
              <a:t>sudo</a:t>
            </a:r>
            <a:r>
              <a:rPr lang="en-US" b="1" dirty="0">
                <a:latin typeface="Courier" panose="02060409020205020404"/>
              </a:rPr>
              <a:t> apt-get install rig</a:t>
            </a:r>
          </a:p>
          <a:p>
            <a:pPr lvl="2"/>
            <a:endParaRPr lang="en-US" sz="1800" b="1" dirty="0">
              <a:latin typeface="Courier" panose="020604090202050204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4FBC1-6342-47C8-98C6-9A31AC67C38A}"/>
              </a:ext>
            </a:extLst>
          </p:cNvPr>
          <p:cNvSpPr txBox="1"/>
          <p:nvPr/>
        </p:nvSpPr>
        <p:spPr>
          <a:xfrm>
            <a:off x="328473" y="2955703"/>
            <a:ext cx="166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Kali’s repositories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098F01-51E0-44AD-BF6C-506DD55C1425}"/>
              </a:ext>
            </a:extLst>
          </p:cNvPr>
          <p:cNvCxnSpPr>
            <a:cxnSpLocks/>
          </p:cNvCxnSpPr>
          <p:nvPr/>
        </p:nvCxnSpPr>
        <p:spPr>
          <a:xfrm>
            <a:off x="1594760" y="3178815"/>
            <a:ext cx="1361920" cy="2786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9C9FA6-EB69-4DB4-87C7-25DEF90BA2A0}"/>
              </a:ext>
            </a:extLst>
          </p:cNvPr>
          <p:cNvCxnSpPr>
            <a:cxnSpLocks/>
          </p:cNvCxnSpPr>
          <p:nvPr/>
        </p:nvCxnSpPr>
        <p:spPr>
          <a:xfrm>
            <a:off x="1819735" y="3408439"/>
            <a:ext cx="1136945" cy="4122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ACA1A0-ACBB-48F5-855F-8F9FE4E08B92}"/>
              </a:ext>
            </a:extLst>
          </p:cNvPr>
          <p:cNvSpPr txBox="1"/>
          <p:nvPr/>
        </p:nvSpPr>
        <p:spPr>
          <a:xfrm>
            <a:off x="239374" y="3751406"/>
            <a:ext cx="166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Debian 8’s 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614E5E-959F-4F3D-90AE-C0866C21CED4}"/>
              </a:ext>
            </a:extLst>
          </p:cNvPr>
          <p:cNvCxnSpPr>
            <a:cxnSpLocks/>
          </p:cNvCxnSpPr>
          <p:nvPr/>
        </p:nvCxnSpPr>
        <p:spPr>
          <a:xfrm flipV="1">
            <a:off x="1704163" y="4027186"/>
            <a:ext cx="1252517" cy="903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C3AFCE-F66D-47E7-B4C8-4DDFCDD04DF9}"/>
              </a:ext>
            </a:extLst>
          </p:cNvPr>
          <p:cNvSpPr txBox="1"/>
          <p:nvPr/>
        </p:nvSpPr>
        <p:spPr>
          <a:xfrm>
            <a:off x="5024762" y="597961"/>
            <a:ext cx="3790765" cy="83099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Note: Only use this slide if the APT repository was not able to locate the rig application</a:t>
            </a:r>
          </a:p>
        </p:txBody>
      </p:sp>
    </p:spTree>
    <p:extLst>
      <p:ext uri="{BB962C8B-B14F-4D97-AF65-F5344CB8AC3E}">
        <p14:creationId xmlns:p14="http://schemas.microsoft.com/office/powerpoint/2010/main" val="31732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6E69-DE50-44B0-95E2-365B801C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C6C6-E798-4AD7-929E-477AB144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5885272" cy="4351338"/>
          </a:xfrm>
        </p:spPr>
        <p:txBody>
          <a:bodyPr/>
          <a:lstStyle/>
          <a:p>
            <a:r>
              <a:rPr lang="en-US"/>
              <a:t>Where does the </a:t>
            </a:r>
            <a:r>
              <a:rPr lang="en-US" b="1">
                <a:latin typeface="Courier" panose="02060409020205020404" pitchFamily="49" charset="0"/>
              </a:rPr>
              <a:t>rig</a:t>
            </a:r>
            <a:r>
              <a:rPr lang="en-US"/>
              <a:t> command get these “identities” from?</a:t>
            </a:r>
          </a:p>
          <a:p>
            <a:r>
              <a:rPr lang="en-US"/>
              <a:t>Open the </a:t>
            </a:r>
            <a:r>
              <a:rPr lang="en-US" b="1">
                <a:latin typeface="Courier" panose="02060409020205020404" pitchFamily="49" charset="0"/>
              </a:rPr>
              <a:t>rig</a:t>
            </a:r>
            <a:r>
              <a:rPr lang="en-US"/>
              <a:t> manual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man rig</a:t>
            </a:r>
          </a:p>
          <a:p>
            <a:r>
              <a:rPr lang="en-US"/>
              <a:t>Look for FILES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B24DC-CD3E-4E71-A40E-DC3A210F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95" y="2793776"/>
            <a:ext cx="3801720" cy="1438772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D8BA9B-03E1-406D-AF39-B400C8456B61}"/>
              </a:ext>
            </a:extLst>
          </p:cNvPr>
          <p:cNvSpPr txBox="1"/>
          <p:nvPr/>
        </p:nvSpPr>
        <p:spPr>
          <a:xfrm>
            <a:off x="4996206" y="4797025"/>
            <a:ext cx="2771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file that the rig command pulls street names from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1C481A-BDED-4D42-ACF8-4476CD97E8B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381947" y="3429000"/>
            <a:ext cx="1140643" cy="13680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8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3D3D-EFC8-4EC1-B4A1-5FE104D1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64052"/>
          </a:xfrm>
        </p:spPr>
        <p:txBody>
          <a:bodyPr/>
          <a:lstStyle/>
          <a:p>
            <a:r>
              <a:rPr lang="en-US"/>
              <a:t>New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947C-2AAB-4D54-A784-5EFB55EB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9180"/>
            <a:ext cx="7886700" cy="4746496"/>
          </a:xfrm>
        </p:spPr>
        <p:txBody>
          <a:bodyPr/>
          <a:lstStyle/>
          <a:p>
            <a:r>
              <a:rPr lang="en-US"/>
              <a:t>Use the concatenate command to display the contents of the street names file: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cat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err="1">
                <a:solidFill>
                  <a:schemeClr val="bg2">
                    <a:lumMod val="50000"/>
                  </a:schemeClr>
                </a:solidFill>
                <a:latin typeface="Courier" panose="02060409020205020404" pitchFamily="49" charset="0"/>
              </a:rPr>
              <a:t>path_to_file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urier" panose="02060409020205020404" pitchFamily="49" charset="0"/>
              </a:rPr>
              <a:t>&gt;</a:t>
            </a:r>
            <a:r>
              <a:rPr lang="en-US" b="1">
                <a:latin typeface="Courier" panose="02060409020205020404" pitchFamily="49" charset="0"/>
              </a:rPr>
              <a:t>/</a:t>
            </a:r>
            <a:r>
              <a:rPr lang="en-US" b="1" err="1">
                <a:latin typeface="Courier" panose="02060409020205020404" pitchFamily="49" charset="0"/>
              </a:rPr>
              <a:t>street.idx</a:t>
            </a: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09AD1-9CFE-4E62-8077-6487D7780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50" y="2772680"/>
            <a:ext cx="6233700" cy="2217612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13CD8-7541-4210-9E47-E20019ED3A23}"/>
              </a:ext>
            </a:extLst>
          </p:cNvPr>
          <p:cNvSpPr txBox="1"/>
          <p:nvPr/>
        </p:nvSpPr>
        <p:spPr>
          <a:xfrm>
            <a:off x="0" y="3608514"/>
            <a:ext cx="2149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</a:t>
            </a:r>
            <a:r>
              <a:rPr lang="en-US" sz="1600">
                <a:solidFill>
                  <a:srgbClr val="FF0000"/>
                </a:solidFill>
                <a:latin typeface="Courier" panose="02060409020205020404" pitchFamily="49" charset="0"/>
              </a:rPr>
              <a:t> cat </a:t>
            </a:r>
            <a:r>
              <a:rPr lang="en-US" sz="1600">
                <a:solidFill>
                  <a:srgbClr val="FF0000"/>
                </a:solidFill>
              </a:rPr>
              <a:t>command displays the text of a file into the Terminal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3E414-44EE-492E-8ED6-D908FAADACA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74656" y="2488678"/>
            <a:ext cx="377072" cy="1119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0995C8-AA9C-4222-8F57-58797CD45935}"/>
              </a:ext>
            </a:extLst>
          </p:cNvPr>
          <p:cNvSpPr txBox="1"/>
          <p:nvPr/>
        </p:nvSpPr>
        <p:spPr>
          <a:xfrm>
            <a:off x="3802311" y="5372898"/>
            <a:ext cx="214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List of street names the </a:t>
            </a:r>
            <a:r>
              <a:rPr lang="en-US" sz="1600">
                <a:solidFill>
                  <a:srgbClr val="FF0000"/>
                </a:solidFill>
                <a:latin typeface="Courier" panose="02060409020205020404" pitchFamily="49" charset="0"/>
              </a:rPr>
              <a:t>rig</a:t>
            </a:r>
            <a:r>
              <a:rPr lang="en-US" sz="1600">
                <a:solidFill>
                  <a:srgbClr val="FF0000"/>
                </a:solidFill>
              </a:rPr>
              <a:t> command pulls from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CCE5B3-5553-4183-84A4-1813B08B1C6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876967" y="4253062"/>
            <a:ext cx="377072" cy="1119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38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0B38-C987-471C-B330-2934633C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3"/>
          </a:xfrm>
        </p:spPr>
        <p:txBody>
          <a:bodyPr/>
          <a:lstStyle/>
          <a:p>
            <a:r>
              <a:rPr lang="en-US"/>
              <a:t>New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C8E7-3DC3-4AAC-A54A-91B3FFBF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3975"/>
            <a:ext cx="7886700" cy="4852989"/>
          </a:xfrm>
        </p:spPr>
        <p:txBody>
          <a:bodyPr/>
          <a:lstStyle/>
          <a:p>
            <a:r>
              <a:rPr lang="en-US"/>
              <a:t>Want to add streets to rig? Open the nano editor to add streets: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nano</a:t>
            </a:r>
            <a:r>
              <a:rPr lang="en-US"/>
              <a:t> </a:t>
            </a:r>
            <a:r>
              <a:rPr lang="en-US" b="1">
                <a:solidFill>
                  <a:srgbClr val="E7E6E6">
                    <a:lumMod val="50000"/>
                  </a:srgbClr>
                </a:solidFill>
                <a:latin typeface="Courier" panose="02060409020205020404" pitchFamily="49" charset="0"/>
              </a:rPr>
              <a:t>&lt;</a:t>
            </a:r>
            <a:r>
              <a:rPr lang="en-US" b="1" err="1">
                <a:solidFill>
                  <a:srgbClr val="E7E6E6">
                    <a:lumMod val="50000"/>
                  </a:srgbClr>
                </a:solidFill>
                <a:latin typeface="Courier" panose="02060409020205020404" pitchFamily="49" charset="0"/>
              </a:rPr>
              <a:t>path_to_file</a:t>
            </a:r>
            <a:r>
              <a:rPr lang="en-US" b="1">
                <a:solidFill>
                  <a:srgbClr val="E7E6E6">
                    <a:lumMod val="50000"/>
                  </a:srgbClr>
                </a:solidFill>
                <a:latin typeface="Courier" panose="02060409020205020404" pitchFamily="49" charset="0"/>
              </a:rPr>
              <a:t>&gt;</a:t>
            </a:r>
            <a:r>
              <a:rPr lang="en-US" b="1">
                <a:solidFill>
                  <a:prstClr val="black"/>
                </a:solidFill>
                <a:latin typeface="Courier" panose="02060409020205020404" pitchFamily="49" charset="0"/>
              </a:rPr>
              <a:t>/</a:t>
            </a:r>
            <a:r>
              <a:rPr lang="en-US" b="1" err="1">
                <a:solidFill>
                  <a:prstClr val="black"/>
                </a:solidFill>
                <a:latin typeface="Courier" panose="02060409020205020404" pitchFamily="49" charset="0"/>
              </a:rPr>
              <a:t>street.idx</a:t>
            </a:r>
            <a:endParaRPr lang="en-US" b="1">
              <a:solidFill>
                <a:prstClr val="black"/>
              </a:solidFill>
              <a:latin typeface="Courier" panose="020604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4B574-05DE-4F3E-9D41-24745859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3" y="2850618"/>
            <a:ext cx="8534374" cy="41268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B96953-F9BE-4157-892E-A755FB2C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37" y="3467793"/>
            <a:ext cx="4025223" cy="2853862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001B9C-9293-4776-B6DF-E4FBE7DCD7CF}"/>
              </a:ext>
            </a:extLst>
          </p:cNvPr>
          <p:cNvSpPr txBox="1"/>
          <p:nvPr/>
        </p:nvSpPr>
        <p:spPr>
          <a:xfrm>
            <a:off x="5453302" y="3997776"/>
            <a:ext cx="214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nano editor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CEE66E-EFC7-4153-BCEC-8E38DE7FCF7F}"/>
              </a:ext>
            </a:extLst>
          </p:cNvPr>
          <p:cNvCxnSpPr>
            <a:cxnSpLocks/>
          </p:cNvCxnSpPr>
          <p:nvPr/>
        </p:nvCxnSpPr>
        <p:spPr>
          <a:xfrm flipH="1">
            <a:off x="2884603" y="4167053"/>
            <a:ext cx="2818613" cy="5369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06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3EA4-A0D8-49BF-B502-524485A6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07492"/>
          </a:xfrm>
        </p:spPr>
        <p:txBody>
          <a:bodyPr/>
          <a:lstStyle/>
          <a:p>
            <a:r>
              <a:rPr lang="en-US"/>
              <a:t>New Identity?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BE657-068B-431E-97C1-EA45942BA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57" y="1962165"/>
            <a:ext cx="4435224" cy="272819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27802-7C9C-49D8-8B35-CF17C35C6199}"/>
              </a:ext>
            </a:extLst>
          </p:cNvPr>
          <p:cNvSpPr txBox="1">
            <a:spLocks/>
          </p:cNvSpPr>
          <p:nvPr/>
        </p:nvSpPr>
        <p:spPr>
          <a:xfrm>
            <a:off x="628650" y="1323975"/>
            <a:ext cx="7886700" cy="72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29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0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7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43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5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Add street names!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58D80-C58E-4AD3-B58A-0E5F6614FFB8}"/>
              </a:ext>
            </a:extLst>
          </p:cNvPr>
          <p:cNvSpPr txBox="1"/>
          <p:nvPr/>
        </p:nvSpPr>
        <p:spPr>
          <a:xfrm>
            <a:off x="2653542" y="2771351"/>
            <a:ext cx="214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Added street names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9AAD5-C46D-4668-900F-192C4A65A7C5}"/>
              </a:ext>
            </a:extLst>
          </p:cNvPr>
          <p:cNvCxnSpPr>
            <a:cxnSpLocks/>
          </p:cNvCxnSpPr>
          <p:nvPr/>
        </p:nvCxnSpPr>
        <p:spPr>
          <a:xfrm flipH="1">
            <a:off x="1753388" y="3109905"/>
            <a:ext cx="1244336" cy="856017"/>
          </a:xfrm>
          <a:prstGeom prst="straightConnector1">
            <a:avLst/>
          </a:prstGeom>
          <a:ln w="25400">
            <a:solidFill>
              <a:srgbClr val="545BA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FA1C7C-72F0-49F1-868F-9A8CBA3A2547}"/>
              </a:ext>
            </a:extLst>
          </p:cNvPr>
          <p:cNvSpPr txBox="1"/>
          <p:nvPr/>
        </p:nvSpPr>
        <p:spPr>
          <a:xfrm>
            <a:off x="5300200" y="2356767"/>
            <a:ext cx="3577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To Exit the nano editor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Press </a:t>
            </a:r>
            <a:r>
              <a:rPr lang="en-US" sz="2000" err="1">
                <a:solidFill>
                  <a:schemeClr val="tx1"/>
                </a:solidFill>
              </a:rPr>
              <a:t>CTRL+x</a:t>
            </a:r>
            <a:r>
              <a:rPr lang="en-US" sz="2000">
                <a:solidFill>
                  <a:schemeClr val="tx1"/>
                </a:solidFill>
              </a:rPr>
              <a:t> to exit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Press “y” for yes that you want to save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Hit ENTER to confirm the file name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6BD63A-C21E-40C8-BCBF-2640B1A0D1D5}"/>
              </a:ext>
            </a:extLst>
          </p:cNvPr>
          <p:cNvSpPr txBox="1">
            <a:spLocks/>
          </p:cNvSpPr>
          <p:nvPr/>
        </p:nvSpPr>
        <p:spPr>
          <a:xfrm>
            <a:off x="507672" y="5031500"/>
            <a:ext cx="7886700" cy="72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29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0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7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43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5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/>
              <a:t>Use the </a:t>
            </a:r>
            <a:r>
              <a:rPr lang="en-US" sz="2000">
                <a:latin typeface="Courier" panose="02060409020205020404" pitchFamily="49" charset="0"/>
              </a:rPr>
              <a:t>rig</a:t>
            </a:r>
            <a:r>
              <a:rPr lang="en-US" sz="2000" b="0"/>
              <a:t> command until you see one of your new streets!</a:t>
            </a:r>
          </a:p>
        </p:txBody>
      </p:sp>
    </p:spTree>
    <p:extLst>
      <p:ext uri="{BB962C8B-B14F-4D97-AF65-F5344CB8AC3E}">
        <p14:creationId xmlns:p14="http://schemas.microsoft.com/office/powerpoint/2010/main" val="3085827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C61631-2961-407B-9B99-503B2AD9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3" y="3880579"/>
            <a:ext cx="8415458" cy="1507920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C5FD2-BD98-4905-B187-E0B5518C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211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6BDB-AADD-4F67-8273-59A904EB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3" y="1338606"/>
            <a:ext cx="8682087" cy="4838358"/>
          </a:xfrm>
        </p:spPr>
        <p:txBody>
          <a:bodyPr/>
          <a:lstStyle/>
          <a:p>
            <a:r>
              <a:rPr lang="en-US"/>
              <a:t>Open a new Terminal</a:t>
            </a:r>
          </a:p>
          <a:p>
            <a:r>
              <a:rPr lang="en-US"/>
              <a:t>Navigate to the Desktop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cd Desktop</a:t>
            </a:r>
          </a:p>
          <a:p>
            <a:r>
              <a:rPr lang="en-US"/>
              <a:t>Download the </a:t>
            </a:r>
            <a:r>
              <a:rPr lang="en-US" err="1"/>
              <a:t>asciiaquarium</a:t>
            </a:r>
            <a:r>
              <a:rPr lang="en-US"/>
              <a:t>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BA9388-E759-42BA-B492-F5D04B88A56A}"/>
              </a:ext>
            </a:extLst>
          </p:cNvPr>
          <p:cNvSpPr txBox="1">
            <a:spLocks/>
          </p:cNvSpPr>
          <p:nvPr/>
        </p:nvSpPr>
        <p:spPr>
          <a:xfrm>
            <a:off x="76199" y="3348086"/>
            <a:ext cx="8991601" cy="60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29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0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7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43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5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err="1">
                <a:latin typeface="Courier" panose="02060409020205020404" pitchFamily="49" charset="0"/>
              </a:rPr>
              <a:t>wget</a:t>
            </a:r>
            <a:r>
              <a:rPr lang="en-US" sz="1600" b="1">
                <a:latin typeface="Courier" panose="02060409020205020404" pitchFamily="49" charset="0"/>
              </a:rPr>
              <a:t> http://www.robobunny.com/projects/asciiquarium/asciiquarium.tar.gz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15D29-8A18-4039-992D-5459254281EB}"/>
              </a:ext>
            </a:extLst>
          </p:cNvPr>
          <p:cNvSpPr txBox="1"/>
          <p:nvPr/>
        </p:nvSpPr>
        <p:spPr>
          <a:xfrm>
            <a:off x="2784217" y="5661876"/>
            <a:ext cx="214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</a:t>
            </a:r>
            <a:r>
              <a:rPr lang="en-US" sz="1600" err="1">
                <a:solidFill>
                  <a:srgbClr val="FF0000"/>
                </a:solidFill>
              </a:rPr>
              <a:t>wget</a:t>
            </a:r>
            <a:r>
              <a:rPr lang="en-US" sz="1600">
                <a:solidFill>
                  <a:srgbClr val="FF0000"/>
                </a:solidFill>
              </a:rPr>
              <a:t> command retrieves content from web servers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0D34D5-E6FB-4587-A8A6-60369B70562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007151" y="4344063"/>
            <a:ext cx="851722" cy="13178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8490D1-375D-4936-973C-7BE938F2E25F}"/>
              </a:ext>
            </a:extLst>
          </p:cNvPr>
          <p:cNvSpPr txBox="1"/>
          <p:nvPr/>
        </p:nvSpPr>
        <p:spPr>
          <a:xfrm>
            <a:off x="6532776" y="1835344"/>
            <a:ext cx="214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You should see the asciiquarium.tar.gz file on your Desktop</a:t>
            </a:r>
          </a:p>
        </p:txBody>
      </p:sp>
    </p:spTree>
    <p:extLst>
      <p:ext uri="{BB962C8B-B14F-4D97-AF65-F5344CB8AC3E}">
        <p14:creationId xmlns:p14="http://schemas.microsoft.com/office/powerpoint/2010/main" val="369819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4C3FD9-9F6D-47A2-BF77-D1C8CD27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19" y="1527488"/>
            <a:ext cx="3680779" cy="428281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73788-AFBA-44E2-AD56-9F8CEAA4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CD964-2B94-4058-A27F-8EBE5B5C96AA}"/>
              </a:ext>
            </a:extLst>
          </p:cNvPr>
          <p:cNvSpPr txBox="1"/>
          <p:nvPr/>
        </p:nvSpPr>
        <p:spPr>
          <a:xfrm>
            <a:off x="62206" y="2345455"/>
            <a:ext cx="4785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This is the website for www.robobunny.com/projects/asciiquarium, the </a:t>
            </a:r>
            <a:r>
              <a:rPr lang="en-US" sz="1600" err="1">
                <a:solidFill>
                  <a:srgbClr val="FF0000"/>
                </a:solidFill>
              </a:rPr>
              <a:t>wget</a:t>
            </a:r>
            <a:r>
              <a:rPr lang="en-US" sz="1600">
                <a:solidFill>
                  <a:srgbClr val="FF0000"/>
                </a:solidFill>
              </a:rPr>
              <a:t> command goes to this website and pulls the asciiquarium.tar.gz file from this website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0B428F-C819-4241-B17A-F46C62BC2825}"/>
              </a:ext>
            </a:extLst>
          </p:cNvPr>
          <p:cNvCxnSpPr>
            <a:cxnSpLocks/>
          </p:cNvCxnSpPr>
          <p:nvPr/>
        </p:nvCxnSpPr>
        <p:spPr>
          <a:xfrm>
            <a:off x="3082565" y="3429000"/>
            <a:ext cx="1847654" cy="5208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D1ED85-1F14-4C11-9058-94481E7BF579}"/>
              </a:ext>
            </a:extLst>
          </p:cNvPr>
          <p:cNvSpPr txBox="1"/>
          <p:nvPr/>
        </p:nvSpPr>
        <p:spPr>
          <a:xfrm>
            <a:off x="1027286" y="4218345"/>
            <a:ext cx="3186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What is a tar.gz file?  It is similar to a .zip file, it is a much larger file that is compressed down to a much smaller file</a:t>
            </a:r>
          </a:p>
        </p:txBody>
      </p:sp>
    </p:spTree>
    <p:extLst>
      <p:ext uri="{BB962C8B-B14F-4D97-AF65-F5344CB8AC3E}">
        <p14:creationId xmlns:p14="http://schemas.microsoft.com/office/powerpoint/2010/main" val="3819690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5D78B0-B5B0-4B90-8FEA-3EE25599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2" y="2962099"/>
            <a:ext cx="6956415" cy="1325032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72CF3-4FD0-423B-865D-2FC25B11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011186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60D5-0979-4D7A-AC9F-24209ABD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703"/>
            <a:ext cx="7886700" cy="4640395"/>
          </a:xfrm>
        </p:spPr>
        <p:txBody>
          <a:bodyPr>
            <a:normAutofit/>
          </a:bodyPr>
          <a:lstStyle/>
          <a:p>
            <a:r>
              <a:rPr lang="en-US" sz="2400"/>
              <a:t>Decompress the file using the following command:</a:t>
            </a:r>
          </a:p>
          <a:p>
            <a:pPr marL="457172" lvl="1" indent="0">
              <a:buNone/>
            </a:pPr>
            <a:r>
              <a:rPr lang="en-US" sz="2000" b="1">
                <a:latin typeface="Courier" panose="02060409020205020404" pitchFamily="49" charset="0"/>
              </a:rPr>
              <a:t>tar -</a:t>
            </a:r>
            <a:r>
              <a:rPr lang="en-US" sz="2000" b="1" err="1">
                <a:latin typeface="Courier" panose="02060409020205020404" pitchFamily="49" charset="0"/>
              </a:rPr>
              <a:t>zxf</a:t>
            </a:r>
            <a:r>
              <a:rPr lang="en-US" sz="2000" b="1">
                <a:latin typeface="Courier" panose="02060409020205020404" pitchFamily="49" charset="0"/>
              </a:rPr>
              <a:t> asciiquarium.tar.gz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70E0-0172-404E-920F-708D329AD416}"/>
              </a:ext>
            </a:extLst>
          </p:cNvPr>
          <p:cNvSpPr txBox="1"/>
          <p:nvPr/>
        </p:nvSpPr>
        <p:spPr>
          <a:xfrm>
            <a:off x="1263192" y="5041919"/>
            <a:ext cx="4589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You should see the asciiquarium_1.1 directory appear on your Desktop!  This file has been decompressed/unzipped and brought to the Desktop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2FCE8D-804B-4DD6-963F-B223A9919B42}"/>
              </a:ext>
            </a:extLst>
          </p:cNvPr>
          <p:cNvCxnSpPr>
            <a:cxnSpLocks/>
          </p:cNvCxnSpPr>
          <p:nvPr/>
        </p:nvCxnSpPr>
        <p:spPr>
          <a:xfrm flipH="1" flipV="1">
            <a:off x="1046375" y="3903901"/>
            <a:ext cx="593889" cy="10074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06CF14-4738-4A37-BAD8-6B485CCD7AFF}"/>
              </a:ext>
            </a:extLst>
          </p:cNvPr>
          <p:cNvSpPr txBox="1"/>
          <p:nvPr/>
        </p:nvSpPr>
        <p:spPr>
          <a:xfrm>
            <a:off x="6047239" y="4588309"/>
            <a:ext cx="2662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-x extracts the files</a:t>
            </a:r>
          </a:p>
          <a:p>
            <a:r>
              <a:rPr lang="en-US" sz="1600">
                <a:solidFill>
                  <a:srgbClr val="FF0000"/>
                </a:solidFill>
              </a:rPr>
              <a:t>-f denotes the file</a:t>
            </a:r>
          </a:p>
          <a:p>
            <a:r>
              <a:rPr lang="en-US" sz="1600">
                <a:solidFill>
                  <a:srgbClr val="FF0000"/>
                </a:solidFill>
              </a:rPr>
              <a:t>-z filters the .</a:t>
            </a:r>
            <a:r>
              <a:rPr lang="en-US" sz="1600" err="1">
                <a:solidFill>
                  <a:srgbClr val="FF0000"/>
                </a:solidFill>
              </a:rPr>
              <a:t>gz</a:t>
            </a:r>
            <a:endParaRPr lang="en-US" sz="1600">
              <a:solidFill>
                <a:srgbClr val="FF0000"/>
              </a:solidFill>
            </a:endParaRPr>
          </a:p>
          <a:p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3B9-D16F-4DE6-8955-294B58C4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AA1C-5A68-494A-A4AE-3838B27B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thing you need to do is make sure your APT repository is up to date, run the following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B0423-BFD4-4102-91B9-3CE8DCAA7D3A}"/>
              </a:ext>
            </a:extLst>
          </p:cNvPr>
          <p:cNvSpPr txBox="1"/>
          <p:nvPr/>
        </p:nvSpPr>
        <p:spPr>
          <a:xfrm>
            <a:off x="1319702" y="4320916"/>
            <a:ext cx="360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This is the simple command to update the APT repository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55B484-7583-48CA-A409-8F446D27D3FB}"/>
              </a:ext>
            </a:extLst>
          </p:cNvPr>
          <p:cNvCxnSpPr>
            <a:cxnSpLocks/>
          </p:cNvCxnSpPr>
          <p:nvPr/>
        </p:nvCxnSpPr>
        <p:spPr>
          <a:xfrm flipV="1">
            <a:off x="3122677" y="3465108"/>
            <a:ext cx="308680" cy="8919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E17B74-0175-4EFD-BD93-D8A0B89C9341}"/>
              </a:ext>
            </a:extLst>
          </p:cNvPr>
          <p:cNvCxnSpPr/>
          <p:nvPr/>
        </p:nvCxnSpPr>
        <p:spPr>
          <a:xfrm>
            <a:off x="1197204" y="3429000"/>
            <a:ext cx="33088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59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320C-148B-4C56-A6B3-F9C2026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16918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E2E2-1844-46A0-97EC-17DECBFB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2046"/>
            <a:ext cx="7886700" cy="4894918"/>
          </a:xfrm>
        </p:spPr>
        <p:txBody>
          <a:bodyPr/>
          <a:lstStyle/>
          <a:p>
            <a:r>
              <a:rPr lang="en-US"/>
              <a:t>Navigate into the asciiquarium_1.1 folder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cd asciiquarium_1.1</a:t>
            </a:r>
          </a:p>
          <a:p>
            <a:r>
              <a:rPr lang="en-US"/>
              <a:t>List out the files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ls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B0D34-113C-4447-A7A9-2ECB30DC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90" y="3280420"/>
            <a:ext cx="7151620" cy="123501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EEDD82-6C7B-49DC-8458-52C82CEBFEB3}"/>
              </a:ext>
            </a:extLst>
          </p:cNvPr>
          <p:cNvSpPr txBox="1"/>
          <p:nvPr/>
        </p:nvSpPr>
        <p:spPr>
          <a:xfrm>
            <a:off x="1834341" y="4915095"/>
            <a:ext cx="5475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You should see the </a:t>
            </a:r>
            <a:r>
              <a:rPr lang="en-US" sz="1600" err="1">
                <a:solidFill>
                  <a:srgbClr val="FF0000"/>
                </a:solidFill>
              </a:rPr>
              <a:t>asciiquarium</a:t>
            </a:r>
            <a:r>
              <a:rPr lang="en-US" sz="1600">
                <a:solidFill>
                  <a:srgbClr val="FF0000"/>
                </a:solidFill>
              </a:rPr>
              <a:t> program as well as the README document!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9ED70-46F4-413B-A5F7-D1D4281F4F32}"/>
              </a:ext>
            </a:extLst>
          </p:cNvPr>
          <p:cNvCxnSpPr>
            <a:cxnSpLocks/>
          </p:cNvCxnSpPr>
          <p:nvPr/>
        </p:nvCxnSpPr>
        <p:spPr>
          <a:xfrm flipH="1" flipV="1">
            <a:off x="1834340" y="3897929"/>
            <a:ext cx="588349" cy="10078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0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7EA0FF-40AF-409A-8066-10EA419E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1" y="2963260"/>
            <a:ext cx="8280517" cy="145591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6C964-E5C0-4552-A8ED-6B6AD55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67A6-41B1-405D-8581-648E5CD2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89435"/>
            <a:ext cx="8204265" cy="4687529"/>
          </a:xfrm>
        </p:spPr>
        <p:txBody>
          <a:bodyPr/>
          <a:lstStyle/>
          <a:p>
            <a:r>
              <a:rPr lang="en-US"/>
              <a:t>Try to use the following command: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./</a:t>
            </a:r>
            <a:r>
              <a:rPr lang="en-US" b="1" err="1">
                <a:latin typeface="Courier" panose="02060409020205020404" pitchFamily="49" charset="0"/>
              </a:rPr>
              <a:t>asciiquarium</a:t>
            </a:r>
            <a:r>
              <a:rPr lang="en-US" b="1">
                <a:latin typeface="Courier" panose="02060409020205020404" pitchFamily="49" charset="0"/>
              </a:rPr>
              <a:t> </a:t>
            </a:r>
            <a:r>
              <a:rPr lang="en-US"/>
              <a:t>or </a:t>
            </a: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./</a:t>
            </a:r>
            <a:r>
              <a:rPr lang="en-US" b="1" err="1">
                <a:latin typeface="Courier" panose="02060409020205020404" pitchFamily="49" charset="0"/>
              </a:rPr>
              <a:t>asciiquarium</a:t>
            </a:r>
            <a:endParaRPr lang="en-US" b="1">
              <a:latin typeface="Courier" panose="02060409020205020404" pitchFamily="49" charset="0"/>
            </a:endParaRPr>
          </a:p>
          <a:p>
            <a:pPr lvl="2"/>
            <a:r>
              <a:rPr lang="en-US"/>
              <a:t>You should have received “command not found”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23699-8639-4038-B708-CDF3EBBE73F0}"/>
              </a:ext>
            </a:extLst>
          </p:cNvPr>
          <p:cNvSpPr txBox="1"/>
          <p:nvPr/>
        </p:nvSpPr>
        <p:spPr>
          <a:xfrm>
            <a:off x="3568307" y="5127984"/>
            <a:ext cx="36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</a:t>
            </a:r>
            <a:r>
              <a:rPr lang="en-US" sz="1600" err="1">
                <a:solidFill>
                  <a:srgbClr val="FF0000"/>
                </a:solidFill>
              </a:rPr>
              <a:t>asciiquarium</a:t>
            </a:r>
            <a:r>
              <a:rPr lang="en-US" sz="1600">
                <a:solidFill>
                  <a:srgbClr val="FF0000"/>
                </a:solidFill>
              </a:rPr>
              <a:t> program is not executable at this point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279909-5015-4163-9642-861155B0F1D0}"/>
              </a:ext>
            </a:extLst>
          </p:cNvPr>
          <p:cNvCxnSpPr>
            <a:cxnSpLocks/>
          </p:cNvCxnSpPr>
          <p:nvPr/>
        </p:nvCxnSpPr>
        <p:spPr>
          <a:xfrm flipH="1" flipV="1">
            <a:off x="4892511" y="3955779"/>
            <a:ext cx="593889" cy="11629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D9C97A-0020-4DA2-996E-E12EBB07D8E9}"/>
              </a:ext>
            </a:extLst>
          </p:cNvPr>
          <p:cNvSpPr txBox="1"/>
          <p:nvPr/>
        </p:nvSpPr>
        <p:spPr>
          <a:xfrm>
            <a:off x="6537781" y="1372111"/>
            <a:ext cx="2453915" cy="58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dot slash executes a program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D39E86-5CD1-4403-920D-5BC9132A7938}"/>
              </a:ext>
            </a:extLst>
          </p:cNvPr>
          <p:cNvCxnSpPr>
            <a:cxnSpLocks/>
          </p:cNvCxnSpPr>
          <p:nvPr/>
        </p:nvCxnSpPr>
        <p:spPr>
          <a:xfrm flipH="1">
            <a:off x="5627803" y="1833570"/>
            <a:ext cx="1442300" cy="154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17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14DB-B755-4834-B39C-36415F7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152588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34AD-755B-46E7-BAAE-2DFE6F6D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2812"/>
            <a:ext cx="7886700" cy="4414152"/>
          </a:xfrm>
        </p:spPr>
        <p:txBody>
          <a:bodyPr/>
          <a:lstStyle/>
          <a:p>
            <a:r>
              <a:rPr lang="en-US"/>
              <a:t>Make the </a:t>
            </a:r>
            <a:r>
              <a:rPr lang="en-US" err="1"/>
              <a:t>asciiquarium</a:t>
            </a:r>
            <a:r>
              <a:rPr lang="en-US"/>
              <a:t> file executable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chmod</a:t>
            </a:r>
            <a:r>
              <a:rPr lang="en-US" b="1">
                <a:latin typeface="Courier" panose="02060409020205020404" pitchFamily="49" charset="0"/>
              </a:rPr>
              <a:t> +x </a:t>
            </a:r>
            <a:r>
              <a:rPr lang="en-US" b="1" err="1">
                <a:latin typeface="Courier" panose="02060409020205020404" pitchFamily="49" charset="0"/>
              </a:rPr>
              <a:t>asciiquarium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Use </a:t>
            </a:r>
            <a:r>
              <a:rPr lang="en-US" b="1">
                <a:latin typeface="Courier" panose="02060409020205020404" pitchFamily="49" charset="0"/>
              </a:rPr>
              <a:t>ls</a:t>
            </a:r>
            <a:r>
              <a:rPr lang="en-US"/>
              <a:t> to check that it is now executable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FD20B-9694-4D92-9D72-29DF67F2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10" y="3429000"/>
            <a:ext cx="6726540" cy="125144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E6E8D-4096-4A7B-B1C4-2ED890C208DF}"/>
              </a:ext>
            </a:extLst>
          </p:cNvPr>
          <p:cNvSpPr txBox="1"/>
          <p:nvPr/>
        </p:nvSpPr>
        <p:spPr>
          <a:xfrm>
            <a:off x="1551537" y="5254459"/>
            <a:ext cx="579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Notice the </a:t>
            </a:r>
            <a:r>
              <a:rPr lang="en-US" sz="1600" err="1">
                <a:solidFill>
                  <a:srgbClr val="FF0000"/>
                </a:solidFill>
              </a:rPr>
              <a:t>asciiquarium</a:t>
            </a:r>
            <a:r>
              <a:rPr lang="en-US" sz="1600">
                <a:solidFill>
                  <a:srgbClr val="FF0000"/>
                </a:solidFill>
              </a:rPr>
              <a:t> has changed colors.  The “</a:t>
            </a:r>
            <a:r>
              <a:rPr lang="en-US" sz="1600" err="1">
                <a:solidFill>
                  <a:srgbClr val="FF0000"/>
                </a:solidFill>
              </a:rPr>
              <a:t>chmod</a:t>
            </a:r>
            <a:r>
              <a:rPr lang="en-US" sz="1600">
                <a:solidFill>
                  <a:srgbClr val="FF0000"/>
                </a:solidFill>
              </a:rPr>
              <a:t> +x” command makes </a:t>
            </a:r>
            <a:r>
              <a:rPr lang="en-US" sz="1600" err="1">
                <a:solidFill>
                  <a:srgbClr val="FF0000"/>
                </a:solidFill>
              </a:rPr>
              <a:t>asciiquarium</a:t>
            </a:r>
            <a:r>
              <a:rPr lang="en-US" sz="1600">
                <a:solidFill>
                  <a:srgbClr val="FF0000"/>
                </a:solidFill>
              </a:rPr>
              <a:t> an executable 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C6B8AC-FDA2-48C7-8E3F-E0EDCD3FD6C9}"/>
              </a:ext>
            </a:extLst>
          </p:cNvPr>
          <p:cNvCxnSpPr>
            <a:cxnSpLocks/>
          </p:cNvCxnSpPr>
          <p:nvPr/>
        </p:nvCxnSpPr>
        <p:spPr>
          <a:xfrm flipH="1" flipV="1">
            <a:off x="2149311" y="4463506"/>
            <a:ext cx="263951" cy="7909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83F927-3217-4E4D-918D-E0A35B4236D6}"/>
              </a:ext>
            </a:extLst>
          </p:cNvPr>
          <p:cNvCxnSpPr>
            <a:cxnSpLocks/>
          </p:cNvCxnSpPr>
          <p:nvPr/>
        </p:nvCxnSpPr>
        <p:spPr>
          <a:xfrm flipH="1" flipV="1">
            <a:off x="2867221" y="3874416"/>
            <a:ext cx="706201" cy="1380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56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35A9-9DE5-48C6-95B2-891C72BF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6345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CCB9-69DC-4ED3-9C31-73717003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5740"/>
            <a:ext cx="7886700" cy="4791224"/>
          </a:xfrm>
        </p:spPr>
        <p:txBody>
          <a:bodyPr/>
          <a:lstStyle/>
          <a:p>
            <a:r>
              <a:rPr lang="en-US"/>
              <a:t>Try to execute the </a:t>
            </a:r>
            <a:r>
              <a:rPr lang="en-US" err="1"/>
              <a:t>asciiquarium</a:t>
            </a:r>
            <a:endParaRPr lang="en-US"/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./</a:t>
            </a:r>
            <a:r>
              <a:rPr lang="en-US" b="1" err="1">
                <a:latin typeface="Courier" panose="02060409020205020404" pitchFamily="49" charset="0"/>
              </a:rPr>
              <a:t>asciiquarium</a:t>
            </a:r>
            <a:r>
              <a:rPr lang="en-US" b="1">
                <a:latin typeface="Courier" panose="02060409020205020404" pitchFamily="49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1674C-4FFD-4C70-812A-E4AD6CA1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58266"/>
            <a:ext cx="3610467" cy="282232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09FA0-0F29-4CC4-B0E0-ED8690B4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246" y="2759768"/>
            <a:ext cx="4962104" cy="86913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73C0F-D874-47BB-AC44-922DDF4807C9}"/>
              </a:ext>
            </a:extLst>
          </p:cNvPr>
          <p:cNvSpPr txBox="1"/>
          <p:nvPr/>
        </p:nvSpPr>
        <p:spPr>
          <a:xfrm>
            <a:off x="1343145" y="5767885"/>
            <a:ext cx="5791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Working </a:t>
            </a:r>
            <a:r>
              <a:rPr lang="en-US" sz="1600" err="1">
                <a:solidFill>
                  <a:srgbClr val="FF0000"/>
                </a:solidFill>
              </a:rPr>
              <a:t>asciiquarium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95EDB8-661B-405F-B4BF-F9806CF4BBEE}"/>
              </a:ext>
            </a:extLst>
          </p:cNvPr>
          <p:cNvCxnSpPr>
            <a:cxnSpLocks/>
          </p:cNvCxnSpPr>
          <p:nvPr/>
        </p:nvCxnSpPr>
        <p:spPr>
          <a:xfrm flipH="1" flipV="1">
            <a:off x="2697539" y="4303308"/>
            <a:ext cx="706201" cy="1380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838A68-CD7A-4683-BC78-C5105E332CF3}"/>
              </a:ext>
            </a:extLst>
          </p:cNvPr>
          <p:cNvSpPr txBox="1"/>
          <p:nvPr/>
        </p:nvSpPr>
        <p:spPr>
          <a:xfrm>
            <a:off x="4904885" y="4283358"/>
            <a:ext cx="421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Chances are that you need to install Term::Animation, the next few slides will walk through installing Term::Animation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8EA18-CE12-40E4-A1E4-E3E7905C3E34}"/>
              </a:ext>
            </a:extLst>
          </p:cNvPr>
          <p:cNvCxnSpPr>
            <a:cxnSpLocks/>
          </p:cNvCxnSpPr>
          <p:nvPr/>
        </p:nvCxnSpPr>
        <p:spPr>
          <a:xfrm flipH="1" flipV="1">
            <a:off x="5036958" y="2777276"/>
            <a:ext cx="706201" cy="1380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90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EABC-4F25-49A6-9665-88BF894C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5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D880-A557-44DD-9CE8-2D4443C3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94" y="1282045"/>
            <a:ext cx="7886700" cy="4498993"/>
          </a:xfrm>
        </p:spPr>
        <p:txBody>
          <a:bodyPr>
            <a:normAutofit/>
          </a:bodyPr>
          <a:lstStyle/>
          <a:p>
            <a:r>
              <a:rPr lang="en-US" sz="2400"/>
              <a:t>Use the following commands to install Term-Animation</a:t>
            </a:r>
          </a:p>
          <a:p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sudo</a:t>
            </a:r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 apt-get install </a:t>
            </a:r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libcurses-perl</a:t>
            </a:r>
            <a:endParaRPr lang="en-US" sz="1800" b="1">
              <a:solidFill>
                <a:srgbClr val="212529"/>
              </a:solidFill>
              <a:latin typeface="Courier" panose="02060409020205020404" pitchFamily="49" charset="0"/>
            </a:endParaRPr>
          </a:p>
          <a:p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cd /</a:t>
            </a:r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tmp</a:t>
            </a:r>
            <a:endParaRPr lang="en-US" sz="1800" b="1">
              <a:solidFill>
                <a:srgbClr val="212529"/>
              </a:solidFill>
              <a:latin typeface="Courier" panose="02060409020205020404" pitchFamily="49" charset="0"/>
            </a:endParaRPr>
          </a:p>
          <a:p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wget</a:t>
            </a:r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 http://search.cpan.org/CPAN/authors/id/K/KB/KBAUCOM/Term-Animation-2.4.tar.gz</a:t>
            </a:r>
          </a:p>
          <a:p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tar -</a:t>
            </a:r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zxf</a:t>
            </a:r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 Term-Animation-2.4.tar.gz</a:t>
            </a:r>
          </a:p>
          <a:p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cd Term-Animation-2.4/</a:t>
            </a:r>
          </a:p>
          <a:p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perl</a:t>
            </a:r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 Makefile.PL &amp;&amp; make &amp;&amp; make test</a:t>
            </a:r>
          </a:p>
          <a:p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sudo</a:t>
            </a:r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 make install</a:t>
            </a:r>
            <a:endParaRPr lang="en-US" sz="1800" b="1">
              <a:latin typeface="Courier" panose="020604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8EF37-DCAD-4FF3-8057-02D83BA39235}"/>
              </a:ext>
            </a:extLst>
          </p:cNvPr>
          <p:cNvSpPr txBox="1"/>
          <p:nvPr/>
        </p:nvSpPr>
        <p:spPr>
          <a:xfrm>
            <a:off x="3187734" y="5174810"/>
            <a:ext cx="4184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“&amp;&amp;” command executes the next command if and only if the previous command succeeds.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841A6-9FCB-4473-8909-63E7796B3845}"/>
              </a:ext>
            </a:extLst>
          </p:cNvPr>
          <p:cNvCxnSpPr>
            <a:cxnSpLocks/>
          </p:cNvCxnSpPr>
          <p:nvPr/>
        </p:nvCxnSpPr>
        <p:spPr>
          <a:xfrm flipH="1" flipV="1">
            <a:off x="3337386" y="4421171"/>
            <a:ext cx="932957" cy="7536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0E56EF-BF27-40BC-BB1F-23AFD3927A21}"/>
              </a:ext>
            </a:extLst>
          </p:cNvPr>
          <p:cNvCxnSpPr>
            <a:cxnSpLocks/>
          </p:cNvCxnSpPr>
          <p:nvPr/>
        </p:nvCxnSpPr>
        <p:spPr>
          <a:xfrm flipH="1" flipV="1">
            <a:off x="4397604" y="4351376"/>
            <a:ext cx="348792" cy="8234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01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5981-83F7-4E12-BB73-6F4CE62E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13224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EE8F-66A9-4D74-B1EB-6C1F077B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8353"/>
            <a:ext cx="7886700" cy="4998612"/>
          </a:xfrm>
        </p:spPr>
        <p:txBody>
          <a:bodyPr>
            <a:normAutofit/>
          </a:bodyPr>
          <a:lstStyle/>
          <a:p>
            <a:r>
              <a:rPr lang="en-US" sz="2400"/>
              <a:t>Let’s try to run the aquarium again, navigate to the aquarium directory</a:t>
            </a:r>
          </a:p>
          <a:p>
            <a:pPr marL="457172" lvl="1" indent="0">
              <a:buNone/>
            </a:pPr>
            <a:r>
              <a:rPr lang="en-US" sz="2000" b="1">
                <a:latin typeface="Courier" panose="02060409020205020404" pitchFamily="49" charset="0"/>
              </a:rPr>
              <a:t>cd 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anose="02060409020205020404" pitchFamily="49" charset="0"/>
              </a:rPr>
              <a:t>path_to_asciiquarium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urier" panose="02060409020205020404" pitchFamily="49" charset="0"/>
              </a:rPr>
              <a:t>&gt;</a:t>
            </a:r>
          </a:p>
          <a:p>
            <a:r>
              <a:rPr lang="en-US" sz="2400"/>
              <a:t>Execute the aquarium</a:t>
            </a:r>
          </a:p>
          <a:p>
            <a:pPr marL="457172" lvl="1" indent="0">
              <a:buNone/>
            </a:pPr>
            <a:r>
              <a:rPr lang="en-US" sz="2000" b="1">
                <a:latin typeface="Courier" panose="02060409020205020404" pitchFamily="49" charset="0"/>
              </a:rPr>
              <a:t>./</a:t>
            </a:r>
            <a:r>
              <a:rPr lang="en-US" sz="2000" b="1" err="1">
                <a:latin typeface="Courier" panose="02060409020205020404" pitchFamily="49" charset="0"/>
              </a:rPr>
              <a:t>asciiquarium</a:t>
            </a:r>
            <a:endParaRPr lang="en-US" sz="2000" b="1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2A711-7B11-46F9-BCCB-6914FF3F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574" y="2802782"/>
            <a:ext cx="5403917" cy="302298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9A35C-7F6B-4BF6-B37C-205BD1AABD13}"/>
              </a:ext>
            </a:extLst>
          </p:cNvPr>
          <p:cNvSpPr txBox="1"/>
          <p:nvPr/>
        </p:nvSpPr>
        <p:spPr>
          <a:xfrm>
            <a:off x="208863" y="4040839"/>
            <a:ext cx="2902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Can press “q” or CTRL+C to exit the aquarium</a:t>
            </a:r>
          </a:p>
        </p:txBody>
      </p:sp>
    </p:spTree>
    <p:extLst>
      <p:ext uri="{BB962C8B-B14F-4D97-AF65-F5344CB8AC3E}">
        <p14:creationId xmlns:p14="http://schemas.microsoft.com/office/powerpoint/2010/main" val="277066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3692-840B-4DC5-A31E-B20AC6D9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3918-0BCF-454A-AE9B-DAFBFA50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APT (Advanced Package Tool) is a tool to gain access to software repositories for certain Linux distros.</a:t>
            </a:r>
          </a:p>
          <a:p>
            <a:r>
              <a:rPr lang="en-US" sz="2400"/>
              <a:t>Search a repository with the following command:</a:t>
            </a:r>
          </a:p>
          <a:p>
            <a:pPr marL="457172" lvl="1" indent="0">
              <a:buNone/>
            </a:pPr>
            <a:r>
              <a:rPr lang="en-US" sz="2000" b="1" err="1">
                <a:latin typeface="Courier" panose="02060409020205020404" pitchFamily="49" charset="0"/>
              </a:rPr>
              <a:t>sudo</a:t>
            </a:r>
            <a:r>
              <a:rPr lang="en-US" sz="2000" b="1">
                <a:latin typeface="Courier" panose="02060409020205020404" pitchFamily="49" charset="0"/>
              </a:rPr>
              <a:t> apt-cache search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sz="2000" b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what_to_search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&gt; </a:t>
            </a:r>
          </a:p>
          <a:p>
            <a:r>
              <a:rPr lang="en-US" sz="2400"/>
              <a:t>Install a program from the repository with the following command:</a:t>
            </a:r>
          </a:p>
          <a:p>
            <a:pPr marL="457172" lvl="1" indent="0">
              <a:buNone/>
            </a:pPr>
            <a:r>
              <a:rPr lang="en-US" sz="2000" b="1" err="1">
                <a:latin typeface="Courier" panose="02060409020205020404" pitchFamily="49" charset="0"/>
              </a:rPr>
              <a:t>sudo</a:t>
            </a:r>
            <a:r>
              <a:rPr lang="en-US" sz="2000" b="1">
                <a:latin typeface="Courier" panose="02060409020205020404" pitchFamily="49" charset="0"/>
              </a:rPr>
              <a:t> apt-get install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sz="2000" b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program_name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&gt; </a:t>
            </a:r>
          </a:p>
          <a:p>
            <a:pPr marL="457172" lvl="1" indent="0">
              <a:buNone/>
            </a:pPr>
            <a:endParaRPr lang="en-US" b="1">
              <a:solidFill>
                <a:schemeClr val="tx1">
                  <a:lumMod val="50000"/>
                  <a:lumOff val="50000"/>
                </a:schemeClr>
              </a:solidFill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1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63AB-089F-4BDE-A320-A0EB1AF3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4872"/>
            <a:ext cx="7886700" cy="1325563"/>
          </a:xfrm>
        </p:spPr>
        <p:txBody>
          <a:bodyPr/>
          <a:lstStyle/>
          <a:p>
            <a:r>
              <a:rPr lang="en-US"/>
              <a:t>APT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573A-5605-4356-80E3-BC5155FA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8459"/>
            <a:ext cx="5951259" cy="4351338"/>
          </a:xfrm>
        </p:spPr>
        <p:txBody>
          <a:bodyPr/>
          <a:lstStyle/>
          <a:p>
            <a:r>
              <a:rPr lang="en-US"/>
              <a:t>Search for the computer game snake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apt-cache search snake</a:t>
            </a:r>
          </a:p>
          <a:p>
            <a:r>
              <a:rPr lang="en-US"/>
              <a:t>Find the game </a:t>
            </a:r>
            <a:r>
              <a:rPr lang="en-US" b="1" err="1">
                <a:latin typeface="Courier" panose="02060409020205020404" pitchFamily="49" charset="0"/>
              </a:rPr>
              <a:t>nsnake</a:t>
            </a:r>
            <a:endParaRPr lang="en-US" b="1">
              <a:latin typeface="Courier" panose="02060409020205020404" pitchFamily="49" charset="0"/>
            </a:endParaRPr>
          </a:p>
          <a:p>
            <a:pPr lvl="1"/>
            <a:r>
              <a:rPr lang="en-US"/>
              <a:t>Notice that </a:t>
            </a:r>
            <a:r>
              <a:rPr lang="en-US" err="1"/>
              <a:t>nsnake</a:t>
            </a:r>
            <a:r>
              <a:rPr lang="en-US"/>
              <a:t> is a classic snake game on the terminal</a:t>
            </a:r>
          </a:p>
          <a:p>
            <a:r>
              <a:rPr lang="en-US"/>
              <a:t>Install </a:t>
            </a:r>
            <a:r>
              <a:rPr lang="en-US" err="1"/>
              <a:t>nsnake</a:t>
            </a:r>
            <a:endParaRPr lang="en-US"/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</a:t>
            </a:r>
            <a:r>
              <a:rPr lang="en-US" b="1" err="1">
                <a:latin typeface="Courier" panose="02060409020205020404" pitchFamily="49" charset="0"/>
              </a:rPr>
              <a:t>nsnake</a:t>
            </a: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0DAD2-8A41-45F8-8EA6-74F0FBCA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55" y="1234386"/>
            <a:ext cx="2780907" cy="134461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206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E57F-0980-4B43-AD89-B8841FB2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7739-8851-4CFF-AE69-7708A74D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68" y="1429701"/>
            <a:ext cx="6271771" cy="4351338"/>
          </a:xfrm>
        </p:spPr>
        <p:txBody>
          <a:bodyPr/>
          <a:lstStyle/>
          <a:p>
            <a:r>
              <a:rPr lang="en-US"/>
              <a:t>Once </a:t>
            </a:r>
            <a:r>
              <a:rPr lang="en-US" err="1"/>
              <a:t>nsnake</a:t>
            </a:r>
            <a:r>
              <a:rPr lang="en-US"/>
              <a:t> is installed, play </a:t>
            </a:r>
            <a:r>
              <a:rPr lang="en-US" err="1"/>
              <a:t>nsnake</a:t>
            </a:r>
            <a:r>
              <a:rPr lang="en-US"/>
              <a:t> with the following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nsnake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Once done, use the following command to remove </a:t>
            </a:r>
            <a:r>
              <a:rPr lang="en-US" err="1"/>
              <a:t>nsnake</a:t>
            </a:r>
            <a:r>
              <a:rPr lang="en-US"/>
              <a:t> from the system: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remove </a:t>
            </a:r>
            <a:r>
              <a:rPr lang="en-US" b="1" err="1">
                <a:latin typeface="Courier" panose="02060409020205020404" pitchFamily="49" charset="0"/>
              </a:rPr>
              <a:t>nsnake</a:t>
            </a: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48BF4-F0EC-4FB3-B4FE-7ACDF1673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39" y="2227799"/>
            <a:ext cx="2855958" cy="177013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E250A8-E5CE-4B75-9B65-D45CFDB6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77" y="4535043"/>
            <a:ext cx="7513631" cy="101592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7893C-D9E3-4E2B-84A5-0AB1A0FAE34A}"/>
              </a:ext>
            </a:extLst>
          </p:cNvPr>
          <p:cNvSpPr txBox="1"/>
          <p:nvPr/>
        </p:nvSpPr>
        <p:spPr>
          <a:xfrm>
            <a:off x="1545995" y="5957740"/>
            <a:ext cx="518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If you ever see a message like this, it’s just asking if you’re ok with making changes to the disk. You can just type “y” and hit ENTER to say yes.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6C7992-FB53-4A8D-9627-667D949598B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138366" y="5550970"/>
            <a:ext cx="1" cy="4067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9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AF3E-A44A-4F32-BE3A-26389706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E56B-669F-45C3-9B22-D4BE4A71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 </a:t>
            </a:r>
            <a:r>
              <a:rPr lang="en-US" err="1"/>
              <a:t>cowsay</a:t>
            </a:r>
            <a:endParaRPr lang="en-US"/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</a:t>
            </a:r>
            <a:r>
              <a:rPr lang="en-US" b="1" err="1">
                <a:latin typeface="Courier" panose="02060409020205020404" pitchFamily="49" charset="0"/>
              </a:rPr>
              <a:t>cowsay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Install fortune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fortune</a:t>
            </a:r>
          </a:p>
          <a:p>
            <a:r>
              <a:rPr lang="en-US"/>
              <a:t>Install lolcat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lolcat</a:t>
            </a:r>
          </a:p>
        </p:txBody>
      </p:sp>
    </p:spTree>
    <p:extLst>
      <p:ext uri="{BB962C8B-B14F-4D97-AF65-F5344CB8AC3E}">
        <p14:creationId xmlns:p14="http://schemas.microsoft.com/office/powerpoint/2010/main" val="70429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err="1"/>
              <a:t>cowsay</a:t>
            </a:r>
            <a:r>
              <a:rPr lang="en-US"/>
              <a:t> with the following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cowsay</a:t>
            </a:r>
            <a:r>
              <a:rPr lang="en-US" b="1">
                <a:latin typeface="Courier" panose="02060409020205020404" pitchFamily="49" charset="0"/>
              </a:rPr>
              <a:t> Hello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8E236-963B-40C4-BD29-82D5052B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83" y="3100764"/>
            <a:ext cx="4490383" cy="238589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912C04-5484-466A-97FD-C9F482024160}"/>
              </a:ext>
            </a:extLst>
          </p:cNvPr>
          <p:cNvSpPr txBox="1"/>
          <p:nvPr/>
        </p:nvSpPr>
        <p:spPr>
          <a:xfrm>
            <a:off x="6213877" y="3429000"/>
            <a:ext cx="277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What else can you get the cow to say?</a:t>
            </a:r>
          </a:p>
        </p:txBody>
      </p:sp>
    </p:spTree>
    <p:extLst>
      <p:ext uri="{BB962C8B-B14F-4D97-AF65-F5344CB8AC3E}">
        <p14:creationId xmlns:p14="http://schemas.microsoft.com/office/powerpoint/2010/main" val="360129623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2" ma:contentTypeDescription="Create a new document." ma:contentTypeScope="" ma:versionID="5c92aa29dfbc1c4eaa87fd89c2144222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e8062bcf8d0bd038078dd121191fe8a7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F3C25-300E-4233-A9A1-8562E1BA9D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477CFD4-1E4A-4151-9D81-7F7211FC01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9935C1-B566-4B84-83CF-BE5776D416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1770</Words>
  <Application>Microsoft Office PowerPoint</Application>
  <PresentationFormat>On-screen Show (4:3)</PresentationFormat>
  <Paragraphs>254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Courier</vt:lpstr>
      <vt:lpstr>Helvetica Neue</vt:lpstr>
      <vt:lpstr>Tw Cen MT</vt:lpstr>
      <vt:lpstr>Cybersecurity Template_4x3</vt:lpstr>
      <vt:lpstr>PowerPoint Presentation</vt:lpstr>
      <vt:lpstr>Fun with Linux Lab</vt:lpstr>
      <vt:lpstr>The Fun with Linux Lab</vt:lpstr>
      <vt:lpstr>APT Repository</vt:lpstr>
      <vt:lpstr>APT Repository</vt:lpstr>
      <vt:lpstr>APT Repository</vt:lpstr>
      <vt:lpstr>APT Repository</vt:lpstr>
      <vt:lpstr>cowsay, fortune, and lolcat</vt:lpstr>
      <vt:lpstr>cowsay, fortune, and lolcat</vt:lpstr>
      <vt:lpstr>cowsay, fortune, and lolcat</vt:lpstr>
      <vt:lpstr>cowsay, fortune, and lolcat</vt:lpstr>
      <vt:lpstr>cowsay, fortune, and lolcat</vt:lpstr>
      <vt:lpstr>cowsay, fortune, and lolcat</vt:lpstr>
      <vt:lpstr>cowsay, fortune, and lolcat</vt:lpstr>
      <vt:lpstr>cowsay, fortune, and lolcat</vt:lpstr>
      <vt:lpstr>cowsay, fortune, and lolcat</vt:lpstr>
      <vt:lpstr>What if you misspell “ls”?</vt:lpstr>
      <vt:lpstr>What if you misspell “ls”?</vt:lpstr>
      <vt:lpstr>What if you misspell “ls”?</vt:lpstr>
      <vt:lpstr>What if you misspell “ls”?</vt:lpstr>
      <vt:lpstr>Cat and Mouse</vt:lpstr>
      <vt:lpstr>Cat and Mouse</vt:lpstr>
      <vt:lpstr>Cat and Mouse</vt:lpstr>
      <vt:lpstr>Cat and Mouse</vt:lpstr>
      <vt:lpstr>Take the Red or Blue Pill?</vt:lpstr>
      <vt:lpstr>Take the Red or Blue Pill?</vt:lpstr>
      <vt:lpstr>Take the Red or Blue Pill?</vt:lpstr>
      <vt:lpstr>Are You Cold?</vt:lpstr>
      <vt:lpstr>Are You Cold?</vt:lpstr>
      <vt:lpstr>New Identity?</vt:lpstr>
      <vt:lpstr>New Identity?</vt:lpstr>
      <vt:lpstr>New Identity?</vt:lpstr>
      <vt:lpstr>New Identity?</vt:lpstr>
      <vt:lpstr>New Identity?</vt:lpstr>
      <vt:lpstr>New Identity?</vt:lpstr>
      <vt:lpstr>New Identity?</vt:lpstr>
      <vt:lpstr>Aquarium? Yes Please!</vt:lpstr>
      <vt:lpstr>Aquarium? Yes Please!</vt:lpstr>
      <vt:lpstr>Aquarium? Yes Please!</vt:lpstr>
      <vt:lpstr>Aquarium? Yes Please!</vt:lpstr>
      <vt:lpstr>Aquarium? Yes Please!</vt:lpstr>
      <vt:lpstr>Aquarium? Yes Please!</vt:lpstr>
      <vt:lpstr>Aquarium? Yes Please!</vt:lpstr>
      <vt:lpstr>Aquarium? Yes Please!</vt:lpstr>
      <vt:lpstr>Aquarium? Yes Please!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Hermes H. Abrantes</dc:creator>
  <cp:lastModifiedBy>Hermes H. Abrantes</cp:lastModifiedBy>
  <cp:revision>4</cp:revision>
  <dcterms:modified xsi:type="dcterms:W3CDTF">2022-10-09T17:31:35Z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</Properties>
</file>