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4"/>
  </p:sldMasterIdLst>
  <p:notesMasterIdLst>
    <p:notesMasterId r:id="rId43"/>
  </p:notesMasterIdLst>
  <p:handoutMasterIdLst>
    <p:handoutMasterId r:id="rId44"/>
  </p:handoutMasterIdLst>
  <p:sldIdLst>
    <p:sldId id="256" r:id="rId5"/>
    <p:sldId id="588" r:id="rId6"/>
    <p:sldId id="593" r:id="rId7"/>
    <p:sldId id="366" r:id="rId8"/>
    <p:sldId id="367" r:id="rId9"/>
    <p:sldId id="399" r:id="rId10"/>
    <p:sldId id="376" r:id="rId11"/>
    <p:sldId id="381" r:id="rId12"/>
    <p:sldId id="606" r:id="rId13"/>
    <p:sldId id="377" r:id="rId14"/>
    <p:sldId id="378" r:id="rId15"/>
    <p:sldId id="594" r:id="rId16"/>
    <p:sldId id="595" r:id="rId17"/>
    <p:sldId id="608" r:id="rId18"/>
    <p:sldId id="626" r:id="rId19"/>
    <p:sldId id="609" r:id="rId20"/>
    <p:sldId id="607" r:id="rId21"/>
    <p:sldId id="611" r:id="rId22"/>
    <p:sldId id="612" r:id="rId23"/>
    <p:sldId id="619" r:id="rId24"/>
    <p:sldId id="613" r:id="rId25"/>
    <p:sldId id="614" r:id="rId26"/>
    <p:sldId id="615" r:id="rId27"/>
    <p:sldId id="616" r:id="rId28"/>
    <p:sldId id="618" r:id="rId29"/>
    <p:sldId id="634" r:id="rId30"/>
    <p:sldId id="635" r:id="rId31"/>
    <p:sldId id="636" r:id="rId32"/>
    <p:sldId id="637" r:id="rId33"/>
    <p:sldId id="638" r:id="rId34"/>
    <p:sldId id="639" r:id="rId35"/>
    <p:sldId id="633" r:id="rId36"/>
    <p:sldId id="621" r:id="rId37"/>
    <p:sldId id="624" r:id="rId38"/>
    <p:sldId id="622" r:id="rId39"/>
    <p:sldId id="625" r:id="rId40"/>
    <p:sldId id="623" r:id="rId41"/>
    <p:sldId id="62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A7"/>
    <a:srgbClr val="694198"/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50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lys King" userId="831764f4-117b-4850-9f9f-bd0d01e19872" providerId="ADAL" clId="{D2DB00C2-5722-4106-BFC2-01C0EA07E530}"/>
    <pc:docChg chg="modSld">
      <pc:chgData name="Annelys King" userId="831764f4-117b-4850-9f9f-bd0d01e19872" providerId="ADAL" clId="{D2DB00C2-5722-4106-BFC2-01C0EA07E530}" dt="2022-10-13T13:54:26.025" v="24" actId="1076"/>
      <pc:docMkLst>
        <pc:docMk/>
      </pc:docMkLst>
      <pc:sldChg chg="modSp">
        <pc:chgData name="Annelys King" userId="831764f4-117b-4850-9f9f-bd0d01e19872" providerId="ADAL" clId="{D2DB00C2-5722-4106-BFC2-01C0EA07E530}" dt="2022-10-11T14:22:05.865" v="1" actId="1076"/>
        <pc:sldMkLst>
          <pc:docMk/>
          <pc:sldMk cId="2351760845" sldId="607"/>
        </pc:sldMkLst>
        <pc:spChg chg="mod">
          <ac:chgData name="Annelys King" userId="831764f4-117b-4850-9f9f-bd0d01e19872" providerId="ADAL" clId="{D2DB00C2-5722-4106-BFC2-01C0EA07E530}" dt="2022-10-11T14:22:05.865" v="1" actId="1076"/>
          <ac:spMkLst>
            <pc:docMk/>
            <pc:sldMk cId="2351760845" sldId="607"/>
            <ac:spMk id="12" creationId="{2182220C-0DA9-4A88-BA75-C0580DA9C3EC}"/>
          </ac:spMkLst>
        </pc:spChg>
      </pc:sldChg>
      <pc:sldChg chg="modSp">
        <pc:chgData name="Annelys King" userId="831764f4-117b-4850-9f9f-bd0d01e19872" providerId="ADAL" clId="{D2DB00C2-5722-4106-BFC2-01C0EA07E530}" dt="2022-10-11T14:10:19.253" v="0" actId="1076"/>
        <pc:sldMkLst>
          <pc:docMk/>
          <pc:sldMk cId="4147744463" sldId="611"/>
        </pc:sldMkLst>
        <pc:spChg chg="mod">
          <ac:chgData name="Annelys King" userId="831764f4-117b-4850-9f9f-bd0d01e19872" providerId="ADAL" clId="{D2DB00C2-5722-4106-BFC2-01C0EA07E530}" dt="2022-10-11T14:10:19.253" v="0" actId="1076"/>
          <ac:spMkLst>
            <pc:docMk/>
            <pc:sldMk cId="4147744463" sldId="611"/>
            <ac:spMk id="10" creationId="{2AD9317C-F77C-4FBD-9AA6-CBE79EB113CE}"/>
          </ac:spMkLst>
        </pc:spChg>
      </pc:sldChg>
      <pc:sldChg chg="modSp">
        <pc:chgData name="Annelys King" userId="831764f4-117b-4850-9f9f-bd0d01e19872" providerId="ADAL" clId="{D2DB00C2-5722-4106-BFC2-01C0EA07E530}" dt="2022-10-11T14:44:01.063" v="9" actId="1076"/>
        <pc:sldMkLst>
          <pc:docMk/>
          <pc:sldMk cId="2743648508" sldId="615"/>
        </pc:sldMkLst>
        <pc:spChg chg="mod">
          <ac:chgData name="Annelys King" userId="831764f4-117b-4850-9f9f-bd0d01e19872" providerId="ADAL" clId="{D2DB00C2-5722-4106-BFC2-01C0EA07E530}" dt="2022-10-11T14:37:47.156" v="2" actId="1076"/>
          <ac:spMkLst>
            <pc:docMk/>
            <pc:sldMk cId="2743648508" sldId="615"/>
            <ac:spMk id="6" creationId="{14223981-545D-4102-B5FB-69D60F1BFD8A}"/>
          </ac:spMkLst>
        </pc:spChg>
        <pc:spChg chg="mod">
          <ac:chgData name="Annelys King" userId="831764f4-117b-4850-9f9f-bd0d01e19872" providerId="ADAL" clId="{D2DB00C2-5722-4106-BFC2-01C0EA07E530}" dt="2022-10-11T14:38:22.330" v="3" actId="1076"/>
          <ac:spMkLst>
            <pc:docMk/>
            <pc:sldMk cId="2743648508" sldId="615"/>
            <ac:spMk id="9" creationId="{62E158E7-3929-4850-B803-8BB7CCA71CF3}"/>
          </ac:spMkLst>
        </pc:spChg>
        <pc:spChg chg="mod">
          <ac:chgData name="Annelys King" userId="831764f4-117b-4850-9f9f-bd0d01e19872" providerId="ADAL" clId="{D2DB00C2-5722-4106-BFC2-01C0EA07E530}" dt="2022-10-11T14:39:00.984" v="4" actId="1076"/>
          <ac:spMkLst>
            <pc:docMk/>
            <pc:sldMk cId="2743648508" sldId="615"/>
            <ac:spMk id="10" creationId="{2C03FBCA-F726-48FF-A66B-06A63D9AFC88}"/>
          </ac:spMkLst>
        </pc:spChg>
        <pc:spChg chg="mod">
          <ac:chgData name="Annelys King" userId="831764f4-117b-4850-9f9f-bd0d01e19872" providerId="ADAL" clId="{D2DB00C2-5722-4106-BFC2-01C0EA07E530}" dt="2022-10-11T14:39:21.111" v="5" actId="1076"/>
          <ac:spMkLst>
            <pc:docMk/>
            <pc:sldMk cId="2743648508" sldId="615"/>
            <ac:spMk id="11" creationId="{AE2A556F-7A26-40C1-9085-C9D98E2F220A}"/>
          </ac:spMkLst>
        </pc:spChg>
        <pc:spChg chg="mod">
          <ac:chgData name="Annelys King" userId="831764f4-117b-4850-9f9f-bd0d01e19872" providerId="ADAL" clId="{D2DB00C2-5722-4106-BFC2-01C0EA07E530}" dt="2022-10-11T14:39:41.974" v="6" actId="1076"/>
          <ac:spMkLst>
            <pc:docMk/>
            <pc:sldMk cId="2743648508" sldId="615"/>
            <ac:spMk id="12" creationId="{A6390DE1-5F9C-4050-BF63-133F421B0C2C}"/>
          </ac:spMkLst>
        </pc:spChg>
        <pc:spChg chg="mod">
          <ac:chgData name="Annelys King" userId="831764f4-117b-4850-9f9f-bd0d01e19872" providerId="ADAL" clId="{D2DB00C2-5722-4106-BFC2-01C0EA07E530}" dt="2022-10-11T14:43:24.399" v="7" actId="1076"/>
          <ac:spMkLst>
            <pc:docMk/>
            <pc:sldMk cId="2743648508" sldId="615"/>
            <ac:spMk id="13" creationId="{BBA5C29B-01F2-428B-BA97-1CFA524116F5}"/>
          </ac:spMkLst>
        </pc:spChg>
        <pc:spChg chg="mod">
          <ac:chgData name="Annelys King" userId="831764f4-117b-4850-9f9f-bd0d01e19872" providerId="ADAL" clId="{D2DB00C2-5722-4106-BFC2-01C0EA07E530}" dt="2022-10-11T14:43:57.695" v="8" actId="1076"/>
          <ac:spMkLst>
            <pc:docMk/>
            <pc:sldMk cId="2743648508" sldId="615"/>
            <ac:spMk id="14" creationId="{3B5F6C21-BEA4-47EA-9F52-18327C0E783C}"/>
          </ac:spMkLst>
        </pc:spChg>
        <pc:spChg chg="mod">
          <ac:chgData name="Annelys King" userId="831764f4-117b-4850-9f9f-bd0d01e19872" providerId="ADAL" clId="{D2DB00C2-5722-4106-BFC2-01C0EA07E530}" dt="2022-10-11T14:44:01.063" v="9" actId="1076"/>
          <ac:spMkLst>
            <pc:docMk/>
            <pc:sldMk cId="2743648508" sldId="615"/>
            <ac:spMk id="15" creationId="{4581F73E-F5C5-40BE-80E3-0E86D0AC288D}"/>
          </ac:spMkLst>
        </pc:spChg>
      </pc:sldChg>
      <pc:sldChg chg="modSp">
        <pc:chgData name="Annelys King" userId="831764f4-117b-4850-9f9f-bd0d01e19872" providerId="ADAL" clId="{D2DB00C2-5722-4106-BFC2-01C0EA07E530}" dt="2022-10-13T13:32:35.305" v="12" actId="1076"/>
        <pc:sldMkLst>
          <pc:docMk/>
          <pc:sldMk cId="2003511425" sldId="616"/>
        </pc:sldMkLst>
        <pc:spChg chg="mod">
          <ac:chgData name="Annelys King" userId="831764f4-117b-4850-9f9f-bd0d01e19872" providerId="ADAL" clId="{D2DB00C2-5722-4106-BFC2-01C0EA07E530}" dt="2022-10-13T13:32:35.305" v="12" actId="1076"/>
          <ac:spMkLst>
            <pc:docMk/>
            <pc:sldMk cId="2003511425" sldId="616"/>
            <ac:spMk id="16" creationId="{9FE90792-B4A5-4AC1-A4B9-C98D677897F6}"/>
          </ac:spMkLst>
        </pc:spChg>
      </pc:sldChg>
      <pc:sldChg chg="modSp">
        <pc:chgData name="Annelys King" userId="831764f4-117b-4850-9f9f-bd0d01e19872" providerId="ADAL" clId="{D2DB00C2-5722-4106-BFC2-01C0EA07E530}" dt="2022-10-13T13:54:26.025" v="24" actId="1076"/>
        <pc:sldMkLst>
          <pc:docMk/>
          <pc:sldMk cId="2143921571" sldId="625"/>
        </pc:sldMkLst>
        <pc:spChg chg="mod">
          <ac:chgData name="Annelys King" userId="831764f4-117b-4850-9f9f-bd0d01e19872" providerId="ADAL" clId="{D2DB00C2-5722-4106-BFC2-01C0EA07E530}" dt="2022-10-13T13:50:54.505" v="20" actId="1076"/>
          <ac:spMkLst>
            <pc:docMk/>
            <pc:sldMk cId="2143921571" sldId="625"/>
            <ac:spMk id="4" creationId="{9EB08438-0762-4292-8FF7-3E3ECCF6A2B2}"/>
          </ac:spMkLst>
        </pc:spChg>
        <pc:spChg chg="mod">
          <ac:chgData name="Annelys King" userId="831764f4-117b-4850-9f9f-bd0d01e19872" providerId="ADAL" clId="{D2DB00C2-5722-4106-BFC2-01C0EA07E530}" dt="2022-10-13T13:50:19.002" v="19" actId="1076"/>
          <ac:spMkLst>
            <pc:docMk/>
            <pc:sldMk cId="2143921571" sldId="625"/>
            <ac:spMk id="5" creationId="{E3B53691-4118-42DC-9BAD-8B512CA3FF67}"/>
          </ac:spMkLst>
        </pc:spChg>
        <pc:spChg chg="mod">
          <ac:chgData name="Annelys King" userId="831764f4-117b-4850-9f9f-bd0d01e19872" providerId="ADAL" clId="{D2DB00C2-5722-4106-BFC2-01C0EA07E530}" dt="2022-10-13T13:51:45.329" v="21" actId="1076"/>
          <ac:spMkLst>
            <pc:docMk/>
            <pc:sldMk cId="2143921571" sldId="625"/>
            <ac:spMk id="6" creationId="{DE27BEED-4B36-45DF-8407-E7C4407D78DF}"/>
          </ac:spMkLst>
        </pc:spChg>
        <pc:spChg chg="mod">
          <ac:chgData name="Annelys King" userId="831764f4-117b-4850-9f9f-bd0d01e19872" providerId="ADAL" clId="{D2DB00C2-5722-4106-BFC2-01C0EA07E530}" dt="2022-10-13T13:53:35.450" v="22" actId="1076"/>
          <ac:spMkLst>
            <pc:docMk/>
            <pc:sldMk cId="2143921571" sldId="625"/>
            <ac:spMk id="7" creationId="{AC2976DA-CC68-4A46-84D2-C0F290BF1382}"/>
          </ac:spMkLst>
        </pc:spChg>
        <pc:spChg chg="mod">
          <ac:chgData name="Annelys King" userId="831764f4-117b-4850-9f9f-bd0d01e19872" providerId="ADAL" clId="{D2DB00C2-5722-4106-BFC2-01C0EA07E530}" dt="2022-10-13T13:53:50.050" v="23" actId="1076"/>
          <ac:spMkLst>
            <pc:docMk/>
            <pc:sldMk cId="2143921571" sldId="625"/>
            <ac:spMk id="8" creationId="{23BFE891-F031-46C2-88CC-8EA108F8BAE4}"/>
          </ac:spMkLst>
        </pc:spChg>
        <pc:spChg chg="mod">
          <ac:chgData name="Annelys King" userId="831764f4-117b-4850-9f9f-bd0d01e19872" providerId="ADAL" clId="{D2DB00C2-5722-4106-BFC2-01C0EA07E530}" dt="2022-10-13T13:54:26.025" v="24" actId="1076"/>
          <ac:spMkLst>
            <pc:docMk/>
            <pc:sldMk cId="2143921571" sldId="625"/>
            <ac:spMk id="9" creationId="{DCF1BE67-2AEF-472A-A01B-22DB88419D6E}"/>
          </ac:spMkLst>
        </pc:spChg>
      </pc:sldChg>
      <pc:sldChg chg="modSp">
        <pc:chgData name="Annelys King" userId="831764f4-117b-4850-9f9f-bd0d01e19872" providerId="ADAL" clId="{D2DB00C2-5722-4106-BFC2-01C0EA07E530}" dt="2022-10-13T13:39:24.183" v="14" actId="1076"/>
        <pc:sldMkLst>
          <pc:docMk/>
          <pc:sldMk cId="2983987532" sldId="636"/>
        </pc:sldMkLst>
        <pc:spChg chg="mod">
          <ac:chgData name="Annelys King" userId="831764f4-117b-4850-9f9f-bd0d01e19872" providerId="ADAL" clId="{D2DB00C2-5722-4106-BFC2-01C0EA07E530}" dt="2022-10-13T13:39:24.183" v="14" actId="1076"/>
          <ac:spMkLst>
            <pc:docMk/>
            <pc:sldMk cId="2983987532" sldId="636"/>
            <ac:spMk id="3" creationId="{CE16C18B-166B-4BD4-A36A-8000501AA6C4}"/>
          </ac:spMkLst>
        </pc:spChg>
      </pc:sldChg>
      <pc:sldChg chg="modSp">
        <pc:chgData name="Annelys King" userId="831764f4-117b-4850-9f9f-bd0d01e19872" providerId="ADAL" clId="{D2DB00C2-5722-4106-BFC2-01C0EA07E530}" dt="2022-10-13T13:42:33.623" v="18" actId="1076"/>
        <pc:sldMkLst>
          <pc:docMk/>
          <pc:sldMk cId="2052617889" sldId="638"/>
        </pc:sldMkLst>
        <pc:spChg chg="mod">
          <ac:chgData name="Annelys King" userId="831764f4-117b-4850-9f9f-bd0d01e19872" providerId="ADAL" clId="{D2DB00C2-5722-4106-BFC2-01C0EA07E530}" dt="2022-10-13T13:41:58.607" v="16" actId="1076"/>
          <ac:spMkLst>
            <pc:docMk/>
            <pc:sldMk cId="2052617889" sldId="638"/>
            <ac:spMk id="5" creationId="{E718160E-AEAD-4F69-AF54-652FB63F5B49}"/>
          </ac:spMkLst>
        </pc:spChg>
        <pc:spChg chg="mod">
          <ac:chgData name="Annelys King" userId="831764f4-117b-4850-9f9f-bd0d01e19872" providerId="ADAL" clId="{D2DB00C2-5722-4106-BFC2-01C0EA07E530}" dt="2022-10-13T13:42:01.822" v="17" actId="1076"/>
          <ac:spMkLst>
            <pc:docMk/>
            <pc:sldMk cId="2052617889" sldId="638"/>
            <ac:spMk id="6" creationId="{2F48FCA4-A830-4AC7-98E0-51910F43D997}"/>
          </ac:spMkLst>
        </pc:spChg>
        <pc:spChg chg="mod">
          <ac:chgData name="Annelys King" userId="831764f4-117b-4850-9f9f-bd0d01e19872" providerId="ADAL" clId="{D2DB00C2-5722-4106-BFC2-01C0EA07E530}" dt="2022-10-13T13:42:33.623" v="18" actId="1076"/>
          <ac:spMkLst>
            <pc:docMk/>
            <pc:sldMk cId="2052617889" sldId="638"/>
            <ac:spMk id="7" creationId="{442213D0-F9E7-4469-8F67-ACB98EF0BDB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11789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1pPr>
    <a:lvl2pPr indent="1143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2pPr>
    <a:lvl3pPr indent="2286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3pPr>
    <a:lvl4pPr indent="3429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4pPr>
    <a:lvl5pPr indent="4572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5pPr>
    <a:lvl6pPr indent="5715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6pPr>
    <a:lvl7pPr indent="6858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7pPr>
    <a:lvl8pPr indent="8001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8pPr>
    <a:lvl9pPr indent="914400" defTabSz="228600" latinLnBrk="0">
      <a:lnSpc>
        <a:spcPct val="117999"/>
      </a:lnSpc>
      <a:defRPr sz="11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ECA311-B056-499C-A684-D976324BE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4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24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"/>
            <a:ext cx="9144000" cy="685662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B53CEA0-84B6-40FC-9BF0-E9BB2CE42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7" y="5517204"/>
            <a:ext cx="1199683" cy="12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7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E73390-54FE-4B8B-86EF-D69C1A458E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3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EA4CD-8203-4671-9361-6AD83C597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97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6C8E01-3872-4E16-9C83-EE5FDD81D7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8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657DD-31FB-4E3E-B410-7272C8A36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58A0D-6E20-4279-9ABF-70ACA4A7D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9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FEC2A6-D07B-41B9-8EBC-3E2F00534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4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358432-4B87-4500-84D4-8F24853FD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5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34BE6-5D99-4996-A32F-0F5D3FA2B413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8C8F9-A614-4084-85F1-496731E0288E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8CE36C-EF6B-49DD-AB7F-99A11F211D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4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"/>
            <a:ext cx="9144000" cy="68566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F6416-982D-43C9-B401-568D3EF243C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9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861FEE-60FB-4F1B-9A5C-D7859E51CF43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Linux 101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3F0787-953A-44F5-AD95-1AD5ECB5339E}"/>
              </a:ext>
            </a:extLst>
          </p:cNvPr>
          <p:cNvSpPr txBox="1"/>
          <p:nvPr/>
        </p:nvSpPr>
        <p:spPr>
          <a:xfrm>
            <a:off x="422378" y="2466963"/>
            <a:ext cx="8229600" cy="800219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endParaRPr lang="en-US" sz="1650" b="0" dirty="0">
              <a:solidFill>
                <a:schemeClr val="bg1"/>
              </a:solidFill>
              <a:latin typeface="Monospac821 BT" panose="020B0609020202020204" pitchFamily="49" charset="0"/>
            </a:endParaRPr>
          </a:p>
          <a:p>
            <a:pPr defTabSz="309555"/>
            <a:r>
              <a:rPr lang="en-US" sz="1650" b="0" dirty="0" err="1">
                <a:solidFill>
                  <a:schemeClr val="bg1"/>
                </a:solidFill>
                <a:latin typeface="Monospac821 BT"/>
              </a:rPr>
              <a:t>username@hostname</a:t>
            </a:r>
            <a:r>
              <a:rPr lang="en-US" sz="1650" b="0" dirty="0">
                <a:solidFill>
                  <a:schemeClr val="bg1"/>
                </a:solidFill>
                <a:latin typeface="Monospac821 BT"/>
              </a:rPr>
              <a:t>:~$ </a:t>
            </a:r>
            <a:r>
              <a:rPr lang="en-US" sz="165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ospac821 BT"/>
              </a:rPr>
              <a:t>command</a:t>
            </a:r>
            <a:r>
              <a:rPr lang="en-US" sz="1650" b="0" dirty="0">
                <a:solidFill>
                  <a:schemeClr val="bg1"/>
                </a:solidFill>
                <a:latin typeface="Monospac821 BT"/>
              </a:rPr>
              <a:t> </a:t>
            </a:r>
            <a:r>
              <a:rPr lang="en-US" sz="165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ospac821 BT"/>
              </a:rPr>
              <a:t>-option </a:t>
            </a:r>
            <a:r>
              <a:rPr lang="en-US" sz="1650" b="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ospac821 BT"/>
              </a:rPr>
              <a:t>argument</a:t>
            </a:r>
          </a:p>
          <a:p>
            <a:pPr defTabSz="309555"/>
            <a:endParaRPr lang="en-US" sz="1650" b="0" dirty="0">
              <a:solidFill>
                <a:schemeClr val="bg1"/>
              </a:solidFill>
              <a:latin typeface="Monospac821 BT" panose="020B0609020202020204" pitchFamily="49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DC944BC-5EBD-4FA9-AC84-894DD7A8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Command Line Prompt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DD837E-3B39-4688-B0FA-5D2F6450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910" y="4244156"/>
            <a:ext cx="5693796" cy="70153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/>
              <a:t>~</a:t>
            </a:r>
            <a:r>
              <a:rPr lang="en-US"/>
              <a:t> is shorthand for your home directory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C60164-2AEC-4BCE-9747-955E1FA511B5}"/>
              </a:ext>
            </a:extLst>
          </p:cNvPr>
          <p:cNvCxnSpPr>
            <a:cxnSpLocks/>
          </p:cNvCxnSpPr>
          <p:nvPr/>
        </p:nvCxnSpPr>
        <p:spPr>
          <a:xfrm>
            <a:off x="2014185" y="2271729"/>
            <a:ext cx="149683" cy="50681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FA52235-522F-47BB-BFEB-D765D67F33BB}"/>
              </a:ext>
            </a:extLst>
          </p:cNvPr>
          <p:cNvSpPr txBox="1"/>
          <p:nvPr/>
        </p:nvSpPr>
        <p:spPr>
          <a:xfrm>
            <a:off x="1459227" y="2060132"/>
            <a:ext cx="1109914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>
                <a:solidFill>
                  <a:srgbClr val="FF0000"/>
                </a:solidFill>
              </a:rPr>
              <a:t>Username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8ACFE8-0E30-4AE2-A585-69F0AC631442}"/>
              </a:ext>
            </a:extLst>
          </p:cNvPr>
          <p:cNvCxnSpPr>
            <a:cxnSpLocks/>
          </p:cNvCxnSpPr>
          <p:nvPr/>
        </p:nvCxnSpPr>
        <p:spPr>
          <a:xfrm flipH="1">
            <a:off x="3997543" y="2226907"/>
            <a:ext cx="406018" cy="59071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2CABC9B-8A53-4343-A595-B09CC513DDFB}"/>
              </a:ext>
            </a:extLst>
          </p:cNvPr>
          <p:cNvSpPr txBox="1"/>
          <p:nvPr/>
        </p:nvSpPr>
        <p:spPr>
          <a:xfrm>
            <a:off x="3669171" y="2015310"/>
            <a:ext cx="1736017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>
                <a:solidFill>
                  <a:srgbClr val="FF0000"/>
                </a:solidFill>
              </a:rPr>
              <a:t>Current Directory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2BAA21-8811-4635-8EB9-E765D9E52503}"/>
              </a:ext>
            </a:extLst>
          </p:cNvPr>
          <p:cNvCxnSpPr>
            <a:cxnSpLocks/>
          </p:cNvCxnSpPr>
          <p:nvPr/>
        </p:nvCxnSpPr>
        <p:spPr>
          <a:xfrm flipV="1">
            <a:off x="2779297" y="2965413"/>
            <a:ext cx="344802" cy="30176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1791F1-269C-465F-BCF6-9FE360BD1FB5}"/>
              </a:ext>
            </a:extLst>
          </p:cNvPr>
          <p:cNvSpPr txBox="1"/>
          <p:nvPr/>
        </p:nvSpPr>
        <p:spPr>
          <a:xfrm>
            <a:off x="2014184" y="3314558"/>
            <a:ext cx="1109914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>
                <a:solidFill>
                  <a:srgbClr val="FF0000"/>
                </a:solidFill>
              </a:rPr>
              <a:t>System Name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D1A060-FF7C-4F9F-87DF-2E02C4A7A297}"/>
              </a:ext>
            </a:extLst>
          </p:cNvPr>
          <p:cNvCxnSpPr>
            <a:cxnSpLocks/>
          </p:cNvCxnSpPr>
          <p:nvPr/>
        </p:nvCxnSpPr>
        <p:spPr>
          <a:xfrm flipV="1">
            <a:off x="2928410" y="2965412"/>
            <a:ext cx="1051038" cy="1346417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86605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0A78223-480F-4CC0-B3C4-36DBA6AE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1325563"/>
          </a:xfrm>
        </p:spPr>
        <p:txBody>
          <a:bodyPr/>
          <a:lstStyle/>
          <a:p>
            <a:r>
              <a:rPr lang="en-US" dirty="0"/>
              <a:t>Linux Commands &amp; Arguments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20C28F-89E7-4E0C-9232-7CDA1315A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193186"/>
            <a:ext cx="8686800" cy="166467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100" dirty="0"/>
              <a:t>Command - program that does one thing</a:t>
            </a:r>
          </a:p>
          <a:p>
            <a:r>
              <a:rPr lang="en-US" sz="2100" dirty="0"/>
              <a:t>Argument - provides the input/output the command uses</a:t>
            </a:r>
          </a:p>
          <a:p>
            <a:pPr lvl="1"/>
            <a:r>
              <a:rPr lang="en-US" sz="1800" dirty="0"/>
              <a:t>Please Note: Not every command needs an option or an argument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A960FE-CA95-486C-AC79-82249BDF4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604" y="3972030"/>
            <a:ext cx="4988794" cy="404792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8FF3A3-4A94-4F28-A289-DEEE74EDBF02}"/>
              </a:ext>
            </a:extLst>
          </p:cNvPr>
          <p:cNvCxnSpPr>
            <a:cxnSpLocks/>
          </p:cNvCxnSpPr>
          <p:nvPr/>
        </p:nvCxnSpPr>
        <p:spPr>
          <a:xfrm flipV="1">
            <a:off x="2725154" y="4322681"/>
            <a:ext cx="963491" cy="437204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6872154-AC8F-4699-9EC8-D3C261910337}"/>
              </a:ext>
            </a:extLst>
          </p:cNvPr>
          <p:cNvSpPr txBox="1"/>
          <p:nvPr/>
        </p:nvSpPr>
        <p:spPr>
          <a:xfrm>
            <a:off x="2129590" y="4822005"/>
            <a:ext cx="1109914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 dirty="0">
                <a:solidFill>
                  <a:srgbClr val="FF0000"/>
                </a:solidFill>
              </a:rPr>
              <a:t>Command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25D2D9-48A2-4F55-A5EE-E735F5D52FC1}"/>
              </a:ext>
            </a:extLst>
          </p:cNvPr>
          <p:cNvCxnSpPr>
            <a:cxnSpLocks/>
          </p:cNvCxnSpPr>
          <p:nvPr/>
        </p:nvCxnSpPr>
        <p:spPr>
          <a:xfrm flipH="1" flipV="1">
            <a:off x="6105693" y="4322681"/>
            <a:ext cx="407770" cy="375282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BF1C03-64CA-454F-8775-8D08E80091D4}"/>
              </a:ext>
            </a:extLst>
          </p:cNvPr>
          <p:cNvSpPr txBox="1"/>
          <p:nvPr/>
        </p:nvSpPr>
        <p:spPr>
          <a:xfrm>
            <a:off x="6037697" y="4759884"/>
            <a:ext cx="1109914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>
                <a:solidFill>
                  <a:srgbClr val="FF0000"/>
                </a:solidFill>
              </a:rPr>
              <a:t>Argument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1F51E9-99D7-4F3F-8596-06373F5F5254}"/>
              </a:ext>
            </a:extLst>
          </p:cNvPr>
          <p:cNvCxnSpPr/>
          <p:nvPr/>
        </p:nvCxnSpPr>
        <p:spPr>
          <a:xfrm>
            <a:off x="3780925" y="4280114"/>
            <a:ext cx="475766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3E415E-9D90-4343-A71A-743FF6A5927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638600" y="4322682"/>
            <a:ext cx="0" cy="568049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09AC35-3D66-47A6-9306-9A3ECE78624E}"/>
              </a:ext>
            </a:extLst>
          </p:cNvPr>
          <p:cNvSpPr txBox="1"/>
          <p:nvPr/>
        </p:nvSpPr>
        <p:spPr>
          <a:xfrm>
            <a:off x="4083643" y="4890731"/>
            <a:ext cx="1109914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>
                <a:solidFill>
                  <a:srgbClr val="FF0000"/>
                </a:solidFill>
              </a:rPr>
              <a:t>Option/Flag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DEDA07-2085-4880-B472-C83280F33D19}"/>
              </a:ext>
            </a:extLst>
          </p:cNvPr>
          <p:cNvCxnSpPr>
            <a:cxnSpLocks/>
          </p:cNvCxnSpPr>
          <p:nvPr/>
        </p:nvCxnSpPr>
        <p:spPr>
          <a:xfrm>
            <a:off x="4400716" y="4276985"/>
            <a:ext cx="417932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97DBAA-9248-44C8-81D1-B8DDA89A539A}"/>
              </a:ext>
            </a:extLst>
          </p:cNvPr>
          <p:cNvCxnSpPr>
            <a:cxnSpLocks/>
          </p:cNvCxnSpPr>
          <p:nvPr/>
        </p:nvCxnSpPr>
        <p:spPr>
          <a:xfrm>
            <a:off x="4955675" y="4280114"/>
            <a:ext cx="1557789" cy="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107F6F-E37A-4597-A933-4F24B9648D0B}"/>
              </a:ext>
            </a:extLst>
          </p:cNvPr>
          <p:cNvCxnSpPr>
            <a:cxnSpLocks/>
          </p:cNvCxnSpPr>
          <p:nvPr/>
        </p:nvCxnSpPr>
        <p:spPr>
          <a:xfrm flipV="1">
            <a:off x="2725154" y="4324297"/>
            <a:ext cx="963491" cy="437204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B93D3D-2C08-4C29-B871-9524470ECFBB}"/>
              </a:ext>
            </a:extLst>
          </p:cNvPr>
          <p:cNvSpPr txBox="1"/>
          <p:nvPr/>
        </p:nvSpPr>
        <p:spPr>
          <a:xfrm>
            <a:off x="2129590" y="4823621"/>
            <a:ext cx="1109914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 dirty="0">
                <a:solidFill>
                  <a:srgbClr val="FF0000"/>
                </a:solidFill>
              </a:rPr>
              <a:t>Command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510736-A14A-4EF8-BEB7-BCF426792767}"/>
              </a:ext>
            </a:extLst>
          </p:cNvPr>
          <p:cNvCxnSpPr>
            <a:cxnSpLocks/>
          </p:cNvCxnSpPr>
          <p:nvPr/>
        </p:nvCxnSpPr>
        <p:spPr>
          <a:xfrm flipH="1" flipV="1">
            <a:off x="6105693" y="4324298"/>
            <a:ext cx="407770" cy="375282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7399FF-8317-4E4B-93BE-E45CA17F76C6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4638600" y="4324300"/>
            <a:ext cx="0" cy="568047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EFBF84-9828-4869-8E96-F1CC2B2EB694}"/>
              </a:ext>
            </a:extLst>
          </p:cNvPr>
          <p:cNvSpPr txBox="1"/>
          <p:nvPr/>
        </p:nvSpPr>
        <p:spPr>
          <a:xfrm>
            <a:off x="4083643" y="4892347"/>
            <a:ext cx="1109914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>
                <a:solidFill>
                  <a:srgbClr val="FF0000"/>
                </a:solidFill>
              </a:rPr>
              <a:t>Option/Flag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CAD92A-93BC-4B46-B1BF-DE982B1F6307}"/>
              </a:ext>
            </a:extLst>
          </p:cNvPr>
          <p:cNvSpPr txBox="1"/>
          <p:nvPr/>
        </p:nvSpPr>
        <p:spPr>
          <a:xfrm>
            <a:off x="457200" y="1691044"/>
            <a:ext cx="8229600" cy="892552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endParaRPr lang="en-US" sz="1650" dirty="0">
              <a:solidFill>
                <a:schemeClr val="bg1"/>
              </a:solidFill>
              <a:latin typeface="Monospac821 BT" panose="020B0609020202020204" pitchFamily="49" charset="0"/>
            </a:endParaRPr>
          </a:p>
          <a:p>
            <a:pPr defTabSz="309555"/>
            <a:r>
              <a:rPr lang="en-US" sz="2250" b="0" dirty="0" err="1">
                <a:solidFill>
                  <a:schemeClr val="bg1"/>
                </a:solidFill>
                <a:latin typeface="Monospac821 BT"/>
              </a:rPr>
              <a:t>username@hostname</a:t>
            </a:r>
            <a:r>
              <a:rPr lang="en-US" sz="2250" b="0" dirty="0">
                <a:solidFill>
                  <a:schemeClr val="bg1"/>
                </a:solidFill>
                <a:latin typeface="Monospac821 BT"/>
              </a:rPr>
              <a:t>:~$ </a:t>
            </a:r>
            <a:r>
              <a:rPr lang="en-US" sz="225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Monospac821 BT"/>
              </a:rPr>
              <a:t>command</a:t>
            </a:r>
            <a:r>
              <a:rPr lang="en-US" sz="2250" b="0" dirty="0">
                <a:solidFill>
                  <a:schemeClr val="bg1"/>
                </a:solidFill>
                <a:latin typeface="Monospac821 BT"/>
              </a:rPr>
              <a:t> </a:t>
            </a:r>
            <a:r>
              <a:rPr lang="en-US" sz="2250" b="0" dirty="0">
                <a:solidFill>
                  <a:schemeClr val="accent6">
                    <a:lumMod val="60000"/>
                    <a:lumOff val="40000"/>
                  </a:schemeClr>
                </a:solidFill>
                <a:latin typeface="Monospac821 BT"/>
              </a:rPr>
              <a:t>-option </a:t>
            </a:r>
            <a:r>
              <a:rPr lang="en-US" sz="2250" b="0" dirty="0">
                <a:solidFill>
                  <a:schemeClr val="accent3">
                    <a:lumMod val="60000"/>
                    <a:lumOff val="40000"/>
                  </a:schemeClr>
                </a:solidFill>
                <a:latin typeface="Monospac821 BT"/>
              </a:rPr>
              <a:t>argument</a:t>
            </a:r>
          </a:p>
          <a:p>
            <a:pPr defTabSz="309555"/>
            <a:endParaRPr lang="en-US" sz="1650" dirty="0">
              <a:solidFill>
                <a:schemeClr val="bg1"/>
              </a:solidFill>
              <a:latin typeface="Monospac821 BT" panose="020B060902020202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461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027670" cy="1325563"/>
          </a:xfrm>
        </p:spPr>
        <p:txBody>
          <a:bodyPr>
            <a:normAutofit/>
          </a:bodyPr>
          <a:lstStyle/>
          <a:p>
            <a:r>
              <a:rPr lang="en-US" dirty="0"/>
              <a:t>Explore the Filesystem (Watch)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83" y="1632825"/>
            <a:ext cx="3976437" cy="402794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latin typeface="Arial"/>
                <a:cs typeface="Arial"/>
              </a:rPr>
              <a:t>Use the </a:t>
            </a:r>
            <a:r>
              <a:rPr lang="en-US" sz="1800" dirty="0" err="1">
                <a:latin typeface="Arial"/>
                <a:cs typeface="Arial"/>
              </a:rPr>
              <a:t>pwd</a:t>
            </a:r>
            <a:r>
              <a:rPr lang="en-US" sz="1800" dirty="0">
                <a:latin typeface="Arial"/>
                <a:cs typeface="Arial"/>
              </a:rPr>
              <a:t> (print working directory) command to see what the current directory is</a:t>
            </a:r>
          </a:p>
          <a:p>
            <a:pPr lvl="1">
              <a:buNone/>
            </a:pPr>
            <a:r>
              <a:rPr lang="en-US" sz="1800" b="1" dirty="0" err="1">
                <a:latin typeface="Courier"/>
                <a:cs typeface="Arial"/>
              </a:rPr>
              <a:t>pwd</a:t>
            </a:r>
            <a:endParaRPr lang="en-US" sz="1800" b="1" dirty="0">
              <a:latin typeface="Courier"/>
              <a:cs typeface="Arial"/>
            </a:endParaRPr>
          </a:p>
          <a:p>
            <a:r>
              <a:rPr lang="en-US" sz="1800" dirty="0">
                <a:latin typeface="Arial"/>
                <a:cs typeface="Arial"/>
              </a:rPr>
              <a:t>Use the ls (list) command to see the directories inside the home directory</a:t>
            </a:r>
          </a:p>
          <a:p>
            <a:pPr lvl="1">
              <a:buNone/>
            </a:pPr>
            <a:r>
              <a:rPr lang="en-US" sz="1800" b="1" dirty="0">
                <a:latin typeface="Courier"/>
                <a:cs typeface="Arial"/>
              </a:rPr>
              <a:t>ls</a:t>
            </a:r>
            <a:r>
              <a:rPr lang="en-US" sz="1800" b="1" dirty="0">
                <a:latin typeface="Arial"/>
                <a:cs typeface="Arial"/>
              </a:rPr>
              <a:t>	</a:t>
            </a:r>
          </a:p>
          <a:p>
            <a:r>
              <a:rPr lang="en-US" sz="1800" dirty="0">
                <a:latin typeface="Arial"/>
                <a:cs typeface="Arial"/>
              </a:rPr>
              <a:t>Use cd (change directory) to move into a new directory</a:t>
            </a:r>
          </a:p>
          <a:p>
            <a:pPr lvl="1">
              <a:buNone/>
            </a:pPr>
            <a:r>
              <a:rPr lang="en-US" sz="1800" b="1" dirty="0">
                <a:latin typeface="Courier"/>
                <a:cs typeface="Arial"/>
              </a:rPr>
              <a:t>cd Desktop</a:t>
            </a:r>
          </a:p>
          <a:p>
            <a:r>
              <a:rPr lang="en-US" sz="1800" dirty="0">
                <a:latin typeface="Arial"/>
                <a:cs typeface="Arial"/>
              </a:rPr>
              <a:t>Use the </a:t>
            </a:r>
            <a:r>
              <a:rPr lang="en-US" sz="1800" dirty="0" err="1">
                <a:latin typeface="Arial"/>
                <a:cs typeface="Arial"/>
              </a:rPr>
              <a:t>pwd</a:t>
            </a:r>
            <a:r>
              <a:rPr lang="en-US" sz="1800" dirty="0">
                <a:latin typeface="Arial"/>
                <a:cs typeface="Arial"/>
              </a:rPr>
              <a:t> command to print the working directory</a:t>
            </a:r>
          </a:p>
          <a:p>
            <a:pPr lvl="1">
              <a:buNone/>
            </a:pPr>
            <a:r>
              <a:rPr lang="en-US" sz="1800" b="1" dirty="0" err="1">
                <a:latin typeface="Courier"/>
                <a:cs typeface="Arial"/>
              </a:rPr>
              <a:t>pwd</a:t>
            </a:r>
            <a:endParaRPr lang="en-US" sz="1800" b="1" dirty="0">
              <a:latin typeface="Courier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2D0A6-A458-47DE-8B08-A04A0843B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20" y="1808821"/>
            <a:ext cx="4220605" cy="2147512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7657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7048-E4C4-49C7-B74E-E36F8E42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29270" cy="1325563"/>
          </a:xfrm>
        </p:spPr>
        <p:txBody>
          <a:bodyPr/>
          <a:lstStyle/>
          <a:p>
            <a:r>
              <a:rPr lang="en-US" dirty="0"/>
              <a:t>Explore the Filesystem (Watch)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20169-E97A-4994-9E2D-FE5FD2BF1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414" y="1893904"/>
            <a:ext cx="1679331" cy="1304161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7B821B-2294-4BCC-AA3B-8C6CA6727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269" y="2276425"/>
            <a:ext cx="2317321" cy="1100919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98C850-DDC5-4C49-9826-A14F90A8C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2" y="3345924"/>
            <a:ext cx="3737982" cy="1304161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6EBBE-288F-4CEF-98A7-0AA56F1FA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4057"/>
            <a:ext cx="3976437" cy="40584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dirty="0">
                <a:latin typeface="Arial"/>
                <a:cs typeface="Arial"/>
              </a:rPr>
              <a:t>Create a folder on the desktop</a:t>
            </a:r>
          </a:p>
          <a:p>
            <a:r>
              <a:rPr lang="en-US" sz="1900" dirty="0">
                <a:latin typeface="Arial"/>
                <a:cs typeface="Arial"/>
              </a:rPr>
              <a:t>Right click, then “Create Folder”</a:t>
            </a:r>
          </a:p>
          <a:p>
            <a:r>
              <a:rPr lang="en-US" sz="1900" dirty="0">
                <a:latin typeface="Arial"/>
                <a:cs typeface="Arial"/>
              </a:rPr>
              <a:t>Show the folder/directory in the Terminal</a:t>
            </a:r>
          </a:p>
          <a:p>
            <a:pPr marL="457200" lvl="1" indent="0">
              <a:buNone/>
            </a:pPr>
            <a:r>
              <a:rPr lang="en-US" sz="1900" b="1" dirty="0">
                <a:latin typeface="Courier"/>
                <a:cs typeface="Arial"/>
              </a:rPr>
              <a:t>ls</a:t>
            </a:r>
          </a:p>
          <a:p>
            <a:r>
              <a:rPr lang="en-US" sz="1900" dirty="0">
                <a:latin typeface="Arial"/>
                <a:cs typeface="Arial"/>
              </a:rPr>
              <a:t>Change directory into the folder</a:t>
            </a:r>
          </a:p>
          <a:p>
            <a:pPr marL="0" indent="0">
              <a:buNone/>
            </a:pPr>
            <a:r>
              <a:rPr lang="en-US" sz="1900" dirty="0">
                <a:latin typeface="Arial"/>
                <a:cs typeface="Arial"/>
              </a:rPr>
              <a:t>       </a:t>
            </a:r>
            <a:r>
              <a:rPr lang="en-US" sz="1900" b="1" dirty="0">
                <a:latin typeface="Courier"/>
                <a:cs typeface="Arial"/>
              </a:rPr>
              <a:t>cd </a:t>
            </a:r>
            <a:r>
              <a:rPr lang="en-US" sz="1900" b="1" dirty="0" err="1">
                <a:latin typeface="Courier"/>
                <a:cs typeface="Arial"/>
              </a:rPr>
              <a:t>Folder_Name</a:t>
            </a:r>
            <a:endParaRPr lang="en-US" sz="1900" b="1" dirty="0">
              <a:latin typeface="Courier"/>
              <a:cs typeface="Arial"/>
            </a:endParaRPr>
          </a:p>
          <a:p>
            <a:r>
              <a:rPr lang="en-US" sz="1900" dirty="0">
                <a:latin typeface="Arial"/>
                <a:cs typeface="Arial"/>
              </a:rPr>
              <a:t>Navigate back to the Desktop</a:t>
            </a:r>
          </a:p>
          <a:p>
            <a:pPr marL="457200" lvl="1" indent="0">
              <a:buNone/>
            </a:pPr>
            <a:r>
              <a:rPr lang="en-US" sz="1900" b="1" dirty="0">
                <a:latin typeface="Courier"/>
                <a:cs typeface="Arial"/>
              </a:rPr>
              <a:t>cd ..</a:t>
            </a:r>
          </a:p>
        </p:txBody>
      </p:sp>
    </p:spTree>
    <p:extLst>
      <p:ext uri="{BB962C8B-B14F-4D97-AF65-F5344CB8AC3E}">
        <p14:creationId xmlns:p14="http://schemas.microsoft.com/office/powerpoint/2010/main" val="218450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7048-E4C4-49C7-B74E-E36F8E42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39430" cy="1325563"/>
          </a:xfrm>
        </p:spPr>
        <p:txBody>
          <a:bodyPr/>
          <a:lstStyle/>
          <a:p>
            <a:r>
              <a:rPr lang="en-US" dirty="0"/>
              <a:t>Explore the Filesystem (Watch)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2998D-E3EF-4CEA-BFFC-81C4BEFF0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511" y="2264523"/>
            <a:ext cx="3305219" cy="1586910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0C196E-2A17-463D-AA22-2C4596E4B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074" y="1690689"/>
            <a:ext cx="3976437" cy="40584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900" dirty="0">
                <a:latin typeface="Arial"/>
                <a:cs typeface="Arial"/>
              </a:rPr>
              <a:t>Navigate to the root directory</a:t>
            </a:r>
          </a:p>
          <a:p>
            <a:pPr marL="457200" lvl="1" indent="0">
              <a:buNone/>
            </a:pPr>
            <a:r>
              <a:rPr lang="en-US" sz="1900" b="1" dirty="0">
                <a:latin typeface="Courier"/>
                <a:cs typeface="Arial"/>
              </a:rPr>
              <a:t>cd /</a:t>
            </a:r>
          </a:p>
          <a:p>
            <a:r>
              <a:rPr lang="en-US" sz="1900" dirty="0">
                <a:latin typeface="Arial"/>
                <a:cs typeface="Arial"/>
              </a:rPr>
              <a:t>Navigate into the </a:t>
            </a:r>
            <a:r>
              <a:rPr lang="en-US" sz="1900" dirty="0" err="1">
                <a:latin typeface="Arial"/>
                <a:cs typeface="Arial"/>
              </a:rPr>
              <a:t>etc</a:t>
            </a:r>
            <a:r>
              <a:rPr lang="en-US" sz="1900" dirty="0">
                <a:latin typeface="Arial"/>
                <a:cs typeface="Arial"/>
              </a:rPr>
              <a:t> directory</a:t>
            </a:r>
          </a:p>
          <a:p>
            <a:pPr lvl="1">
              <a:buNone/>
            </a:pPr>
            <a:r>
              <a:rPr lang="en-US" sz="1900" b="1" dirty="0">
                <a:latin typeface="Courier"/>
                <a:cs typeface="Arial"/>
              </a:rPr>
              <a:t>cd </a:t>
            </a:r>
            <a:r>
              <a:rPr lang="en-US" sz="1900" b="1" dirty="0" err="1">
                <a:latin typeface="Courier"/>
                <a:cs typeface="Arial"/>
              </a:rPr>
              <a:t>etc</a:t>
            </a:r>
            <a:endParaRPr lang="en-US" sz="1900" b="1" dirty="0">
              <a:latin typeface="Courier"/>
              <a:cs typeface="Arial"/>
            </a:endParaRPr>
          </a:p>
          <a:p>
            <a:r>
              <a:rPr lang="en-US" sz="1900" dirty="0">
                <a:latin typeface="Arial"/>
                <a:cs typeface="Arial"/>
              </a:rPr>
              <a:t>Navigate into the default directory</a:t>
            </a:r>
          </a:p>
          <a:p>
            <a:pPr lvl="1">
              <a:buNone/>
            </a:pPr>
            <a:r>
              <a:rPr lang="en-US" sz="1900" b="1" dirty="0">
                <a:latin typeface="Courier"/>
                <a:cs typeface="Arial"/>
              </a:rPr>
              <a:t>cd default</a:t>
            </a:r>
          </a:p>
          <a:p>
            <a:r>
              <a:rPr lang="en-US" sz="1900" dirty="0">
                <a:latin typeface="Arial"/>
                <a:cs typeface="Arial"/>
              </a:rPr>
              <a:t>Go back to the root folder</a:t>
            </a:r>
          </a:p>
          <a:p>
            <a:pPr lvl="1">
              <a:buNone/>
            </a:pPr>
            <a:r>
              <a:rPr lang="en-US" sz="1900" b="1" dirty="0">
                <a:latin typeface="Courier"/>
                <a:cs typeface="Arial"/>
              </a:rPr>
              <a:t>cd ..</a:t>
            </a:r>
          </a:p>
          <a:p>
            <a:pPr lvl="1">
              <a:buNone/>
            </a:pPr>
            <a:r>
              <a:rPr lang="en-US" sz="1900" b="1" dirty="0">
                <a:latin typeface="Courier"/>
                <a:cs typeface="Arial"/>
              </a:rPr>
              <a:t>cd ..</a:t>
            </a:r>
          </a:p>
          <a:p>
            <a:r>
              <a:rPr lang="en-US" sz="1900" dirty="0">
                <a:latin typeface="Arial"/>
                <a:cs typeface="Arial"/>
              </a:rPr>
              <a:t>Navigate through two folders</a:t>
            </a:r>
          </a:p>
          <a:p>
            <a:pPr lvl="1">
              <a:buNone/>
            </a:pPr>
            <a:r>
              <a:rPr lang="en-US" sz="1900" b="1" dirty="0">
                <a:latin typeface="Courier"/>
                <a:cs typeface="Arial"/>
              </a:rPr>
              <a:t>cd /</a:t>
            </a:r>
            <a:r>
              <a:rPr lang="en-US" sz="1900" b="1" dirty="0" err="1">
                <a:latin typeface="Courier"/>
                <a:cs typeface="Arial"/>
              </a:rPr>
              <a:t>etc</a:t>
            </a:r>
            <a:r>
              <a:rPr lang="en-US" sz="1900" b="1" dirty="0">
                <a:latin typeface="Courier"/>
                <a:cs typeface="Arial"/>
              </a:rPr>
              <a:t>/default</a:t>
            </a:r>
          </a:p>
        </p:txBody>
      </p:sp>
    </p:spTree>
    <p:extLst>
      <p:ext uri="{BB962C8B-B14F-4D97-AF65-F5344CB8AC3E}">
        <p14:creationId xmlns:p14="http://schemas.microsoft.com/office/powerpoint/2010/main" val="73626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3257-096E-4517-BBDA-7A719B18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078470" cy="1325563"/>
          </a:xfrm>
        </p:spPr>
        <p:txBody>
          <a:bodyPr/>
          <a:lstStyle/>
          <a:p>
            <a:r>
              <a:rPr lang="en-US" dirty="0"/>
              <a:t>Explore the Filesystem (Watch)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779DC-F7E3-4B10-B658-C1D89A3AE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297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Absolute versus Relative Path</a:t>
            </a:r>
          </a:p>
          <a:p>
            <a:pPr lvl="1"/>
            <a:r>
              <a:rPr lang="en-US" dirty="0"/>
              <a:t>Relative = the path of a file or directory </a:t>
            </a:r>
            <a:r>
              <a:rPr lang="en-US" i="1" dirty="0"/>
              <a:t>from the current directory</a:t>
            </a:r>
            <a:endParaRPr lang="en-US" dirty="0"/>
          </a:p>
          <a:p>
            <a:pPr lvl="1"/>
            <a:r>
              <a:rPr lang="en-US" dirty="0"/>
              <a:t>Absolute = the path of a file or directory from the / directory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Relative: </a:t>
            </a:r>
            <a:r>
              <a:rPr lang="en-US" b="1" dirty="0">
                <a:latin typeface="Courier"/>
                <a:cs typeface="Arial"/>
              </a:rPr>
              <a:t>cd bin/share</a:t>
            </a:r>
            <a:endParaRPr lang="en-US" dirty="0">
              <a:latin typeface="Tw Cen MT"/>
              <a:cs typeface="Arial"/>
            </a:endParaRPr>
          </a:p>
          <a:p>
            <a:pPr lvl="1"/>
            <a:r>
              <a:rPr lang="en-US" dirty="0"/>
              <a:t>Absolute: </a:t>
            </a:r>
            <a:r>
              <a:rPr lang="en-US" b="1" dirty="0">
                <a:latin typeface="Courier"/>
                <a:cs typeface="Arial"/>
              </a:rPr>
              <a:t>cd /</a:t>
            </a:r>
            <a:r>
              <a:rPr lang="en-US" b="1" dirty="0" err="1">
                <a:latin typeface="Courier"/>
                <a:cs typeface="Arial"/>
              </a:rPr>
              <a:t>usr</a:t>
            </a:r>
            <a:r>
              <a:rPr lang="en-US" b="1" dirty="0">
                <a:latin typeface="Courier"/>
                <a:cs typeface="Arial"/>
              </a:rPr>
              <a:t>/bin/share</a:t>
            </a:r>
            <a:br>
              <a:rPr lang="en-US" b="1" dirty="0">
                <a:latin typeface="Courier"/>
                <a:cs typeface="Arial"/>
              </a:rPr>
            </a:br>
            <a:endParaRPr lang="en-US" b="1" dirty="0">
              <a:latin typeface="Courier"/>
              <a:cs typeface="Arial"/>
            </a:endParaRPr>
          </a:p>
          <a:p>
            <a:pPr lvl="1"/>
            <a:r>
              <a:rPr lang="en-US" dirty="0"/>
              <a:t>Relative:</a:t>
            </a:r>
            <a:r>
              <a:rPr lang="en-US" dirty="0">
                <a:latin typeface="Tw Cen MT"/>
                <a:cs typeface="Arial"/>
              </a:rPr>
              <a:t> </a:t>
            </a:r>
            <a:r>
              <a:rPr lang="en-US" b="1" dirty="0">
                <a:latin typeface="Courier"/>
                <a:cs typeface="Arial"/>
              </a:rPr>
              <a:t>cd ~/Desktop</a:t>
            </a:r>
            <a:endParaRPr lang="en-US" dirty="0">
              <a:latin typeface="Tw Cen MT"/>
              <a:cs typeface="Arial"/>
            </a:endParaRPr>
          </a:p>
          <a:p>
            <a:pPr lvl="1"/>
            <a:r>
              <a:rPr lang="en-US" dirty="0"/>
              <a:t>Absolute: </a:t>
            </a:r>
            <a:r>
              <a:rPr lang="en-US" b="1" dirty="0">
                <a:latin typeface="Courier"/>
                <a:cs typeface="Arial"/>
              </a:rPr>
              <a:t>cd /home/student/Desktop</a:t>
            </a:r>
          </a:p>
        </p:txBody>
      </p:sp>
    </p:spTree>
    <p:extLst>
      <p:ext uri="{BB962C8B-B14F-4D97-AF65-F5344CB8AC3E}">
        <p14:creationId xmlns:p14="http://schemas.microsoft.com/office/powerpoint/2010/main" val="2551424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7048-E4C4-49C7-B74E-E36F8E429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08950" cy="1325563"/>
          </a:xfrm>
        </p:spPr>
        <p:txBody>
          <a:bodyPr/>
          <a:lstStyle/>
          <a:p>
            <a:r>
              <a:rPr lang="en-US" dirty="0"/>
              <a:t>Explore the Filesystem (Watch)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FAC9C-3CB3-430B-8E9C-36B767F9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398" y="2328068"/>
            <a:ext cx="3703192" cy="701536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82A40-90AC-45E7-A6BD-A2A297F05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4057"/>
            <a:ext cx="3976437" cy="4058423"/>
          </a:xfrm>
        </p:spPr>
        <p:txBody>
          <a:bodyPr>
            <a:normAutofit/>
          </a:bodyPr>
          <a:lstStyle/>
          <a:p>
            <a:r>
              <a:rPr lang="en-US" sz="2400" dirty="0"/>
              <a:t>Navigate back to the home directory</a:t>
            </a:r>
          </a:p>
          <a:p>
            <a:pPr lvl="1">
              <a:buNone/>
            </a:pPr>
            <a:r>
              <a:rPr lang="en-US" sz="2100" b="1" dirty="0">
                <a:latin typeface="Courier"/>
              </a:rPr>
              <a:t>cd</a:t>
            </a:r>
          </a:p>
          <a:p>
            <a:r>
              <a:rPr lang="en-US" sz="2400" dirty="0"/>
              <a:t>Navigate straight to a folder using the absolute path</a:t>
            </a:r>
          </a:p>
          <a:p>
            <a:pPr lvl="1">
              <a:buNone/>
            </a:pPr>
            <a:r>
              <a:rPr lang="en-US" sz="2100" b="1" dirty="0">
                <a:latin typeface="Courier"/>
              </a:rPr>
              <a:t>cd /</a:t>
            </a:r>
            <a:r>
              <a:rPr lang="en-US" sz="2100" b="1" dirty="0" err="1">
                <a:latin typeface="Courier"/>
              </a:rPr>
              <a:t>etc</a:t>
            </a:r>
            <a:r>
              <a:rPr lang="en-US" sz="2100" b="1" dirty="0">
                <a:latin typeface="Courier"/>
              </a:rPr>
              <a:t>/default</a:t>
            </a:r>
            <a:endParaRPr lang="en-US" b="1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509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B68C-4186-4598-85EE-23FAB077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96630" cy="1325563"/>
          </a:xfrm>
        </p:spPr>
        <p:txBody>
          <a:bodyPr/>
          <a:lstStyle/>
          <a:p>
            <a:r>
              <a:rPr lang="en-US" dirty="0"/>
              <a:t>Explore the Filesystem (Together)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970FE-8583-46E2-AA70-D9EBD64EB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back to the home directory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cd</a:t>
            </a:r>
          </a:p>
          <a:p>
            <a:r>
              <a:rPr lang="en-US" dirty="0"/>
              <a:t>Print the working directory</a:t>
            </a:r>
          </a:p>
          <a:p>
            <a:pPr lvl="1">
              <a:buNone/>
            </a:pPr>
            <a:r>
              <a:rPr lang="en-US" b="1" dirty="0" err="1">
                <a:latin typeface="Courier" panose="02060409020205020404" pitchFamily="49" charset="0"/>
              </a:rPr>
              <a:t>pwd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dirty="0"/>
              <a:t>Navigate to the root directory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cd /</a:t>
            </a:r>
          </a:p>
          <a:p>
            <a:r>
              <a:rPr lang="en-US" dirty="0"/>
              <a:t>Navigate to the Desktop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cd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Route/To/Desktop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C71DF-F3AF-4BE3-84CB-A120DC43D61D}"/>
              </a:ext>
            </a:extLst>
          </p:cNvPr>
          <p:cNvSpPr/>
          <p:nvPr/>
        </p:nvSpPr>
        <p:spPr>
          <a:xfrm>
            <a:off x="-2267117" y="4438266"/>
            <a:ext cx="3648896" cy="362277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2F03D-B92F-4F8B-8013-237BCC526713}"/>
              </a:ext>
            </a:extLst>
          </p:cNvPr>
          <p:cNvSpPr/>
          <p:nvPr/>
        </p:nvSpPr>
        <p:spPr>
          <a:xfrm>
            <a:off x="-3020247" y="2268593"/>
            <a:ext cx="3648896" cy="362277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074BA-9E3E-4B8E-B8A8-84F04F6F7302}"/>
              </a:ext>
            </a:extLst>
          </p:cNvPr>
          <p:cNvSpPr/>
          <p:nvPr/>
        </p:nvSpPr>
        <p:spPr>
          <a:xfrm>
            <a:off x="-2267117" y="1226290"/>
            <a:ext cx="3648896" cy="362277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D9317C-F77C-4FBD-9AA6-CBE79EB113CE}"/>
              </a:ext>
            </a:extLst>
          </p:cNvPr>
          <p:cNvSpPr/>
          <p:nvPr/>
        </p:nvSpPr>
        <p:spPr>
          <a:xfrm>
            <a:off x="-2163448" y="183987"/>
            <a:ext cx="3648896" cy="362277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80E4D6-8218-4A3D-93B1-0A830F450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993" y="2341467"/>
            <a:ext cx="3563007" cy="1798578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82220C-0DA9-4A88-BA75-C0580DA9C3EC}"/>
              </a:ext>
            </a:extLst>
          </p:cNvPr>
          <p:cNvSpPr/>
          <p:nvPr/>
        </p:nvSpPr>
        <p:spPr>
          <a:xfrm>
            <a:off x="5662272" y="4894227"/>
            <a:ext cx="3563008" cy="1798578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5176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5B68C-4186-4598-85EE-23FAB077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596630" cy="1325563"/>
          </a:xfrm>
        </p:spPr>
        <p:txBody>
          <a:bodyPr/>
          <a:lstStyle/>
          <a:p>
            <a:r>
              <a:rPr lang="en-US" dirty="0"/>
              <a:t>Explore the Filesystem (Together)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970FE-8583-46E2-AA70-D9EBD64E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42671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Navigate to the root directory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cd /</a:t>
            </a:r>
          </a:p>
          <a:p>
            <a:r>
              <a:rPr lang="en-US" dirty="0"/>
              <a:t>List all the contents of the directory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ls</a:t>
            </a:r>
          </a:p>
          <a:p>
            <a:r>
              <a:rPr lang="en-US" dirty="0"/>
              <a:t>Navigate into the opt directory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cd opt</a:t>
            </a:r>
          </a:p>
          <a:p>
            <a:r>
              <a:rPr lang="en-US" dirty="0"/>
              <a:t>List all the contents of the directory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ls</a:t>
            </a:r>
            <a:endParaRPr lang="en-US" dirty="0"/>
          </a:p>
          <a:p>
            <a:r>
              <a:rPr lang="en-US" dirty="0"/>
              <a:t>Go back up a directory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cd ..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0C71DF-F3AF-4BE3-84CB-A120DC43D61D}"/>
              </a:ext>
            </a:extLst>
          </p:cNvPr>
          <p:cNvSpPr/>
          <p:nvPr/>
        </p:nvSpPr>
        <p:spPr>
          <a:xfrm>
            <a:off x="958708" y="4790050"/>
            <a:ext cx="2444892" cy="344022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32F03D-B92F-4F8B-8013-237BCC526713}"/>
              </a:ext>
            </a:extLst>
          </p:cNvPr>
          <p:cNvSpPr/>
          <p:nvPr/>
        </p:nvSpPr>
        <p:spPr>
          <a:xfrm>
            <a:off x="958708" y="3840994"/>
            <a:ext cx="2444892" cy="344022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074BA-9E3E-4B8E-B8A8-84F04F6F7302}"/>
              </a:ext>
            </a:extLst>
          </p:cNvPr>
          <p:cNvSpPr/>
          <p:nvPr/>
        </p:nvSpPr>
        <p:spPr>
          <a:xfrm>
            <a:off x="958708" y="3084978"/>
            <a:ext cx="2444892" cy="344022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D9317C-F77C-4FBD-9AA6-CBE79EB113CE}"/>
              </a:ext>
            </a:extLst>
          </p:cNvPr>
          <p:cNvSpPr/>
          <p:nvPr/>
        </p:nvSpPr>
        <p:spPr>
          <a:xfrm>
            <a:off x="-2802718" y="1947233"/>
            <a:ext cx="2444892" cy="344022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C91A08-379D-4EFC-BC3A-209D79442C0C}"/>
              </a:ext>
            </a:extLst>
          </p:cNvPr>
          <p:cNvSpPr/>
          <p:nvPr/>
        </p:nvSpPr>
        <p:spPr>
          <a:xfrm>
            <a:off x="958708" y="5535906"/>
            <a:ext cx="2444892" cy="344022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2BDFD-1F9E-4731-AF3B-9BA405FA4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003" y="1947233"/>
            <a:ext cx="3678547" cy="2237783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182220C-0DA9-4A88-BA75-C0580DA9C3EC}"/>
              </a:ext>
            </a:extLst>
          </p:cNvPr>
          <p:cNvSpPr/>
          <p:nvPr/>
        </p:nvSpPr>
        <p:spPr>
          <a:xfrm>
            <a:off x="5376552" y="1845083"/>
            <a:ext cx="3722998" cy="2442082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4774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7478-1702-4B98-992D-86B7EEFA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44230" cy="1325563"/>
          </a:xfrm>
        </p:spPr>
        <p:txBody>
          <a:bodyPr>
            <a:normAutofit/>
          </a:bodyPr>
          <a:lstStyle/>
          <a:p>
            <a:r>
              <a:rPr lang="en-US" dirty="0"/>
              <a:t>Explore the Filesystem (On Your 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8EFA7-130A-421E-88D4-231A56CF0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back to the Desktop</a:t>
            </a:r>
          </a:p>
          <a:p>
            <a:r>
              <a:rPr lang="en-US" dirty="0">
                <a:latin typeface="Tw Cen MT"/>
                <a:cs typeface="Arial"/>
              </a:rPr>
              <a:t>List all the files in the</a:t>
            </a:r>
            <a:r>
              <a:rPr lang="en-US" b="1" dirty="0">
                <a:latin typeface="Tw Cen MT"/>
                <a:cs typeface="Arial"/>
              </a:rPr>
              <a:t> </a:t>
            </a:r>
            <a:r>
              <a:rPr lang="en-US" b="1" dirty="0" err="1">
                <a:latin typeface="Courier"/>
                <a:cs typeface="Arial"/>
              </a:rPr>
              <a:t>tmp</a:t>
            </a:r>
            <a:r>
              <a:rPr lang="en-US" dirty="0"/>
              <a:t> </a:t>
            </a:r>
            <a:r>
              <a:rPr lang="en-US" dirty="0">
                <a:latin typeface="Tw Cen MT"/>
                <a:cs typeface="Arial"/>
              </a:rPr>
              <a:t>directory located in the </a:t>
            </a:r>
            <a:r>
              <a:rPr lang="en-US" b="1" dirty="0">
                <a:latin typeface="Courier"/>
                <a:cs typeface="Arial"/>
              </a:rPr>
              <a:t>var</a:t>
            </a:r>
            <a:r>
              <a:rPr lang="en-US" dirty="0">
                <a:latin typeface="Tw Cen MT"/>
                <a:cs typeface="Arial"/>
              </a:rPr>
              <a:t> directory</a:t>
            </a:r>
          </a:p>
          <a:p>
            <a:r>
              <a:rPr lang="en-US" dirty="0"/>
              <a:t>List all the files in the following location:</a:t>
            </a:r>
          </a:p>
          <a:p>
            <a:pPr lvl="1"/>
            <a:r>
              <a:rPr lang="en-US" b="1" dirty="0">
                <a:latin typeface="Courier"/>
                <a:cs typeface="Arial"/>
              </a:rPr>
              <a:t>/</a:t>
            </a:r>
            <a:r>
              <a:rPr lang="en-US" b="1" dirty="0" err="1">
                <a:latin typeface="Courier"/>
                <a:cs typeface="Arial"/>
              </a:rPr>
              <a:t>usr</a:t>
            </a:r>
            <a:r>
              <a:rPr lang="en-US" b="1" dirty="0">
                <a:latin typeface="Courier"/>
                <a:cs typeface="Arial"/>
              </a:rPr>
              <a:t>/share/doc</a:t>
            </a:r>
          </a:p>
          <a:p>
            <a:r>
              <a:rPr lang="en-US" dirty="0"/>
              <a:t>Navigate back to your </a:t>
            </a:r>
            <a:r>
              <a:rPr lang="en-US" i="1" dirty="0"/>
              <a:t>home</a:t>
            </a:r>
            <a:r>
              <a:rPr lang="en-US" dirty="0"/>
              <a:t> directory</a:t>
            </a:r>
          </a:p>
          <a:p>
            <a:r>
              <a:rPr lang="en-US" dirty="0"/>
              <a:t>Navigate to the Desktop</a:t>
            </a:r>
          </a:p>
        </p:txBody>
      </p:sp>
    </p:spTree>
    <p:extLst>
      <p:ext uri="{BB962C8B-B14F-4D97-AF65-F5344CB8AC3E}">
        <p14:creationId xmlns:p14="http://schemas.microsoft.com/office/powerpoint/2010/main" val="276286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101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introduction to the Linux command line</a:t>
            </a:r>
          </a:p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Linux Machine</a:t>
            </a:r>
          </a:p>
          <a:p>
            <a:r>
              <a:rPr lang="en-US" dirty="0"/>
              <a:t>Software Tools used</a:t>
            </a:r>
          </a:p>
          <a:p>
            <a:pPr lvl="1"/>
            <a:r>
              <a:rPr lang="en-US" dirty="0"/>
              <a:t>Linux Terminal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C3F6-EB55-4343-929E-68B27201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7900A-FDFD-49D4-9E53-50D85EB96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when you access a Linux system, you aren't sure what user is logged in. To determine your username, use the command</a:t>
            </a:r>
          </a:p>
          <a:p>
            <a:pPr lvl="1">
              <a:buNone/>
            </a:pPr>
            <a:r>
              <a:rPr lang="en-US" b="1" dirty="0" err="1">
                <a:latin typeface="Courier"/>
              </a:rPr>
              <a:t>whoami</a:t>
            </a:r>
            <a:endParaRPr lang="en-US" b="1" dirty="0">
              <a:latin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1755" y="4001294"/>
            <a:ext cx="4623922" cy="12695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marL="111125"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Warning: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This command could cause</a:t>
            </a:r>
            <a:b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philosophical introspection or</a:t>
            </a:r>
            <a:b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a deep existential crisis!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5CC9C-B333-439F-B9F0-B9233EECB6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2"/>
          <a:stretch/>
        </p:blipFill>
        <p:spPr>
          <a:xfrm>
            <a:off x="5991301" y="3169328"/>
            <a:ext cx="2630581" cy="2266489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54175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69DA-C96C-4D8B-94D7-890C0E4F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Directories/Text Files (Watch)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76BE-96A9-4756-ADEE-E3DE1562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3737"/>
            <a:ext cx="6162778" cy="366753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Arial"/>
                <a:cs typeface="Arial"/>
              </a:rPr>
              <a:t>Navigate to the Desktop</a:t>
            </a:r>
          </a:p>
          <a:p>
            <a:r>
              <a:rPr lang="en-US" dirty="0">
                <a:latin typeface="Arial"/>
                <a:cs typeface="Arial"/>
              </a:rPr>
              <a:t>Make a directory using the </a:t>
            </a:r>
            <a:r>
              <a:rPr lang="en-US" sz="2250" b="1" dirty="0" err="1">
                <a:latin typeface="Arial"/>
                <a:cs typeface="Arial"/>
              </a:rPr>
              <a:t>mkdir</a:t>
            </a:r>
            <a:r>
              <a:rPr lang="en-US" sz="225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command</a:t>
            </a:r>
          </a:p>
          <a:p>
            <a:pPr lvl="1">
              <a:buNone/>
            </a:pPr>
            <a:r>
              <a:rPr lang="en-US" b="1" dirty="0" err="1">
                <a:latin typeface="Courier"/>
                <a:cs typeface="Arial"/>
              </a:rPr>
              <a:t>mkdir</a:t>
            </a:r>
            <a:r>
              <a:rPr lang="en-US" b="1" dirty="0">
                <a:latin typeface="Courier"/>
                <a:cs typeface="Arial"/>
              </a:rPr>
              <a:t>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/>
                <a:cs typeface="Arial"/>
              </a:rPr>
              <a:t>DirectoryName</a:t>
            </a:r>
            <a:endParaRPr lang="en-US" b="1">
              <a:solidFill>
                <a:schemeClr val="accent3">
                  <a:lumMod val="50000"/>
                </a:schemeClr>
              </a:solidFill>
              <a:latin typeface="Courier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Make more than 1 directory</a:t>
            </a:r>
          </a:p>
          <a:p>
            <a:pPr lvl="1">
              <a:buNone/>
            </a:pPr>
            <a:r>
              <a:rPr lang="en-US" b="1" dirty="0" err="1">
                <a:latin typeface="Courier"/>
                <a:cs typeface="Arial"/>
              </a:rPr>
              <a:t>mkdir</a:t>
            </a:r>
            <a:r>
              <a:rPr lang="en-US" b="1" dirty="0">
                <a:latin typeface="Courier"/>
                <a:cs typeface="Arial"/>
              </a:rPr>
              <a:t>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"/>
                <a:cs typeface="Arial"/>
              </a:rPr>
              <a:t>Name1 Name2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Arial"/>
                <a:cs typeface="Arial"/>
              </a:rPr>
              <a:t> </a:t>
            </a:r>
            <a:endParaRPr lang="en-US" b="1">
              <a:solidFill>
                <a:schemeClr val="accent3">
                  <a:lumMod val="50000"/>
                </a:schemeClr>
              </a:solidFill>
              <a:latin typeface="Arial"/>
            </a:endParaRPr>
          </a:p>
          <a:p>
            <a:r>
              <a:rPr lang="en-US" dirty="0">
                <a:latin typeface="Arial"/>
                <a:cs typeface="Arial"/>
              </a:rPr>
              <a:t>Remove the directories</a:t>
            </a:r>
          </a:p>
          <a:p>
            <a:pPr lvl="1">
              <a:buNone/>
            </a:pPr>
            <a:r>
              <a:rPr lang="en-US" b="1" dirty="0" err="1">
                <a:latin typeface="Courier"/>
                <a:cs typeface="Arial"/>
              </a:rPr>
              <a:t>rmdir</a:t>
            </a:r>
            <a:r>
              <a:rPr lang="en-US" b="1" dirty="0">
                <a:latin typeface="Courier"/>
                <a:cs typeface="Arial"/>
              </a:rPr>
              <a:t>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/>
                <a:cs typeface="Arial"/>
              </a:rPr>
              <a:t>DirectoryName</a:t>
            </a:r>
            <a:endParaRPr lang="en-US" b="1">
              <a:solidFill>
                <a:schemeClr val="accent3">
                  <a:lumMod val="50000"/>
                </a:schemeClr>
              </a:solidFill>
              <a:latin typeface="Courier"/>
              <a:cs typeface="Arial"/>
            </a:endParaRPr>
          </a:p>
          <a:p>
            <a:pPr lvl="1">
              <a:buNone/>
            </a:pPr>
            <a:r>
              <a:rPr lang="en-US" b="1" dirty="0" err="1">
                <a:latin typeface="Courier"/>
                <a:cs typeface="Arial"/>
              </a:rPr>
              <a:t>rmdir</a:t>
            </a:r>
            <a:r>
              <a:rPr lang="en-US" b="1" dirty="0">
                <a:latin typeface="Courier"/>
                <a:cs typeface="Arial"/>
              </a:rPr>
              <a:t>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"/>
                <a:cs typeface="Arial"/>
              </a:rPr>
              <a:t>Name1 Name2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C3257-41B1-48E3-AC18-878C0A8B5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548" y="1506349"/>
            <a:ext cx="1084072" cy="3330348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2706DF-F87F-4288-8319-BD8DF994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822" y="5164784"/>
            <a:ext cx="3577798" cy="813136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7297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69DA-C96C-4D8B-94D7-890C0E4F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Directories/Text Files (Watch)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76BE-96A9-4756-ADEE-E3DE1562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4031"/>
            <a:ext cx="4490787" cy="366753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latin typeface="Arial"/>
                <a:cs typeface="Arial"/>
              </a:rPr>
              <a:t>Create a text document</a:t>
            </a:r>
          </a:p>
          <a:p>
            <a:pPr marL="457200" lvl="1" indent="0">
              <a:buNone/>
            </a:pPr>
            <a:r>
              <a:rPr lang="en-US" b="1" dirty="0">
                <a:latin typeface="Courier"/>
                <a:cs typeface="Arial"/>
              </a:rPr>
              <a:t>touch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Courier"/>
                <a:cs typeface="Arial"/>
              </a:rPr>
              <a:t>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/>
                <a:cs typeface="Arial"/>
              </a:rPr>
              <a:t>DocumentName</a:t>
            </a:r>
            <a:endParaRPr lang="en-US" b="1">
              <a:solidFill>
                <a:schemeClr val="accent3">
                  <a:lumMod val="50000"/>
                </a:schemeClr>
              </a:solidFill>
              <a:latin typeface="Courier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Edit the document (nano editor)</a:t>
            </a:r>
          </a:p>
          <a:p>
            <a:pPr marL="457200" lvl="1" indent="0">
              <a:buNone/>
            </a:pPr>
            <a:r>
              <a:rPr lang="en-US" b="1" dirty="0">
                <a:latin typeface="Courier"/>
                <a:cs typeface="Arial"/>
              </a:rPr>
              <a:t>nano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/>
                <a:cs typeface="Arial"/>
              </a:rPr>
              <a:t>DocumentName</a:t>
            </a:r>
            <a:endParaRPr lang="en-US" b="1">
              <a:solidFill>
                <a:schemeClr val="accent3">
                  <a:lumMod val="50000"/>
                </a:schemeClr>
              </a:solidFill>
              <a:latin typeface="Courier"/>
              <a:cs typeface="Arial"/>
            </a:endParaRPr>
          </a:p>
          <a:p>
            <a:pPr marL="914400" lvl="2" indent="0">
              <a:buNone/>
            </a:pPr>
            <a:r>
              <a:rPr lang="en-US" b="1" dirty="0">
                <a:latin typeface="Courier"/>
                <a:cs typeface="Arial"/>
              </a:rPr>
              <a:t>CTRL+X</a:t>
            </a:r>
            <a:r>
              <a:rPr lang="en-US" dirty="0">
                <a:latin typeface="Courier"/>
                <a:cs typeface="Arial"/>
              </a:rPr>
              <a:t> to exit</a:t>
            </a:r>
          </a:p>
          <a:p>
            <a:r>
              <a:rPr lang="en-US" dirty="0">
                <a:latin typeface="Arial"/>
                <a:cs typeface="Arial"/>
              </a:rPr>
              <a:t>Display the contents of the document (concatenate)</a:t>
            </a:r>
          </a:p>
          <a:p>
            <a:pPr marL="457200" lvl="1" indent="0">
              <a:buNone/>
            </a:pPr>
            <a:r>
              <a:rPr lang="en-US" b="1" dirty="0">
                <a:latin typeface="Courier"/>
                <a:cs typeface="Arial"/>
              </a:rPr>
              <a:t>cat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/>
                <a:cs typeface="Arial"/>
              </a:rPr>
              <a:t>DocumentName</a:t>
            </a:r>
            <a:endParaRPr lang="en-US" b="1">
              <a:solidFill>
                <a:schemeClr val="accent3">
                  <a:lumMod val="50000"/>
                </a:schemeClr>
              </a:solidFill>
              <a:latin typeface="Courier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Remove the document</a:t>
            </a:r>
          </a:p>
          <a:p>
            <a:pPr marL="457200" lvl="1" indent="0">
              <a:buNone/>
            </a:pPr>
            <a:r>
              <a:rPr lang="en-US" b="1" dirty="0">
                <a:latin typeface="Courier"/>
                <a:cs typeface="Arial"/>
              </a:rPr>
              <a:t>rm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/>
                <a:cs typeface="Arial"/>
              </a:rPr>
              <a:t>DocumentName</a:t>
            </a:r>
            <a:endParaRPr lang="en-US" b="1">
              <a:solidFill>
                <a:schemeClr val="accent3">
                  <a:lumMod val="50000"/>
                </a:schemeClr>
              </a:solidFill>
              <a:latin typeface="Courier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025FCE-5FA8-4A4B-880D-3F0A3C7F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700" y="2004469"/>
            <a:ext cx="2935396" cy="2849061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D495F1-32F5-4C23-9B2B-068C9B50C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88" y="4321996"/>
            <a:ext cx="4058932" cy="1269574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67897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69DA-C96C-4D8B-94D7-890C0E4F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425112" cy="1325563"/>
          </a:xfrm>
        </p:spPr>
        <p:txBody>
          <a:bodyPr>
            <a:normAutofit/>
          </a:bodyPr>
          <a:lstStyle/>
          <a:p>
            <a:r>
              <a:rPr lang="en-US" dirty="0"/>
              <a:t>Directories/Text Files (Together)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76BE-96A9-4756-ADEE-E3DE1562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74709"/>
            <a:ext cx="8515351" cy="335769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Create a directory on the Desktop  </a:t>
            </a:r>
            <a:r>
              <a:rPr lang="en-US" b="1" dirty="0" err="1">
                <a:latin typeface="Courier" panose="02060409020205020404" pitchFamily="49" charset="0"/>
              </a:rPr>
              <a:t>mkdir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FolderName</a:t>
            </a:r>
            <a:r>
              <a:rPr lang="en-US" b="1" dirty="0">
                <a:latin typeface="Courier" panose="02060409020205020404" pitchFamily="49" charset="0"/>
              </a:rPr>
              <a:t> </a:t>
            </a:r>
          </a:p>
          <a:p>
            <a:r>
              <a:rPr lang="en-US" dirty="0"/>
              <a:t>Navigate into the directory   </a:t>
            </a:r>
            <a:r>
              <a:rPr lang="en-US" b="1" dirty="0">
                <a:latin typeface="Courier" panose="02060409020205020404" pitchFamily="49" charset="0"/>
              </a:rPr>
              <a:t>cd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FolderName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urier" panose="02060409020205020404" pitchFamily="49" charset="0"/>
            </a:endParaRPr>
          </a:p>
          <a:p>
            <a:r>
              <a:rPr lang="en-US" dirty="0"/>
              <a:t>Create a text file in the directory   </a:t>
            </a:r>
            <a:r>
              <a:rPr lang="en-US" b="1" dirty="0">
                <a:latin typeface="Courier" panose="02060409020205020404" pitchFamily="49" charset="0"/>
              </a:rPr>
              <a:t>touch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DocName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urier" panose="02060409020205020404" pitchFamily="49" charset="0"/>
            </a:endParaRPr>
          </a:p>
          <a:p>
            <a:r>
              <a:rPr lang="en-US" dirty="0"/>
              <a:t>Edit the text file     </a:t>
            </a:r>
            <a:r>
              <a:rPr lang="en-US" b="1" dirty="0">
                <a:latin typeface="Courier" panose="02060409020205020404" pitchFamily="49" charset="0"/>
              </a:rPr>
              <a:t>nano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DocName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urier" panose="02060409020205020404" pitchFamily="49" charset="0"/>
            </a:endParaRPr>
          </a:p>
          <a:p>
            <a:r>
              <a:rPr lang="en-US" dirty="0"/>
              <a:t>Display the text file in the Terminal     </a:t>
            </a:r>
            <a:r>
              <a:rPr lang="en-US" b="1" dirty="0">
                <a:latin typeface="Courier" panose="02060409020205020404" pitchFamily="49" charset="0"/>
              </a:rPr>
              <a:t>cat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DocName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urier" panose="02060409020205020404" pitchFamily="49" charset="0"/>
            </a:endParaRPr>
          </a:p>
          <a:p>
            <a:r>
              <a:rPr lang="en-US" dirty="0"/>
              <a:t>Remove the text file      </a:t>
            </a:r>
            <a:r>
              <a:rPr lang="en-US" b="1" dirty="0">
                <a:latin typeface="Courier" panose="02060409020205020404" pitchFamily="49" charset="0"/>
              </a:rPr>
              <a:t>rm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DocName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urier" panose="02060409020205020404" pitchFamily="49" charset="0"/>
            </a:endParaRPr>
          </a:p>
          <a:p>
            <a:r>
              <a:rPr lang="en-US" dirty="0"/>
              <a:t>Navigate back to the Desktop   </a:t>
            </a:r>
            <a:r>
              <a:rPr lang="en-US" b="1" dirty="0">
                <a:latin typeface="Courier" panose="02060409020205020404" pitchFamily="49" charset="0"/>
              </a:rPr>
              <a:t>cd ..</a:t>
            </a:r>
          </a:p>
          <a:p>
            <a:r>
              <a:rPr lang="en-US" dirty="0"/>
              <a:t>Remove the directory     </a:t>
            </a:r>
            <a:r>
              <a:rPr lang="en-US" b="1" dirty="0" err="1">
                <a:latin typeface="Courier" panose="02060409020205020404" pitchFamily="49" charset="0"/>
              </a:rPr>
              <a:t>rmdir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Courier" panose="02060409020205020404" pitchFamily="49" charset="0"/>
              </a:rPr>
              <a:t>FolderName</a:t>
            </a:r>
            <a:endParaRPr lang="en-US" b="1" dirty="0">
              <a:solidFill>
                <a:schemeClr val="accent3">
                  <a:lumMod val="50000"/>
                </a:schemeClr>
              </a:solidFill>
              <a:latin typeface="Courier" panose="020604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223981-545D-4102-B5FB-69D60F1BFD8A}"/>
              </a:ext>
            </a:extLst>
          </p:cNvPr>
          <p:cNvSpPr/>
          <p:nvPr/>
        </p:nvSpPr>
        <p:spPr>
          <a:xfrm>
            <a:off x="-2265385" y="728376"/>
            <a:ext cx="3094530" cy="299531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158E7-3929-4850-B803-8BB7CCA71CF3}"/>
              </a:ext>
            </a:extLst>
          </p:cNvPr>
          <p:cNvSpPr/>
          <p:nvPr/>
        </p:nvSpPr>
        <p:spPr>
          <a:xfrm>
            <a:off x="-1891317" y="2312353"/>
            <a:ext cx="3094530" cy="299531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03FBCA-F726-48FF-A66B-06A63D9AFC88}"/>
              </a:ext>
            </a:extLst>
          </p:cNvPr>
          <p:cNvSpPr/>
          <p:nvPr/>
        </p:nvSpPr>
        <p:spPr>
          <a:xfrm>
            <a:off x="-2265385" y="697702"/>
            <a:ext cx="3094530" cy="299531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A556F-7A26-40C1-9085-C9D98E2F220A}"/>
              </a:ext>
            </a:extLst>
          </p:cNvPr>
          <p:cNvSpPr/>
          <p:nvPr/>
        </p:nvSpPr>
        <p:spPr>
          <a:xfrm>
            <a:off x="-1891317" y="2462118"/>
            <a:ext cx="3094530" cy="299531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390DE1-5F9C-4050-BF63-133F421B0C2C}"/>
              </a:ext>
            </a:extLst>
          </p:cNvPr>
          <p:cNvSpPr/>
          <p:nvPr/>
        </p:nvSpPr>
        <p:spPr>
          <a:xfrm>
            <a:off x="-2808725" y="1701990"/>
            <a:ext cx="3094530" cy="299531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A5C29B-01F2-428B-BA97-1CFA524116F5}"/>
              </a:ext>
            </a:extLst>
          </p:cNvPr>
          <p:cNvSpPr/>
          <p:nvPr/>
        </p:nvSpPr>
        <p:spPr>
          <a:xfrm>
            <a:off x="-718120" y="2848323"/>
            <a:ext cx="3094530" cy="299531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5F6C21-BEA4-47EA-9F52-18327C0E783C}"/>
              </a:ext>
            </a:extLst>
          </p:cNvPr>
          <p:cNvSpPr/>
          <p:nvPr/>
        </p:nvSpPr>
        <p:spPr>
          <a:xfrm>
            <a:off x="-1758893" y="2795150"/>
            <a:ext cx="3094530" cy="299531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81F73E-F5C5-40BE-80E3-0E86D0AC288D}"/>
              </a:ext>
            </a:extLst>
          </p:cNvPr>
          <p:cNvSpPr/>
          <p:nvPr/>
        </p:nvSpPr>
        <p:spPr>
          <a:xfrm>
            <a:off x="-1090038" y="2971502"/>
            <a:ext cx="3094530" cy="299531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4364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69DA-C96C-4D8B-94D7-890C0E4F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Directories/Text Files (On Your 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76BE-96A9-4756-ADEE-E3DE1562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95337"/>
            <a:ext cx="8425113" cy="366753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a Text File on the Desktop</a:t>
            </a:r>
          </a:p>
          <a:p>
            <a:r>
              <a:rPr lang="en-US" dirty="0">
                <a:solidFill>
                  <a:schemeClr val="tx1"/>
                </a:solidFill>
              </a:rPr>
              <a:t>Edit the text file</a:t>
            </a:r>
          </a:p>
          <a:p>
            <a:r>
              <a:rPr lang="en-US" dirty="0">
                <a:solidFill>
                  <a:schemeClr val="tx1"/>
                </a:solidFill>
              </a:rPr>
              <a:t>Create a folder on the desktop</a:t>
            </a:r>
          </a:p>
          <a:p>
            <a:r>
              <a:rPr lang="en-US" dirty="0">
                <a:solidFill>
                  <a:schemeClr val="tx1"/>
                </a:solidFill>
              </a:rPr>
              <a:t>Create another folder inside of that folder</a:t>
            </a:r>
          </a:p>
          <a:p>
            <a:r>
              <a:rPr lang="en-US" dirty="0">
                <a:solidFill>
                  <a:schemeClr val="tx1"/>
                </a:solidFill>
              </a:rPr>
              <a:t>Create a file inside the new folder</a:t>
            </a:r>
          </a:p>
          <a:p>
            <a:r>
              <a:rPr lang="en-US" dirty="0">
                <a:solidFill>
                  <a:schemeClr val="tx1"/>
                </a:solidFill>
              </a:rPr>
              <a:t>Edit the file</a:t>
            </a:r>
          </a:p>
          <a:p>
            <a:r>
              <a:rPr lang="en-US" dirty="0">
                <a:solidFill>
                  <a:schemeClr val="tx1"/>
                </a:solidFill>
              </a:rPr>
              <a:t>Read the file in the Terminal</a:t>
            </a:r>
          </a:p>
          <a:p>
            <a:r>
              <a:rPr lang="en-US" dirty="0">
                <a:solidFill>
                  <a:schemeClr val="tx1"/>
                </a:solidFill>
              </a:rPr>
              <a:t>Navigate back to the Desktop and delete all the files/directories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																							rm -rf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E90792-B4A5-4AC1-A4B9-C98D677897F6}"/>
              </a:ext>
            </a:extLst>
          </p:cNvPr>
          <p:cNvSpPr/>
          <p:nvPr/>
        </p:nvSpPr>
        <p:spPr>
          <a:xfrm>
            <a:off x="1788159" y="5430155"/>
            <a:ext cx="1643712" cy="265442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0351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7FC3E-82E2-47C6-B421-49C28181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4583"/>
          </a:xfrm>
        </p:spPr>
        <p:txBody>
          <a:bodyPr/>
          <a:lstStyle/>
          <a:p>
            <a:r>
              <a:rPr lang="en-US" dirty="0"/>
              <a:t>Dirty screen?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2340-D95A-4D1A-B1D8-CF6E55D9E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8475"/>
            <a:ext cx="7886700" cy="4351338"/>
          </a:xfrm>
        </p:spPr>
        <p:txBody>
          <a:bodyPr/>
          <a:lstStyle/>
          <a:p>
            <a:r>
              <a:rPr lang="en-US" sz="2400" dirty="0"/>
              <a:t>If you have too much text on your screen, use the </a:t>
            </a:r>
            <a:r>
              <a:rPr lang="en-US" sz="2400" b="1" dirty="0">
                <a:latin typeface="Courier"/>
              </a:rPr>
              <a:t>clear</a:t>
            </a:r>
            <a:r>
              <a:rPr lang="en-US" sz="2400" dirty="0"/>
              <a:t> command to clear all text from the screen.</a:t>
            </a:r>
          </a:p>
          <a:p>
            <a:pPr lvl="1">
              <a:buNone/>
            </a:pPr>
            <a:r>
              <a:rPr lang="en-US" b="1" dirty="0">
                <a:latin typeface="Courier"/>
              </a:rPr>
              <a:t>clear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E40D19-B773-44E7-8D8F-1580586665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315" y="2539624"/>
            <a:ext cx="3693111" cy="2529920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1CC510-8A28-4283-9F46-9BD94EA9E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870879"/>
            <a:ext cx="2231458" cy="1390817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49303B-3717-4782-B245-122ED8ECF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092" y="3607872"/>
            <a:ext cx="2226128" cy="1656733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37720B-E49E-41DA-98C7-CD63228025DB}"/>
              </a:ext>
            </a:extLst>
          </p:cNvPr>
          <p:cNvSpPr txBox="1"/>
          <p:nvPr/>
        </p:nvSpPr>
        <p:spPr>
          <a:xfrm>
            <a:off x="380599" y="4727277"/>
            <a:ext cx="2122903" cy="557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55"/>
            <a:r>
              <a:rPr lang="en-US" sz="112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clear command will erase all the previous commands from the Terminal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1575E5-31BD-4387-8BF7-E8EFDBF867D3}"/>
              </a:ext>
            </a:extLst>
          </p:cNvPr>
          <p:cNvCxnSpPr>
            <a:cxnSpLocks/>
          </p:cNvCxnSpPr>
          <p:nvPr/>
        </p:nvCxnSpPr>
        <p:spPr>
          <a:xfrm flipV="1">
            <a:off x="1189608" y="3888420"/>
            <a:ext cx="554771" cy="83885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8E39C9-C17C-4950-91E7-EDB3F0A030FE}"/>
              </a:ext>
            </a:extLst>
          </p:cNvPr>
          <p:cNvCxnSpPr>
            <a:cxnSpLocks/>
          </p:cNvCxnSpPr>
          <p:nvPr/>
        </p:nvCxnSpPr>
        <p:spPr>
          <a:xfrm flipV="1">
            <a:off x="2360711" y="4307848"/>
            <a:ext cx="703749" cy="45530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99879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DED7-10C9-4FF8-8088-0B808B13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8769"/>
          </a:xfrm>
        </p:spPr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A83DB-3309-4EC7-82CD-8AA554D68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4816"/>
            <a:ext cx="8249020" cy="4712147"/>
          </a:xfrm>
        </p:spPr>
        <p:txBody>
          <a:bodyPr/>
          <a:lstStyle/>
          <a:p>
            <a:r>
              <a:rPr lang="en-US" dirty="0"/>
              <a:t>Navigate back to the Desktop</a:t>
            </a:r>
          </a:p>
          <a:p>
            <a:pPr marL="45720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cd ~/Desktop</a:t>
            </a:r>
          </a:p>
          <a:p>
            <a:r>
              <a:rPr lang="en-US" dirty="0"/>
              <a:t>Download files to be used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" panose="02060409020205020404" pitchFamily="49" charset="0"/>
              </a:rPr>
              <a:t>git clone https://github.com/cyber-org/documents</a:t>
            </a:r>
          </a:p>
          <a:p>
            <a:pPr lvl="2"/>
            <a:r>
              <a:rPr lang="en-US" dirty="0"/>
              <a:t>You should see a documents folder appear on the Desktop</a:t>
            </a:r>
          </a:p>
          <a:p>
            <a:r>
              <a:rPr lang="en-US" dirty="0"/>
              <a:t>Navigate into the documents folder</a:t>
            </a:r>
          </a:p>
          <a:p>
            <a:pPr marL="45720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cd documents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4ED1B-8FD4-483C-8FD2-6F28F7F52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637" y="4870073"/>
            <a:ext cx="4641055" cy="1622801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F9825A-66E7-4E43-A80A-3CD4DBC70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684" y="920420"/>
            <a:ext cx="1255384" cy="1102861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46592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A700-755D-4794-B618-02D40A92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8769"/>
          </a:xfrm>
        </p:spPr>
        <p:txBody>
          <a:bodyPr/>
          <a:lstStyle/>
          <a:p>
            <a:r>
              <a:rPr lang="en-US" dirty="0"/>
              <a:t>Reading Files (Watch)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C18B-166B-4BD4-A36A-8000501A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6959"/>
            <a:ext cx="7886700" cy="46500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List all the files</a:t>
            </a:r>
          </a:p>
          <a:p>
            <a:pPr marL="457200" lvl="1" indent="0">
              <a:buNone/>
            </a:pPr>
            <a:r>
              <a:rPr lang="en-US" b="1" dirty="0">
                <a:latin typeface="Courier"/>
                <a:cs typeface="Arial"/>
              </a:rPr>
              <a:t>ls</a:t>
            </a:r>
          </a:p>
          <a:p>
            <a:r>
              <a:rPr lang="en-US" dirty="0"/>
              <a:t>The </a:t>
            </a:r>
            <a:r>
              <a:rPr lang="en-US" b="1" dirty="0"/>
              <a:t>cat</a:t>
            </a:r>
            <a:r>
              <a:rPr lang="en-US" dirty="0"/>
              <a:t> command can be used to read an entire file</a:t>
            </a:r>
          </a:p>
          <a:p>
            <a:pPr marL="457200" lvl="1" indent="0">
              <a:buNone/>
            </a:pPr>
            <a:r>
              <a:rPr lang="en-US" b="1" dirty="0">
                <a:latin typeface="Courier"/>
                <a:cs typeface="Arial"/>
              </a:rPr>
              <a:t>cat gatsby.txt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4B467-F8D7-41B0-920F-AE4EE57C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410" y="4020130"/>
            <a:ext cx="3627081" cy="951365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F2CBAE-00E3-40E3-B47A-7DAB29F6C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077" y="3795339"/>
            <a:ext cx="3103060" cy="2083073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20AE67-18A3-4B9B-BEFB-F74EE4F26746}"/>
              </a:ext>
            </a:extLst>
          </p:cNvPr>
          <p:cNvSpPr txBox="1"/>
          <p:nvPr/>
        </p:nvSpPr>
        <p:spPr>
          <a:xfrm>
            <a:off x="2662160" y="5674510"/>
            <a:ext cx="2122903" cy="407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55"/>
            <a:r>
              <a:rPr lang="en-US" sz="1200" dirty="0">
                <a:solidFill>
                  <a:srgbClr val="FF0000"/>
                </a:solidFill>
              </a:rPr>
              <a:t>Notice the cat command will list the contents of the entire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6734D9-1180-4F3D-9617-6985583EE541}"/>
              </a:ext>
            </a:extLst>
          </p:cNvPr>
          <p:cNvCxnSpPr>
            <a:cxnSpLocks/>
          </p:cNvCxnSpPr>
          <p:nvPr/>
        </p:nvCxnSpPr>
        <p:spPr>
          <a:xfrm flipV="1">
            <a:off x="4642272" y="5180060"/>
            <a:ext cx="703749" cy="45530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20C63D-A7FC-4679-92DB-FDE0D976AA9B}"/>
              </a:ext>
            </a:extLst>
          </p:cNvPr>
          <p:cNvCxnSpPr>
            <a:cxnSpLocks/>
          </p:cNvCxnSpPr>
          <p:nvPr/>
        </p:nvCxnSpPr>
        <p:spPr>
          <a:xfrm flipV="1">
            <a:off x="3106202" y="4971495"/>
            <a:ext cx="292722" cy="71455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47795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A700-755D-4794-B618-02D40A92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8769"/>
          </a:xfrm>
        </p:spPr>
        <p:txBody>
          <a:bodyPr/>
          <a:lstStyle/>
          <a:p>
            <a:r>
              <a:rPr lang="en-US" dirty="0"/>
              <a:t>Reading Files (Watch)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C18B-166B-4BD4-A36A-8000501A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45" y="1472798"/>
            <a:ext cx="7886700" cy="4650004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/>
              <a:t>head</a:t>
            </a:r>
            <a:r>
              <a:rPr lang="en-US" dirty="0"/>
              <a:t> to list just the first 10 lines of the file</a:t>
            </a:r>
          </a:p>
          <a:p>
            <a:pPr marL="45720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head gatsby.txt</a:t>
            </a:r>
          </a:p>
          <a:p>
            <a:r>
              <a:rPr lang="en-US" dirty="0"/>
              <a:t>Use </a:t>
            </a:r>
            <a:r>
              <a:rPr lang="en-US" b="1" dirty="0"/>
              <a:t>tail</a:t>
            </a:r>
            <a:r>
              <a:rPr lang="en-US" dirty="0"/>
              <a:t> to list the last 10 lines of the file</a:t>
            </a:r>
          </a:p>
          <a:p>
            <a:pPr marL="457200" lvl="1" indent="0">
              <a:buNone/>
            </a:pPr>
            <a:r>
              <a:rPr lang="en-US" b="1" dirty="0">
                <a:latin typeface="Courier" panose="02060409020205020404" pitchFamily="49" charset="0"/>
              </a:rPr>
              <a:t>tail gatsby.txt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72F88C-A78C-49DF-84B4-827479A8B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45" y="3568514"/>
            <a:ext cx="5178188" cy="1898934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9B3E30-AC55-4A58-8570-4D2C8301C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114" y="4517981"/>
            <a:ext cx="5002317" cy="1604821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983987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BA700-755D-4794-B618-02D40A92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48769"/>
          </a:xfrm>
        </p:spPr>
        <p:txBody>
          <a:bodyPr/>
          <a:lstStyle/>
          <a:p>
            <a:r>
              <a:rPr lang="en-US" dirty="0"/>
              <a:t>Reading Files (Watch)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6C18B-166B-4BD4-A36A-8000501A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26959"/>
            <a:ext cx="8266775" cy="4650004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b="1" dirty="0" err="1"/>
              <a:t>wc</a:t>
            </a:r>
            <a:r>
              <a:rPr lang="en-US" dirty="0"/>
              <a:t> (word count) command to count the total number of words in a file</a:t>
            </a:r>
          </a:p>
          <a:p>
            <a:pPr marL="457200" lvl="1" indent="0">
              <a:buNone/>
            </a:pPr>
            <a:r>
              <a:rPr lang="en-US" b="1" dirty="0" err="1">
                <a:latin typeface="Courier" panose="02060409020205020404" pitchFamily="49" charset="0"/>
              </a:rPr>
              <a:t>wc</a:t>
            </a:r>
            <a:r>
              <a:rPr lang="en-US" b="1" dirty="0">
                <a:latin typeface="Courier" panose="02060409020205020404" pitchFamily="49" charset="0"/>
              </a:rPr>
              <a:t> gatsby.txt</a:t>
            </a:r>
          </a:p>
          <a:p>
            <a:pPr marL="457200" lvl="1" indent="0">
              <a:buNone/>
            </a:pPr>
            <a:r>
              <a:rPr lang="en-US" b="1" dirty="0" err="1">
                <a:latin typeface="Courier" panose="02060409020205020404" pitchFamily="49" charset="0"/>
              </a:rPr>
              <a:t>wc</a:t>
            </a:r>
            <a:r>
              <a:rPr lang="en-US" b="1" dirty="0">
                <a:latin typeface="Courier" panose="02060409020205020404" pitchFamily="49" charset="0"/>
              </a:rPr>
              <a:t> gatsby.txt twocities.txt warworlds.txt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D1624-FF7D-4C3E-A5F0-CD2BA3161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53" y="3429000"/>
            <a:ext cx="5877745" cy="1381318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E3078-836D-4BE6-8815-2B6C279B262D}"/>
              </a:ext>
            </a:extLst>
          </p:cNvPr>
          <p:cNvSpPr txBox="1"/>
          <p:nvPr/>
        </p:nvSpPr>
        <p:spPr>
          <a:xfrm>
            <a:off x="5760467" y="5127139"/>
            <a:ext cx="2122903" cy="407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55"/>
            <a:r>
              <a:rPr lang="en-US" sz="1200" dirty="0">
                <a:solidFill>
                  <a:srgbClr val="FF0000"/>
                </a:solidFill>
              </a:rPr>
              <a:t>Notice more than one file can be counted at once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36C186-04E9-4306-B54C-7872B3A9D61A}"/>
              </a:ext>
            </a:extLst>
          </p:cNvPr>
          <p:cNvCxnSpPr>
            <a:cxnSpLocks/>
          </p:cNvCxnSpPr>
          <p:nvPr/>
        </p:nvCxnSpPr>
        <p:spPr>
          <a:xfrm flipH="1" flipV="1">
            <a:off x="5239125" y="4513426"/>
            <a:ext cx="921978" cy="50995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DEB64C-7BC2-41D7-B8D0-D03E2B91C8FF}"/>
              </a:ext>
            </a:extLst>
          </p:cNvPr>
          <p:cNvSpPr txBox="1"/>
          <p:nvPr/>
        </p:nvSpPr>
        <p:spPr>
          <a:xfrm>
            <a:off x="2083180" y="5219264"/>
            <a:ext cx="740919" cy="407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55"/>
            <a:r>
              <a:rPr lang="en-US" sz="1200" dirty="0">
                <a:solidFill>
                  <a:srgbClr val="FF0000"/>
                </a:solidFill>
              </a:rPr>
              <a:t>Number of Lines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52FB70-24EF-4EE8-9DD6-4A37C893DF71}"/>
              </a:ext>
            </a:extLst>
          </p:cNvPr>
          <p:cNvCxnSpPr>
            <a:cxnSpLocks/>
          </p:cNvCxnSpPr>
          <p:nvPr/>
        </p:nvCxnSpPr>
        <p:spPr>
          <a:xfrm flipV="1">
            <a:off x="2504804" y="4678532"/>
            <a:ext cx="69720" cy="540732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C33F2D-5398-4906-B3ED-CD78ECC24676}"/>
              </a:ext>
            </a:extLst>
          </p:cNvPr>
          <p:cNvSpPr txBox="1"/>
          <p:nvPr/>
        </p:nvSpPr>
        <p:spPr>
          <a:xfrm>
            <a:off x="2831957" y="5219264"/>
            <a:ext cx="740919" cy="407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55"/>
            <a:r>
              <a:rPr lang="en-US" sz="1200" dirty="0">
                <a:solidFill>
                  <a:srgbClr val="FF0000"/>
                </a:solidFill>
              </a:rPr>
              <a:t>Number of Words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BF317-21EF-497B-B0EF-2ED51CB2B117}"/>
              </a:ext>
            </a:extLst>
          </p:cNvPr>
          <p:cNvSpPr txBox="1"/>
          <p:nvPr/>
        </p:nvSpPr>
        <p:spPr>
          <a:xfrm>
            <a:off x="3703915" y="5219264"/>
            <a:ext cx="740919" cy="4078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55"/>
            <a:r>
              <a:rPr lang="en-US" sz="1200" dirty="0">
                <a:solidFill>
                  <a:srgbClr val="FF0000"/>
                </a:solidFill>
              </a:rPr>
              <a:t>Number of Bytes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F6DFC9-76BC-4B67-81F5-ED6886B1B012}"/>
              </a:ext>
            </a:extLst>
          </p:cNvPr>
          <p:cNvCxnSpPr>
            <a:cxnSpLocks/>
          </p:cNvCxnSpPr>
          <p:nvPr/>
        </p:nvCxnSpPr>
        <p:spPr>
          <a:xfrm flipV="1">
            <a:off x="3162620" y="4728401"/>
            <a:ext cx="25764" cy="51069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88999B-FDA4-4011-8D76-38DD5F0E792C}"/>
              </a:ext>
            </a:extLst>
          </p:cNvPr>
          <p:cNvCxnSpPr>
            <a:cxnSpLocks/>
          </p:cNvCxnSpPr>
          <p:nvPr/>
        </p:nvCxnSpPr>
        <p:spPr>
          <a:xfrm flipH="1" flipV="1">
            <a:off x="3871964" y="4678532"/>
            <a:ext cx="140310" cy="50868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4246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Linux 101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Overview</a:t>
            </a:r>
          </a:p>
          <a:p>
            <a:r>
              <a:rPr lang="en-US" dirty="0"/>
              <a:t>Explore the Filesystem</a:t>
            </a:r>
          </a:p>
          <a:p>
            <a:r>
              <a:rPr lang="en-US" dirty="0"/>
              <a:t>Directories/Text Files</a:t>
            </a:r>
          </a:p>
          <a:p>
            <a:r>
              <a:rPr lang="en-US" dirty="0"/>
              <a:t>Reading Files</a:t>
            </a:r>
          </a:p>
          <a:p>
            <a:r>
              <a:rPr lang="en-US" dirty="0"/>
              <a:t>Move/Copy Files</a:t>
            </a:r>
          </a:p>
          <a:p>
            <a:pPr marL="0" indent="0">
              <a:buNone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A98E3-B475-400A-A874-1B53182D7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9791"/>
          </a:xfrm>
        </p:spPr>
        <p:txBody>
          <a:bodyPr/>
          <a:lstStyle/>
          <a:p>
            <a:r>
              <a:rPr lang="en-US" dirty="0"/>
              <a:t>Reading Files (Together)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7DCF43-8648-4A85-ABBE-88ADE4BD3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05" y="1605002"/>
            <a:ext cx="8515351" cy="3357691"/>
          </a:xfrm>
        </p:spPr>
        <p:txBody>
          <a:bodyPr>
            <a:normAutofit/>
          </a:bodyPr>
          <a:lstStyle/>
          <a:p>
            <a:r>
              <a:rPr lang="en-US" sz="2400" dirty="0"/>
              <a:t>List the last ten lines of declaration.txt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" panose="02060409020205020404" pitchFamily="49" charset="0"/>
              </a:rPr>
              <a:t>tail declaration.txt</a:t>
            </a:r>
          </a:p>
          <a:p>
            <a:r>
              <a:rPr lang="en-US" sz="2400" dirty="0"/>
              <a:t>List the first 10 lines of treasureisland.txt and sherlock.txt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" panose="02060409020205020404" pitchFamily="49" charset="0"/>
              </a:rPr>
              <a:t>head treasureisland.txt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" panose="02060409020205020404" pitchFamily="49" charset="0"/>
              </a:rPr>
              <a:t>head sherlock.txt</a:t>
            </a:r>
          </a:p>
          <a:p>
            <a:r>
              <a:rPr lang="en-US" sz="2000" dirty="0"/>
              <a:t>Count the number of words in artwar.txt, anthem.txt, and constitution.txt</a:t>
            </a:r>
          </a:p>
          <a:p>
            <a:pPr marL="457200" lvl="1" indent="0">
              <a:buNone/>
            </a:pPr>
            <a:r>
              <a:rPr lang="en-US" sz="2000" b="1" dirty="0" err="1">
                <a:latin typeface="Courier" panose="02060409020205020404" pitchFamily="49" charset="0"/>
              </a:rPr>
              <a:t>wc</a:t>
            </a:r>
            <a:r>
              <a:rPr lang="en-US" sz="2000" b="1" dirty="0"/>
              <a:t> </a:t>
            </a:r>
            <a:r>
              <a:rPr lang="en-US" sz="2000" b="1" dirty="0">
                <a:latin typeface="Courier" panose="02060409020205020404" pitchFamily="49" charset="0"/>
              </a:rPr>
              <a:t>artwar.txt anthem.txt constitution.txt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18160E-AEAD-4F69-AF54-652FB63F5B49}"/>
              </a:ext>
            </a:extLst>
          </p:cNvPr>
          <p:cNvSpPr/>
          <p:nvPr/>
        </p:nvSpPr>
        <p:spPr>
          <a:xfrm>
            <a:off x="-184620" y="15529"/>
            <a:ext cx="3094530" cy="299531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48FCA4-A830-4AC7-98E0-51910F43D997}"/>
              </a:ext>
            </a:extLst>
          </p:cNvPr>
          <p:cNvSpPr/>
          <p:nvPr/>
        </p:nvSpPr>
        <p:spPr>
          <a:xfrm>
            <a:off x="-3067799" y="591601"/>
            <a:ext cx="4430444" cy="624270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2213D0-F9E7-4469-8F67-ACB98EF0BDBE}"/>
              </a:ext>
            </a:extLst>
          </p:cNvPr>
          <p:cNvSpPr/>
          <p:nvPr/>
        </p:nvSpPr>
        <p:spPr>
          <a:xfrm>
            <a:off x="-3135935" y="5052293"/>
            <a:ext cx="6271870" cy="299531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5261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4369-2FEA-420A-9EF0-CD38C05A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 (On Your 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932B4-7C3A-46EA-9739-25E6EE4BD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List the first ten lines of frost.txt</a:t>
            </a:r>
          </a:p>
          <a:p>
            <a:r>
              <a:rPr lang="en-US" sz="2400" dirty="0"/>
              <a:t>Count the number of words in meditations.txt</a:t>
            </a:r>
          </a:p>
          <a:p>
            <a:r>
              <a:rPr lang="en-US" sz="2400" dirty="0"/>
              <a:t>List the last ten lines of yankee.txt</a:t>
            </a:r>
          </a:p>
          <a:p>
            <a:r>
              <a:rPr lang="en-US" sz="2400" dirty="0"/>
              <a:t>Count the number of words in yankee.txt and twocities.txt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8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A041-7544-4CA2-86FB-8952B262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24482"/>
          </a:xfrm>
        </p:spPr>
        <p:txBody>
          <a:bodyPr/>
          <a:lstStyle/>
          <a:p>
            <a:r>
              <a:rPr lang="en-US" dirty="0"/>
              <a:t>Former Commands?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947C8-CEA9-495B-BF0C-278CB839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26960"/>
            <a:ext cx="7886700" cy="4552349"/>
          </a:xfrm>
        </p:spPr>
        <p:txBody>
          <a:bodyPr/>
          <a:lstStyle/>
          <a:p>
            <a:r>
              <a:rPr lang="en-US" dirty="0"/>
              <a:t>If you want to see all the previous commands that you have typed, use the </a:t>
            </a:r>
            <a:r>
              <a:rPr lang="en-US" b="1" dirty="0">
                <a:latin typeface="Courier" panose="02060409020205020404" pitchFamily="49" charset="0"/>
              </a:rPr>
              <a:t>history </a:t>
            </a:r>
            <a:r>
              <a:rPr lang="en-US" dirty="0"/>
              <a:t>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67C4E-34AA-4BB2-8C10-DA70E03FA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066" y="2524089"/>
            <a:ext cx="2027284" cy="3240331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5A2CC2-D825-40FD-98E8-6A14251D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80" y="2908696"/>
            <a:ext cx="2875597" cy="2471118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75E37-A9A9-4BF8-83EB-1CB0923069B6}"/>
              </a:ext>
            </a:extLst>
          </p:cNvPr>
          <p:cNvSpPr txBox="1"/>
          <p:nvPr/>
        </p:nvSpPr>
        <p:spPr>
          <a:xfrm>
            <a:off x="4007884" y="4576356"/>
            <a:ext cx="2122903" cy="557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55"/>
            <a:r>
              <a:rPr lang="en-US" sz="1125" dirty="0">
                <a:solidFill>
                  <a:srgbClr val="FF0000"/>
                </a:solidFill>
              </a:rPr>
              <a:t>The history command will show the former commands used in the Terminal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EB590F-0DAA-4CC9-83BD-268885C1474B}"/>
              </a:ext>
            </a:extLst>
          </p:cNvPr>
          <p:cNvCxnSpPr>
            <a:cxnSpLocks/>
          </p:cNvCxnSpPr>
          <p:nvPr/>
        </p:nvCxnSpPr>
        <p:spPr>
          <a:xfrm flipH="1" flipV="1">
            <a:off x="3395284" y="4012706"/>
            <a:ext cx="554523" cy="56365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D08728-0F23-47A2-BA9D-D955ACB417F9}"/>
              </a:ext>
            </a:extLst>
          </p:cNvPr>
          <p:cNvCxnSpPr>
            <a:cxnSpLocks/>
          </p:cNvCxnSpPr>
          <p:nvPr/>
        </p:nvCxnSpPr>
        <p:spPr>
          <a:xfrm flipV="1">
            <a:off x="6122436" y="4121053"/>
            <a:ext cx="703749" cy="45530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73998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picture containing meter, black, screen, monitor&#10;&#10;Description generated with very high confidence">
            <a:extLst>
              <a:ext uri="{FF2B5EF4-FFF2-40B4-BE49-F238E27FC236}">
                <a16:creationId xmlns:a16="http://schemas.microsoft.com/office/drawing/2014/main" id="{13DC9DE5-F239-4F71-BB42-8151A8F86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079" y="2541782"/>
            <a:ext cx="4200126" cy="1356173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CBD365-75B5-4C16-B496-99D8676B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Move/Copy Files (Watch)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10EE-E4C6-40A5-8ECC-84EE6D8FD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44537"/>
            <a:ext cx="5119534" cy="366753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latin typeface="Arial"/>
                <a:cs typeface="Arial"/>
              </a:rPr>
              <a:t>Navigate to the home directory</a:t>
            </a:r>
            <a:endParaRPr lang="en-US">
              <a:latin typeface="Arial"/>
              <a:cs typeface="Arial"/>
            </a:endParaRPr>
          </a:p>
          <a:p>
            <a:pPr lvl="1">
              <a:buNone/>
            </a:pPr>
            <a:r>
              <a:rPr lang="en-US" b="1" dirty="0">
                <a:latin typeface="Courier"/>
                <a:cs typeface="Arial"/>
              </a:rPr>
              <a:t>cd</a:t>
            </a:r>
            <a:endParaRPr lang="en-US">
              <a:latin typeface="Courier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Create two text files</a:t>
            </a:r>
          </a:p>
          <a:p>
            <a:pPr lvl="1">
              <a:buNone/>
            </a:pPr>
            <a:r>
              <a:rPr lang="en-US" b="1" dirty="0">
                <a:latin typeface="Courier"/>
                <a:cs typeface="Arial"/>
              </a:rPr>
              <a:t>touch File1 File2</a:t>
            </a:r>
            <a:endParaRPr lang="en-US">
              <a:latin typeface="Courier"/>
            </a:endParaRPr>
          </a:p>
          <a:p>
            <a:r>
              <a:rPr lang="en-US" dirty="0">
                <a:latin typeface="Arial"/>
                <a:cs typeface="Arial"/>
              </a:rPr>
              <a:t>Edit the files</a:t>
            </a:r>
            <a:endParaRPr lang="en-US">
              <a:latin typeface="Arial"/>
            </a:endParaRPr>
          </a:p>
          <a:p>
            <a:pPr lvl="1">
              <a:buNone/>
            </a:pPr>
            <a:r>
              <a:rPr lang="en-US" b="1" dirty="0">
                <a:latin typeface="Courier"/>
                <a:cs typeface="Arial"/>
              </a:rPr>
              <a:t>nano File1</a:t>
            </a:r>
          </a:p>
          <a:p>
            <a:pPr lvl="1">
              <a:buNone/>
            </a:pPr>
            <a:r>
              <a:rPr lang="en-US" b="1" dirty="0">
                <a:latin typeface="Courier"/>
                <a:cs typeface="Arial"/>
              </a:rPr>
              <a:t>nano File2</a:t>
            </a:r>
          </a:p>
          <a:p>
            <a:pPr>
              <a:buFont typeface="Wingdings"/>
              <a:buChar char="§"/>
            </a:pPr>
            <a:r>
              <a:rPr lang="en-US" dirty="0">
                <a:latin typeface="Arial"/>
                <a:cs typeface="Arial"/>
              </a:rPr>
              <a:t>Check to make sure the files are there</a:t>
            </a:r>
            <a:endParaRPr lang="en-US">
              <a:latin typeface="Arial"/>
            </a:endParaRPr>
          </a:p>
          <a:p>
            <a:pPr lvl="1">
              <a:buNone/>
            </a:pPr>
            <a:r>
              <a:rPr lang="en-US" b="1" dirty="0">
                <a:latin typeface="Courier"/>
                <a:cs typeface="Arial"/>
              </a:rPr>
              <a:t>ls</a:t>
            </a:r>
            <a:endParaRPr lang="en-US">
              <a:latin typeface="Courier"/>
              <a:cs typeface="Arial"/>
            </a:endParaRPr>
          </a:p>
          <a:p>
            <a:pPr lvl="1">
              <a:buNone/>
            </a:pPr>
            <a:endParaRPr lang="en-US" b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1759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D365-75B5-4C16-B496-99D8676B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Move/Copy Files (Watch)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310EE-E4C6-40A5-8ECC-84EE6D8FD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43" y="1823009"/>
            <a:ext cx="4690177" cy="37243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Arial"/>
                <a:cs typeface="Arial"/>
              </a:rPr>
              <a:t>Use the </a:t>
            </a:r>
            <a:r>
              <a:rPr lang="en-US" sz="1800" b="1" dirty="0">
                <a:latin typeface="Arial"/>
                <a:cs typeface="Arial"/>
              </a:rPr>
              <a:t>mv</a:t>
            </a:r>
            <a:r>
              <a:rPr lang="en-US" sz="1800" dirty="0">
                <a:latin typeface="Arial"/>
                <a:cs typeface="Arial"/>
              </a:rPr>
              <a:t> (move) command to move a file to the Desktop</a:t>
            </a:r>
          </a:p>
          <a:p>
            <a:pPr lvl="1">
              <a:buNone/>
            </a:pPr>
            <a:r>
              <a:rPr lang="en-US" sz="1800" b="1" dirty="0">
                <a:latin typeface="Courier"/>
                <a:cs typeface="Arial"/>
              </a:rPr>
              <a:t>mv </a:t>
            </a:r>
            <a:r>
              <a:rPr lang="en-US" sz="1800" b="1" dirty="0" err="1">
                <a:latin typeface="Courier"/>
                <a:cs typeface="Arial"/>
              </a:rPr>
              <a:t>FileLocation</a:t>
            </a:r>
            <a:r>
              <a:rPr lang="en-US" sz="1800" b="1" dirty="0">
                <a:latin typeface="Courier"/>
                <a:cs typeface="Arial"/>
              </a:rPr>
              <a:t>/Name Location/Name</a:t>
            </a:r>
          </a:p>
          <a:p>
            <a:r>
              <a:rPr lang="en-US" sz="1800" dirty="0">
                <a:latin typeface="Arial"/>
                <a:cs typeface="Arial"/>
              </a:rPr>
              <a:t>Use the </a:t>
            </a:r>
            <a:r>
              <a:rPr lang="en-US" sz="1800" b="1" dirty="0">
                <a:latin typeface="Arial"/>
                <a:cs typeface="Arial"/>
              </a:rPr>
              <a:t>cp </a:t>
            </a:r>
            <a:r>
              <a:rPr lang="en-US" sz="1800" dirty="0">
                <a:latin typeface="Arial"/>
                <a:cs typeface="Arial"/>
              </a:rPr>
              <a:t>(copy) command to copy a file to the Desktop</a:t>
            </a:r>
          </a:p>
          <a:p>
            <a:pPr lvl="1">
              <a:buNone/>
            </a:pPr>
            <a:r>
              <a:rPr lang="en-US" sz="1800" b="1" dirty="0">
                <a:latin typeface="Courier"/>
                <a:cs typeface="Arial"/>
              </a:rPr>
              <a:t>cp </a:t>
            </a:r>
            <a:r>
              <a:rPr lang="en-US" sz="1800" b="1" dirty="0" err="1">
                <a:latin typeface="Courier"/>
                <a:cs typeface="Arial"/>
              </a:rPr>
              <a:t>FileLocation</a:t>
            </a:r>
            <a:r>
              <a:rPr lang="en-US" sz="1800" b="1" dirty="0">
                <a:latin typeface="Courier"/>
                <a:cs typeface="Arial"/>
              </a:rPr>
              <a:t>/Name Location/Name</a:t>
            </a:r>
          </a:p>
          <a:p>
            <a:r>
              <a:rPr lang="en-US" sz="1800" dirty="0">
                <a:latin typeface="Arial"/>
                <a:cs typeface="Arial"/>
              </a:rPr>
              <a:t>List the files in the home directory to see that one file has been moved, the other copied</a:t>
            </a:r>
          </a:p>
          <a:p>
            <a:pPr lvl="1">
              <a:buNone/>
            </a:pPr>
            <a:r>
              <a:rPr lang="en-US" sz="1800" b="1" dirty="0">
                <a:latin typeface="Courier"/>
                <a:cs typeface="Arial"/>
              </a:rPr>
              <a:t>ls</a:t>
            </a:r>
          </a:p>
          <a:p>
            <a:pPr lvl="1">
              <a:buNone/>
            </a:pPr>
            <a:endParaRPr lang="en-US" sz="1800" b="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696B4-875C-41F1-A2A4-436CB4A32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47" y="3184203"/>
            <a:ext cx="3840309" cy="662122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7E0551-A806-40F1-9D30-CDD342C0ED72}"/>
              </a:ext>
            </a:extLst>
          </p:cNvPr>
          <p:cNvSpPr txBox="1"/>
          <p:nvPr/>
        </p:nvSpPr>
        <p:spPr>
          <a:xfrm>
            <a:off x="7548316" y="4190474"/>
            <a:ext cx="1489759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 dirty="0">
                <a:solidFill>
                  <a:srgbClr val="FF0000"/>
                </a:solidFill>
              </a:rPr>
              <a:t>Location/New Name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95D788-70AD-4844-9C9B-0A237F39ED8E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262857" y="3632690"/>
            <a:ext cx="488555" cy="57764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3ACFD1-9E5A-4204-8550-A67298ABB527}"/>
              </a:ext>
            </a:extLst>
          </p:cNvPr>
          <p:cNvSpPr txBox="1"/>
          <p:nvPr/>
        </p:nvSpPr>
        <p:spPr>
          <a:xfrm>
            <a:off x="5707900" y="4210335"/>
            <a:ext cx="1109914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 dirty="0">
                <a:solidFill>
                  <a:srgbClr val="FF0000"/>
                </a:solidFill>
              </a:rPr>
              <a:t>Copy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118199-01D5-4E58-A562-D1D44292DBCE}"/>
              </a:ext>
            </a:extLst>
          </p:cNvPr>
          <p:cNvCxnSpPr>
            <a:cxnSpLocks/>
          </p:cNvCxnSpPr>
          <p:nvPr/>
        </p:nvCxnSpPr>
        <p:spPr>
          <a:xfrm flipV="1">
            <a:off x="8199288" y="3474537"/>
            <a:ext cx="108285" cy="58653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645DC2-43C6-469F-A157-7276D98AC872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7170588" y="3632692"/>
            <a:ext cx="135780" cy="798133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D7AD1C-E023-4DAC-A262-23A1A4FA2D3E}"/>
              </a:ext>
            </a:extLst>
          </p:cNvPr>
          <p:cNvSpPr txBox="1"/>
          <p:nvPr/>
        </p:nvSpPr>
        <p:spPr>
          <a:xfrm>
            <a:off x="6751411" y="4430825"/>
            <a:ext cx="1109914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 dirty="0">
                <a:solidFill>
                  <a:srgbClr val="FF0000"/>
                </a:solidFill>
              </a:rPr>
              <a:t>File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D66707-BBD6-43E5-AAA5-7A03F33DB98A}"/>
              </a:ext>
            </a:extLst>
          </p:cNvPr>
          <p:cNvSpPr txBox="1"/>
          <p:nvPr/>
        </p:nvSpPr>
        <p:spPr>
          <a:xfrm>
            <a:off x="7426913" y="2487576"/>
            <a:ext cx="1489759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 dirty="0">
                <a:solidFill>
                  <a:srgbClr val="FF0000"/>
                </a:solidFill>
              </a:rPr>
              <a:t>Location/New Name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28DAF3-8DBE-41D3-B039-46FD302CEBE9}"/>
              </a:ext>
            </a:extLst>
          </p:cNvPr>
          <p:cNvCxnSpPr>
            <a:cxnSpLocks/>
          </p:cNvCxnSpPr>
          <p:nvPr/>
        </p:nvCxnSpPr>
        <p:spPr>
          <a:xfrm>
            <a:off x="6163675" y="2558279"/>
            <a:ext cx="537884" cy="53966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3AD8C0-45B7-40F8-BD4A-034F6FE90C7C}"/>
              </a:ext>
            </a:extLst>
          </p:cNvPr>
          <p:cNvSpPr txBox="1"/>
          <p:nvPr/>
        </p:nvSpPr>
        <p:spPr>
          <a:xfrm>
            <a:off x="5572120" y="2493061"/>
            <a:ext cx="1109914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 dirty="0">
                <a:solidFill>
                  <a:srgbClr val="FF0000"/>
                </a:solidFill>
              </a:rPr>
              <a:t>Move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171EAE-161C-4758-ACDF-C7084260203A}"/>
              </a:ext>
            </a:extLst>
          </p:cNvPr>
          <p:cNvCxnSpPr>
            <a:cxnSpLocks/>
          </p:cNvCxnSpPr>
          <p:nvPr/>
        </p:nvCxnSpPr>
        <p:spPr>
          <a:xfrm>
            <a:off x="8054910" y="2654161"/>
            <a:ext cx="138614" cy="38683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660761-2EA8-47CE-9605-7D51C80BFB0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7051821" y="2558279"/>
            <a:ext cx="46481" cy="625924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AE822A-46DF-4CF4-BB5F-35520F27E404}"/>
              </a:ext>
            </a:extLst>
          </p:cNvPr>
          <p:cNvSpPr txBox="1"/>
          <p:nvPr/>
        </p:nvSpPr>
        <p:spPr>
          <a:xfrm>
            <a:off x="6682034" y="2250310"/>
            <a:ext cx="1109914" cy="2115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55"/>
            <a:r>
              <a:rPr lang="en-US" sz="1125" dirty="0">
                <a:solidFill>
                  <a:srgbClr val="FF0000"/>
                </a:solidFill>
              </a:rPr>
              <a:t>File Name</a:t>
            </a:r>
          </a:p>
        </p:txBody>
      </p:sp>
    </p:spTree>
    <p:extLst>
      <p:ext uri="{BB962C8B-B14F-4D97-AF65-F5344CB8AC3E}">
        <p14:creationId xmlns:p14="http://schemas.microsoft.com/office/powerpoint/2010/main" val="78265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E75308-F245-4AFD-8010-33D553A6C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360" y="681037"/>
            <a:ext cx="789874" cy="1020253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F4A402-0C4A-403E-948D-4BA78875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Move/Copy Files (Watch)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0FD1A-F655-4E3F-8CF3-AA9CE5EFE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113365" cy="4351338"/>
          </a:xfrm>
        </p:spPr>
        <p:txBody>
          <a:bodyPr/>
          <a:lstStyle/>
          <a:p>
            <a:r>
              <a:rPr lang="en-US" dirty="0"/>
              <a:t>The move command is also the command to rename a file</a:t>
            </a:r>
          </a:p>
          <a:p>
            <a:r>
              <a:rPr lang="en-US" dirty="0"/>
              <a:t>Use the </a:t>
            </a:r>
            <a:r>
              <a:rPr lang="en-US" b="1" dirty="0">
                <a:latin typeface="Courier" panose="02060409020205020404" pitchFamily="49" charset="0"/>
              </a:rPr>
              <a:t>mv</a:t>
            </a:r>
            <a:r>
              <a:rPr lang="en-US" dirty="0"/>
              <a:t> command to rename a file</a:t>
            </a:r>
          </a:p>
          <a:p>
            <a:pPr lvl="1">
              <a:buNone/>
            </a:pPr>
            <a:r>
              <a:rPr lang="en-US" sz="1800" b="1" dirty="0">
                <a:latin typeface="Courier"/>
                <a:cs typeface="Arial"/>
              </a:rPr>
              <a:t>mv </a:t>
            </a:r>
            <a:r>
              <a:rPr lang="en-US" sz="1800" b="1" dirty="0" err="1">
                <a:latin typeface="Courier"/>
                <a:cs typeface="Arial"/>
              </a:rPr>
              <a:t>FileLocation</a:t>
            </a:r>
            <a:r>
              <a:rPr lang="en-US" sz="1800" b="1" dirty="0">
                <a:latin typeface="Courier"/>
                <a:cs typeface="Arial"/>
              </a:rPr>
              <a:t>/</a:t>
            </a:r>
            <a:r>
              <a:rPr lang="en-US" sz="1800" b="1" dirty="0" err="1">
                <a:latin typeface="Courier"/>
                <a:cs typeface="Arial"/>
              </a:rPr>
              <a:t>FileName</a:t>
            </a:r>
            <a:r>
              <a:rPr lang="en-US" sz="1800" b="1" dirty="0">
                <a:latin typeface="Courier"/>
                <a:cs typeface="Arial"/>
              </a:rPr>
              <a:t> </a:t>
            </a:r>
            <a:r>
              <a:rPr lang="en-US" sz="1800" b="1" dirty="0" err="1">
                <a:latin typeface="Courier"/>
                <a:cs typeface="Arial"/>
              </a:rPr>
              <a:t>FileLocation</a:t>
            </a:r>
            <a:r>
              <a:rPr lang="en-US" sz="1800" b="1" dirty="0">
                <a:latin typeface="Courier"/>
                <a:cs typeface="Arial"/>
              </a:rPr>
              <a:t>/</a:t>
            </a:r>
            <a:r>
              <a:rPr lang="en-US" sz="1800" b="1" dirty="0" err="1">
                <a:latin typeface="Courier"/>
                <a:cs typeface="Arial"/>
              </a:rPr>
              <a:t>FileName</a:t>
            </a:r>
            <a:endParaRPr lang="en-US" sz="1800" b="1" dirty="0">
              <a:latin typeface="Courier"/>
              <a:cs typeface="Arial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sz="2400" dirty="0"/>
              <a:t>Would you need to have the file location if you were already on the Desktop?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A8092-9E03-4D97-BAA8-DA40F67D2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015" y="1578723"/>
            <a:ext cx="1238465" cy="1004424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8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53F4FC67-AE8E-4EA0-9891-F8ED381F8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61" y="3775859"/>
            <a:ext cx="7659477" cy="715145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602093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AEDD-34BD-4678-9AC4-8570B9AC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Move/Copy Files (Together)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8F1E4-71F9-4035-9104-6CBC07F1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95629"/>
            <a:ext cx="8383270" cy="30893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Navigate to the home directory</a:t>
            </a:r>
            <a:r>
              <a:rPr lang="en-US" b="1" dirty="0">
                <a:latin typeface="Courier" panose="02060409020205020404" pitchFamily="49" charset="0"/>
              </a:rPr>
              <a:t>      cd</a:t>
            </a:r>
          </a:p>
          <a:p>
            <a:r>
              <a:rPr lang="en-US" dirty="0"/>
              <a:t>Create a folder and a text file in that directory</a:t>
            </a:r>
          </a:p>
          <a:p>
            <a:pPr lvl="2">
              <a:buNone/>
            </a:pPr>
            <a:r>
              <a:rPr lang="en-US" sz="2250" b="1" dirty="0">
                <a:latin typeface="Courier" panose="02060409020205020404" pitchFamily="49" charset="0"/>
              </a:rPr>
              <a:t>touch </a:t>
            </a:r>
            <a:r>
              <a:rPr lang="en-US" sz="2250" b="1" dirty="0" err="1">
                <a:latin typeface="Courier" panose="02060409020205020404" pitchFamily="49" charset="0"/>
              </a:rPr>
              <a:t>FileNew</a:t>
            </a:r>
            <a:r>
              <a:rPr lang="en-US" sz="2250" b="1" dirty="0">
                <a:latin typeface="Courier" panose="02060409020205020404" pitchFamily="49" charset="0"/>
              </a:rPr>
              <a:t> --&gt; </a:t>
            </a:r>
            <a:r>
              <a:rPr lang="en-US" sz="2250" b="1" dirty="0" err="1">
                <a:latin typeface="Courier" panose="02060409020205020404" pitchFamily="49" charset="0"/>
              </a:rPr>
              <a:t>mkdir</a:t>
            </a:r>
            <a:r>
              <a:rPr lang="en-US" sz="2250" b="1" dirty="0">
                <a:latin typeface="Courier" panose="02060409020205020404" pitchFamily="49" charset="0"/>
              </a:rPr>
              <a:t> </a:t>
            </a:r>
            <a:r>
              <a:rPr lang="en-US" sz="2250" b="1" dirty="0" err="1">
                <a:latin typeface="Courier" panose="02060409020205020404" pitchFamily="49" charset="0"/>
              </a:rPr>
              <a:t>FolderNew</a:t>
            </a:r>
            <a:endParaRPr lang="en-US" sz="2250" b="1" dirty="0">
              <a:latin typeface="Courier" panose="02060409020205020404" pitchFamily="49" charset="0"/>
            </a:endParaRPr>
          </a:p>
          <a:p>
            <a:r>
              <a:rPr lang="en-US" dirty="0"/>
              <a:t>Copy the text file into the directory     </a:t>
            </a:r>
            <a:r>
              <a:rPr lang="en-US" b="1" dirty="0">
                <a:latin typeface="Courier" panose="02060409020205020404" pitchFamily="49" charset="0"/>
              </a:rPr>
              <a:t>cp </a:t>
            </a:r>
            <a:r>
              <a:rPr lang="en-US" b="1" dirty="0" err="1">
                <a:latin typeface="Courier" panose="02060409020205020404" pitchFamily="49" charset="0"/>
              </a:rPr>
              <a:t>FileNew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FolderNew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dirty="0"/>
              <a:t>Verify the file is inside of the directory   </a:t>
            </a:r>
            <a:r>
              <a:rPr lang="en-US" b="1" dirty="0">
                <a:latin typeface="Courier" panose="02060409020205020404" pitchFamily="49" charset="0"/>
              </a:rPr>
              <a:t>cd </a:t>
            </a:r>
            <a:r>
              <a:rPr lang="en-US" b="1" dirty="0" err="1">
                <a:latin typeface="Courier" panose="02060409020205020404" pitchFamily="49" charset="0"/>
              </a:rPr>
              <a:t>FolderNew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---&gt;  </a:t>
            </a:r>
            <a:r>
              <a:rPr lang="en-US" b="1" dirty="0">
                <a:latin typeface="Courier" panose="02060409020205020404" pitchFamily="49" charset="0"/>
                <a:sym typeface="Wingdings" panose="05000000000000000000" pitchFamily="2" charset="2"/>
              </a:rPr>
              <a:t>ls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dirty="0"/>
              <a:t>Move the folder (with file) to the Desktop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cd ..  </a:t>
            </a:r>
            <a:r>
              <a:rPr lang="en-US" dirty="0">
                <a:sym typeface="Wingdings" panose="05000000000000000000" pitchFamily="2" charset="2"/>
              </a:rPr>
              <a:t>--&gt;  </a:t>
            </a:r>
            <a:r>
              <a:rPr lang="en-US" b="1" dirty="0">
                <a:latin typeface="Courier" panose="02060409020205020404" pitchFamily="49" charset="0"/>
                <a:sym typeface="Wingdings" panose="05000000000000000000" pitchFamily="2" charset="2"/>
              </a:rPr>
              <a:t>mv </a:t>
            </a:r>
            <a:r>
              <a:rPr lang="en-US" b="1" dirty="0" err="1">
                <a:latin typeface="Courier" panose="02060409020205020404" pitchFamily="49" charset="0"/>
                <a:sym typeface="Wingdings" panose="05000000000000000000" pitchFamily="2" charset="2"/>
              </a:rPr>
              <a:t>FolderNew</a:t>
            </a:r>
            <a:r>
              <a:rPr lang="en-US" b="1" dirty="0">
                <a:latin typeface="Courier" panose="02060409020205020404" pitchFamily="49" charset="0"/>
                <a:sym typeface="Wingdings" panose="05000000000000000000" pitchFamily="2" charset="2"/>
              </a:rPr>
              <a:t> Desktop</a:t>
            </a:r>
            <a:endParaRPr lang="en-US" b="1" dirty="0">
              <a:latin typeface="Courier" panose="02060409020205020404" pitchFamily="49" charset="0"/>
            </a:endParaRPr>
          </a:p>
          <a:p>
            <a:r>
              <a:rPr lang="en-US" dirty="0"/>
              <a:t>Rename the folder            </a:t>
            </a:r>
            <a:r>
              <a:rPr lang="en-US" b="1" dirty="0">
                <a:latin typeface="Courier" panose="02060409020205020404" pitchFamily="49" charset="0"/>
              </a:rPr>
              <a:t>mv </a:t>
            </a:r>
            <a:r>
              <a:rPr lang="en-US" b="1" dirty="0" err="1">
                <a:latin typeface="Courier" panose="02060409020205020404" pitchFamily="49" charset="0"/>
              </a:rPr>
              <a:t>FolderNew</a:t>
            </a:r>
            <a:r>
              <a:rPr lang="en-US" b="1" dirty="0">
                <a:latin typeface="Courier" panose="02060409020205020404" pitchFamily="49" charset="0"/>
              </a:rPr>
              <a:t> </a:t>
            </a:r>
            <a:r>
              <a:rPr lang="en-US" b="1" dirty="0" err="1">
                <a:latin typeface="Courier" panose="02060409020205020404" pitchFamily="49" charset="0"/>
              </a:rPr>
              <a:t>NewName</a:t>
            </a:r>
            <a:endParaRPr lang="en-US" b="1" dirty="0">
              <a:latin typeface="Courier" panose="020604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B08438-0762-4292-8FF7-3E3ECCF6A2B2}"/>
              </a:ext>
            </a:extLst>
          </p:cNvPr>
          <p:cNvSpPr/>
          <p:nvPr/>
        </p:nvSpPr>
        <p:spPr>
          <a:xfrm>
            <a:off x="1919870" y="768521"/>
            <a:ext cx="3110961" cy="274004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B53691-4118-42DC-9BAD-8B512CA3FF67}"/>
              </a:ext>
            </a:extLst>
          </p:cNvPr>
          <p:cNvSpPr/>
          <p:nvPr/>
        </p:nvSpPr>
        <p:spPr>
          <a:xfrm>
            <a:off x="873476" y="753903"/>
            <a:ext cx="5895831" cy="274004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27BEED-4B36-45DF-8407-E7C4407D78DF}"/>
              </a:ext>
            </a:extLst>
          </p:cNvPr>
          <p:cNvSpPr/>
          <p:nvPr/>
        </p:nvSpPr>
        <p:spPr>
          <a:xfrm>
            <a:off x="4174420" y="870992"/>
            <a:ext cx="4096104" cy="274003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2976DA-CC68-4A46-84D2-C0F290BF1382}"/>
              </a:ext>
            </a:extLst>
          </p:cNvPr>
          <p:cNvSpPr/>
          <p:nvPr/>
        </p:nvSpPr>
        <p:spPr>
          <a:xfrm>
            <a:off x="5246517" y="1922552"/>
            <a:ext cx="3634206" cy="274003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BFE891-F031-46C2-88CC-8EA108F8BAE4}"/>
              </a:ext>
            </a:extLst>
          </p:cNvPr>
          <p:cNvSpPr/>
          <p:nvPr/>
        </p:nvSpPr>
        <p:spPr>
          <a:xfrm>
            <a:off x="1460093" y="2076159"/>
            <a:ext cx="5156717" cy="274003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F1BE67-2AEF-472A-A01B-22DB88419D6E}"/>
              </a:ext>
            </a:extLst>
          </p:cNvPr>
          <p:cNvSpPr/>
          <p:nvPr/>
        </p:nvSpPr>
        <p:spPr>
          <a:xfrm>
            <a:off x="2305663" y="2287731"/>
            <a:ext cx="3996322" cy="282571"/>
          </a:xfrm>
          <a:prstGeom prst="rect">
            <a:avLst/>
          </a:prstGeom>
          <a:solidFill>
            <a:srgbClr val="69419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55"/>
            <a:endParaRPr lang="en-US" sz="1200" b="0" dirty="0">
              <a:solidFill>
                <a:srgbClr val="694198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4392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6897-C4D8-47FF-A0E4-1A183B5C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01990" cy="1325563"/>
          </a:xfrm>
        </p:spPr>
        <p:txBody>
          <a:bodyPr/>
          <a:lstStyle/>
          <a:p>
            <a:r>
              <a:rPr lang="en-US" dirty="0"/>
              <a:t>Move/Copy Files (On Your Own)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CABDD-B8AE-462A-8F82-80233D4BA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01990" cy="39960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two folders and two text files on the desktop</a:t>
            </a:r>
          </a:p>
          <a:p>
            <a:r>
              <a:rPr lang="en-US" dirty="0"/>
              <a:t>Move one folder into the other folder</a:t>
            </a:r>
          </a:p>
          <a:p>
            <a:r>
              <a:rPr lang="en-US" dirty="0"/>
              <a:t>Rename the folder inside of the other folder to “</a:t>
            </a:r>
            <a:r>
              <a:rPr lang="en-US" dirty="0" err="1"/>
              <a:t>InsideFolder</a:t>
            </a:r>
            <a:r>
              <a:rPr lang="en-US" dirty="0"/>
              <a:t>”</a:t>
            </a:r>
          </a:p>
          <a:p>
            <a:r>
              <a:rPr lang="en-US" dirty="0"/>
              <a:t>Copy one file to the </a:t>
            </a:r>
            <a:r>
              <a:rPr lang="en-US" dirty="0" err="1"/>
              <a:t>InsideFolder</a:t>
            </a:r>
            <a:endParaRPr lang="en-US" dirty="0"/>
          </a:p>
          <a:p>
            <a:r>
              <a:rPr lang="en-US" dirty="0"/>
              <a:t>Move the other file into the folder on the desktop</a:t>
            </a:r>
          </a:p>
          <a:p>
            <a:r>
              <a:rPr lang="en-US" dirty="0"/>
              <a:t>Move the </a:t>
            </a:r>
            <a:r>
              <a:rPr lang="en-US" dirty="0" err="1"/>
              <a:t>InsideFolder</a:t>
            </a:r>
            <a:r>
              <a:rPr lang="en-US" dirty="0"/>
              <a:t> (with the file) back to the desktop</a:t>
            </a:r>
          </a:p>
        </p:txBody>
      </p:sp>
    </p:spTree>
    <p:extLst>
      <p:ext uri="{BB962C8B-B14F-4D97-AF65-F5344CB8AC3E}">
        <p14:creationId xmlns:p14="http://schemas.microsoft.com/office/powerpoint/2010/main" val="2352377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01E5-60C1-4017-B666-390565F6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62388"/>
          </a:xfrm>
        </p:spPr>
        <p:txBody>
          <a:bodyPr/>
          <a:lstStyle/>
          <a:p>
            <a:r>
              <a:rPr lang="en-US" dirty="0"/>
              <a:t>What is the Date/Time?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C482-F012-42E8-B8D9-7F1E233AB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7515"/>
            <a:ext cx="8421832" cy="4749448"/>
          </a:xfrm>
        </p:spPr>
        <p:txBody>
          <a:bodyPr>
            <a:normAutofit/>
          </a:bodyPr>
          <a:lstStyle/>
          <a:p>
            <a:r>
              <a:rPr lang="en-US" sz="2400" dirty="0"/>
              <a:t>One tool for the date/time is </a:t>
            </a:r>
            <a:r>
              <a:rPr lang="en-US" sz="2400" b="1" dirty="0">
                <a:latin typeface="Courier"/>
              </a:rPr>
              <a:t>date</a:t>
            </a:r>
          </a:p>
          <a:p>
            <a:pPr lvl="1"/>
            <a:r>
              <a:rPr lang="en-US" sz="2000" dirty="0"/>
              <a:t>This will show the day </a:t>
            </a:r>
            <a:r>
              <a:rPr lang="en-US" sz="2000" i="1" dirty="0"/>
              <a:t>and</a:t>
            </a:r>
            <a:r>
              <a:rPr lang="en-US" sz="2000" dirty="0"/>
              <a:t> time in the Universal Time Zone</a:t>
            </a:r>
          </a:p>
          <a:p>
            <a:pPr lvl="1"/>
            <a:r>
              <a:rPr lang="en-US" sz="2000" dirty="0"/>
              <a:t>Eastern Time Zone: </a:t>
            </a:r>
            <a:r>
              <a:rPr lang="en-US" sz="2000" b="1" dirty="0">
                <a:latin typeface="Courier"/>
              </a:rPr>
              <a:t>TZ=‘America/</a:t>
            </a:r>
            <a:r>
              <a:rPr lang="en-US" sz="2000" b="1" dirty="0" err="1">
                <a:latin typeface="Courier"/>
              </a:rPr>
              <a:t>NewYork</a:t>
            </a:r>
            <a:r>
              <a:rPr lang="en-US" sz="2000" b="1" dirty="0">
                <a:latin typeface="Courier"/>
              </a:rPr>
              <a:t>’ date</a:t>
            </a:r>
          </a:p>
          <a:p>
            <a:pPr lvl="1"/>
            <a:r>
              <a:rPr lang="en-US" sz="2000" dirty="0"/>
              <a:t>Central Time Zone: </a:t>
            </a:r>
            <a:r>
              <a:rPr lang="en-US" sz="2000" b="1" dirty="0">
                <a:latin typeface="Courier"/>
              </a:rPr>
              <a:t>TZ=‘America/Chicago’ date</a:t>
            </a:r>
          </a:p>
          <a:p>
            <a:pPr lvl="1"/>
            <a:r>
              <a:rPr lang="en-US" sz="2000" dirty="0"/>
              <a:t>Mountain Time Zone: </a:t>
            </a:r>
            <a:r>
              <a:rPr lang="en-US" sz="2000" b="1" dirty="0">
                <a:latin typeface="Courier"/>
              </a:rPr>
              <a:t>TZ=‘America/Denver’ date</a:t>
            </a:r>
          </a:p>
          <a:p>
            <a:pPr lvl="1"/>
            <a:r>
              <a:rPr lang="en-US" sz="2000" dirty="0"/>
              <a:t>Pacific Time Zone: </a:t>
            </a:r>
            <a:r>
              <a:rPr lang="en-US" sz="2000" b="1" dirty="0">
                <a:latin typeface="Courier"/>
              </a:rPr>
              <a:t>TZ=‘America/</a:t>
            </a:r>
            <a:r>
              <a:rPr lang="en-US" sz="2000" b="1" dirty="0" err="1">
                <a:latin typeface="Courier"/>
              </a:rPr>
              <a:t>Los_Angeles</a:t>
            </a:r>
            <a:r>
              <a:rPr lang="en-US" sz="2000" b="1" dirty="0">
                <a:latin typeface="Courier"/>
              </a:rPr>
              <a:t>’ date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73E78-CC48-48AF-A45E-1B4BA844F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492" y="3875854"/>
            <a:ext cx="5146323" cy="2301109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80946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B9EA9E-28AF-44CE-8411-0D44CDD1A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9"/>
          <a:stretch/>
        </p:blipFill>
        <p:spPr>
          <a:xfrm>
            <a:off x="2251581" y="5200710"/>
            <a:ext cx="4640838" cy="503635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A9D5994-CB01-4960-939D-AA88EAF0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475CF-94FD-4C27-98F2-EA76AC200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w Cen MT"/>
                <a:cs typeface="Arial"/>
              </a:rPr>
              <a:t>Unix-like operating system distributed free of charge under the GNU License</a:t>
            </a:r>
          </a:p>
          <a:p>
            <a:r>
              <a:rPr lang="en-US" dirty="0">
                <a:latin typeface="Tw Cen MT"/>
                <a:cs typeface="Arial"/>
              </a:rPr>
              <a:t>Available in several “distributions” to serve different purposes. (bundles of included software)</a:t>
            </a:r>
          </a:p>
          <a:p>
            <a:r>
              <a:rPr lang="en-US" dirty="0">
                <a:latin typeface="Tw Cen MT"/>
                <a:cs typeface="Arial"/>
              </a:rPr>
              <a:t>Originally written by Linus Torvalds.</a:t>
            </a:r>
          </a:p>
          <a:p>
            <a:r>
              <a:rPr lang="en-US" dirty="0">
                <a:latin typeface="Tw Cen MT"/>
                <a:cs typeface="Arial"/>
              </a:rPr>
              <a:t>Now almost 10,000 developers including major technology companies like Intel and IBM.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155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F1CF31-1E65-475E-A32E-23DD2A90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is Linux used?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834D93-2B79-4928-90BA-0FD1F423A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0461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Majority of internet servers run Linux</a:t>
            </a:r>
          </a:p>
          <a:p>
            <a:pPr marL="428614" lvl="1"/>
            <a:r>
              <a:rPr lang="en-US" dirty="0"/>
              <a:t>67% of the world’s web-servers run Linux (2016)</a:t>
            </a:r>
          </a:p>
          <a:p>
            <a:r>
              <a:rPr lang="en-US" dirty="0"/>
              <a:t>Used in Research/High-Performance Computing</a:t>
            </a:r>
          </a:p>
          <a:p>
            <a:pPr marL="428614" lvl="1"/>
            <a:r>
              <a:rPr lang="en-US" dirty="0"/>
              <a:t>Google, Amazon, NSA, 100% of TOP500 Super-computers</a:t>
            </a:r>
          </a:p>
          <a:p>
            <a:r>
              <a:rPr lang="en-US" dirty="0"/>
              <a:t>Mobile devices</a:t>
            </a:r>
          </a:p>
          <a:p>
            <a:pPr marL="428614" lvl="1"/>
            <a:r>
              <a:rPr lang="en-US" dirty="0"/>
              <a:t>Android phones</a:t>
            </a:r>
          </a:p>
          <a:p>
            <a:pPr marL="428614" lvl="1"/>
            <a:r>
              <a:rPr lang="en-US" dirty="0"/>
              <a:t>Amazon Kindle</a:t>
            </a:r>
          </a:p>
          <a:p>
            <a:r>
              <a:rPr lang="en-US" dirty="0"/>
              <a:t>IoT devices</a:t>
            </a:r>
          </a:p>
          <a:p>
            <a:pPr marL="428614" lvl="1"/>
            <a:r>
              <a:rPr lang="en-US" dirty="0"/>
              <a:t>Smart TV, Roku box, </a:t>
            </a:r>
            <a:r>
              <a:rPr lang="en-US" dirty="0" err="1"/>
              <a:t>etc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856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Linux?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Numerous Cybersecurity tools for Linux</a:t>
            </a:r>
          </a:p>
          <a:p>
            <a:pPr lvl="1"/>
            <a:r>
              <a:rPr lang="en-US"/>
              <a:t>Majority of tools are free!</a:t>
            </a:r>
          </a:p>
          <a:p>
            <a:r>
              <a:rPr lang="en-US"/>
              <a:t>Linux allows you complete control of the system</a:t>
            </a:r>
          </a:p>
          <a:p>
            <a:pPr lvl="1"/>
            <a:r>
              <a:rPr lang="en-US"/>
              <a:t>Puts user in driver’s seat, trusts you know what you want</a:t>
            </a:r>
          </a:p>
          <a:p>
            <a:r>
              <a:rPr lang="en-US"/>
              <a:t>Linux can be made more secure</a:t>
            </a:r>
          </a:p>
          <a:p>
            <a:pPr lvl="1"/>
            <a:r>
              <a:rPr lang="en-US"/>
              <a:t>Open Source code means it is free to explore, review, modify, secure, copy/reuse</a:t>
            </a:r>
          </a:p>
          <a:p>
            <a:pPr lvl="1"/>
            <a:r>
              <a:rPr lang="en-US"/>
              <a:t>Linux is entirely customizable</a:t>
            </a:r>
            <a:br>
              <a:rPr lang="en-US"/>
            </a:br>
            <a:r>
              <a:rPr lang="en-US"/>
              <a:t>You can shut down processes that might be a security risk</a:t>
            </a:r>
          </a:p>
          <a:p>
            <a:pPr lvl="1"/>
            <a:r>
              <a:rPr lang="en-US"/>
              <a:t>Windows and Mac have processes you cannot disable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AAFA88-24D0-40AA-87F9-55DA3701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 Command 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F9243-C8A3-4A33-B046-32F0E3E64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4216"/>
            <a:ext cx="6611882" cy="36093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Interface to the underlying operating system</a:t>
            </a:r>
          </a:p>
          <a:p>
            <a:pPr marL="600060" lvl="1" indent="-342892"/>
            <a:r>
              <a:rPr lang="en-US" dirty="0"/>
              <a:t>Built-in commands</a:t>
            </a:r>
          </a:p>
          <a:p>
            <a:pPr marL="600060" lvl="1" indent="-342892"/>
            <a:r>
              <a:rPr lang="en-US" dirty="0"/>
              <a:t>Environment variables</a:t>
            </a:r>
          </a:p>
          <a:p>
            <a:pPr marL="600060" lvl="1" indent="-342892"/>
            <a:r>
              <a:rPr lang="en-US" dirty="0"/>
              <a:t>Programming control structures</a:t>
            </a:r>
          </a:p>
          <a:p>
            <a:r>
              <a:rPr lang="en-US" dirty="0"/>
              <a:t>Linux supports different shells (interfaces)</a:t>
            </a:r>
          </a:p>
          <a:p>
            <a:pPr marL="600060" lvl="1" indent="-342892"/>
            <a:r>
              <a:rPr lang="en-US" dirty="0"/>
              <a:t>Most common is perhaps </a:t>
            </a:r>
            <a:r>
              <a:rPr lang="en-US" i="1" dirty="0"/>
              <a:t>bash</a:t>
            </a:r>
          </a:p>
          <a:p>
            <a:pPr marL="600060" lvl="1" indent="-342892"/>
            <a:r>
              <a:rPr lang="en-US" dirty="0"/>
              <a:t>Also </a:t>
            </a:r>
            <a:r>
              <a:rPr lang="en-US" i="1" dirty="0" err="1"/>
              <a:t>sh</a:t>
            </a:r>
            <a:r>
              <a:rPr lang="en-US" dirty="0"/>
              <a:t>, </a:t>
            </a:r>
            <a:r>
              <a:rPr lang="en-US" i="1" dirty="0" err="1"/>
              <a:t>zsh</a:t>
            </a:r>
            <a:r>
              <a:rPr lang="en-US" dirty="0"/>
              <a:t>, </a:t>
            </a:r>
            <a:r>
              <a:rPr lang="en-US" i="1" dirty="0" err="1"/>
              <a:t>csh</a:t>
            </a:r>
            <a:r>
              <a:rPr lang="en-US" dirty="0"/>
              <a:t>, </a:t>
            </a:r>
            <a:r>
              <a:rPr lang="en-US" i="1" dirty="0" err="1"/>
              <a:t>ksh</a:t>
            </a:r>
            <a:r>
              <a:rPr lang="en-US" dirty="0"/>
              <a:t>, etc.</a:t>
            </a:r>
          </a:p>
        </p:txBody>
      </p:sp>
      <p:pic>
        <p:nvPicPr>
          <p:cNvPr id="16386" name="Picture 2" descr="ls and ls -l command">
            <a:extLst>
              <a:ext uri="{FF2B5EF4-FFF2-40B4-BE49-F238E27FC236}">
                <a16:creationId xmlns:a16="http://schemas.microsoft.com/office/drawing/2014/main" id="{6463B6CB-0D36-432E-8125-1A8F56365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763" y="2385763"/>
            <a:ext cx="3042818" cy="1431636"/>
          </a:xfrm>
          <a:prstGeom prst="rect">
            <a:avLst/>
          </a:prstGeom>
          <a:ln w="25400">
            <a:solidFill>
              <a:srgbClr val="545BA7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5896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DA91D0-38D1-48DA-A8B9-333ADE69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Linux: The Filesystem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84832E-A0B1-40B4-A605-0D28B031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5956"/>
            <a:ext cx="6515100" cy="3103848"/>
          </a:xfrm>
        </p:spPr>
        <p:txBody>
          <a:bodyPr>
            <a:normAutofit fontScale="92500"/>
          </a:bodyPr>
          <a:lstStyle/>
          <a:p>
            <a:r>
              <a:rPr lang="en-US" dirty="0"/>
              <a:t>The structure resembles an upside-down tree</a:t>
            </a:r>
          </a:p>
          <a:p>
            <a:r>
              <a:rPr lang="en-US" dirty="0"/>
              <a:t>Directories (a.k.a. folders) are collections of files and other directories.</a:t>
            </a:r>
          </a:p>
          <a:p>
            <a:r>
              <a:rPr lang="en-US" dirty="0"/>
              <a:t>Every directory has a parent except for the root directory.</a:t>
            </a:r>
          </a:p>
          <a:p>
            <a:r>
              <a:rPr lang="en-US" dirty="0"/>
              <a:t>Many directories have subdirectories.</a:t>
            </a:r>
          </a:p>
        </p:txBody>
      </p:sp>
      <p:pic>
        <p:nvPicPr>
          <p:cNvPr id="18434" name="Picture 2" descr="Image result for linux directory structure">
            <a:extLst>
              <a:ext uri="{FF2B5EF4-FFF2-40B4-BE49-F238E27FC236}">
                <a16:creationId xmlns:a16="http://schemas.microsoft.com/office/drawing/2014/main" id="{A9C25683-5C7C-471F-ADC5-94CB74895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128" y="4830837"/>
            <a:ext cx="2831986" cy="134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027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843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DA91D0-38D1-48DA-A8B9-333ADE69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Linux: The Filesystem</a:t>
            </a:r>
          </a:p>
        </p:txBody>
      </p:sp>
      <p:pic>
        <p:nvPicPr>
          <p:cNvPr id="6" name="Picture 2" descr="Image result for linux directory structure">
            <a:extLst>
              <a:ext uri="{FF2B5EF4-FFF2-40B4-BE49-F238E27FC236}">
                <a16:creationId xmlns:a16="http://schemas.microsoft.com/office/drawing/2014/main" id="{B410391F-A834-4ADD-A0B3-D69F5BA0C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42" y="1692136"/>
            <a:ext cx="6632518" cy="3141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446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ybersecurity Template_4x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C5BAD48BCC5C4AA414F1510DEA3D7D" ma:contentTypeVersion="13" ma:contentTypeDescription="Create a new document." ma:contentTypeScope="" ma:versionID="3732c597efb3ba85b92af3341f311df6">
  <xsd:schema xmlns:xsd="http://www.w3.org/2001/XMLSchema" xmlns:xs="http://www.w3.org/2001/XMLSchema" xmlns:p="http://schemas.microsoft.com/office/2006/metadata/properties" xmlns:ns2="78fbef2b-ea79-41a1-9651-c56e3f5414e7" xmlns:ns3="1cfa8f96-892a-4f27-bb0a-8631ca5745ca" targetNamespace="http://schemas.microsoft.com/office/2006/metadata/properties" ma:root="true" ma:fieldsID="f976aaff8a7a61ac223fccad166ef200" ns2:_="" ns3:_="">
    <xsd:import namespace="78fbef2b-ea79-41a1-9651-c56e3f5414e7"/>
    <xsd:import namespace="1cfa8f96-892a-4f27-bb0a-8631ca574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fbef2b-ea79-41a1-9651-c56e3f5414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a8f96-892a-4f27-bb0a-8631ca5745c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6AFA90-4F36-4EBB-BA61-A3CB69845D98}">
  <ds:schemaRefs>
    <ds:schemaRef ds:uri="1cfa8f96-892a-4f27-bb0a-8631ca5745ca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78fbef2b-ea79-41a1-9651-c56e3f5414e7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4CDC308-8A27-4639-A582-2999474441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A6E069-6446-4200-A7F8-79C5FDC129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fbef2b-ea79-41a1-9651-c56e3f5414e7"/>
    <ds:schemaRef ds:uri="1cfa8f96-892a-4f27-bb0a-8631ca5745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1.1.1 - Malware</Template>
  <TotalTime>3680</TotalTime>
  <Words>1607</Words>
  <Application>Microsoft Office PowerPoint</Application>
  <PresentationFormat>On-screen Show (4:3)</PresentationFormat>
  <Paragraphs>284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Circe Light</vt:lpstr>
      <vt:lpstr>Courier</vt:lpstr>
      <vt:lpstr>Helvetica Neue</vt:lpstr>
      <vt:lpstr>Monospac821 BT</vt:lpstr>
      <vt:lpstr>Tw Cen MT</vt:lpstr>
      <vt:lpstr>Wingdings</vt:lpstr>
      <vt:lpstr>Cybersecurity Template_4x3</vt:lpstr>
      <vt:lpstr>PowerPoint Presentation</vt:lpstr>
      <vt:lpstr>Linux 101 Lab</vt:lpstr>
      <vt:lpstr>The Linux 101 Lab</vt:lpstr>
      <vt:lpstr>Linux</vt:lpstr>
      <vt:lpstr>Where is Linux used?</vt:lpstr>
      <vt:lpstr>Why Linux?</vt:lpstr>
      <vt:lpstr>Linux Command Line</vt:lpstr>
      <vt:lpstr>Linux: The Filesystem</vt:lpstr>
      <vt:lpstr>Linux: The Filesystem</vt:lpstr>
      <vt:lpstr>Linux Command Line Prompt</vt:lpstr>
      <vt:lpstr>Linux Commands &amp; Arguments</vt:lpstr>
      <vt:lpstr>Explore the Filesystem (Watch) </vt:lpstr>
      <vt:lpstr>Explore the Filesystem (Watch)</vt:lpstr>
      <vt:lpstr>Explore the Filesystem (Watch)</vt:lpstr>
      <vt:lpstr>Explore the Filesystem (Watch)</vt:lpstr>
      <vt:lpstr>Explore the Filesystem (Watch)</vt:lpstr>
      <vt:lpstr>Explore the Filesystem (Together)</vt:lpstr>
      <vt:lpstr>Explore the Filesystem (Together)</vt:lpstr>
      <vt:lpstr>Explore the Filesystem (On Your Own)</vt:lpstr>
      <vt:lpstr>Who am I?</vt:lpstr>
      <vt:lpstr>Directories/Text Files (Watch)</vt:lpstr>
      <vt:lpstr>Directories/Text Files (Watch)</vt:lpstr>
      <vt:lpstr>Directories/Text Files (Together)</vt:lpstr>
      <vt:lpstr>Directories/Text Files (On Your Own)</vt:lpstr>
      <vt:lpstr>Dirty screen?</vt:lpstr>
      <vt:lpstr>Reading Files</vt:lpstr>
      <vt:lpstr>Reading Files (Watch) </vt:lpstr>
      <vt:lpstr>Reading Files (Watch) </vt:lpstr>
      <vt:lpstr>Reading Files (Watch) </vt:lpstr>
      <vt:lpstr>Reading Files (Together)</vt:lpstr>
      <vt:lpstr>Reading Files (On Your Own)</vt:lpstr>
      <vt:lpstr>Former Commands?</vt:lpstr>
      <vt:lpstr>Move/Copy Files (Watch)</vt:lpstr>
      <vt:lpstr>Move/Copy Files (Watch)</vt:lpstr>
      <vt:lpstr>Move/Copy Files (Watch)</vt:lpstr>
      <vt:lpstr>Move/Copy Files (Together)</vt:lpstr>
      <vt:lpstr>Move/Copy Files (On Your Own)</vt:lpstr>
      <vt:lpstr>What is the Date/Time?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dc:creator>Tommy</dc:creator>
  <cp:lastModifiedBy>Annelys King</cp:lastModifiedBy>
  <cp:revision>169</cp:revision>
  <dcterms:modified xsi:type="dcterms:W3CDTF">2022-10-13T13:54:36Z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0x010100BCC5BAD48BCC5C4AA414F1510DEA3D7D</vt:lpwstr>
  </property>
</Properties>
</file>