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4"/>
  </p:sldMasterIdLst>
  <p:notesMasterIdLst>
    <p:notesMasterId r:id="rId39"/>
  </p:notesMasterIdLst>
  <p:handoutMasterIdLst>
    <p:handoutMasterId r:id="rId40"/>
  </p:handoutMasterIdLst>
  <p:sldIdLst>
    <p:sldId id="256" r:id="rId5"/>
    <p:sldId id="588" r:id="rId6"/>
    <p:sldId id="593" r:id="rId7"/>
    <p:sldId id="627" r:id="rId8"/>
    <p:sldId id="630" r:id="rId9"/>
    <p:sldId id="631" r:id="rId10"/>
    <p:sldId id="628" r:id="rId11"/>
    <p:sldId id="632" r:id="rId12"/>
    <p:sldId id="629" r:id="rId13"/>
    <p:sldId id="633" r:id="rId14"/>
    <p:sldId id="634" r:id="rId15"/>
    <p:sldId id="635" r:id="rId16"/>
    <p:sldId id="636" r:id="rId17"/>
    <p:sldId id="637" r:id="rId18"/>
    <p:sldId id="638" r:id="rId19"/>
    <p:sldId id="639" r:id="rId20"/>
    <p:sldId id="640" r:id="rId21"/>
    <p:sldId id="641" r:id="rId22"/>
    <p:sldId id="643" r:id="rId23"/>
    <p:sldId id="642" r:id="rId24"/>
    <p:sldId id="644" r:id="rId25"/>
    <p:sldId id="645" r:id="rId26"/>
    <p:sldId id="646" r:id="rId27"/>
    <p:sldId id="647" r:id="rId28"/>
    <p:sldId id="649" r:id="rId29"/>
    <p:sldId id="650" r:id="rId30"/>
    <p:sldId id="651" r:id="rId31"/>
    <p:sldId id="652" r:id="rId32"/>
    <p:sldId id="653" r:id="rId33"/>
    <p:sldId id="648" r:id="rId34"/>
    <p:sldId id="654" r:id="rId35"/>
    <p:sldId id="655" r:id="rId36"/>
    <p:sldId id="656" r:id="rId37"/>
    <p:sldId id="65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MacAdam" initials="JM" lastIdx="1" clrIdx="0">
    <p:extLst>
      <p:ext uri="{19B8F6BF-5375-455C-9EA6-DF929625EA0E}">
        <p15:presenceInfo xmlns:p15="http://schemas.microsoft.com/office/powerpoint/2012/main" userId="S::joe.macadam@cyber.org::bdcfcd3f-81bf-4584-8271-fe9093ebec4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694198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DEB3D-6D90-42F1-8802-1EAAF582C4E2}" v="1" dt="2022-10-17T13:41:47.73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lys King" userId="831764f4-117b-4850-9f9f-bd0d01e19872" providerId="ADAL" clId="{104DEB3D-6D90-42F1-8802-1EAAF582C4E2}"/>
    <pc:docChg chg="modSld sldOrd">
      <pc:chgData name="Annelys King" userId="831764f4-117b-4850-9f9f-bd0d01e19872" providerId="ADAL" clId="{104DEB3D-6D90-42F1-8802-1EAAF582C4E2}" dt="2022-10-17T14:33:38.628" v="24" actId="1076"/>
      <pc:docMkLst>
        <pc:docMk/>
      </pc:docMkLst>
      <pc:sldChg chg="modSp">
        <pc:chgData name="Annelys King" userId="831764f4-117b-4850-9f9f-bd0d01e19872" providerId="ADAL" clId="{104DEB3D-6D90-42F1-8802-1EAAF582C4E2}" dt="2022-10-17T13:44:09.522" v="9" actId="1076"/>
        <pc:sldMkLst>
          <pc:docMk/>
          <pc:sldMk cId="184196702" sldId="628"/>
        </pc:sldMkLst>
        <pc:spChg chg="mod">
          <ac:chgData name="Annelys King" userId="831764f4-117b-4850-9f9f-bd0d01e19872" providerId="ADAL" clId="{104DEB3D-6D90-42F1-8802-1EAAF582C4E2}" dt="2022-10-17T13:42:55.952" v="5" actId="1076"/>
          <ac:spMkLst>
            <pc:docMk/>
            <pc:sldMk cId="184196702" sldId="628"/>
            <ac:spMk id="5" creationId="{7AC16097-2CCA-4C27-A516-3433F885AF77}"/>
          </ac:spMkLst>
        </pc:spChg>
        <pc:spChg chg="mod">
          <ac:chgData name="Annelys King" userId="831764f4-117b-4850-9f9f-bd0d01e19872" providerId="ADAL" clId="{104DEB3D-6D90-42F1-8802-1EAAF582C4E2}" dt="2022-10-17T13:41:43.701" v="0" actId="1076"/>
          <ac:spMkLst>
            <pc:docMk/>
            <pc:sldMk cId="184196702" sldId="628"/>
            <ac:spMk id="6" creationId="{6028A861-2929-4661-BB60-184B81B87907}"/>
          </ac:spMkLst>
        </pc:spChg>
        <pc:spChg chg="mod">
          <ac:chgData name="Annelys King" userId="831764f4-117b-4850-9f9f-bd0d01e19872" providerId="ADAL" clId="{104DEB3D-6D90-42F1-8802-1EAAF582C4E2}" dt="2022-10-17T13:42:41.322" v="3" actId="1076"/>
          <ac:spMkLst>
            <pc:docMk/>
            <pc:sldMk cId="184196702" sldId="628"/>
            <ac:spMk id="7" creationId="{5A86BF40-82AC-41E5-92A4-2CF19BAB6205}"/>
          </ac:spMkLst>
        </pc:spChg>
        <pc:spChg chg="mod">
          <ac:chgData name="Annelys King" userId="831764f4-117b-4850-9f9f-bd0d01e19872" providerId="ADAL" clId="{104DEB3D-6D90-42F1-8802-1EAAF582C4E2}" dt="2022-10-17T13:42:54.073" v="4" actId="1076"/>
          <ac:spMkLst>
            <pc:docMk/>
            <pc:sldMk cId="184196702" sldId="628"/>
            <ac:spMk id="8" creationId="{692C215D-1002-4CC4-BC61-59CBA7BA8533}"/>
          </ac:spMkLst>
        </pc:spChg>
        <pc:spChg chg="mod">
          <ac:chgData name="Annelys King" userId="831764f4-117b-4850-9f9f-bd0d01e19872" providerId="ADAL" clId="{104DEB3D-6D90-42F1-8802-1EAAF582C4E2}" dt="2022-10-17T13:43:41.291" v="6" actId="1076"/>
          <ac:spMkLst>
            <pc:docMk/>
            <pc:sldMk cId="184196702" sldId="628"/>
            <ac:spMk id="9" creationId="{00219310-90F6-4458-9032-B01DF4E03E65}"/>
          </ac:spMkLst>
        </pc:spChg>
        <pc:spChg chg="mod">
          <ac:chgData name="Annelys King" userId="831764f4-117b-4850-9f9f-bd0d01e19872" providerId="ADAL" clId="{104DEB3D-6D90-42F1-8802-1EAAF582C4E2}" dt="2022-10-17T13:43:44.890" v="7" actId="1076"/>
          <ac:spMkLst>
            <pc:docMk/>
            <pc:sldMk cId="184196702" sldId="628"/>
            <ac:spMk id="10" creationId="{6119905E-F8E9-4CA6-91C2-C2335A917770}"/>
          </ac:spMkLst>
        </pc:spChg>
        <pc:spChg chg="mod">
          <ac:chgData name="Annelys King" userId="831764f4-117b-4850-9f9f-bd0d01e19872" providerId="ADAL" clId="{104DEB3D-6D90-42F1-8802-1EAAF582C4E2}" dt="2022-10-17T13:43:58.830" v="8" actId="1076"/>
          <ac:spMkLst>
            <pc:docMk/>
            <pc:sldMk cId="184196702" sldId="628"/>
            <ac:spMk id="11" creationId="{344592C1-5F1B-47B2-A1C1-00EBE19C4D2D}"/>
          </ac:spMkLst>
        </pc:spChg>
        <pc:spChg chg="mod">
          <ac:chgData name="Annelys King" userId="831764f4-117b-4850-9f9f-bd0d01e19872" providerId="ADAL" clId="{104DEB3D-6D90-42F1-8802-1EAAF582C4E2}" dt="2022-10-17T13:44:09.522" v="9" actId="1076"/>
          <ac:spMkLst>
            <pc:docMk/>
            <pc:sldMk cId="184196702" sldId="628"/>
            <ac:spMk id="12" creationId="{3DE04C58-317D-4E58-8F42-F6C94E8CD84C}"/>
          </ac:spMkLst>
        </pc:spChg>
      </pc:sldChg>
      <pc:sldChg chg="ord">
        <pc:chgData name="Annelys King" userId="831764f4-117b-4850-9f9f-bd0d01e19872" providerId="ADAL" clId="{104DEB3D-6D90-42F1-8802-1EAAF582C4E2}" dt="2022-10-17T13:41:47.730" v="2"/>
        <pc:sldMkLst>
          <pc:docMk/>
          <pc:sldMk cId="1330217144" sldId="631"/>
        </pc:sldMkLst>
      </pc:sldChg>
      <pc:sldChg chg="modSp">
        <pc:chgData name="Annelys King" userId="831764f4-117b-4850-9f9f-bd0d01e19872" providerId="ADAL" clId="{104DEB3D-6D90-42F1-8802-1EAAF582C4E2}" dt="2022-10-17T13:48:01.649" v="15" actId="1076"/>
        <pc:sldMkLst>
          <pc:docMk/>
          <pc:sldMk cId="4093404787" sldId="632"/>
        </pc:sldMkLst>
        <pc:spChg chg="mod">
          <ac:chgData name="Annelys King" userId="831764f4-117b-4850-9f9f-bd0d01e19872" providerId="ADAL" clId="{104DEB3D-6D90-42F1-8802-1EAAF582C4E2}" dt="2022-10-17T13:46:11.974" v="10" actId="1076"/>
          <ac:spMkLst>
            <pc:docMk/>
            <pc:sldMk cId="4093404787" sldId="632"/>
            <ac:spMk id="6" creationId="{C26E9D41-3B35-417E-A9B2-57A8AE765FEF}"/>
          </ac:spMkLst>
        </pc:spChg>
        <pc:spChg chg="mod">
          <ac:chgData name="Annelys King" userId="831764f4-117b-4850-9f9f-bd0d01e19872" providerId="ADAL" clId="{104DEB3D-6D90-42F1-8802-1EAAF582C4E2}" dt="2022-10-17T13:46:31.735" v="11" actId="1076"/>
          <ac:spMkLst>
            <pc:docMk/>
            <pc:sldMk cId="4093404787" sldId="632"/>
            <ac:spMk id="7" creationId="{63333E1D-803F-4255-9C1F-1AAF3C328FDF}"/>
          </ac:spMkLst>
        </pc:spChg>
        <pc:spChg chg="mod">
          <ac:chgData name="Annelys King" userId="831764f4-117b-4850-9f9f-bd0d01e19872" providerId="ADAL" clId="{104DEB3D-6D90-42F1-8802-1EAAF582C4E2}" dt="2022-10-17T13:46:39.621" v="12" actId="1076"/>
          <ac:spMkLst>
            <pc:docMk/>
            <pc:sldMk cId="4093404787" sldId="632"/>
            <ac:spMk id="8" creationId="{440A5F42-0EAD-4146-88BC-26B4BBBCAE27}"/>
          </ac:spMkLst>
        </pc:spChg>
        <pc:spChg chg="mod">
          <ac:chgData name="Annelys King" userId="831764f4-117b-4850-9f9f-bd0d01e19872" providerId="ADAL" clId="{104DEB3D-6D90-42F1-8802-1EAAF582C4E2}" dt="2022-10-17T13:47:57.529" v="13" actId="1076"/>
          <ac:spMkLst>
            <pc:docMk/>
            <pc:sldMk cId="4093404787" sldId="632"/>
            <ac:spMk id="9" creationId="{1164015E-F9D9-41B2-B933-AC12262A7543}"/>
          </ac:spMkLst>
        </pc:spChg>
        <pc:spChg chg="mod">
          <ac:chgData name="Annelys King" userId="831764f4-117b-4850-9f9f-bd0d01e19872" providerId="ADAL" clId="{104DEB3D-6D90-42F1-8802-1EAAF582C4E2}" dt="2022-10-17T13:47:59.681" v="14" actId="1076"/>
          <ac:spMkLst>
            <pc:docMk/>
            <pc:sldMk cId="4093404787" sldId="632"/>
            <ac:spMk id="10" creationId="{4816591D-C297-4BE0-A2EB-12F732BA6F9E}"/>
          </ac:spMkLst>
        </pc:spChg>
        <pc:spChg chg="mod">
          <ac:chgData name="Annelys King" userId="831764f4-117b-4850-9f9f-bd0d01e19872" providerId="ADAL" clId="{104DEB3D-6D90-42F1-8802-1EAAF582C4E2}" dt="2022-10-17T13:48:01.649" v="15" actId="1076"/>
          <ac:spMkLst>
            <pc:docMk/>
            <pc:sldMk cId="4093404787" sldId="632"/>
            <ac:spMk id="11" creationId="{A6FE049B-29BF-4EA3-99F4-B9C6B0B8A337}"/>
          </ac:spMkLst>
        </pc:spChg>
      </pc:sldChg>
      <pc:sldChg chg="modSp">
        <pc:chgData name="Annelys King" userId="831764f4-117b-4850-9f9f-bd0d01e19872" providerId="ADAL" clId="{104DEB3D-6D90-42F1-8802-1EAAF582C4E2}" dt="2022-10-17T14:21:41.094" v="19" actId="1076"/>
        <pc:sldMkLst>
          <pc:docMk/>
          <pc:sldMk cId="974636524" sldId="636"/>
        </pc:sldMkLst>
        <pc:spChg chg="mod">
          <ac:chgData name="Annelys King" userId="831764f4-117b-4850-9f9f-bd0d01e19872" providerId="ADAL" clId="{104DEB3D-6D90-42F1-8802-1EAAF582C4E2}" dt="2022-10-17T14:20:31.361" v="16" actId="1076"/>
          <ac:spMkLst>
            <pc:docMk/>
            <pc:sldMk cId="974636524" sldId="636"/>
            <ac:spMk id="11" creationId="{CC92643C-ED34-4F94-98C0-8E131FD5E767}"/>
          </ac:spMkLst>
        </pc:spChg>
        <pc:spChg chg="mod">
          <ac:chgData name="Annelys King" userId="831764f4-117b-4850-9f9f-bd0d01e19872" providerId="ADAL" clId="{104DEB3D-6D90-42F1-8802-1EAAF582C4E2}" dt="2022-10-17T14:20:49.104" v="17" actId="1076"/>
          <ac:spMkLst>
            <pc:docMk/>
            <pc:sldMk cId="974636524" sldId="636"/>
            <ac:spMk id="12" creationId="{73B537A7-1BC9-4EE9-8CB7-6A1CF546406F}"/>
          </ac:spMkLst>
        </pc:spChg>
        <pc:spChg chg="mod">
          <ac:chgData name="Annelys King" userId="831764f4-117b-4850-9f9f-bd0d01e19872" providerId="ADAL" clId="{104DEB3D-6D90-42F1-8802-1EAAF582C4E2}" dt="2022-10-17T14:21:41.094" v="19" actId="1076"/>
          <ac:spMkLst>
            <pc:docMk/>
            <pc:sldMk cId="974636524" sldId="636"/>
            <ac:spMk id="13" creationId="{52E9FCA0-381D-4A5E-91B2-CA2B2220CE92}"/>
          </ac:spMkLst>
        </pc:spChg>
      </pc:sldChg>
      <pc:sldChg chg="modSp">
        <pc:chgData name="Annelys King" userId="831764f4-117b-4850-9f9f-bd0d01e19872" providerId="ADAL" clId="{104DEB3D-6D90-42F1-8802-1EAAF582C4E2}" dt="2022-10-17T14:33:38.628" v="24" actId="1076"/>
        <pc:sldMkLst>
          <pc:docMk/>
          <pc:sldMk cId="3027006079" sldId="642"/>
        </pc:sldMkLst>
        <pc:spChg chg="mod">
          <ac:chgData name="Annelys King" userId="831764f4-117b-4850-9f9f-bd0d01e19872" providerId="ADAL" clId="{104DEB3D-6D90-42F1-8802-1EAAF582C4E2}" dt="2022-10-17T14:31:45.909" v="21" actId="1076"/>
          <ac:spMkLst>
            <pc:docMk/>
            <pc:sldMk cId="3027006079" sldId="642"/>
            <ac:spMk id="14" creationId="{83EAE2B6-68D7-4F5A-8376-33FB6BE1E140}"/>
          </ac:spMkLst>
        </pc:spChg>
        <pc:spChg chg="mod">
          <ac:chgData name="Annelys King" userId="831764f4-117b-4850-9f9f-bd0d01e19872" providerId="ADAL" clId="{104DEB3D-6D90-42F1-8802-1EAAF582C4E2}" dt="2022-10-17T14:31:48.397" v="22" actId="1076"/>
          <ac:spMkLst>
            <pc:docMk/>
            <pc:sldMk cId="3027006079" sldId="642"/>
            <ac:spMk id="15" creationId="{3E776EE2-C1C9-4E1F-B8C4-9F8262CFBC23}"/>
          </ac:spMkLst>
        </pc:spChg>
        <pc:spChg chg="mod">
          <ac:chgData name="Annelys King" userId="831764f4-117b-4850-9f9f-bd0d01e19872" providerId="ADAL" clId="{104DEB3D-6D90-42F1-8802-1EAAF582C4E2}" dt="2022-10-17T14:33:37.588" v="23" actId="1076"/>
          <ac:spMkLst>
            <pc:docMk/>
            <pc:sldMk cId="3027006079" sldId="642"/>
            <ac:spMk id="16" creationId="{3FDCC186-994D-497D-8039-FC523B959B50}"/>
          </ac:spMkLst>
        </pc:spChg>
        <pc:spChg chg="mod">
          <ac:chgData name="Annelys King" userId="831764f4-117b-4850-9f9f-bd0d01e19872" providerId="ADAL" clId="{104DEB3D-6D90-42F1-8802-1EAAF582C4E2}" dt="2022-10-17T14:33:38.628" v="24" actId="1076"/>
          <ac:spMkLst>
            <pc:docMk/>
            <pc:sldMk cId="3027006079" sldId="642"/>
            <ac:spMk id="17" creationId="{53D4DA4A-F212-4F48-A0BF-2F61E97A5B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178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1pPr>
    <a:lvl2pPr indent="1143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2pPr>
    <a:lvl3pPr indent="2286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3pPr>
    <a:lvl4pPr indent="3429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4pPr>
    <a:lvl5pPr indent="4572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5pPr>
    <a:lvl6pPr indent="5715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6pPr>
    <a:lvl7pPr indent="6858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7pPr>
    <a:lvl8pPr indent="8001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8pPr>
    <a:lvl9pPr indent="9144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4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4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"/>
            <a:ext cx="9144000" cy="68566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7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3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7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8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9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4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5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4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9144000" cy="685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861FEE-60FB-4F1B-9A5C-D7859E51CF43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Linux 102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0B5D-5A15-43FA-AC1C-BFBC9BCE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3157"/>
          </a:xfrm>
        </p:spPr>
        <p:txBody>
          <a:bodyPr/>
          <a:lstStyle/>
          <a:p>
            <a:r>
              <a:rPr lang="en-US" dirty="0"/>
              <a:t>How much storage?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A463-9325-4AAA-852A-127384C72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4715"/>
            <a:ext cx="7886700" cy="221941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Are you curious how much storage is on your disks and how much is being used?</a:t>
            </a:r>
          </a:p>
          <a:p>
            <a:r>
              <a:rPr lang="en-US" dirty="0"/>
              <a:t>Run the </a:t>
            </a:r>
            <a:r>
              <a:rPr lang="en-US" b="1" dirty="0"/>
              <a:t>df</a:t>
            </a:r>
            <a:r>
              <a:rPr lang="en-US" dirty="0"/>
              <a:t> command</a:t>
            </a:r>
          </a:p>
          <a:p>
            <a:pPr lvl="1"/>
            <a:r>
              <a:rPr lang="en-US" b="1" dirty="0">
                <a:latin typeface="Courier"/>
                <a:cs typeface="Arial"/>
              </a:rPr>
              <a:t>df</a:t>
            </a:r>
          </a:p>
          <a:p>
            <a:r>
              <a:rPr lang="en-US" dirty="0"/>
              <a:t>For “human readable”, run this command</a:t>
            </a:r>
          </a:p>
          <a:p>
            <a:pPr lvl="1"/>
            <a:r>
              <a:rPr lang="en-US" b="1" dirty="0">
                <a:latin typeface="Courier"/>
                <a:cs typeface="Arial"/>
              </a:rPr>
              <a:t>df -h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C3723-A9D2-4D4F-A131-5A43EFF2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47" y="3552371"/>
            <a:ext cx="4471793" cy="175647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D48800-7D7E-4EDE-9C00-BF47EFA01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372" y="4588876"/>
            <a:ext cx="4077269" cy="198147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9252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809B-45C2-4064-A806-7BCBAA93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4482"/>
          </a:xfrm>
        </p:spPr>
        <p:txBody>
          <a:bodyPr/>
          <a:lstStyle/>
          <a:p>
            <a:r>
              <a:rPr lang="en-US" dirty="0"/>
              <a:t>Superuser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15BE-7D6A-4B8A-881A-EA17D6F8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2672"/>
            <a:ext cx="7886700" cy="4774291"/>
          </a:xfrm>
        </p:spPr>
        <p:txBody>
          <a:bodyPr/>
          <a:lstStyle/>
          <a:p>
            <a:r>
              <a:rPr lang="en-US" dirty="0"/>
              <a:t>What is the superuser?</a:t>
            </a:r>
          </a:p>
          <a:p>
            <a:pPr lvl="1"/>
            <a:r>
              <a:rPr lang="en-US" dirty="0"/>
              <a:t>This is the system administrator for a Linux OS</a:t>
            </a:r>
          </a:p>
          <a:p>
            <a:r>
              <a:rPr lang="en-US" dirty="0"/>
              <a:t>What happens if a user needs superuser powers?</a:t>
            </a:r>
          </a:p>
          <a:p>
            <a:r>
              <a:rPr lang="en-US" dirty="0"/>
              <a:t>Try to view the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/shadow </a:t>
            </a:r>
            <a:r>
              <a:rPr lang="en-US" dirty="0"/>
              <a:t>file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cat /</a:t>
            </a:r>
            <a:r>
              <a:rPr lang="en-US" b="1" dirty="0" err="1">
                <a:latin typeface="Courier" panose="02060409020205020404" pitchFamily="49" charset="0"/>
              </a:rPr>
              <a:t>etc</a:t>
            </a:r>
            <a:r>
              <a:rPr lang="en-US" b="1" dirty="0">
                <a:latin typeface="Courier" panose="02060409020205020404" pitchFamily="49" charset="0"/>
              </a:rPr>
              <a:t>/shadow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00A5C-B079-4402-8168-C38D9107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23" y="4265910"/>
            <a:ext cx="4971888" cy="89201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CD6332-10CC-4FB4-9872-264EFD706C19}"/>
              </a:ext>
            </a:extLst>
          </p:cNvPr>
          <p:cNvSpPr txBox="1"/>
          <p:nvPr/>
        </p:nvSpPr>
        <p:spPr>
          <a:xfrm>
            <a:off x="4637598" y="5565742"/>
            <a:ext cx="2251473" cy="684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Notice, a standard user does not have enough permissions to view this 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E6B0E-CC9A-4D57-BCAB-F2682695E441}"/>
              </a:ext>
            </a:extLst>
          </p:cNvPr>
          <p:cNvCxnSpPr>
            <a:cxnSpLocks/>
          </p:cNvCxnSpPr>
          <p:nvPr/>
        </p:nvCxnSpPr>
        <p:spPr>
          <a:xfrm flipH="1" flipV="1">
            <a:off x="4270160" y="4829452"/>
            <a:ext cx="790112" cy="73629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6753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B2B40C-38E1-4B15-863F-D30128B2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43" y="3087684"/>
            <a:ext cx="2972964" cy="236764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E809B-45C2-4064-A806-7BCBAA93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4482"/>
          </a:xfrm>
        </p:spPr>
        <p:txBody>
          <a:bodyPr/>
          <a:lstStyle/>
          <a:p>
            <a:r>
              <a:rPr lang="en-US" dirty="0"/>
              <a:t>Superuser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15BE-7D6A-4B8A-881A-EA17D6F8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2672"/>
            <a:ext cx="7886700" cy="4774291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 err="1"/>
              <a:t>sudo</a:t>
            </a:r>
            <a:r>
              <a:rPr lang="en-US" dirty="0"/>
              <a:t> command to view the file</a:t>
            </a:r>
          </a:p>
          <a:p>
            <a:pPr marL="45720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cat /</a:t>
            </a:r>
            <a:r>
              <a:rPr lang="en-US" b="1" dirty="0" err="1">
                <a:latin typeface="Courier" panose="02060409020205020404" pitchFamily="49" charset="0"/>
              </a:rPr>
              <a:t>etc</a:t>
            </a:r>
            <a:r>
              <a:rPr lang="en-US" b="1" dirty="0">
                <a:latin typeface="Courier" panose="02060409020205020404" pitchFamily="49" charset="0"/>
              </a:rPr>
              <a:t>/shadow</a:t>
            </a:r>
          </a:p>
          <a:p>
            <a:pPr lvl="2"/>
            <a:r>
              <a:rPr lang="en-US" dirty="0"/>
              <a:t>Enter the superuser password if prompted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D6332-10CC-4FB4-9872-264EFD706C19}"/>
              </a:ext>
            </a:extLst>
          </p:cNvPr>
          <p:cNvSpPr txBox="1"/>
          <p:nvPr/>
        </p:nvSpPr>
        <p:spPr>
          <a:xfrm>
            <a:off x="142043" y="3087684"/>
            <a:ext cx="1393793" cy="900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Notice, the user is now able to view the /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/shadow 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E6B0E-CC9A-4D57-BCAB-F2682695E441}"/>
              </a:ext>
            </a:extLst>
          </p:cNvPr>
          <p:cNvCxnSpPr>
            <a:cxnSpLocks/>
          </p:cNvCxnSpPr>
          <p:nvPr/>
        </p:nvCxnSpPr>
        <p:spPr>
          <a:xfrm>
            <a:off x="1340528" y="3648722"/>
            <a:ext cx="1464816" cy="55227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DA820E-25D7-47FB-9991-AF108F5AFAC8}"/>
              </a:ext>
            </a:extLst>
          </p:cNvPr>
          <p:cNvSpPr txBox="1"/>
          <p:nvPr/>
        </p:nvSpPr>
        <p:spPr>
          <a:xfrm>
            <a:off x="5554698" y="3282774"/>
            <a:ext cx="3147082" cy="1977464"/>
          </a:xfrm>
          <a:prstGeom prst="rect">
            <a:avLst/>
          </a:prstGeom>
          <a:noFill/>
          <a:ln w="28575" cap="flat">
            <a:solidFill>
              <a:srgbClr val="545BA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Note: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stands for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SUperuser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DO”.</a:t>
            </a:r>
          </a:p>
          <a:p>
            <a:pPr algn="ctr" defTabSz="309555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309555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cat 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/shadow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read as “superuser do this:  concatenate the shadow file with the Terminal”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1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1E88-9A0D-4716-A58A-A7D7FF8E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8769"/>
          </a:xfrm>
        </p:spPr>
        <p:txBody>
          <a:bodyPr/>
          <a:lstStyle/>
          <a:p>
            <a:r>
              <a:rPr lang="en-US" dirty="0"/>
              <a:t>Superuser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25748-FEE0-425F-9702-BDC31897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0225"/>
            <a:ext cx="7778503" cy="24236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Attempt to copy the shadow file to the Desktop without superuser privileges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cp /</a:t>
            </a:r>
            <a:r>
              <a:rPr lang="en-US" b="1" dirty="0" err="1">
                <a:latin typeface="Courier" panose="02060409020205020404" pitchFamily="49" charset="0"/>
              </a:rPr>
              <a:t>etc</a:t>
            </a:r>
            <a:r>
              <a:rPr lang="en-US" b="1" dirty="0">
                <a:latin typeface="Courier" panose="02060409020205020404" pitchFamily="49" charset="0"/>
              </a:rPr>
              <a:t>/shadow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" panose="02060409020205020404" pitchFamily="49" charset="0"/>
              </a:rPr>
              <a:t>route_to_Desktop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Copy the shadow file to the desktop with superuser privileges</a:t>
            </a:r>
          </a:p>
          <a:p>
            <a:pPr marL="45720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cp /</a:t>
            </a:r>
            <a:r>
              <a:rPr lang="en-US" b="1" dirty="0" err="1">
                <a:latin typeface="Courier" panose="02060409020205020404" pitchFamily="49" charset="0"/>
              </a:rPr>
              <a:t>etc</a:t>
            </a:r>
            <a:r>
              <a:rPr lang="en-US" b="1" dirty="0">
                <a:latin typeface="Courier" panose="02060409020205020404" pitchFamily="49" charset="0"/>
              </a:rPr>
              <a:t>/shadow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" panose="02060409020205020404" pitchFamily="49" charset="0"/>
              </a:rPr>
              <a:t>route_to_Desktop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B1CA6-D8BC-430D-9229-11603C90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53039"/>
            <a:ext cx="6572442" cy="102473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A967B-71DB-44AF-9957-1B06A6464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494" y="4003829"/>
            <a:ext cx="1918834" cy="152695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D2983-5487-44AC-BD74-81EBF28CA19C}"/>
              </a:ext>
            </a:extLst>
          </p:cNvPr>
          <p:cNvSpPr txBox="1"/>
          <p:nvPr/>
        </p:nvSpPr>
        <p:spPr>
          <a:xfrm>
            <a:off x="4572000" y="5643585"/>
            <a:ext cx="1740023" cy="684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that the shadow file is on the Desktop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DC3BFC-AAA1-4408-8E65-98CB24AC2440}"/>
              </a:ext>
            </a:extLst>
          </p:cNvPr>
          <p:cNvCxnSpPr>
            <a:cxnSpLocks/>
          </p:cNvCxnSpPr>
          <p:nvPr/>
        </p:nvCxnSpPr>
        <p:spPr>
          <a:xfrm flipV="1">
            <a:off x="6196614" y="4953741"/>
            <a:ext cx="1004478" cy="82562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2643C-ED34-4F94-98C0-8E131FD5E767}"/>
              </a:ext>
            </a:extLst>
          </p:cNvPr>
          <p:cNvSpPr/>
          <p:nvPr/>
        </p:nvSpPr>
        <p:spPr>
          <a:xfrm>
            <a:off x="10019564" y="2350944"/>
            <a:ext cx="5917012" cy="44108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537A7-1BC9-4EE9-8CB7-6A1CF546406F}"/>
              </a:ext>
            </a:extLst>
          </p:cNvPr>
          <p:cNvSpPr/>
          <p:nvPr/>
        </p:nvSpPr>
        <p:spPr>
          <a:xfrm>
            <a:off x="1017121" y="1833537"/>
            <a:ext cx="6707124" cy="362119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E9FCA0-381D-4A5E-91B2-CA2B2220CE92}"/>
              </a:ext>
            </a:extLst>
          </p:cNvPr>
          <p:cNvSpPr/>
          <p:nvPr/>
        </p:nvSpPr>
        <p:spPr>
          <a:xfrm>
            <a:off x="628650" y="-320040"/>
            <a:ext cx="8419213" cy="169930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7463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1E88-9A0D-4716-A58A-A7D7FF8E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8769"/>
          </a:xfrm>
        </p:spPr>
        <p:txBody>
          <a:bodyPr/>
          <a:lstStyle/>
          <a:p>
            <a:r>
              <a:rPr lang="en-US" dirty="0"/>
              <a:t>Superuser (On Your 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25748-FEE0-425F-9702-BDC31897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0225"/>
            <a:ext cx="7778503" cy="2911876"/>
          </a:xfrm>
        </p:spPr>
        <p:txBody>
          <a:bodyPr>
            <a:normAutofit/>
          </a:bodyPr>
          <a:lstStyle/>
          <a:p>
            <a:r>
              <a:rPr lang="en-US" dirty="0"/>
              <a:t>Navigate to the Desktop directory</a:t>
            </a:r>
          </a:p>
          <a:p>
            <a:r>
              <a:rPr lang="en-US" dirty="0"/>
              <a:t>Open the shadow file with the nano editor</a:t>
            </a:r>
          </a:p>
          <a:p>
            <a:r>
              <a:rPr lang="en-US" dirty="0"/>
              <a:t>Edit the shadow file</a:t>
            </a:r>
          </a:p>
          <a:p>
            <a:r>
              <a:rPr lang="en-US" dirty="0"/>
              <a:t>Save and exit the Shadow file</a:t>
            </a:r>
          </a:p>
          <a:p>
            <a:r>
              <a:rPr lang="en-US" dirty="0"/>
              <a:t>Read the shadow file in the Terminal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0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6F0E-90C7-4BDA-9D55-1FD547E7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8769"/>
          </a:xfrm>
        </p:spPr>
        <p:txBody>
          <a:bodyPr/>
          <a:lstStyle/>
          <a:p>
            <a:r>
              <a:rPr lang="en-US" dirty="0"/>
              <a:t>What is 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AEB9-BBD2-462C-8815-FCF9E11B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2553"/>
            <a:ext cx="7886700" cy="4634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process is a program being ran/executed by the system</a:t>
            </a:r>
          </a:p>
          <a:p>
            <a:r>
              <a:rPr lang="en-US" dirty="0"/>
              <a:t>Use the following command to list all the processes running:</a:t>
            </a:r>
          </a:p>
          <a:p>
            <a:pPr lvl="1"/>
            <a:r>
              <a:rPr lang="en-US" b="1" dirty="0" err="1">
                <a:latin typeface="Courier"/>
                <a:cs typeface="Arial"/>
              </a:rPr>
              <a:t>ps</a:t>
            </a:r>
            <a:r>
              <a:rPr lang="en-US" b="1" dirty="0">
                <a:latin typeface="Courier"/>
                <a:cs typeface="Arial"/>
              </a:rPr>
              <a:t> -A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4BC84-5570-40AD-AF5C-412C0066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67" y="3601180"/>
            <a:ext cx="3482642" cy="257578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6335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EC62-AB46-4532-A78E-36C10972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8769"/>
          </a:xfrm>
        </p:spPr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62A2-9A91-4270-A8DA-63AB25F41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550"/>
            <a:ext cx="8204632" cy="476541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Make sure the documents are on the Desktop</a:t>
            </a:r>
          </a:p>
          <a:p>
            <a:r>
              <a:rPr lang="en-US" sz="2400" dirty="0"/>
              <a:t>Navigate to the Desktop</a:t>
            </a:r>
          </a:p>
          <a:p>
            <a:r>
              <a:rPr lang="en-US" sz="2400" dirty="0"/>
              <a:t>Download all the files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 panose="02060409020205020404" pitchFamily="49" charset="0"/>
              </a:rPr>
              <a:t>git clone https://github.com/cyber-org/documents</a:t>
            </a:r>
          </a:p>
          <a:p>
            <a:r>
              <a:rPr lang="en-US" sz="2400" dirty="0"/>
              <a:t>Navigate into the folder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 panose="02060409020205020404" pitchFamily="49" charset="0"/>
              </a:rPr>
              <a:t>cd documents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40B2B-4DC9-40DD-A5F4-FF67CD86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614" y="3281340"/>
            <a:ext cx="4783561" cy="252465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D4421-8746-447B-9B6F-2C6F6A6C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10" y="4015633"/>
            <a:ext cx="1305607" cy="124343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064CA-7010-4468-A3F8-90800A57508E}"/>
              </a:ext>
            </a:extLst>
          </p:cNvPr>
          <p:cNvSpPr txBox="1"/>
          <p:nvPr/>
        </p:nvSpPr>
        <p:spPr>
          <a:xfrm>
            <a:off x="1898470" y="5606185"/>
            <a:ext cx="1740023" cy="684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documents folder is on the Desktop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2CE224-4E3E-49DD-B0ED-0DEEA155D415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982627" y="4785064"/>
            <a:ext cx="785855" cy="82112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3697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EC62-AB46-4532-A78E-36C10972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8769"/>
          </a:xfrm>
        </p:spPr>
        <p:txBody>
          <a:bodyPr/>
          <a:lstStyle/>
          <a:p>
            <a:r>
              <a:rPr lang="en-US" dirty="0"/>
              <a:t>Searching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62A2-9A91-4270-A8DA-63AB25F41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550"/>
            <a:ext cx="8204632" cy="476541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grep</a:t>
            </a:r>
            <a:r>
              <a:rPr lang="en-US" sz="2400" dirty="0"/>
              <a:t> command is used to search for strings</a:t>
            </a:r>
          </a:p>
          <a:p>
            <a:r>
              <a:rPr lang="en-US" sz="2400" dirty="0"/>
              <a:t>Use this command to search for the character “Meyer” in the Great Gatsby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 panose="02060409020205020404" pitchFamily="49" charset="0"/>
              </a:rPr>
              <a:t>grep “Meyer” gatsby.txt</a:t>
            </a:r>
          </a:p>
          <a:p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2CD870-1C20-4503-AC97-3FBC978E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58" y="3126454"/>
            <a:ext cx="6195484" cy="222938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D66C03-2E90-4DA4-8591-AEE4B0C4D05E}"/>
              </a:ext>
            </a:extLst>
          </p:cNvPr>
          <p:cNvSpPr txBox="1"/>
          <p:nvPr/>
        </p:nvSpPr>
        <p:spPr>
          <a:xfrm>
            <a:off x="3701988" y="5589815"/>
            <a:ext cx="2246051" cy="684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should notice all of the lines from The Great Gatsby that include “Meyer”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8E0BE8-37DE-4568-B4EA-58118CE5F2A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786146" y="4768699"/>
            <a:ext cx="1038868" cy="82111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24519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36A1E7-5267-4506-B2E5-4A469497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77" y="1950477"/>
            <a:ext cx="3962743" cy="305588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9EEC62-AB46-4532-A78E-36C10972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8769"/>
          </a:xfrm>
        </p:spPr>
        <p:txBody>
          <a:bodyPr/>
          <a:lstStyle/>
          <a:p>
            <a:r>
              <a:rPr lang="en-US" dirty="0"/>
              <a:t>Searching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62A2-9A91-4270-A8DA-63AB25F41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34" y="2028577"/>
            <a:ext cx="4360600" cy="4765413"/>
          </a:xfrm>
        </p:spPr>
        <p:txBody>
          <a:bodyPr/>
          <a:lstStyle/>
          <a:p>
            <a:r>
              <a:rPr lang="en-US" sz="1800" dirty="0"/>
              <a:t>Use the following command to list the line numbers where “Meyer” is located in The Great Gatsby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" panose="02060409020205020404" pitchFamily="49" charset="0"/>
              </a:rPr>
              <a:t>grep -n “Meyer” gatsby.txt</a:t>
            </a:r>
          </a:p>
          <a:p>
            <a:r>
              <a:rPr lang="en-US" sz="2000" dirty="0"/>
              <a:t>The following command counts the total number of times “Meyer” is in The Great Gatsby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" panose="02060409020205020404" pitchFamily="49" charset="0"/>
              </a:rPr>
              <a:t>grep -c “Meyer” gatsby.txt</a:t>
            </a:r>
          </a:p>
          <a:p>
            <a:pPr lvl="1"/>
            <a:endParaRPr lang="en-US" sz="1800" dirty="0"/>
          </a:p>
          <a:p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66C03-2E90-4DA4-8591-AEE4B0C4D05E}"/>
              </a:ext>
            </a:extLst>
          </p:cNvPr>
          <p:cNvSpPr txBox="1"/>
          <p:nvPr/>
        </p:nvSpPr>
        <p:spPr>
          <a:xfrm>
            <a:off x="3187083" y="5486364"/>
            <a:ext cx="2246051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“Meyer” is located in The Great Gatsby 7 times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8E0BE8-37DE-4568-B4EA-58118CE5F2A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310109" y="4847208"/>
            <a:ext cx="727968" cy="63915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470BC2-05A5-40BE-8D5F-821E959B1C91}"/>
              </a:ext>
            </a:extLst>
          </p:cNvPr>
          <p:cNvSpPr txBox="1"/>
          <p:nvPr/>
        </p:nvSpPr>
        <p:spPr>
          <a:xfrm>
            <a:off x="6171460" y="1235795"/>
            <a:ext cx="2246051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 numbers where the string “Meyer” is located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2C223B-81C2-4CA6-A88A-895EC27CD62B}"/>
              </a:ext>
            </a:extLst>
          </p:cNvPr>
          <p:cNvCxnSpPr>
            <a:cxnSpLocks/>
          </p:cNvCxnSpPr>
          <p:nvPr/>
        </p:nvCxnSpPr>
        <p:spPr>
          <a:xfrm flipH="1">
            <a:off x="5299970" y="1705154"/>
            <a:ext cx="976543" cy="105582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A70DCC-90B0-499B-95D7-6E9B1FF65603}"/>
              </a:ext>
            </a:extLst>
          </p:cNvPr>
          <p:cNvCxnSpPr>
            <a:cxnSpLocks/>
          </p:cNvCxnSpPr>
          <p:nvPr/>
        </p:nvCxnSpPr>
        <p:spPr>
          <a:xfrm flipH="1">
            <a:off x="5299970" y="1705154"/>
            <a:ext cx="1180729" cy="180152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4056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DD0510-2DF7-46A8-8212-F9FD8783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72" y="4099301"/>
            <a:ext cx="5483231" cy="138706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9EEC62-AB46-4532-A78E-36C10972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8769"/>
          </a:xfrm>
        </p:spPr>
        <p:txBody>
          <a:bodyPr/>
          <a:lstStyle/>
          <a:p>
            <a:r>
              <a:rPr lang="en-US" dirty="0"/>
              <a:t>Searching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62A2-9A91-4270-A8DA-63AB25F41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89" y="1371636"/>
            <a:ext cx="7886699" cy="4765413"/>
          </a:xfrm>
        </p:spPr>
        <p:txBody>
          <a:bodyPr/>
          <a:lstStyle/>
          <a:p>
            <a:r>
              <a:rPr lang="en-US" sz="2000" dirty="0"/>
              <a:t>Searching with </a:t>
            </a:r>
            <a:r>
              <a:rPr lang="en-US" sz="2000" b="1" dirty="0"/>
              <a:t>grep</a:t>
            </a:r>
            <a:r>
              <a:rPr lang="en-US" sz="2000" dirty="0"/>
              <a:t> is case sensitive</a:t>
            </a:r>
          </a:p>
          <a:p>
            <a:r>
              <a:rPr lang="en-US" sz="2000" dirty="0"/>
              <a:t>Notice what the following two commands output with the difference of a capital letter</a:t>
            </a:r>
          </a:p>
          <a:p>
            <a:pPr lvl="1"/>
            <a:r>
              <a:rPr lang="en-US" sz="1800" b="1" dirty="0">
                <a:latin typeface="Courier" panose="02060409020205020404" pitchFamily="49" charset="0"/>
              </a:rPr>
              <a:t>grep -c “who” gatsby.txt</a:t>
            </a:r>
          </a:p>
          <a:p>
            <a:pPr lvl="1"/>
            <a:r>
              <a:rPr lang="en-US" sz="1800" b="1" dirty="0">
                <a:latin typeface="Courier" panose="02060409020205020404" pitchFamily="49" charset="0"/>
              </a:rPr>
              <a:t>grep -c “Who” gatsby.txt</a:t>
            </a:r>
          </a:p>
          <a:p>
            <a:r>
              <a:rPr lang="en-US" sz="2000" dirty="0"/>
              <a:t>Use the flag/option i to ignore case sensitivity</a:t>
            </a:r>
          </a:p>
          <a:p>
            <a:pPr lvl="1"/>
            <a:r>
              <a:rPr lang="en-US" sz="1800" b="1" dirty="0">
                <a:latin typeface="Courier" panose="02060409020205020404" pitchFamily="49" charset="0"/>
              </a:rPr>
              <a:t>grep -c -i “who” gatsby.txt</a:t>
            </a:r>
          </a:p>
          <a:p>
            <a:pPr lvl="1"/>
            <a:endParaRPr lang="en-US" sz="1200" b="1" dirty="0">
              <a:latin typeface="Courier" panose="02060409020205020404" pitchFamily="49" charset="0"/>
            </a:endParaRPr>
          </a:p>
          <a:p>
            <a:pPr lvl="1"/>
            <a:endParaRPr lang="en-US" sz="1800" dirty="0"/>
          </a:p>
          <a:p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66C03-2E90-4DA4-8591-AEE4B0C4D05E}"/>
              </a:ext>
            </a:extLst>
          </p:cNvPr>
          <p:cNvSpPr txBox="1"/>
          <p:nvPr/>
        </p:nvSpPr>
        <p:spPr>
          <a:xfrm>
            <a:off x="440089" y="4450430"/>
            <a:ext cx="2246051" cy="684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Notice, using the option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combines both the totals of “who” and “Who”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DCE0CE-4FF5-47BE-BFEE-44760DBC5C7F}"/>
              </a:ext>
            </a:extLst>
          </p:cNvPr>
          <p:cNvCxnSpPr>
            <a:cxnSpLocks/>
          </p:cNvCxnSpPr>
          <p:nvPr/>
        </p:nvCxnSpPr>
        <p:spPr>
          <a:xfrm flipV="1">
            <a:off x="2686140" y="4450430"/>
            <a:ext cx="792332" cy="12157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7D60A9-573B-48F3-9DC1-44D6350B71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6140" y="4792831"/>
            <a:ext cx="792332" cy="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1C78BB-3EED-4C26-A1B8-24AAF95F6B14}"/>
              </a:ext>
            </a:extLst>
          </p:cNvPr>
          <p:cNvCxnSpPr>
            <a:cxnSpLocks/>
          </p:cNvCxnSpPr>
          <p:nvPr/>
        </p:nvCxnSpPr>
        <p:spPr>
          <a:xfrm>
            <a:off x="2447391" y="5015079"/>
            <a:ext cx="1031081" cy="17789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0489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/>
              </a:rPr>
              <a:t>Linux 102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/>
                <a:cs typeface="Arial"/>
              </a:rPr>
              <a:t>This is a continuation to the Linux 101 introduction to the Linux command line</a:t>
            </a:r>
          </a:p>
          <a:p>
            <a:r>
              <a:rPr lang="en-US" dirty="0">
                <a:latin typeface="Tw Cen MT"/>
                <a:cs typeface="Arial"/>
              </a:rPr>
              <a:t>Materials needed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Linux Machine</a:t>
            </a:r>
          </a:p>
          <a:p>
            <a:r>
              <a:rPr lang="en-US" dirty="0">
                <a:latin typeface="Tw Cen MT"/>
                <a:cs typeface="Arial"/>
              </a:rPr>
              <a:t>Software Tools used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Linux Terminal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EC62-AB46-4532-A78E-36C10972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8769"/>
          </a:xfrm>
        </p:spPr>
        <p:txBody>
          <a:bodyPr/>
          <a:lstStyle/>
          <a:p>
            <a:r>
              <a:rPr lang="en-US" dirty="0"/>
              <a:t>Searching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62A2-9A91-4270-A8DA-63AB25F41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33" y="1677881"/>
            <a:ext cx="7816145" cy="5116110"/>
          </a:xfrm>
        </p:spPr>
        <p:txBody>
          <a:bodyPr/>
          <a:lstStyle/>
          <a:p>
            <a:r>
              <a:rPr lang="en-US" sz="2000" dirty="0"/>
              <a:t>How many times is “Gatsby” in gatsby.txt?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" panose="02060409020205020404" pitchFamily="49" charset="0"/>
              </a:rPr>
              <a:t>grep -n “Meyer” gatsby.txt</a:t>
            </a:r>
          </a:p>
          <a:p>
            <a:r>
              <a:rPr lang="en-US" sz="2000" dirty="0"/>
              <a:t>What line number is “Crime is common. Logic is rare.” in sherlock.txt? 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" panose="02060409020205020404" pitchFamily="49" charset="0"/>
              </a:rPr>
              <a:t>grep -n -i "Crime is common. Logic is rare." sherlock.txt</a:t>
            </a:r>
          </a:p>
          <a:p>
            <a:r>
              <a:rPr lang="en-US" sz="2000" dirty="0"/>
              <a:t>How can you find the delegates from Delaware who signed the Constitution (constitution.txt)?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" panose="02060409020205020404" pitchFamily="49" charset="0"/>
              </a:rPr>
              <a:t>grep “Delaware” constitution.txt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95C1E-4A42-493F-BE78-D0074E7A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12" y="4433866"/>
            <a:ext cx="6245775" cy="127447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3EAE2B6-68D7-4F5A-8376-33FB6BE1E140}"/>
              </a:ext>
            </a:extLst>
          </p:cNvPr>
          <p:cNvSpPr/>
          <p:nvPr/>
        </p:nvSpPr>
        <p:spPr>
          <a:xfrm>
            <a:off x="6864892" y="831583"/>
            <a:ext cx="3617695" cy="316266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776EE2-C1C9-4E1F-B8C4-9F8262CFBC23}"/>
              </a:ext>
            </a:extLst>
          </p:cNvPr>
          <p:cNvSpPr/>
          <p:nvPr/>
        </p:nvSpPr>
        <p:spPr>
          <a:xfrm>
            <a:off x="1533596" y="1788450"/>
            <a:ext cx="7337439" cy="226154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CC186-994D-497D-8039-FC523B959B50}"/>
              </a:ext>
            </a:extLst>
          </p:cNvPr>
          <p:cNvSpPr/>
          <p:nvPr/>
        </p:nvSpPr>
        <p:spPr>
          <a:xfrm>
            <a:off x="6993362" y="3385744"/>
            <a:ext cx="4301276" cy="226154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D4DA4A-F212-4F48-A0BF-2F61E97A5BCB}"/>
              </a:ext>
            </a:extLst>
          </p:cNvPr>
          <p:cNvSpPr/>
          <p:nvPr/>
        </p:nvSpPr>
        <p:spPr>
          <a:xfrm>
            <a:off x="2255720" y="1390482"/>
            <a:ext cx="6465947" cy="1514459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2700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F6F1-E358-478B-92DD-89D07923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2035"/>
          </a:xfrm>
        </p:spPr>
        <p:txBody>
          <a:bodyPr/>
          <a:lstStyle/>
          <a:p>
            <a:r>
              <a:rPr lang="en-US" dirty="0"/>
              <a:t>Searching (On Your 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AA8E-8598-44E5-BC70-AC96EE906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0326"/>
            <a:ext cx="7886700" cy="4676637"/>
          </a:xfrm>
        </p:spPr>
        <p:txBody>
          <a:bodyPr>
            <a:normAutofit/>
          </a:bodyPr>
          <a:lstStyle/>
          <a:p>
            <a:r>
              <a:rPr lang="en-US" sz="2400" dirty="0"/>
              <a:t>How many times is “leagues” in 20000.txt? </a:t>
            </a:r>
          </a:p>
          <a:p>
            <a:r>
              <a:rPr lang="en-US" sz="2400" dirty="0"/>
              <a:t>How many times is the letter (lowercase or capital) “a” in island.txt?</a:t>
            </a:r>
          </a:p>
          <a:p>
            <a:r>
              <a:rPr lang="en-US" sz="2400" dirty="0"/>
              <a:t>What four lines is “captain” located on in </a:t>
            </a:r>
            <a:r>
              <a:rPr lang="en-US" sz="2400" dirty="0" err="1"/>
              <a:t>warw?orlds.txt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674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D608-FF18-46D5-9CFA-924B1A26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0913"/>
          </a:xfrm>
        </p:spPr>
        <p:txBody>
          <a:bodyPr/>
          <a:lstStyle/>
          <a:p>
            <a:r>
              <a:rPr lang="en-US" dirty="0"/>
              <a:t>What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9791-3361-4C38-B243-1743EB67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571"/>
            <a:ext cx="7886700" cy="4694392"/>
          </a:xfrm>
        </p:spPr>
        <p:txBody>
          <a:bodyPr/>
          <a:lstStyle/>
          <a:p>
            <a:r>
              <a:rPr lang="en-US" dirty="0"/>
              <a:t>Curious what system you are operating?</a:t>
            </a:r>
          </a:p>
          <a:p>
            <a:r>
              <a:rPr lang="en-US" dirty="0"/>
              <a:t>Use the </a:t>
            </a:r>
            <a:r>
              <a:rPr lang="en-US" b="1" dirty="0" err="1"/>
              <a:t>uname</a:t>
            </a:r>
            <a:r>
              <a:rPr lang="en-US" dirty="0"/>
              <a:t> command</a:t>
            </a:r>
          </a:p>
          <a:p>
            <a:pPr marL="45720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uname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The </a:t>
            </a:r>
            <a:r>
              <a:rPr lang="en-US" b="1" dirty="0"/>
              <a:t>-a </a:t>
            </a:r>
            <a:r>
              <a:rPr lang="en-US" dirty="0"/>
              <a:t>option will list more information</a:t>
            </a:r>
          </a:p>
          <a:p>
            <a:pPr marL="45720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uname</a:t>
            </a:r>
            <a:r>
              <a:rPr lang="en-US" b="1" dirty="0">
                <a:latin typeface="Courier" panose="02060409020205020404" pitchFamily="49" charset="0"/>
              </a:rPr>
              <a:t> -a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B5D3B-124C-4178-BCFD-6987E514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01" y="4056171"/>
            <a:ext cx="7169997" cy="101091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59004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4CF0-C5D7-4DC3-9C92-D6A28F4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8668"/>
          </a:xfrm>
        </p:spPr>
        <p:txBody>
          <a:bodyPr/>
          <a:lstStyle/>
          <a:p>
            <a:r>
              <a:rPr lang="en-US" b="1" dirty="0" err="1"/>
              <a:t>chown</a:t>
            </a:r>
            <a:r>
              <a:rPr lang="en-US" b="1" dirty="0"/>
              <a:t>/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(Watch)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93AD-BA1D-45FF-B38B-1A43DD56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4715"/>
            <a:ext cx="7886700" cy="44902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chown</a:t>
            </a:r>
            <a:r>
              <a:rPr lang="en-US" dirty="0"/>
              <a:t> command can change the owner of a file</a:t>
            </a:r>
          </a:p>
          <a:p>
            <a:r>
              <a:rPr lang="en-US" dirty="0"/>
              <a:t>Add a file to the Desktop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touch file.txt</a:t>
            </a:r>
          </a:p>
          <a:p>
            <a:r>
              <a:rPr lang="en-US" dirty="0"/>
              <a:t>List the owner of the file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ls -l file.txt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03D0E-4B4D-4D42-9F4D-C7E2AF4D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35" y="4499368"/>
            <a:ext cx="5579930" cy="106693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DDC87B-B362-4D2B-91DC-9F1D2E27A41B}"/>
              </a:ext>
            </a:extLst>
          </p:cNvPr>
          <p:cNvSpPr txBox="1"/>
          <p:nvPr/>
        </p:nvSpPr>
        <p:spPr>
          <a:xfrm>
            <a:off x="2805343" y="5885877"/>
            <a:ext cx="2246051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student is the owner of this 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CE40AA-A15A-46C6-ABEE-3E036EB80EED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471169" y="5220070"/>
            <a:ext cx="457200" cy="66580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49322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790025-A2E4-4A0D-B5BF-EBEF6924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787" y="4423908"/>
            <a:ext cx="4993062" cy="121244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F4CF0-C5D7-4DC3-9C92-D6A28F4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8668"/>
          </a:xfrm>
        </p:spPr>
        <p:txBody>
          <a:bodyPr/>
          <a:lstStyle/>
          <a:p>
            <a:r>
              <a:rPr lang="en-US" b="1" dirty="0" err="1"/>
              <a:t>chown</a:t>
            </a:r>
            <a:r>
              <a:rPr lang="en-US" b="1" dirty="0"/>
              <a:t>/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(Watch)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93AD-BA1D-45FF-B38B-1A43DD56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255"/>
            <a:ext cx="7886700" cy="29546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Change the owner of the file</a:t>
            </a:r>
          </a:p>
          <a:p>
            <a:r>
              <a:rPr lang="en-US" dirty="0"/>
              <a:t>Add a user named “</a:t>
            </a:r>
            <a:r>
              <a:rPr lang="en-US" dirty="0" err="1"/>
              <a:t>mackenzie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useradd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mackenzie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Change the file to </a:t>
            </a:r>
            <a:r>
              <a:rPr lang="en-US" dirty="0" err="1"/>
              <a:t>mackenzie</a:t>
            </a:r>
            <a:r>
              <a:rPr lang="en-US" dirty="0"/>
              <a:t> as the owner</a:t>
            </a:r>
          </a:p>
          <a:p>
            <a:pPr marL="45720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chown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mackenzie</a:t>
            </a:r>
            <a:r>
              <a:rPr lang="en-US" b="1" dirty="0">
                <a:latin typeface="Courier" panose="02060409020205020404" pitchFamily="49" charset="0"/>
              </a:rPr>
              <a:t> file.txt</a:t>
            </a:r>
          </a:p>
          <a:p>
            <a:r>
              <a:rPr lang="en-US" dirty="0"/>
              <a:t>List the owner of the file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ls -l file.txt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DC87B-B362-4D2B-91DC-9F1D2E27A41B}"/>
              </a:ext>
            </a:extLst>
          </p:cNvPr>
          <p:cNvSpPr txBox="1"/>
          <p:nvPr/>
        </p:nvSpPr>
        <p:spPr>
          <a:xfrm>
            <a:off x="2805343" y="5885877"/>
            <a:ext cx="2246051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that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mackenzie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now the owner of file.txt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CE40AA-A15A-46C6-ABEE-3E036EB80EED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471169" y="5220072"/>
            <a:ext cx="457200" cy="66580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87862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790025-A2E4-4A0D-B5BF-EBEF69243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33"/>
          <a:stretch/>
        </p:blipFill>
        <p:spPr>
          <a:xfrm>
            <a:off x="1904888" y="3109404"/>
            <a:ext cx="4993062" cy="851948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F4CF0-C5D7-4DC3-9C92-D6A28F4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8668"/>
          </a:xfrm>
        </p:spPr>
        <p:txBody>
          <a:bodyPr/>
          <a:lstStyle/>
          <a:p>
            <a:r>
              <a:rPr lang="en-US" b="1" dirty="0" err="1"/>
              <a:t>chown</a:t>
            </a:r>
            <a:r>
              <a:rPr lang="en-US" b="1" dirty="0"/>
              <a:t>/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(Watch)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93AD-BA1D-45FF-B38B-1A43DD56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255"/>
            <a:ext cx="7886700" cy="2954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Look at the permissions of the file</a:t>
            </a:r>
          </a:p>
          <a:p>
            <a:r>
              <a:rPr lang="en-US" dirty="0"/>
              <a:t>List the permissions of the file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ls -l file.txt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DC87B-B362-4D2B-91DC-9F1D2E27A41B}"/>
              </a:ext>
            </a:extLst>
          </p:cNvPr>
          <p:cNvSpPr txBox="1"/>
          <p:nvPr/>
        </p:nvSpPr>
        <p:spPr>
          <a:xfrm>
            <a:off x="106533" y="4615202"/>
            <a:ext cx="2246051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the owner has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rights (read and write)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CE40AA-A15A-46C6-ABEE-3E036EB80EED}"/>
              </a:ext>
            </a:extLst>
          </p:cNvPr>
          <p:cNvCxnSpPr>
            <a:cxnSpLocks/>
          </p:cNvCxnSpPr>
          <p:nvPr/>
        </p:nvCxnSpPr>
        <p:spPr>
          <a:xfrm flipV="1">
            <a:off x="1491449" y="3535379"/>
            <a:ext cx="585926" cy="96398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C3EBD8-CC63-405C-B037-FBE95EC0B405}"/>
              </a:ext>
            </a:extLst>
          </p:cNvPr>
          <p:cNvSpPr txBox="1"/>
          <p:nvPr/>
        </p:nvSpPr>
        <p:spPr>
          <a:xfrm>
            <a:off x="1692861" y="5366821"/>
            <a:ext cx="2246051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the group has r rights (only read)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B93042-E69D-45FB-8558-C56723FE73AE}"/>
              </a:ext>
            </a:extLst>
          </p:cNvPr>
          <p:cNvCxnSpPr>
            <a:cxnSpLocks/>
          </p:cNvCxnSpPr>
          <p:nvPr/>
        </p:nvCxnSpPr>
        <p:spPr>
          <a:xfrm flipH="1" flipV="1">
            <a:off x="2352585" y="3535380"/>
            <a:ext cx="523780" cy="171132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9AFB87-7211-4A54-9418-798B690E3274}"/>
              </a:ext>
            </a:extLst>
          </p:cNvPr>
          <p:cNvSpPr txBox="1"/>
          <p:nvPr/>
        </p:nvSpPr>
        <p:spPr>
          <a:xfrm>
            <a:off x="3029577" y="4606324"/>
            <a:ext cx="2246051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all others have r rights (only read)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F16E37-DF83-4978-A18D-2EFDE437EAF0}"/>
              </a:ext>
            </a:extLst>
          </p:cNvPr>
          <p:cNvCxnSpPr>
            <a:cxnSpLocks/>
          </p:cNvCxnSpPr>
          <p:nvPr/>
        </p:nvCxnSpPr>
        <p:spPr>
          <a:xfrm flipH="1" flipV="1">
            <a:off x="2660008" y="3535378"/>
            <a:ext cx="1241728" cy="100864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66519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4CF0-C5D7-4DC3-9C92-D6A28F4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8668"/>
          </a:xfrm>
        </p:spPr>
        <p:txBody>
          <a:bodyPr/>
          <a:lstStyle/>
          <a:p>
            <a:r>
              <a:rPr lang="en-US" b="1" dirty="0" err="1"/>
              <a:t>chown</a:t>
            </a:r>
            <a:r>
              <a:rPr lang="en-US" b="1" dirty="0"/>
              <a:t>/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(Watch)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93AD-BA1D-45FF-B38B-1A43DD56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255"/>
            <a:ext cx="7886700" cy="2954653"/>
          </a:xfrm>
        </p:spPr>
        <p:txBody>
          <a:bodyPr>
            <a:normAutofit/>
          </a:bodyPr>
          <a:lstStyle/>
          <a:p>
            <a:r>
              <a:rPr lang="en-US" dirty="0"/>
              <a:t>Change the permissions of the file</a:t>
            </a:r>
          </a:p>
          <a:p>
            <a:pPr marL="45720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chmod</a:t>
            </a:r>
            <a:r>
              <a:rPr lang="en-US" b="1" dirty="0">
                <a:latin typeface="Courier" panose="02060409020205020404" pitchFamily="49" charset="0"/>
              </a:rPr>
              <a:t> 752 file.txt</a:t>
            </a:r>
          </a:p>
          <a:p>
            <a:r>
              <a:rPr lang="en-US" dirty="0"/>
              <a:t>List the current permissions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ls -l file.txt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686E5-D81A-472F-906A-7DE789A6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61433"/>
            <a:ext cx="4341959" cy="736758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CB34D1-0F73-4E59-BD34-2D02434DAB37}"/>
              </a:ext>
            </a:extLst>
          </p:cNvPr>
          <p:cNvSpPr txBox="1"/>
          <p:nvPr/>
        </p:nvSpPr>
        <p:spPr>
          <a:xfrm>
            <a:off x="0" y="3327794"/>
            <a:ext cx="2553475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the owner has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rwx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rights (read, write, and execute)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EF534C-EACD-4FC3-A77D-A3C4AE92934B}"/>
              </a:ext>
            </a:extLst>
          </p:cNvPr>
          <p:cNvCxnSpPr>
            <a:cxnSpLocks/>
          </p:cNvCxnSpPr>
          <p:nvPr/>
        </p:nvCxnSpPr>
        <p:spPr>
          <a:xfrm flipH="1">
            <a:off x="834501" y="3876977"/>
            <a:ext cx="106532" cy="44951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EBC8F-80D2-49E8-9911-C6F299E0AE67}"/>
              </a:ext>
            </a:extLst>
          </p:cNvPr>
          <p:cNvSpPr txBox="1"/>
          <p:nvPr/>
        </p:nvSpPr>
        <p:spPr>
          <a:xfrm>
            <a:off x="1056444" y="5270785"/>
            <a:ext cx="2246051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the group has r and x rights (read and execute)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BD5E21-7D8B-4590-8085-7577F16534FA}"/>
              </a:ext>
            </a:extLst>
          </p:cNvPr>
          <p:cNvCxnSpPr>
            <a:cxnSpLocks/>
          </p:cNvCxnSpPr>
          <p:nvPr/>
        </p:nvCxnSpPr>
        <p:spPr>
          <a:xfrm flipH="1" flipV="1">
            <a:off x="1056444" y="4508363"/>
            <a:ext cx="220293" cy="74116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352B1D-72E0-4C5D-AA35-77AC1DBA33AE}"/>
              </a:ext>
            </a:extLst>
          </p:cNvPr>
          <p:cNvSpPr txBox="1"/>
          <p:nvPr/>
        </p:nvSpPr>
        <p:spPr>
          <a:xfrm>
            <a:off x="2869778" y="3370020"/>
            <a:ext cx="2246051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all others have w rights (only write)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B534FF-C0A7-4FA4-AE32-E4E4DABE2859}"/>
              </a:ext>
            </a:extLst>
          </p:cNvPr>
          <p:cNvCxnSpPr>
            <a:cxnSpLocks/>
          </p:cNvCxnSpPr>
          <p:nvPr/>
        </p:nvCxnSpPr>
        <p:spPr>
          <a:xfrm flipH="1">
            <a:off x="1402672" y="3797153"/>
            <a:ext cx="1633491" cy="57259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588B7724-A6D0-42E7-922A-03003FD47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74819"/>
              </p:ext>
            </p:extLst>
          </p:nvPr>
        </p:nvGraphicFramePr>
        <p:xfrm>
          <a:off x="6493272" y="2413832"/>
          <a:ext cx="1633492" cy="1383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353">
                  <a:extLst>
                    <a:ext uri="{9D8B030D-6E8A-4147-A177-3AD203B41FA5}">
                      <a16:colId xmlns:a16="http://schemas.microsoft.com/office/drawing/2014/main" val="1609412501"/>
                    </a:ext>
                  </a:extLst>
                </a:gridCol>
                <a:gridCol w="1060139">
                  <a:extLst>
                    <a:ext uri="{9D8B030D-6E8A-4147-A177-3AD203B41FA5}">
                      <a16:colId xmlns:a16="http://schemas.microsoft.com/office/drawing/2014/main" val="3442351896"/>
                    </a:ext>
                  </a:extLst>
                </a:gridCol>
              </a:tblGrid>
              <a:tr h="4611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88892"/>
                  </a:ext>
                </a:extLst>
              </a:tr>
              <a:tr h="4611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642099"/>
                  </a:ext>
                </a:extLst>
              </a:tr>
              <a:tr h="4611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40034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D3CC319-8432-477A-9FB2-566B3508160A}"/>
              </a:ext>
            </a:extLst>
          </p:cNvPr>
          <p:cNvSpPr txBox="1"/>
          <p:nvPr/>
        </p:nvSpPr>
        <p:spPr>
          <a:xfrm>
            <a:off x="5744631" y="4038906"/>
            <a:ext cx="2956266" cy="176202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 = 4 + 2 + 1</a:t>
            </a:r>
          </a:p>
          <a:p>
            <a:pPr algn="ctr" defTabSz="30955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Thus, 7 is Read, Write, and Execute</a:t>
            </a:r>
          </a:p>
          <a:p>
            <a:pPr algn="ctr" defTabSz="309555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30955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 = 4 + 1</a:t>
            </a:r>
          </a:p>
          <a:p>
            <a:pPr algn="ctr" defTabSz="30955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Thus, 5 is Read and Execute</a:t>
            </a:r>
          </a:p>
          <a:p>
            <a:pPr algn="ctr" defTabSz="309555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30955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 = 2</a:t>
            </a:r>
          </a:p>
          <a:p>
            <a:pPr algn="ctr" defTabSz="30955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Thus, 2 is Write</a:t>
            </a:r>
          </a:p>
        </p:txBody>
      </p:sp>
    </p:spTree>
    <p:extLst>
      <p:ext uri="{BB962C8B-B14F-4D97-AF65-F5344CB8AC3E}">
        <p14:creationId xmlns:p14="http://schemas.microsoft.com/office/powerpoint/2010/main" val="881220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4CF0-C5D7-4DC3-9C92-D6A28F4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8668"/>
          </a:xfrm>
        </p:spPr>
        <p:txBody>
          <a:bodyPr/>
          <a:lstStyle/>
          <a:p>
            <a:r>
              <a:rPr lang="en-US" b="1" dirty="0" err="1"/>
              <a:t>chown</a:t>
            </a:r>
            <a:r>
              <a:rPr lang="en-US" b="1" dirty="0"/>
              <a:t>/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(Together)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93AD-BA1D-45FF-B38B-1A43DD56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255"/>
            <a:ext cx="7886700" cy="32625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Create a new user named “</a:t>
            </a:r>
            <a:r>
              <a:rPr lang="en-US" dirty="0" err="1"/>
              <a:t>jordan</a:t>
            </a:r>
            <a:r>
              <a:rPr lang="en-US" dirty="0"/>
              <a:t>”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useradd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jordan</a:t>
            </a:r>
            <a:endParaRPr lang="en-US" b="1" dirty="0">
              <a:latin typeface="Courier" panose="020604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Create a new file named “file2.txt”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latin typeface="Courier" panose="02060409020205020404" pitchFamily="49" charset="0"/>
              </a:rPr>
              <a:t>touch file2.txt</a:t>
            </a:r>
          </a:p>
          <a:p>
            <a:pPr>
              <a:lnSpc>
                <a:spcPct val="120000"/>
              </a:lnSpc>
            </a:pPr>
            <a:r>
              <a:rPr lang="en-US" dirty="0"/>
              <a:t>Make </a:t>
            </a:r>
            <a:r>
              <a:rPr lang="en-US" dirty="0" err="1"/>
              <a:t>jordan</a:t>
            </a:r>
            <a:r>
              <a:rPr lang="en-US" dirty="0"/>
              <a:t> the owner of the file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chown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jordan</a:t>
            </a:r>
            <a:r>
              <a:rPr lang="en-US" b="1" dirty="0">
                <a:latin typeface="Courier" panose="02060409020205020404" pitchFamily="49" charset="0"/>
              </a:rPr>
              <a:t> file2.txt</a:t>
            </a:r>
          </a:p>
          <a:p>
            <a:pPr>
              <a:lnSpc>
                <a:spcPct val="120000"/>
              </a:lnSpc>
            </a:pPr>
            <a:r>
              <a:rPr lang="en-US" dirty="0"/>
              <a:t>Verify that </a:t>
            </a:r>
            <a:r>
              <a:rPr lang="en-US" dirty="0" err="1"/>
              <a:t>jordan</a:t>
            </a:r>
            <a:r>
              <a:rPr lang="en-US" dirty="0"/>
              <a:t> is the owner of the file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latin typeface="Courier" panose="02060409020205020404" pitchFamily="49" charset="0"/>
              </a:rPr>
              <a:t>ls -l file2.txt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482E5-93CF-46BF-94A4-962EC3477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95" y="5019142"/>
            <a:ext cx="4305034" cy="96440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388EDD-DA5F-4A1D-B788-9BBDD68BC8DC}"/>
              </a:ext>
            </a:extLst>
          </p:cNvPr>
          <p:cNvSpPr/>
          <p:nvPr/>
        </p:nvSpPr>
        <p:spPr>
          <a:xfrm>
            <a:off x="1176247" y="1940329"/>
            <a:ext cx="3617695" cy="316266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9DA8BF-1C57-4B0B-BA09-111962480D6D}"/>
              </a:ext>
            </a:extLst>
          </p:cNvPr>
          <p:cNvSpPr/>
          <p:nvPr/>
        </p:nvSpPr>
        <p:spPr>
          <a:xfrm>
            <a:off x="1176247" y="2717126"/>
            <a:ext cx="3617695" cy="316266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848E85-8619-4F64-8B8C-31E4133CDF51}"/>
              </a:ext>
            </a:extLst>
          </p:cNvPr>
          <p:cNvSpPr/>
          <p:nvPr/>
        </p:nvSpPr>
        <p:spPr>
          <a:xfrm>
            <a:off x="1176246" y="3559946"/>
            <a:ext cx="4141478" cy="316266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4B4567-C249-41EC-BED6-FCDEE9B8A205}"/>
              </a:ext>
            </a:extLst>
          </p:cNvPr>
          <p:cNvSpPr/>
          <p:nvPr/>
        </p:nvSpPr>
        <p:spPr>
          <a:xfrm>
            <a:off x="1176246" y="4336743"/>
            <a:ext cx="4141478" cy="316266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CFB2BD-FB79-45A2-9320-845B5239BEB7}"/>
              </a:ext>
            </a:extLst>
          </p:cNvPr>
          <p:cNvSpPr/>
          <p:nvPr/>
        </p:nvSpPr>
        <p:spPr>
          <a:xfrm>
            <a:off x="1816917" y="4924227"/>
            <a:ext cx="4503983" cy="11109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83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4F1AA-271F-4F8F-BED0-6DDCA1816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11" y="4457648"/>
            <a:ext cx="6072822" cy="96484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F4CF0-C5D7-4DC3-9C92-D6A28F4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8668"/>
          </a:xfrm>
        </p:spPr>
        <p:txBody>
          <a:bodyPr/>
          <a:lstStyle/>
          <a:p>
            <a:r>
              <a:rPr lang="en-US" b="1" dirty="0" err="1"/>
              <a:t>chown</a:t>
            </a:r>
            <a:r>
              <a:rPr lang="en-US" b="1" dirty="0"/>
              <a:t>/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(Together)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93AD-BA1D-45FF-B38B-1A43DD56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256"/>
            <a:ext cx="7886700" cy="24724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Give everyone read, write, and execute permissions for the file2.txt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chmod</a:t>
            </a:r>
            <a:r>
              <a:rPr lang="en-US" b="1" dirty="0">
                <a:latin typeface="Courier" panose="02060409020205020404" pitchFamily="49" charset="0"/>
              </a:rPr>
              <a:t> 777 file2.txt</a:t>
            </a:r>
          </a:p>
          <a:p>
            <a:pPr>
              <a:lnSpc>
                <a:spcPct val="120000"/>
              </a:lnSpc>
            </a:pPr>
            <a:r>
              <a:rPr lang="en-US" dirty="0"/>
              <a:t>Verify that everyone has these permissions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latin typeface="Courier" panose="02060409020205020404" pitchFamily="49" charset="0"/>
              </a:rPr>
              <a:t>ls -l file2.txt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88EDD-DA5F-4A1D-B788-9BBDD68BC8DC}"/>
              </a:ext>
            </a:extLst>
          </p:cNvPr>
          <p:cNvSpPr/>
          <p:nvPr/>
        </p:nvSpPr>
        <p:spPr>
          <a:xfrm>
            <a:off x="1158491" y="2503937"/>
            <a:ext cx="4141478" cy="316266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4B4567-C249-41EC-BED6-FCDEE9B8A205}"/>
              </a:ext>
            </a:extLst>
          </p:cNvPr>
          <p:cNvSpPr/>
          <p:nvPr/>
        </p:nvSpPr>
        <p:spPr>
          <a:xfrm>
            <a:off x="1158491" y="3429000"/>
            <a:ext cx="4141478" cy="316266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CFB2BD-FB79-45A2-9320-845B5239BEB7}"/>
              </a:ext>
            </a:extLst>
          </p:cNvPr>
          <p:cNvSpPr/>
          <p:nvPr/>
        </p:nvSpPr>
        <p:spPr>
          <a:xfrm>
            <a:off x="1226492" y="4189044"/>
            <a:ext cx="6487097" cy="1448275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92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4CF0-C5D7-4DC3-9C92-D6A28F4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8668"/>
          </a:xfrm>
        </p:spPr>
        <p:txBody>
          <a:bodyPr/>
          <a:lstStyle/>
          <a:p>
            <a:r>
              <a:rPr lang="en-US" b="1" dirty="0" err="1"/>
              <a:t>chown</a:t>
            </a:r>
            <a:r>
              <a:rPr lang="en-US" b="1" dirty="0"/>
              <a:t>/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(On Your Own)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93AD-BA1D-45FF-B38B-1A43DD56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256"/>
            <a:ext cx="7886700" cy="304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Create a new user named “</a:t>
            </a:r>
            <a:r>
              <a:rPr lang="en-US" dirty="0" err="1"/>
              <a:t>cj</a:t>
            </a:r>
            <a:r>
              <a:rPr lang="en-US" dirty="0"/>
              <a:t>”</a:t>
            </a:r>
          </a:p>
          <a:p>
            <a:pPr>
              <a:lnSpc>
                <a:spcPct val="120000"/>
              </a:lnSpc>
            </a:pPr>
            <a:r>
              <a:rPr lang="en-US" dirty="0"/>
              <a:t>Make </a:t>
            </a:r>
            <a:r>
              <a:rPr lang="en-US" dirty="0" err="1"/>
              <a:t>cj</a:t>
            </a:r>
            <a:r>
              <a:rPr lang="en-US" dirty="0"/>
              <a:t> the owner of file2.txt</a:t>
            </a:r>
          </a:p>
          <a:p>
            <a:pPr>
              <a:lnSpc>
                <a:spcPct val="120000"/>
              </a:lnSpc>
            </a:pPr>
            <a:r>
              <a:rPr lang="en-US" dirty="0"/>
              <a:t>Change the permissions of file2.txt so that only </a:t>
            </a:r>
            <a:r>
              <a:rPr lang="en-US" dirty="0" err="1"/>
              <a:t>cj</a:t>
            </a:r>
            <a:r>
              <a:rPr lang="en-US" dirty="0"/>
              <a:t> (the owner) has read and write permissions, but not executable. No one else has any permissions</a:t>
            </a:r>
          </a:p>
          <a:p>
            <a:pPr>
              <a:lnSpc>
                <a:spcPct val="120000"/>
              </a:lnSpc>
            </a:pPr>
            <a:r>
              <a:rPr lang="en-US" dirty="0"/>
              <a:t>Verify the permissions were changed</a:t>
            </a:r>
          </a:p>
        </p:txBody>
      </p:sp>
    </p:spTree>
    <p:extLst>
      <p:ext uri="{BB962C8B-B14F-4D97-AF65-F5344CB8AC3E}">
        <p14:creationId xmlns:p14="http://schemas.microsoft.com/office/powerpoint/2010/main" val="310322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0093"/>
          </a:xfrm>
        </p:spPr>
        <p:txBody>
          <a:bodyPr/>
          <a:lstStyle/>
          <a:p>
            <a:r>
              <a:rPr lang="en-US" dirty="0"/>
              <a:t>The Linux 102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0124"/>
            <a:ext cx="7886700" cy="4516839"/>
          </a:xfrm>
        </p:spPr>
        <p:txBody>
          <a:bodyPr/>
          <a:lstStyle/>
          <a:p>
            <a:r>
              <a:rPr lang="en-US" dirty="0"/>
              <a:t>Options/Flags</a:t>
            </a:r>
          </a:p>
          <a:p>
            <a:r>
              <a:rPr lang="en-US" dirty="0"/>
              <a:t>Superuser</a:t>
            </a:r>
          </a:p>
          <a:p>
            <a:r>
              <a:rPr lang="en-US" dirty="0"/>
              <a:t>Searching</a:t>
            </a:r>
          </a:p>
          <a:p>
            <a:r>
              <a:rPr lang="en-US" dirty="0" err="1"/>
              <a:t>chown</a:t>
            </a:r>
            <a:r>
              <a:rPr lang="en-US" dirty="0"/>
              <a:t>/</a:t>
            </a:r>
            <a:r>
              <a:rPr lang="en-US" dirty="0" err="1"/>
              <a:t>chmod</a:t>
            </a:r>
            <a:endParaRPr lang="en-US" dirty="0"/>
          </a:p>
          <a:p>
            <a:r>
              <a:rPr lang="en-US" dirty="0"/>
              <a:t>syslog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B38ED-8D91-4313-8F03-99DDB68D8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43" y="1660124"/>
            <a:ext cx="4593366" cy="304504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66CE4-B46A-4727-80D4-DEC3EB91A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679" y="2558194"/>
            <a:ext cx="4206660" cy="281090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94D6-23FC-4750-93F8-97960F22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0093"/>
          </a:xfrm>
        </p:spPr>
        <p:txBody>
          <a:bodyPr/>
          <a:lstStyle/>
          <a:p>
            <a:r>
              <a:rPr lang="en-US" dirty="0"/>
              <a:t>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C611-2932-48FB-9F1F-BAA249F3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39" y="1488905"/>
            <a:ext cx="7886700" cy="3639845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top</a:t>
            </a:r>
            <a:r>
              <a:rPr lang="en-US" dirty="0"/>
              <a:t> to see how much memory each process is currently using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top</a:t>
            </a:r>
          </a:p>
          <a:p>
            <a:r>
              <a:rPr lang="en-US" dirty="0"/>
              <a:t>CTRL+C to exit</a:t>
            </a:r>
          </a:p>
        </p:txBody>
      </p:sp>
    </p:spTree>
    <p:extLst>
      <p:ext uri="{BB962C8B-B14F-4D97-AF65-F5344CB8AC3E}">
        <p14:creationId xmlns:p14="http://schemas.microsoft.com/office/powerpoint/2010/main" val="2595643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3D05-CD54-45C4-914F-8746DC3E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2237"/>
          </a:xfrm>
        </p:spPr>
        <p:txBody>
          <a:bodyPr>
            <a:normAutofit/>
          </a:bodyPr>
          <a:lstStyle/>
          <a:p>
            <a:r>
              <a:rPr lang="en-US" dirty="0"/>
              <a:t>syslog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43CF-FE58-4C42-BDB4-C69B1470A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550"/>
            <a:ext cx="7886700" cy="2494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can write to the system’s log using the </a:t>
            </a:r>
            <a:r>
              <a:rPr lang="en-US" b="1" dirty="0"/>
              <a:t>logger </a:t>
            </a:r>
            <a:r>
              <a:rPr lang="en-US" dirty="0"/>
              <a:t>command</a:t>
            </a:r>
          </a:p>
          <a:p>
            <a:r>
              <a:rPr lang="en-US" dirty="0"/>
              <a:t>Write a log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logger “test log”</a:t>
            </a:r>
          </a:p>
          <a:p>
            <a:r>
              <a:rPr lang="en-US" dirty="0"/>
              <a:t>List the last 10 lines of the syslog</a:t>
            </a:r>
          </a:p>
          <a:p>
            <a:pPr marL="45720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tail /var/log/syslog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022F3-F9E2-4B9E-B93F-D4CFC4BE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49" y="3918983"/>
            <a:ext cx="5425910" cy="180609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91E6A-0B95-4681-8442-788468819605}"/>
              </a:ext>
            </a:extLst>
          </p:cNvPr>
          <p:cNvSpPr txBox="1"/>
          <p:nvPr/>
        </p:nvSpPr>
        <p:spPr>
          <a:xfrm>
            <a:off x="3049479" y="6023515"/>
            <a:ext cx="2246051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that the test log was stored in the syslog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6FB5AD-51DC-424F-99C8-10DF9FAB3111}"/>
              </a:ext>
            </a:extLst>
          </p:cNvPr>
          <p:cNvCxnSpPr>
            <a:cxnSpLocks/>
          </p:cNvCxnSpPr>
          <p:nvPr/>
        </p:nvCxnSpPr>
        <p:spPr>
          <a:xfrm flipV="1">
            <a:off x="3852909" y="5601810"/>
            <a:ext cx="150920" cy="42170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22892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3D05-CD54-45C4-914F-8746DC3E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2237"/>
          </a:xfrm>
        </p:spPr>
        <p:txBody>
          <a:bodyPr>
            <a:normAutofit/>
          </a:bodyPr>
          <a:lstStyle/>
          <a:p>
            <a:r>
              <a:rPr lang="en-US" dirty="0"/>
              <a:t>syslog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43CF-FE58-4C42-BDB4-C69B1470A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550"/>
            <a:ext cx="7886700" cy="2494625"/>
          </a:xfrm>
        </p:spPr>
        <p:txBody>
          <a:bodyPr>
            <a:normAutofit/>
          </a:bodyPr>
          <a:lstStyle/>
          <a:p>
            <a:r>
              <a:rPr lang="en-US" dirty="0"/>
              <a:t>Write a log that says “error - did this work?”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logger “error - did this work?”</a:t>
            </a:r>
          </a:p>
          <a:p>
            <a:r>
              <a:rPr lang="en-US" dirty="0"/>
              <a:t>Verify that the log was filed</a:t>
            </a:r>
          </a:p>
          <a:p>
            <a:pPr marL="45720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tail /var/log/syslog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44AF3-8DF0-4AE6-835A-47C26082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6" y="3806592"/>
            <a:ext cx="5395428" cy="179085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810562-3CA7-4A4F-A50E-2AE91B5AA2D0}"/>
              </a:ext>
            </a:extLst>
          </p:cNvPr>
          <p:cNvSpPr/>
          <p:nvPr/>
        </p:nvSpPr>
        <p:spPr>
          <a:xfrm>
            <a:off x="1004550" y="1834888"/>
            <a:ext cx="6488203" cy="4362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B2A0F-7E54-4B0C-88C4-ADA6949FF221}"/>
              </a:ext>
            </a:extLst>
          </p:cNvPr>
          <p:cNvSpPr/>
          <p:nvPr/>
        </p:nvSpPr>
        <p:spPr>
          <a:xfrm>
            <a:off x="1004549" y="2694448"/>
            <a:ext cx="6488203" cy="4362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8B0B6-6963-452D-A804-0B14170209E8}"/>
              </a:ext>
            </a:extLst>
          </p:cNvPr>
          <p:cNvSpPr/>
          <p:nvPr/>
        </p:nvSpPr>
        <p:spPr>
          <a:xfrm>
            <a:off x="1574201" y="3622802"/>
            <a:ext cx="5687734" cy="2138805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96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3D05-CD54-45C4-914F-8746DC3E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2237"/>
          </a:xfrm>
        </p:spPr>
        <p:txBody>
          <a:bodyPr>
            <a:normAutofit/>
          </a:bodyPr>
          <a:lstStyle/>
          <a:p>
            <a:r>
              <a:rPr lang="en-US" dirty="0"/>
              <a:t>syslog (On Your 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43CF-FE58-4C42-BDB4-C69B1470A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550"/>
            <a:ext cx="7886700" cy="2494625"/>
          </a:xfrm>
        </p:spPr>
        <p:txBody>
          <a:bodyPr>
            <a:normAutofit/>
          </a:bodyPr>
          <a:lstStyle/>
          <a:p>
            <a:r>
              <a:rPr lang="en-US" dirty="0"/>
              <a:t>Write your own custom log commands</a:t>
            </a:r>
          </a:p>
          <a:p>
            <a:pPr lvl="1"/>
            <a:r>
              <a:rPr lang="en-US" dirty="0"/>
              <a:t>Send multiple logs!</a:t>
            </a:r>
          </a:p>
          <a:p>
            <a:r>
              <a:rPr lang="en-US" dirty="0"/>
              <a:t>Verify the commands were sent to the system’s 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9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698F-E845-4C89-A67C-CD5BA57E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604"/>
          </a:xfrm>
        </p:spPr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9D88-6CC1-418B-9106-AEB31614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837"/>
            <a:ext cx="7886700" cy="4641126"/>
          </a:xfrm>
        </p:spPr>
        <p:txBody>
          <a:bodyPr/>
          <a:lstStyle/>
          <a:p>
            <a:r>
              <a:rPr lang="en-US" dirty="0"/>
              <a:t>You can use the </a:t>
            </a:r>
            <a:r>
              <a:rPr lang="en-US" b="1" dirty="0"/>
              <a:t>find </a:t>
            </a:r>
            <a:r>
              <a:rPr lang="en-US" dirty="0"/>
              <a:t>command to locate documents on a system</a:t>
            </a:r>
          </a:p>
          <a:p>
            <a:r>
              <a:rPr lang="en-US" dirty="0"/>
              <a:t>Navigate to the root directory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cd /</a:t>
            </a:r>
          </a:p>
          <a:p>
            <a:r>
              <a:rPr lang="en-US" dirty="0"/>
              <a:t>Search for the file2.txt file</a:t>
            </a:r>
          </a:p>
          <a:p>
            <a:pPr marL="45720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find -name file2.txt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43092-3EA2-459D-B78B-A7CDAC0F6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55" y="4473201"/>
            <a:ext cx="5759290" cy="130945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2D5835-7F84-4C01-A349-97609C95982F}"/>
              </a:ext>
            </a:extLst>
          </p:cNvPr>
          <p:cNvSpPr txBox="1"/>
          <p:nvPr/>
        </p:nvSpPr>
        <p:spPr>
          <a:xfrm>
            <a:off x="3113385" y="5990705"/>
            <a:ext cx="2623351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that the command found the location of the file2.txt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699C46-31B3-4BA8-943E-1A2980B1C95E}"/>
              </a:ext>
            </a:extLst>
          </p:cNvPr>
          <p:cNvCxnSpPr>
            <a:cxnSpLocks/>
          </p:cNvCxnSpPr>
          <p:nvPr/>
        </p:nvCxnSpPr>
        <p:spPr>
          <a:xfrm flipH="1" flipV="1">
            <a:off x="3113385" y="5322163"/>
            <a:ext cx="766158" cy="66854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2734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A400-8798-4B55-B842-3F811CAA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Options/Flags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26DD-1283-49F3-A463-45359CF1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50" dirty="0"/>
              <a:t>An option/flag gives more options for each command</a:t>
            </a:r>
          </a:p>
          <a:p>
            <a:r>
              <a:rPr lang="en-US" sz="2250" dirty="0"/>
              <a:t>Let’s look at the </a:t>
            </a:r>
            <a:r>
              <a:rPr lang="en-US" sz="2250" dirty="0" err="1"/>
              <a:t>InsideFolder</a:t>
            </a:r>
            <a:r>
              <a:rPr lang="en-US" sz="2250" dirty="0"/>
              <a:t> (from the Move/Copy exercise)</a:t>
            </a:r>
          </a:p>
          <a:p>
            <a:r>
              <a:rPr lang="en-US" sz="2250" dirty="0"/>
              <a:t>The </a:t>
            </a:r>
            <a:r>
              <a:rPr lang="en-US" sz="2250" dirty="0" err="1"/>
              <a:t>InsideFolder</a:t>
            </a:r>
            <a:r>
              <a:rPr lang="en-US" sz="2250" dirty="0"/>
              <a:t> should be on the desktop with a text file inside</a:t>
            </a:r>
          </a:p>
          <a:p>
            <a:r>
              <a:rPr lang="en-US" sz="2250" dirty="0"/>
              <a:t>Navigate to the Desktop</a:t>
            </a:r>
          </a:p>
          <a:p>
            <a:r>
              <a:rPr lang="en-US" sz="2250" dirty="0"/>
              <a:t>Try to copy (cp) the </a:t>
            </a:r>
            <a:r>
              <a:rPr lang="en-US" sz="2250" dirty="0" err="1"/>
              <a:t>InsideFolder</a:t>
            </a:r>
            <a:r>
              <a:rPr lang="en-US" sz="2250" dirty="0"/>
              <a:t> into the other folder</a:t>
            </a:r>
          </a:p>
          <a:p>
            <a:pPr lvl="1">
              <a:buNone/>
            </a:pPr>
            <a:r>
              <a:rPr lang="en-US" sz="2000" b="1" dirty="0">
                <a:latin typeface="Courier"/>
                <a:cs typeface="Arial"/>
              </a:rPr>
              <a:t>cp </a:t>
            </a:r>
            <a:r>
              <a:rPr lang="en-US" sz="2000" b="1" dirty="0" err="1">
                <a:latin typeface="Courier"/>
                <a:cs typeface="Arial"/>
              </a:rPr>
              <a:t>InsideFolder</a:t>
            </a:r>
            <a:r>
              <a:rPr lang="en-US" sz="2000" b="1" dirty="0">
                <a:latin typeface="Courier"/>
                <a:cs typeface="Arial"/>
              </a:rPr>
              <a:t>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cs typeface="Arial"/>
              </a:rPr>
              <a:t>OtherFolder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  <a:latin typeface="Courier"/>
              <a:cs typeface="Arial"/>
            </a:endParaRPr>
          </a:p>
          <a:p>
            <a:r>
              <a:rPr lang="en-US" sz="2250" dirty="0"/>
              <a:t>What is our error message?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213EC-1817-479F-8848-0DC78A4A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19" y="5567550"/>
            <a:ext cx="5517962" cy="47733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7330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A400-8798-4B55-B842-3F811CAA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Options/Flags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26DD-1283-49F3-A463-45359CF1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6950"/>
            <a:ext cx="8230870" cy="41357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The error message tells us that “-r not specified”</a:t>
            </a:r>
          </a:p>
          <a:p>
            <a:r>
              <a:rPr lang="en-US" sz="2000" dirty="0"/>
              <a:t>Let’s copy the file using the </a:t>
            </a:r>
            <a:r>
              <a:rPr lang="en-US" sz="2000" b="1" dirty="0">
                <a:latin typeface="Courier" panose="02060409020205020404" pitchFamily="49" charset="0"/>
              </a:rPr>
              <a:t>-r</a:t>
            </a:r>
            <a:r>
              <a:rPr lang="en-US" sz="2000" dirty="0"/>
              <a:t> option/flag</a:t>
            </a:r>
          </a:p>
          <a:p>
            <a:pPr lvl="1">
              <a:buNone/>
            </a:pPr>
            <a:r>
              <a:rPr lang="en-US" sz="1600" b="1" dirty="0">
                <a:latin typeface="Courier"/>
                <a:cs typeface="Arial"/>
              </a:rPr>
              <a:t>cp -r </a:t>
            </a:r>
            <a:r>
              <a:rPr lang="en-US" sz="1600" b="1" dirty="0" err="1">
                <a:latin typeface="Courier"/>
                <a:cs typeface="Arial"/>
              </a:rPr>
              <a:t>InsideFolder</a:t>
            </a:r>
            <a:r>
              <a:rPr lang="en-US" sz="1600" b="1" dirty="0">
                <a:latin typeface="Courier"/>
                <a:cs typeface="Arial"/>
              </a:rPr>
              <a:t> 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cs typeface="Arial"/>
              </a:rPr>
              <a:t>OtherFolder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Courier"/>
              <a:cs typeface="Arial"/>
            </a:endParaRPr>
          </a:p>
          <a:p>
            <a:r>
              <a:rPr lang="en-US" sz="2000" dirty="0"/>
              <a:t>What does the </a:t>
            </a:r>
            <a:r>
              <a:rPr lang="en-US" sz="2000" b="1" dirty="0">
                <a:latin typeface="Courier" panose="02060409020205020404" pitchFamily="49" charset="0"/>
              </a:rPr>
              <a:t>-r </a:t>
            </a:r>
            <a:r>
              <a:rPr lang="en-US" sz="2000" dirty="0"/>
              <a:t>option/flag mean? Let’s look at the manual for the </a:t>
            </a:r>
            <a:r>
              <a:rPr lang="en-US" sz="2000" b="1" dirty="0">
                <a:latin typeface="Courier" panose="02060409020205020404" pitchFamily="49" charset="0"/>
              </a:rPr>
              <a:t>cp</a:t>
            </a:r>
            <a:r>
              <a:rPr lang="en-US" sz="2000" dirty="0"/>
              <a:t> command: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" panose="02060409020205020404" pitchFamily="49" charset="0"/>
              </a:rPr>
              <a:t>man cp</a:t>
            </a:r>
          </a:p>
          <a:p>
            <a:pPr lvl="1"/>
            <a:endParaRPr lang="en-US" sz="1600" b="1" dirty="0">
              <a:latin typeface="Courier" panose="02060409020205020404" pitchFamily="49" charset="0"/>
            </a:endParaRPr>
          </a:p>
          <a:p>
            <a:pPr lvl="1"/>
            <a:endParaRPr lang="en-US" sz="1600" b="1" dirty="0">
              <a:latin typeface="Courier" panose="02060409020205020404" pitchFamily="49" charset="0"/>
            </a:endParaRPr>
          </a:p>
          <a:p>
            <a:pPr lvl="1"/>
            <a:endParaRPr lang="en-US" sz="1600" b="1" dirty="0">
              <a:latin typeface="Courier" panose="02060409020205020404" pitchFamily="49" charset="0"/>
            </a:endParaRPr>
          </a:p>
          <a:p>
            <a:pPr lvl="1"/>
            <a:endParaRPr lang="en-US" sz="1600" b="1" dirty="0">
              <a:latin typeface="Courier" panose="02060409020205020404" pitchFamily="49" charset="0"/>
            </a:endParaRPr>
          </a:p>
          <a:p>
            <a:pPr lvl="1"/>
            <a:endParaRPr lang="en-US" sz="1600" b="1" dirty="0">
              <a:latin typeface="Courier" panose="02060409020205020404" pitchFamily="49" charset="0"/>
            </a:endParaRPr>
          </a:p>
          <a:p>
            <a:pPr lvl="1"/>
            <a:endParaRPr lang="en-US" sz="1600" b="1" dirty="0">
              <a:latin typeface="Courier" panose="02060409020205020404" pitchFamily="49" charset="0"/>
            </a:endParaRPr>
          </a:p>
          <a:p>
            <a:r>
              <a:rPr lang="en-US" sz="1800" dirty="0"/>
              <a:t>Merriam-Webster defines recursive as a procedure that can repeat itself indefinitely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24DEC-2DE3-40C9-9602-4250822D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52" y="3429000"/>
            <a:ext cx="3943495" cy="1249008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420159-3818-4ED9-A8DA-929A90F03E86}"/>
              </a:ext>
            </a:extLst>
          </p:cNvPr>
          <p:cNvSpPr txBox="1"/>
          <p:nvPr/>
        </p:nvSpPr>
        <p:spPr>
          <a:xfrm>
            <a:off x="6871109" y="3807287"/>
            <a:ext cx="1489759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From the Manual for the </a:t>
            </a:r>
            <a:r>
              <a:rPr lang="en-US" sz="1125" dirty="0">
                <a:solidFill>
                  <a:srgbClr val="FF0000"/>
                </a:solidFill>
                <a:latin typeface="Courier" panose="02060409020205020404" pitchFamily="49" charset="0"/>
              </a:rPr>
              <a:t>cp</a:t>
            </a:r>
            <a:r>
              <a:rPr lang="en-US" sz="1125" dirty="0">
                <a:solidFill>
                  <a:srgbClr val="FF0000"/>
                </a:solidFill>
              </a:rPr>
              <a:t>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C68839-A86B-4BA1-9A74-81CB0A6723E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360069" y="3999648"/>
            <a:ext cx="1511040" cy="11515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F40A26-9D13-4B86-86C3-942B33675A15}"/>
              </a:ext>
            </a:extLst>
          </p:cNvPr>
          <p:cNvCxnSpPr>
            <a:cxnSpLocks/>
          </p:cNvCxnSpPr>
          <p:nvPr/>
        </p:nvCxnSpPr>
        <p:spPr>
          <a:xfrm flipV="1">
            <a:off x="3419976" y="4114799"/>
            <a:ext cx="162427" cy="75556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980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A400-8798-4B55-B842-3F811CAA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Options/Flags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26DD-1283-49F3-A463-45359CF1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0256"/>
            <a:ext cx="5258444" cy="3117488"/>
          </a:xfrm>
        </p:spPr>
        <p:txBody>
          <a:bodyPr>
            <a:normAutofit fontScale="92500" lnSpcReduction="10000"/>
          </a:bodyPr>
          <a:lstStyle/>
          <a:p>
            <a:r>
              <a:rPr lang="en-US" sz="2250" dirty="0"/>
              <a:t>Look at the manual for the </a:t>
            </a:r>
            <a:r>
              <a:rPr lang="en-US" sz="2250" b="1" dirty="0">
                <a:latin typeface="Courier" panose="02060409020205020404" pitchFamily="49" charset="0"/>
              </a:rPr>
              <a:t>rm</a:t>
            </a:r>
            <a:r>
              <a:rPr lang="en-US" sz="2250" dirty="0"/>
              <a:t> command</a:t>
            </a:r>
            <a:endParaRPr lang="en-US" sz="1500" b="1" dirty="0">
              <a:latin typeface="Courier" panose="02060409020205020404" pitchFamily="49" charset="0"/>
            </a:endParaRPr>
          </a:p>
          <a:p>
            <a:r>
              <a:rPr lang="en-US" sz="2250" dirty="0"/>
              <a:t>What is the purpose of the </a:t>
            </a:r>
            <a:r>
              <a:rPr lang="en-US" sz="2250" b="1" dirty="0">
                <a:latin typeface="Courier" panose="02060409020205020404" pitchFamily="49" charset="0"/>
              </a:rPr>
              <a:t>-i</a:t>
            </a:r>
            <a:r>
              <a:rPr lang="en-US" sz="2250" dirty="0"/>
              <a:t> option/flag?</a:t>
            </a:r>
          </a:p>
          <a:p>
            <a:r>
              <a:rPr lang="en-US" sz="2250" dirty="0"/>
              <a:t>What is the purpose of the </a:t>
            </a:r>
            <a:r>
              <a:rPr lang="en-US" sz="2250" b="1" dirty="0">
                <a:latin typeface="Courier" panose="02060409020205020404" pitchFamily="49" charset="0"/>
              </a:rPr>
              <a:t>-r</a:t>
            </a:r>
            <a:r>
              <a:rPr lang="en-US" sz="2250" dirty="0"/>
              <a:t> option/flag?</a:t>
            </a:r>
          </a:p>
          <a:p>
            <a:r>
              <a:rPr lang="en-US" sz="2250" dirty="0"/>
              <a:t>Let’s remove the directory on the desktop with the other directories and files inside of it using the </a:t>
            </a:r>
            <a:r>
              <a:rPr lang="en-US" sz="2250" b="1" dirty="0">
                <a:latin typeface="Courier" panose="02060409020205020404" pitchFamily="49" charset="0"/>
              </a:rPr>
              <a:t>-i </a:t>
            </a:r>
            <a:r>
              <a:rPr lang="en-US" sz="2250" dirty="0"/>
              <a:t>and </a:t>
            </a:r>
            <a:r>
              <a:rPr lang="en-US" sz="2250" b="1" dirty="0">
                <a:latin typeface="Courier" panose="02060409020205020404" pitchFamily="49" charset="0"/>
              </a:rPr>
              <a:t>-r </a:t>
            </a:r>
            <a:r>
              <a:rPr lang="en-US" sz="2250" dirty="0"/>
              <a:t>options.</a:t>
            </a:r>
          </a:p>
          <a:p>
            <a:pPr lvl="1">
              <a:buNone/>
            </a:pPr>
            <a:r>
              <a:rPr lang="en-US" sz="1950" b="1" dirty="0">
                <a:latin typeface="Courier" panose="02060409020205020404" pitchFamily="49" charset="0"/>
              </a:rPr>
              <a:t>rm -</a:t>
            </a:r>
            <a:r>
              <a:rPr lang="en-US" sz="1950" b="1" dirty="0" err="1">
                <a:latin typeface="Courier" panose="02060409020205020404" pitchFamily="49" charset="0"/>
              </a:rPr>
              <a:t>ri</a:t>
            </a:r>
            <a:r>
              <a:rPr lang="en-US" sz="1950" b="1" dirty="0">
                <a:latin typeface="Courier" panose="02060409020205020404" pitchFamily="49" charset="0"/>
              </a:rPr>
              <a:t> 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FileName</a:t>
            </a:r>
            <a:endParaRPr lang="en-US" sz="1950" b="1" dirty="0">
              <a:solidFill>
                <a:schemeClr val="accent6">
                  <a:lumMod val="75000"/>
                </a:schemeClr>
              </a:solidFill>
              <a:latin typeface="Courier" panose="02060409020205020404" pitchFamily="49" charset="0"/>
            </a:endParaRPr>
          </a:p>
          <a:p>
            <a:endParaRPr lang="en-US" sz="22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78B2A-3382-4EB6-8227-F1A66EA4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34" y="1690689"/>
            <a:ext cx="3129691" cy="84351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61419-E1DF-4BF7-8F20-4EFF71AF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54" y="2398539"/>
            <a:ext cx="3455849" cy="688912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0FBAD-D9F8-42D8-93E2-D313EAAD6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162" y="4540803"/>
            <a:ext cx="4679341" cy="125301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3021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7421-0A04-4D49-B6D4-761C84E9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Options/Flags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A39B-C2FB-40EB-A24B-33E675AC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7670" cy="39757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Read the manual for the </a:t>
            </a:r>
            <a:r>
              <a:rPr lang="en-US" b="1" dirty="0">
                <a:latin typeface="Courier" panose="02060409020205020404" pitchFamily="49" charset="0"/>
              </a:rPr>
              <a:t>ls</a:t>
            </a:r>
            <a:r>
              <a:rPr lang="en-US" dirty="0"/>
              <a:t> command   </a:t>
            </a:r>
            <a:r>
              <a:rPr lang="en-US" b="1" dirty="0">
                <a:latin typeface="Courier" panose="02060409020205020404" pitchFamily="49" charset="0"/>
              </a:rPr>
              <a:t>man ls</a:t>
            </a:r>
          </a:p>
          <a:p>
            <a:r>
              <a:rPr lang="en-US" dirty="0"/>
              <a:t>What is the purpose of the </a:t>
            </a:r>
            <a:r>
              <a:rPr lang="en-US" b="1" dirty="0">
                <a:latin typeface="Courier" panose="02060409020205020404" pitchFamily="49" charset="0"/>
              </a:rPr>
              <a:t>-a </a:t>
            </a:r>
            <a:r>
              <a:rPr lang="en-US" dirty="0"/>
              <a:t>and </a:t>
            </a:r>
            <a:r>
              <a:rPr lang="en-US" b="1" dirty="0">
                <a:latin typeface="Courier" panose="02060409020205020404" pitchFamily="49" charset="0"/>
              </a:rPr>
              <a:t>-A</a:t>
            </a:r>
            <a:r>
              <a:rPr lang="en-US" dirty="0"/>
              <a:t> options?    </a:t>
            </a:r>
          </a:p>
          <a:p>
            <a:r>
              <a:rPr lang="en-US" dirty="0"/>
              <a:t>Exit out of the manual     typing “</a:t>
            </a:r>
            <a:r>
              <a:rPr lang="en-US" b="1" dirty="0">
                <a:latin typeface="Courier" panose="02060409020205020404" pitchFamily="49" charset="0"/>
              </a:rPr>
              <a:t>q</a:t>
            </a:r>
            <a:r>
              <a:rPr lang="en-US" dirty="0"/>
              <a:t>”</a:t>
            </a:r>
          </a:p>
          <a:p>
            <a:r>
              <a:rPr lang="en-US" dirty="0"/>
              <a:t>Create a file on the Desktop that starts with a “.”   </a:t>
            </a:r>
            <a:r>
              <a:rPr lang="en-US" b="1" dirty="0">
                <a:latin typeface="Courier" panose="02060409020205020404" pitchFamily="49" charset="0"/>
              </a:rPr>
              <a:t>touch .</a:t>
            </a:r>
            <a:r>
              <a:rPr lang="en-US" b="1" dirty="0" err="1">
                <a:latin typeface="Courier" panose="02060409020205020404" pitchFamily="49" charset="0"/>
              </a:rPr>
              <a:t>FileName</a:t>
            </a:r>
            <a:endParaRPr lang="en-US" b="1" dirty="0">
              <a:latin typeface="Courier" panose="02060409020205020404" pitchFamily="49" charset="0"/>
            </a:endParaRPr>
          </a:p>
          <a:p>
            <a:pPr lvl="1"/>
            <a:r>
              <a:rPr lang="en-US" dirty="0"/>
              <a:t>Create other files/directories as well</a:t>
            </a:r>
          </a:p>
          <a:p>
            <a:r>
              <a:rPr lang="en-US" dirty="0"/>
              <a:t>Why doesn’t this file show?    The “.” hides the file</a:t>
            </a:r>
          </a:p>
          <a:p>
            <a:r>
              <a:rPr lang="en-US" dirty="0"/>
              <a:t>List all the non-hidden files on the Desktop    </a:t>
            </a:r>
            <a:r>
              <a:rPr lang="en-US" b="1" dirty="0">
                <a:latin typeface="Courier" panose="02060409020205020404" pitchFamily="49" charset="0"/>
              </a:rPr>
              <a:t>ls</a:t>
            </a:r>
          </a:p>
          <a:p>
            <a:r>
              <a:rPr lang="en-US" dirty="0"/>
              <a:t>List all the files on the Desktop       </a:t>
            </a:r>
            <a:r>
              <a:rPr lang="en-US" b="1" dirty="0">
                <a:latin typeface="Courier" panose="02060409020205020404" pitchFamily="49" charset="0"/>
              </a:rPr>
              <a:t>ls -a</a:t>
            </a:r>
          </a:p>
          <a:p>
            <a:r>
              <a:rPr lang="en-US" dirty="0"/>
              <a:t>List all the files on the Desktop (hiding the “.” and “..”)     </a:t>
            </a:r>
            <a:r>
              <a:rPr lang="en-US" b="1" dirty="0">
                <a:latin typeface="Courier" panose="02060409020205020404" pitchFamily="49" charset="0"/>
              </a:rPr>
              <a:t>ls -A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92D5A-84EA-4AE1-9CC1-99C021C9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8" y="123984"/>
            <a:ext cx="2402467" cy="59573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C16097-2CCA-4C27-A516-3433F885AF77}"/>
              </a:ext>
            </a:extLst>
          </p:cNvPr>
          <p:cNvSpPr/>
          <p:nvPr/>
        </p:nvSpPr>
        <p:spPr>
          <a:xfrm>
            <a:off x="10889819" y="2571681"/>
            <a:ext cx="1426686" cy="310696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28A861-2929-4661-BB60-184B81B87907}"/>
              </a:ext>
            </a:extLst>
          </p:cNvPr>
          <p:cNvSpPr/>
          <p:nvPr/>
        </p:nvSpPr>
        <p:spPr>
          <a:xfrm>
            <a:off x="6967617" y="833722"/>
            <a:ext cx="2402467" cy="602519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6BF40-82AC-41E5-92A4-2CF19BAB6205}"/>
              </a:ext>
            </a:extLst>
          </p:cNvPr>
          <p:cNvSpPr/>
          <p:nvPr/>
        </p:nvSpPr>
        <p:spPr>
          <a:xfrm>
            <a:off x="8515350" y="2221706"/>
            <a:ext cx="1681652" cy="320314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C215D-1002-4CC4-BC61-59CBA7BA8533}"/>
              </a:ext>
            </a:extLst>
          </p:cNvPr>
          <p:cNvSpPr/>
          <p:nvPr/>
        </p:nvSpPr>
        <p:spPr>
          <a:xfrm>
            <a:off x="8168850" y="3533430"/>
            <a:ext cx="2970662" cy="343477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219310-90F6-4458-9032-B01DF4E03E65}"/>
              </a:ext>
            </a:extLst>
          </p:cNvPr>
          <p:cNvSpPr/>
          <p:nvPr/>
        </p:nvSpPr>
        <p:spPr>
          <a:xfrm>
            <a:off x="6643568" y="2399805"/>
            <a:ext cx="2928224" cy="32031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19905E-F8E9-4CA6-91C2-C2335A917770}"/>
              </a:ext>
            </a:extLst>
          </p:cNvPr>
          <p:cNvSpPr/>
          <p:nvPr/>
        </p:nvSpPr>
        <p:spPr>
          <a:xfrm>
            <a:off x="8161635" y="3493179"/>
            <a:ext cx="1265025" cy="32031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592C1-5F1B-47B2-A1C1-00EBE19C4D2D}"/>
              </a:ext>
            </a:extLst>
          </p:cNvPr>
          <p:cNvSpPr/>
          <p:nvPr/>
        </p:nvSpPr>
        <p:spPr>
          <a:xfrm>
            <a:off x="8246147" y="4175894"/>
            <a:ext cx="1297782" cy="32031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04C58-317D-4E58-8F42-F6C94E8CD84C}"/>
              </a:ext>
            </a:extLst>
          </p:cNvPr>
          <p:cNvSpPr/>
          <p:nvPr/>
        </p:nvSpPr>
        <p:spPr>
          <a:xfrm>
            <a:off x="5264573" y="6375540"/>
            <a:ext cx="1378995" cy="343477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19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6E40-E9A3-4310-9FC4-F0BA8844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Options/Flags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CBBA-BBD9-4CB8-84CE-A35121A5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83270" cy="357949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Open the manual for the touch command   </a:t>
            </a:r>
            <a:r>
              <a:rPr lang="en-US" b="1" dirty="0">
                <a:latin typeface="Courier" panose="02060409020205020404" pitchFamily="49" charset="0"/>
              </a:rPr>
              <a:t>man touch</a:t>
            </a:r>
          </a:p>
          <a:p>
            <a:r>
              <a:rPr lang="en-US" dirty="0"/>
              <a:t>What is the purpose of the </a:t>
            </a:r>
            <a:r>
              <a:rPr lang="en-US" b="1" dirty="0">
                <a:latin typeface="Courier" panose="02060409020205020404" pitchFamily="49" charset="0"/>
              </a:rPr>
              <a:t>-t</a:t>
            </a:r>
            <a:r>
              <a:rPr lang="en-US" dirty="0"/>
              <a:t> option?    </a:t>
            </a:r>
          </a:p>
          <a:p>
            <a:r>
              <a:rPr lang="en-US" dirty="0"/>
              <a:t>How would we use the -t option to change the “Modified date” of a text file? </a:t>
            </a:r>
            <a:r>
              <a:rPr lang="en-US" b="1" dirty="0">
                <a:latin typeface="Courier" panose="02060409020205020404" pitchFamily="49" charset="0"/>
              </a:rPr>
              <a:t>touch -t 198910150830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NewFile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What does the 198910150830 change the modified date to?</a:t>
            </a:r>
          </a:p>
          <a:p>
            <a:pPr lvl="1">
              <a:buNone/>
            </a:pPr>
            <a:r>
              <a:rPr lang="en-US" dirty="0"/>
              <a:t>October 15, 1989 at 8:30am</a:t>
            </a:r>
          </a:p>
          <a:p>
            <a:r>
              <a:rPr lang="en-US" dirty="0"/>
              <a:t>Verify that the “Modified date” has changed</a:t>
            </a:r>
          </a:p>
          <a:p>
            <a:pPr lvl="1"/>
            <a:r>
              <a:rPr lang="en-US" dirty="0"/>
              <a:t>Right-click on the file, open “Properties”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F9820-5D79-42AF-845A-A0ABB6EB1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40" y="2261399"/>
            <a:ext cx="2438400" cy="31823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DEB0BF-35CF-4B7E-A99B-FFC5C9CB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58" y="4824434"/>
            <a:ext cx="1631104" cy="39042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6E9D41-3B35-417E-A9B2-57A8AE765FEF}"/>
              </a:ext>
            </a:extLst>
          </p:cNvPr>
          <p:cNvSpPr/>
          <p:nvPr/>
        </p:nvSpPr>
        <p:spPr>
          <a:xfrm>
            <a:off x="7079025" y="1097149"/>
            <a:ext cx="1861775" cy="41766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33E1D-803F-4255-9C1F-1AAF3C328FDF}"/>
              </a:ext>
            </a:extLst>
          </p:cNvPr>
          <p:cNvSpPr/>
          <p:nvPr/>
        </p:nvSpPr>
        <p:spPr>
          <a:xfrm>
            <a:off x="9949187" y="2125531"/>
            <a:ext cx="2579080" cy="454100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0A5F42-0EAD-4146-88BC-26B4BBBCAE27}"/>
              </a:ext>
            </a:extLst>
          </p:cNvPr>
          <p:cNvSpPr/>
          <p:nvPr/>
        </p:nvSpPr>
        <p:spPr>
          <a:xfrm>
            <a:off x="8809552" y="4791197"/>
            <a:ext cx="5445369" cy="390424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4015E-F9D9-41B2-B933-AC12262A7543}"/>
              </a:ext>
            </a:extLst>
          </p:cNvPr>
          <p:cNvSpPr/>
          <p:nvPr/>
        </p:nvSpPr>
        <p:spPr>
          <a:xfrm>
            <a:off x="9949187" y="3079302"/>
            <a:ext cx="2107809" cy="39042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6591D-C297-4BE0-A2EB-12F732BA6F9E}"/>
              </a:ext>
            </a:extLst>
          </p:cNvPr>
          <p:cNvSpPr/>
          <p:nvPr/>
        </p:nvSpPr>
        <p:spPr>
          <a:xfrm>
            <a:off x="9731733" y="3935250"/>
            <a:ext cx="3601006" cy="3904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E049B-29BF-4EA3-99F4-B9C6B0B8A337}"/>
              </a:ext>
            </a:extLst>
          </p:cNvPr>
          <p:cNvSpPr/>
          <p:nvPr/>
        </p:nvSpPr>
        <p:spPr>
          <a:xfrm>
            <a:off x="5422220" y="5940656"/>
            <a:ext cx="6634776" cy="62689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340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E3C5-AFA4-4D0F-963D-138BADCE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Options/Flags (On Your 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5B78-ADBA-4FE6-8E16-7D5609337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789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files are hidden inside of the /</a:t>
            </a:r>
            <a:r>
              <a:rPr lang="en-US" dirty="0" err="1"/>
              <a:t>tmp</a:t>
            </a:r>
            <a:r>
              <a:rPr lang="en-US" dirty="0"/>
              <a:t> directory?</a:t>
            </a:r>
          </a:p>
          <a:p>
            <a:r>
              <a:rPr lang="en-US" dirty="0"/>
              <a:t>In the Home directory, copy the Downloads directory to the Desktop</a:t>
            </a:r>
          </a:p>
          <a:p>
            <a:r>
              <a:rPr lang="en-US" dirty="0"/>
              <a:t>What is the purpose of the </a:t>
            </a:r>
            <a:r>
              <a:rPr lang="en-US" b="1" dirty="0">
                <a:latin typeface="Courier" panose="02060409020205020404" pitchFamily="49" charset="0"/>
              </a:rPr>
              <a:t>-v</a:t>
            </a:r>
            <a:r>
              <a:rPr lang="en-US" dirty="0"/>
              <a:t> option for the </a:t>
            </a:r>
            <a:r>
              <a:rPr lang="en-US" b="1" dirty="0" err="1">
                <a:latin typeface="Courier" panose="02060409020205020404" pitchFamily="49" charset="0"/>
              </a:rPr>
              <a:t>mkdir</a:t>
            </a:r>
            <a:r>
              <a:rPr lang="en-US" dirty="0"/>
              <a:t> command?</a:t>
            </a:r>
          </a:p>
          <a:p>
            <a:r>
              <a:rPr lang="en-US" dirty="0"/>
              <a:t>What about the</a:t>
            </a:r>
            <a:r>
              <a:rPr lang="en-US" b="1" dirty="0">
                <a:latin typeface="Courier" panose="02060409020205020404" pitchFamily="49" charset="0"/>
              </a:rPr>
              <a:t> -v </a:t>
            </a:r>
            <a:r>
              <a:rPr lang="en-US" dirty="0"/>
              <a:t>option for the </a:t>
            </a:r>
            <a:r>
              <a:rPr lang="en-US" b="1" dirty="0" err="1">
                <a:latin typeface="Courier" panose="02060409020205020404" pitchFamily="49" charset="0"/>
              </a:rPr>
              <a:t>rmdir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dirty="0"/>
              <a:t>command?</a:t>
            </a:r>
          </a:p>
          <a:p>
            <a:r>
              <a:rPr lang="en-US" dirty="0"/>
              <a:t>Use the </a:t>
            </a:r>
            <a:r>
              <a:rPr lang="en-US" b="1" dirty="0">
                <a:latin typeface="Courier" panose="02060409020205020404" pitchFamily="49" charset="0"/>
              </a:rPr>
              <a:t>-v </a:t>
            </a:r>
            <a:r>
              <a:rPr lang="en-US" dirty="0"/>
              <a:t>option when making a directory on the Desktop</a:t>
            </a:r>
          </a:p>
          <a:p>
            <a:pPr lvl="1"/>
            <a:r>
              <a:rPr lang="en-US" dirty="0"/>
              <a:t>What did you notice?</a:t>
            </a:r>
          </a:p>
          <a:p>
            <a:r>
              <a:rPr lang="en-US" dirty="0"/>
              <a:t>Use the </a:t>
            </a:r>
            <a:r>
              <a:rPr lang="en-US" b="1" dirty="0">
                <a:latin typeface="Courier" panose="02060409020205020404" pitchFamily="49" charset="0"/>
              </a:rPr>
              <a:t>-v </a:t>
            </a:r>
            <a:r>
              <a:rPr lang="en-US" dirty="0"/>
              <a:t>option when removing the directory from the Desktop</a:t>
            </a:r>
          </a:p>
          <a:p>
            <a:pPr lvl="1"/>
            <a:r>
              <a:rPr lang="en-US" dirty="0"/>
              <a:t>Did the </a:t>
            </a:r>
            <a:r>
              <a:rPr lang="en-US" b="1" dirty="0">
                <a:latin typeface="Courier" panose="02060409020205020404" pitchFamily="49" charset="0"/>
              </a:rPr>
              <a:t>-v </a:t>
            </a:r>
            <a:r>
              <a:rPr lang="en-US" dirty="0"/>
              <a:t>option do what you expected?</a:t>
            </a:r>
          </a:p>
        </p:txBody>
      </p:sp>
    </p:spTree>
    <p:extLst>
      <p:ext uri="{BB962C8B-B14F-4D97-AF65-F5344CB8AC3E}">
        <p14:creationId xmlns:p14="http://schemas.microsoft.com/office/powerpoint/2010/main" val="3864406793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2" ma:contentTypeDescription="Create a new document." ma:contentTypeScope="" ma:versionID="5c92aa29dfbc1c4eaa87fd89c2144222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e8062bcf8d0bd038078dd121191fe8a7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CDC308-8A27-4639-A582-2999474441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6AFA90-4F36-4EBB-BA61-A3CB69845D98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1cfa8f96-892a-4f27-bb0a-8631ca5745ca"/>
    <ds:schemaRef ds:uri="http://purl.org/dc/terms/"/>
    <ds:schemaRef ds:uri="http://schemas.openxmlformats.org/package/2006/metadata/core-properties"/>
    <ds:schemaRef ds:uri="78fbef2b-ea79-41a1-9651-c56e3f5414e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5E4022-0643-414C-A73A-CBD497667F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bef2b-ea79-41a1-9651-c56e3f5414e7"/>
    <ds:schemaRef ds:uri="1cfa8f96-892a-4f27-bb0a-8631ca574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1.1.1 - Malware</Template>
  <TotalTime>769</TotalTime>
  <Words>1844</Words>
  <Application>Microsoft Office PowerPoint</Application>
  <PresentationFormat>On-screen Show (4:3)</PresentationFormat>
  <Paragraphs>242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Circe Light</vt:lpstr>
      <vt:lpstr>Courier</vt:lpstr>
      <vt:lpstr>Helvetica Neue</vt:lpstr>
      <vt:lpstr>Tw Cen MT</vt:lpstr>
      <vt:lpstr>Cybersecurity Template_4x3</vt:lpstr>
      <vt:lpstr>PowerPoint Presentation</vt:lpstr>
      <vt:lpstr>Linux 102 Lab</vt:lpstr>
      <vt:lpstr>The Linux 102 Lab</vt:lpstr>
      <vt:lpstr>Options/Flags (Watch)</vt:lpstr>
      <vt:lpstr>Options/Flags (Watch)</vt:lpstr>
      <vt:lpstr>Options/Flags (Watch)</vt:lpstr>
      <vt:lpstr>Options/Flags (Together)</vt:lpstr>
      <vt:lpstr>Options/Flags (Together)</vt:lpstr>
      <vt:lpstr>Options/Flags (On Your Own)</vt:lpstr>
      <vt:lpstr>How much storage?</vt:lpstr>
      <vt:lpstr>Superuser (Watch)</vt:lpstr>
      <vt:lpstr>Superuser (Watch)</vt:lpstr>
      <vt:lpstr>Superuser (Together)</vt:lpstr>
      <vt:lpstr>Superuser (On Your Own)</vt:lpstr>
      <vt:lpstr>What is processing?</vt:lpstr>
      <vt:lpstr>Searching</vt:lpstr>
      <vt:lpstr>Searching (Watch)</vt:lpstr>
      <vt:lpstr>Searching (Watch)</vt:lpstr>
      <vt:lpstr>Searching (Watch)</vt:lpstr>
      <vt:lpstr>Searching (Together)</vt:lpstr>
      <vt:lpstr>Searching (On Your Own)</vt:lpstr>
      <vt:lpstr>What system?</vt:lpstr>
      <vt:lpstr>chown/chmod (Watch)</vt:lpstr>
      <vt:lpstr>chown/chmod (Watch)</vt:lpstr>
      <vt:lpstr>chown/chmod (Watch)</vt:lpstr>
      <vt:lpstr>chown/chmod (Watch)</vt:lpstr>
      <vt:lpstr>chown/chmod (Together)</vt:lpstr>
      <vt:lpstr>chown/chmod (Together)</vt:lpstr>
      <vt:lpstr>chown/chmod (On Your Own)</vt:lpstr>
      <vt:lpstr>Top</vt:lpstr>
      <vt:lpstr>syslog (Watch)</vt:lpstr>
      <vt:lpstr>syslog (Together)</vt:lpstr>
      <vt:lpstr>syslog (On Your Own)</vt:lpstr>
      <vt:lpstr>Finding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Tommy</dc:creator>
  <cp:lastModifiedBy>Annelys King</cp:lastModifiedBy>
  <cp:revision>120</cp:revision>
  <dcterms:modified xsi:type="dcterms:W3CDTF">2022-10-17T14:33:48Z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</Properties>
</file>