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4"/>
  </p:sldMasterIdLst>
  <p:notesMasterIdLst>
    <p:notesMasterId r:id="rId21"/>
  </p:notesMasterIdLst>
  <p:handoutMasterIdLst>
    <p:handoutMasterId r:id="rId22"/>
  </p:handoutMasterIdLst>
  <p:sldIdLst>
    <p:sldId id="256" r:id="rId5"/>
    <p:sldId id="588" r:id="rId6"/>
    <p:sldId id="590" r:id="rId7"/>
    <p:sldId id="592" r:id="rId8"/>
    <p:sldId id="593" r:id="rId9"/>
    <p:sldId id="617" r:id="rId10"/>
    <p:sldId id="618" r:id="rId11"/>
    <p:sldId id="619" r:id="rId12"/>
    <p:sldId id="620" r:id="rId13"/>
    <p:sldId id="624" r:id="rId14"/>
    <p:sldId id="621" r:id="rId15"/>
    <p:sldId id="625" r:id="rId16"/>
    <p:sldId id="622" r:id="rId17"/>
    <p:sldId id="623" r:id="rId18"/>
    <p:sldId id="626" r:id="rId19"/>
    <p:sldId id="589" r:id="rId20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CF5901"/>
    <a:srgbClr val="000000"/>
    <a:srgbClr val="FFFFFF"/>
    <a:srgbClr val="D5D5D5"/>
    <a:srgbClr val="F0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Toepfer" userId="db6f345f-ce29-4957-b716-f8bbf7a2216a" providerId="ADAL" clId="{5B509637-5DE5-4CDB-B9F0-8C24FF9633F1}"/>
    <pc:docChg chg="undo custSel modSld">
      <pc:chgData name="Adam Toepfer" userId="db6f345f-ce29-4957-b716-f8bbf7a2216a" providerId="ADAL" clId="{5B509637-5DE5-4CDB-B9F0-8C24FF9633F1}" dt="2023-07-06T14:10:16.606" v="71" actId="5793"/>
      <pc:docMkLst>
        <pc:docMk/>
      </pc:docMkLst>
      <pc:sldChg chg="modSp mod">
        <pc:chgData name="Adam Toepfer" userId="db6f345f-ce29-4957-b716-f8bbf7a2216a" providerId="ADAL" clId="{5B509637-5DE5-4CDB-B9F0-8C24FF9633F1}" dt="2023-07-06T14:10:16.606" v="71" actId="5793"/>
        <pc:sldMkLst>
          <pc:docMk/>
          <pc:sldMk cId="2639480265" sldId="618"/>
        </pc:sldMkLst>
        <pc:spChg chg="mod">
          <ac:chgData name="Adam Toepfer" userId="db6f345f-ce29-4957-b716-f8bbf7a2216a" providerId="ADAL" clId="{5B509637-5DE5-4CDB-B9F0-8C24FF9633F1}" dt="2023-07-06T14:10:16.606" v="71" actId="5793"/>
          <ac:spMkLst>
            <pc:docMk/>
            <pc:sldMk cId="2639480265" sldId="618"/>
            <ac:spMk id="3" creationId="{2D921078-0311-42EF-9956-155C55543378}"/>
          </ac:spMkLst>
        </pc:spChg>
      </pc:sldChg>
      <pc:sldChg chg="modSp mod">
        <pc:chgData name="Adam Toepfer" userId="db6f345f-ce29-4957-b716-f8bbf7a2216a" providerId="ADAL" clId="{5B509637-5DE5-4CDB-B9F0-8C24FF9633F1}" dt="2023-07-06T14:04:56.272" v="9" actId="14100"/>
        <pc:sldMkLst>
          <pc:docMk/>
          <pc:sldMk cId="2776659758" sldId="619"/>
        </pc:sldMkLst>
        <pc:picChg chg="mod">
          <ac:chgData name="Adam Toepfer" userId="db6f345f-ce29-4957-b716-f8bbf7a2216a" providerId="ADAL" clId="{5B509637-5DE5-4CDB-B9F0-8C24FF9633F1}" dt="2023-07-06T14:04:48.725" v="7" actId="14100"/>
          <ac:picMkLst>
            <pc:docMk/>
            <pc:sldMk cId="2776659758" sldId="619"/>
            <ac:picMk id="4" creationId="{14115715-D484-4CA6-BDC1-C6E1457F3C4B}"/>
          </ac:picMkLst>
        </pc:picChg>
        <pc:picChg chg="mod">
          <ac:chgData name="Adam Toepfer" userId="db6f345f-ce29-4957-b716-f8bbf7a2216a" providerId="ADAL" clId="{5B509637-5DE5-4CDB-B9F0-8C24FF9633F1}" dt="2023-07-06T14:04:56.272" v="9" actId="14100"/>
          <ac:picMkLst>
            <pc:docMk/>
            <pc:sldMk cId="2776659758" sldId="619"/>
            <ac:picMk id="6" creationId="{1B68BE65-A183-4FDA-AC56-CAA83CE5B60B}"/>
          </ac:picMkLst>
        </pc:picChg>
      </pc:sldChg>
      <pc:sldChg chg="modSp mod">
        <pc:chgData name="Adam Toepfer" userId="db6f345f-ce29-4957-b716-f8bbf7a2216a" providerId="ADAL" clId="{5B509637-5DE5-4CDB-B9F0-8C24FF9633F1}" dt="2023-07-06T14:05:07.661" v="11" actId="14100"/>
        <pc:sldMkLst>
          <pc:docMk/>
          <pc:sldMk cId="2009475778" sldId="620"/>
        </pc:sldMkLst>
        <pc:picChg chg="mod">
          <ac:chgData name="Adam Toepfer" userId="db6f345f-ce29-4957-b716-f8bbf7a2216a" providerId="ADAL" clId="{5B509637-5DE5-4CDB-B9F0-8C24FF9633F1}" dt="2023-07-06T14:05:07.661" v="11" actId="14100"/>
          <ac:picMkLst>
            <pc:docMk/>
            <pc:sldMk cId="2009475778" sldId="620"/>
            <ac:picMk id="15" creationId="{856DCE0A-D697-4617-8067-88E24F907AC7}"/>
          </ac:picMkLst>
        </pc:picChg>
      </pc:sldChg>
      <pc:sldChg chg="modSp mod">
        <pc:chgData name="Adam Toepfer" userId="db6f345f-ce29-4957-b716-f8bbf7a2216a" providerId="ADAL" clId="{5B509637-5DE5-4CDB-B9F0-8C24FF9633F1}" dt="2023-07-06T14:05:37.814" v="15" actId="14100"/>
        <pc:sldMkLst>
          <pc:docMk/>
          <pc:sldMk cId="264810546" sldId="621"/>
        </pc:sldMkLst>
        <pc:picChg chg="mod">
          <ac:chgData name="Adam Toepfer" userId="db6f345f-ce29-4957-b716-f8bbf7a2216a" providerId="ADAL" clId="{5B509637-5DE5-4CDB-B9F0-8C24FF9633F1}" dt="2023-07-06T14:05:37.814" v="15" actId="14100"/>
          <ac:picMkLst>
            <pc:docMk/>
            <pc:sldMk cId="264810546" sldId="621"/>
            <ac:picMk id="8" creationId="{E5DF120D-0817-49F9-9CF5-13F36EE7638F}"/>
          </ac:picMkLst>
        </pc:picChg>
      </pc:sldChg>
      <pc:sldChg chg="modSp mod">
        <pc:chgData name="Adam Toepfer" userId="db6f345f-ce29-4957-b716-f8bbf7a2216a" providerId="ADAL" clId="{5B509637-5DE5-4CDB-B9F0-8C24FF9633F1}" dt="2023-07-06T14:04:35.748" v="3" actId="14100"/>
        <pc:sldMkLst>
          <pc:docMk/>
          <pc:sldMk cId="2051283916" sldId="622"/>
        </pc:sldMkLst>
        <pc:picChg chg="mod">
          <ac:chgData name="Adam Toepfer" userId="db6f345f-ce29-4957-b716-f8bbf7a2216a" providerId="ADAL" clId="{5B509637-5DE5-4CDB-B9F0-8C24FF9633F1}" dt="2023-07-06T14:04:35.235" v="2" actId="14100"/>
          <ac:picMkLst>
            <pc:docMk/>
            <pc:sldMk cId="2051283916" sldId="622"/>
            <ac:picMk id="4" creationId="{22E105CC-2A46-4BAC-AA36-8B0F9F3CDD08}"/>
          </ac:picMkLst>
        </pc:picChg>
        <pc:picChg chg="mod">
          <ac:chgData name="Adam Toepfer" userId="db6f345f-ce29-4957-b716-f8bbf7a2216a" providerId="ADAL" clId="{5B509637-5DE5-4CDB-B9F0-8C24FF9633F1}" dt="2023-07-06T14:04:35.748" v="3" actId="14100"/>
          <ac:picMkLst>
            <pc:docMk/>
            <pc:sldMk cId="2051283916" sldId="622"/>
            <ac:picMk id="5" creationId="{40B95CCF-909F-44EC-A847-0DB8BAACB9C0}"/>
          </ac:picMkLst>
        </pc:picChg>
      </pc:sldChg>
      <pc:sldChg chg="modSp mod">
        <pc:chgData name="Adam Toepfer" userId="db6f345f-ce29-4957-b716-f8bbf7a2216a" providerId="ADAL" clId="{5B509637-5DE5-4CDB-B9F0-8C24FF9633F1}" dt="2023-07-06T14:05:27.079" v="13" actId="14100"/>
        <pc:sldMkLst>
          <pc:docMk/>
          <pc:sldMk cId="348272370" sldId="624"/>
        </pc:sldMkLst>
        <pc:picChg chg="mod">
          <ac:chgData name="Adam Toepfer" userId="db6f345f-ce29-4957-b716-f8bbf7a2216a" providerId="ADAL" clId="{5B509637-5DE5-4CDB-B9F0-8C24FF9633F1}" dt="2023-07-06T14:05:27.079" v="13" actId="14100"/>
          <ac:picMkLst>
            <pc:docMk/>
            <pc:sldMk cId="348272370" sldId="624"/>
            <ac:picMk id="10" creationId="{6308AB98-336B-48DE-A5E6-66A07636951E}"/>
          </ac:picMkLst>
        </pc:picChg>
      </pc:sldChg>
      <pc:sldChg chg="modSp mod">
        <pc:chgData name="Adam Toepfer" userId="db6f345f-ce29-4957-b716-f8bbf7a2216a" providerId="ADAL" clId="{5B509637-5DE5-4CDB-B9F0-8C24FF9633F1}" dt="2023-07-06T14:05:51.641" v="17" actId="14100"/>
        <pc:sldMkLst>
          <pc:docMk/>
          <pc:sldMk cId="1021602039" sldId="626"/>
        </pc:sldMkLst>
        <pc:picChg chg="mod">
          <ac:chgData name="Adam Toepfer" userId="db6f345f-ce29-4957-b716-f8bbf7a2216a" providerId="ADAL" clId="{5B509637-5DE5-4CDB-B9F0-8C24FF9633F1}" dt="2023-07-06T14:05:51.641" v="17" actId="14100"/>
          <ac:picMkLst>
            <pc:docMk/>
            <pc:sldMk cId="1021602039" sldId="626"/>
            <ac:picMk id="13" creationId="{2D6FBEEF-1122-4528-91F3-7D121C3ED8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7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8" y="4737655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20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0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8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8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8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676" r:id="rId13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5" indent="-228585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57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29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01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71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43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5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ender@juice-sh.op" TargetMode="External"/><Relationship Id="rId2" Type="http://schemas.openxmlformats.org/officeDocument/2006/relationships/hyperlink" Target="mailto:jim@juice-sh.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mailto:chris.pike@juice-sh.o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A0F91-F08B-4E38-9090-340ABDAD55C5}"/>
              </a:ext>
            </a:extLst>
          </p:cNvPr>
          <p:cNvSpPr/>
          <p:nvPr/>
        </p:nvSpPr>
        <p:spPr>
          <a:xfrm>
            <a:off x="372863" y="2443420"/>
            <a:ext cx="699988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SQL Injection Juice Shop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08AB98-336B-48DE-A5E6-66A07636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0" y="3183060"/>
            <a:ext cx="7466120" cy="2051054"/>
          </a:xfrm>
          <a:prstGeom prst="rect">
            <a:avLst/>
          </a:prstGeom>
          <a:ln w="25400">
            <a:solidFill>
              <a:srgbClr val="545BA7"/>
            </a:solidFill>
            <a:prstDash val="solid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83DDF-B92C-4034-8BC1-D92C02F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SQL Injection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62F-FAB7-4B34-B63B-9FCCFABA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40" y="1621439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latin typeface="Arial"/>
                <a:cs typeface="Arial"/>
              </a:rPr>
              <a:t>Select the </a:t>
            </a:r>
            <a:r>
              <a:rPr lang="en-US" b="1" dirty="0">
                <a:latin typeface="Arial"/>
                <a:cs typeface="Arial"/>
              </a:rPr>
              <a:t>POST</a:t>
            </a:r>
            <a:r>
              <a:rPr lang="en-US" dirty="0">
                <a:latin typeface="Arial"/>
                <a:cs typeface="Arial"/>
              </a:rPr>
              <a:t> that was captured</a:t>
            </a:r>
          </a:p>
          <a:p>
            <a:pPr marL="227965" indent="-227965"/>
            <a:r>
              <a:rPr lang="en-US" dirty="0">
                <a:latin typeface="Arial"/>
                <a:cs typeface="Arial"/>
              </a:rPr>
              <a:t>Click the </a:t>
            </a:r>
            <a:r>
              <a:rPr lang="en-US" b="1" dirty="0">
                <a:latin typeface="Arial"/>
                <a:cs typeface="Arial"/>
              </a:rPr>
              <a:t>Response</a:t>
            </a:r>
            <a:r>
              <a:rPr lang="en-US" dirty="0">
                <a:latin typeface="Arial"/>
                <a:cs typeface="Arial"/>
              </a:rPr>
              <a:t> tab (on the right)</a:t>
            </a:r>
          </a:p>
          <a:p>
            <a:pPr marL="227965" indent="-227965"/>
            <a:r>
              <a:rPr lang="en-US" dirty="0">
                <a:latin typeface="Arial"/>
                <a:cs typeface="Arial"/>
              </a:rPr>
              <a:t>Find the </a:t>
            </a:r>
            <a:r>
              <a:rPr lang="en-US" b="1" dirty="0">
                <a:latin typeface="Arial"/>
                <a:cs typeface="Arial"/>
              </a:rPr>
              <a:t>‘ USER_EMAIL</a:t>
            </a:r>
            <a:r>
              <a:rPr lang="en-US" dirty="0">
                <a:latin typeface="Arial"/>
                <a:cs typeface="Arial"/>
              </a:rPr>
              <a:t> that was captured</a:t>
            </a:r>
          </a:p>
          <a:p>
            <a:pPr marL="227965" indent="-227965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07387-DA30-45F8-BF95-2BC65C61725D}"/>
              </a:ext>
            </a:extLst>
          </p:cNvPr>
          <p:cNvSpPr txBox="1"/>
          <p:nvPr/>
        </p:nvSpPr>
        <p:spPr>
          <a:xfrm>
            <a:off x="1270707" y="5449557"/>
            <a:ext cx="1438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Click the post method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E9219-C96F-4C50-A9FD-D130B77FF26E}"/>
              </a:ext>
            </a:extLst>
          </p:cNvPr>
          <p:cNvCxnSpPr>
            <a:cxnSpLocks/>
          </p:cNvCxnSpPr>
          <p:nvPr/>
        </p:nvCxnSpPr>
        <p:spPr>
          <a:xfrm flipH="1" flipV="1">
            <a:off x="1270707" y="4350058"/>
            <a:ext cx="949078" cy="1117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C2781F-8238-4D9B-851D-8DFA13C6923D}"/>
              </a:ext>
            </a:extLst>
          </p:cNvPr>
          <p:cNvSpPr txBox="1"/>
          <p:nvPr/>
        </p:nvSpPr>
        <p:spPr>
          <a:xfrm>
            <a:off x="7508761" y="2497153"/>
            <a:ext cx="189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Click the Response Tab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CB22FA-CFD6-459F-8AAB-05DE1EA6CDAA}"/>
              </a:ext>
            </a:extLst>
          </p:cNvPr>
          <p:cNvCxnSpPr>
            <a:cxnSpLocks/>
          </p:cNvCxnSpPr>
          <p:nvPr/>
        </p:nvCxnSpPr>
        <p:spPr>
          <a:xfrm flipH="1">
            <a:off x="6977849" y="3056124"/>
            <a:ext cx="1269701" cy="592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0EE5D5-C1E5-4CBB-A04C-7862F5147812}"/>
              </a:ext>
            </a:extLst>
          </p:cNvPr>
          <p:cNvSpPr txBox="1"/>
          <p:nvPr/>
        </p:nvSpPr>
        <p:spPr>
          <a:xfrm>
            <a:off x="6165737" y="5530901"/>
            <a:ext cx="240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Find the SQLITE error and  command entered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594D3A-543C-438E-B02F-2782036C1BA9}"/>
              </a:ext>
            </a:extLst>
          </p:cNvPr>
          <p:cNvCxnSpPr>
            <a:cxnSpLocks/>
          </p:cNvCxnSpPr>
          <p:nvPr/>
        </p:nvCxnSpPr>
        <p:spPr>
          <a:xfrm flipH="1" flipV="1">
            <a:off x="6165737" y="4208587"/>
            <a:ext cx="607925" cy="1322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2F44A-15A6-4CC1-93C7-4C6C120A0915}"/>
              </a:ext>
            </a:extLst>
          </p:cNvPr>
          <p:cNvCxnSpPr>
            <a:cxnSpLocks/>
          </p:cNvCxnSpPr>
          <p:nvPr/>
        </p:nvCxnSpPr>
        <p:spPr>
          <a:xfrm flipH="1" flipV="1">
            <a:off x="6977849" y="4905034"/>
            <a:ext cx="211040" cy="625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3DDF-B92C-4034-8BC1-D92C02F0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4481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SQL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62F-FAB7-4B34-B63B-9FCCFABA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40" y="1367161"/>
            <a:ext cx="7886700" cy="4605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/>
              <a:t>What is this error telling us?</a:t>
            </a:r>
          </a:p>
          <a:p>
            <a:pPr marL="227965" indent="-227965"/>
            <a:endParaRPr lang="en-US" dirty="0"/>
          </a:p>
          <a:p>
            <a:pPr marL="227965" indent="-227965"/>
            <a:endParaRPr lang="en-US" dirty="0"/>
          </a:p>
          <a:p>
            <a:pPr marL="227965" indent="-227965"/>
            <a:endParaRPr lang="en-US" dirty="0"/>
          </a:p>
          <a:p>
            <a:pPr marL="227965" indent="-227965"/>
            <a:endParaRPr lang="en-US" dirty="0">
              <a:latin typeface="Arial"/>
              <a:cs typeface="Arial"/>
            </a:endParaRPr>
          </a:p>
          <a:p>
            <a:pPr marL="227965" indent="-227965"/>
            <a:endParaRPr lang="en-US" dirty="0">
              <a:latin typeface="Arial"/>
              <a:cs typeface="Arial"/>
            </a:endParaRPr>
          </a:p>
          <a:p>
            <a:pPr marL="227965" indent="-227965"/>
            <a:r>
              <a:rPr lang="en-US" dirty="0">
                <a:latin typeface="Arial"/>
                <a:cs typeface="Arial"/>
              </a:rPr>
              <a:t>SQL Command is the following:</a:t>
            </a:r>
          </a:p>
          <a:p>
            <a:pPr marL="0" indent="0" algn="ctr">
              <a:buNone/>
            </a:pPr>
            <a:r>
              <a:rPr lang="en-US" sz="1800" b="1" dirty="0">
                <a:latin typeface="Courier"/>
                <a:cs typeface="Arial"/>
              </a:rPr>
              <a:t>SELECT * FROM Users WHERE email = ‘ EMAIL_INPUT’ AND password = ‘HASHED_PASSWORD’ AND </a:t>
            </a:r>
            <a:r>
              <a:rPr lang="en-US" sz="1800" b="1" dirty="0" err="1">
                <a:latin typeface="Courier"/>
                <a:cs typeface="Arial"/>
              </a:rPr>
              <a:t>deletedAt</a:t>
            </a:r>
            <a:r>
              <a:rPr lang="en-US" sz="1800" b="1" dirty="0">
                <a:latin typeface="Courier"/>
                <a:cs typeface="Arial"/>
              </a:rPr>
              <a:t> IS NULL</a:t>
            </a:r>
            <a:endParaRPr lang="en-US" sz="1800" b="1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F120D-0817-49F9-9CF5-13F36EE7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35" y="2229089"/>
            <a:ext cx="4334480" cy="1867161"/>
          </a:xfrm>
          <a:prstGeom prst="rect">
            <a:avLst/>
          </a:prstGeom>
          <a:ln w="25400">
            <a:solidFill>
              <a:srgbClr val="545BA7"/>
            </a:solidFill>
            <a:prstDash val="soli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42BB3-D767-400D-95A5-352CE9CAACFC}"/>
              </a:ext>
            </a:extLst>
          </p:cNvPr>
          <p:cNvSpPr txBox="1"/>
          <p:nvPr/>
        </p:nvSpPr>
        <p:spPr>
          <a:xfrm>
            <a:off x="6461195" y="1752035"/>
            <a:ext cx="1898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command being entered when a Username and Password are tried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86B8BE-1BB1-41E2-8B4C-21C3ABFE357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41507" y="2229089"/>
            <a:ext cx="619688" cy="318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76A1FE8-3FA7-44B8-81D6-E83B1478DA30}"/>
              </a:ext>
            </a:extLst>
          </p:cNvPr>
          <p:cNvSpPr/>
          <p:nvPr/>
        </p:nvSpPr>
        <p:spPr>
          <a:xfrm>
            <a:off x="1738936" y="2432482"/>
            <a:ext cx="4334480" cy="4971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06777-7FE9-4FE9-88E7-BF0F6D759B52}"/>
              </a:ext>
            </a:extLst>
          </p:cNvPr>
          <p:cNvSpPr txBox="1"/>
          <p:nvPr/>
        </p:nvSpPr>
        <p:spPr>
          <a:xfrm>
            <a:off x="6365020" y="3035887"/>
            <a:ext cx="1898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45B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Notice: The password is converted to a hash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E166F-3D25-4D6D-B7A2-D2672D5DC6AB}"/>
              </a:ext>
            </a:extLst>
          </p:cNvPr>
          <p:cNvCxnSpPr>
            <a:cxnSpLocks/>
          </p:cNvCxnSpPr>
          <p:nvPr/>
        </p:nvCxnSpPr>
        <p:spPr>
          <a:xfrm flipH="1" flipV="1">
            <a:off x="4305670" y="2909535"/>
            <a:ext cx="2155525" cy="478172"/>
          </a:xfrm>
          <a:prstGeom prst="straightConnector1">
            <a:avLst/>
          </a:prstGeom>
          <a:ln w="38100">
            <a:solidFill>
              <a:srgbClr val="545B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6FCE49-091D-4320-827F-1267B146CA28}"/>
              </a:ext>
            </a:extLst>
          </p:cNvPr>
          <p:cNvCxnSpPr/>
          <p:nvPr/>
        </p:nvCxnSpPr>
        <p:spPr>
          <a:xfrm flipH="1">
            <a:off x="2343705" y="2858410"/>
            <a:ext cx="1873188" cy="0"/>
          </a:xfrm>
          <a:prstGeom prst="line">
            <a:avLst/>
          </a:prstGeom>
          <a:ln w="25400">
            <a:solidFill>
              <a:srgbClr val="545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3DDF-B92C-4034-8BC1-D92C02F0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4481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SQL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62F-FAB7-4B34-B63B-9FCCFABA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40" y="1367161"/>
            <a:ext cx="7886700" cy="4605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/>
              <a:t>What happens if we use </a:t>
            </a:r>
            <a:r>
              <a:rPr lang="en-US" b="1" dirty="0">
                <a:latin typeface="Courier" panose="02060409020205020404" pitchFamily="49" charset="0"/>
              </a:rPr>
              <a:t>‘ OR TRUE --</a:t>
            </a:r>
            <a:r>
              <a:rPr lang="en-US" dirty="0">
                <a:latin typeface="Courier" panose="02060409020205020404" pitchFamily="49" charset="0"/>
              </a:rPr>
              <a:t> </a:t>
            </a:r>
            <a:r>
              <a:rPr lang="en-US" dirty="0"/>
              <a:t>as the email address?</a:t>
            </a:r>
          </a:p>
          <a:p>
            <a:pPr marL="227965" indent="-227965"/>
            <a:r>
              <a:rPr lang="en-US" dirty="0"/>
              <a:t>This would make the SQL command look like this:</a:t>
            </a:r>
          </a:p>
          <a:p>
            <a:pPr marL="0" indent="0" algn="ctr">
              <a:buNone/>
            </a:pPr>
            <a:r>
              <a:rPr lang="en-US" sz="1800" b="1" dirty="0">
                <a:latin typeface="Courier"/>
                <a:cs typeface="Arial"/>
              </a:rPr>
              <a:t>SELECT * FROM Users WHERE email = ‘‘ OR TRUE -- AND password = ‘HASHED_PASSWORD’ AND </a:t>
            </a:r>
            <a:r>
              <a:rPr lang="en-US" sz="1800" b="1" dirty="0" err="1">
                <a:latin typeface="Courier"/>
                <a:cs typeface="Arial"/>
              </a:rPr>
              <a:t>deletedAt</a:t>
            </a:r>
            <a:r>
              <a:rPr lang="en-US" sz="1800" b="1" dirty="0">
                <a:latin typeface="Courier"/>
                <a:cs typeface="Arial"/>
              </a:rPr>
              <a:t> IS NULL</a:t>
            </a:r>
            <a:endParaRPr lang="en-US" sz="1800" b="1" dirty="0">
              <a:latin typeface="Arial"/>
              <a:cs typeface="Arial"/>
            </a:endParaRPr>
          </a:p>
          <a:p>
            <a:pPr marL="227965" indent="-227965"/>
            <a:endParaRPr lang="en-US" dirty="0"/>
          </a:p>
          <a:p>
            <a:pPr marL="227965" indent="-227965"/>
            <a:endParaRPr lang="en-US" dirty="0"/>
          </a:p>
          <a:p>
            <a:pPr marL="227965" indent="-227965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1FCC6-B663-4A4F-A68A-1028C7EA8123}"/>
              </a:ext>
            </a:extLst>
          </p:cNvPr>
          <p:cNvSpPr txBox="1"/>
          <p:nvPr/>
        </p:nvSpPr>
        <p:spPr>
          <a:xfrm>
            <a:off x="5724345" y="4140127"/>
            <a:ext cx="2416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SQL command is going to allow us to use any password to login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1FF50F-839C-4D2B-8298-84334C2DA238}"/>
              </a:ext>
            </a:extLst>
          </p:cNvPr>
          <p:cNvCxnSpPr>
            <a:cxnSpLocks/>
          </p:cNvCxnSpPr>
          <p:nvPr/>
        </p:nvCxnSpPr>
        <p:spPr>
          <a:xfrm flipV="1">
            <a:off x="6793229" y="3515557"/>
            <a:ext cx="139353" cy="567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E761358-5520-4C25-9F13-6B90E40300C8}"/>
              </a:ext>
            </a:extLst>
          </p:cNvPr>
          <p:cNvSpPr/>
          <p:nvPr/>
        </p:nvSpPr>
        <p:spPr>
          <a:xfrm>
            <a:off x="5623087" y="3057398"/>
            <a:ext cx="1898157" cy="4581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6481-9272-4FF8-B928-8BEA7245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401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SQL Injection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903D-A7F5-4FEF-9691-37B1954B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9204"/>
            <a:ext cx="7886700" cy="4667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latin typeface="Arial"/>
                <a:cs typeface="Arial"/>
              </a:rPr>
              <a:t>Enter the following credentials:</a:t>
            </a:r>
            <a:endParaRPr lang="en-US" dirty="0"/>
          </a:p>
          <a:p>
            <a:pPr marL="685165" lvl="1" indent="-227965"/>
            <a:r>
              <a:rPr lang="en-US" dirty="0"/>
              <a:t>Email:</a:t>
            </a:r>
            <a:r>
              <a:rPr lang="en-US" b="1" dirty="0">
                <a:latin typeface="Courier"/>
              </a:rPr>
              <a:t> ' OR TRUE --</a:t>
            </a:r>
          </a:p>
          <a:p>
            <a:pPr marL="685165" lvl="1" indent="-227965"/>
            <a:r>
              <a:rPr lang="en-US" dirty="0"/>
              <a:t>Password:</a:t>
            </a:r>
            <a:r>
              <a:rPr lang="en-US" b="1" dirty="0">
                <a:latin typeface="Courier"/>
              </a:rPr>
              <a:t> 111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105CC-2A46-4BAC-AA36-8B0F9F3C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51" y="2869707"/>
            <a:ext cx="3100849" cy="2916640"/>
          </a:xfrm>
          <a:prstGeom prst="rect">
            <a:avLst/>
          </a:prstGeom>
          <a:ln w="25400">
            <a:solidFill>
              <a:srgbClr val="545BA7"/>
            </a:solidFill>
            <a:prstDash val="solid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95CCF-909F-44EC-A847-0DB8BAAC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71" y="3001071"/>
            <a:ext cx="5442378" cy="1446641"/>
          </a:xfrm>
          <a:prstGeom prst="rect">
            <a:avLst/>
          </a:prstGeom>
          <a:ln w="25400">
            <a:solidFill>
              <a:srgbClr val="545BA7"/>
            </a:solidFill>
            <a:prstDash val="solid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44A03-4B20-4D51-8AFE-893448CD0F96}"/>
              </a:ext>
            </a:extLst>
          </p:cNvPr>
          <p:cNvSpPr txBox="1"/>
          <p:nvPr/>
        </p:nvSpPr>
        <p:spPr>
          <a:xfrm>
            <a:off x="5414501" y="4912484"/>
            <a:ext cx="277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this has logged the user in as the Admin account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F7BA8-96D5-4A19-AA65-4E47CE849D89}"/>
              </a:ext>
            </a:extLst>
          </p:cNvPr>
          <p:cNvCxnSpPr>
            <a:cxnSpLocks/>
          </p:cNvCxnSpPr>
          <p:nvPr/>
        </p:nvCxnSpPr>
        <p:spPr>
          <a:xfrm flipH="1" flipV="1">
            <a:off x="5264459" y="3790766"/>
            <a:ext cx="550415" cy="1121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F19AC-4B0C-4B77-8C13-D07A56B8D5DA}"/>
              </a:ext>
            </a:extLst>
          </p:cNvPr>
          <p:cNvCxnSpPr>
            <a:cxnSpLocks/>
          </p:cNvCxnSpPr>
          <p:nvPr/>
        </p:nvCxnSpPr>
        <p:spPr>
          <a:xfrm flipV="1">
            <a:off x="7199790" y="3558380"/>
            <a:ext cx="710215" cy="1279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8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A390-5837-4807-B649-B3FA9F0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3989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SQL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C1EC-CBD2-4F6B-B7AB-B5A9D61EC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94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2400" dirty="0">
                <a:latin typeface="Arial"/>
                <a:cs typeface="Arial"/>
              </a:rPr>
              <a:t>If you happen to know more usernames, you can access their accounts too. You could find a database of usernames (which is a Juice Shop challenge) but we'll just use the following:</a:t>
            </a:r>
            <a:endParaRPr lang="en-US" sz="2400" dirty="0"/>
          </a:p>
          <a:p>
            <a:pPr marL="685165" lvl="1" indent="-227965"/>
            <a:r>
              <a:rPr lang="en-US" sz="2000" dirty="0">
                <a:latin typeface="Arial"/>
                <a:cs typeface="Arial"/>
              </a:rPr>
              <a:t>Jim, </a:t>
            </a:r>
            <a:r>
              <a:rPr lang="en-US" sz="2000" dirty="0">
                <a:latin typeface="Arial"/>
                <a:cs typeface="Arial"/>
                <a:hlinkClick r:id="rId2"/>
              </a:rPr>
              <a:t>jim@juice-sh.op</a:t>
            </a:r>
            <a:endParaRPr lang="en-US" sz="2000" dirty="0"/>
          </a:p>
          <a:p>
            <a:pPr marL="685165" lvl="1" indent="-227965"/>
            <a:r>
              <a:rPr lang="en-US" sz="2000" dirty="0">
                <a:latin typeface="Arial"/>
                <a:cs typeface="Arial"/>
              </a:rPr>
              <a:t>Bender, </a:t>
            </a:r>
            <a:r>
              <a:rPr lang="en-US" sz="2000" dirty="0">
                <a:latin typeface="Arial"/>
                <a:cs typeface="Arial"/>
                <a:hlinkClick r:id="rId3"/>
              </a:rPr>
              <a:t>bender@juice-sh.op</a:t>
            </a:r>
            <a:endParaRPr lang="en-US" sz="2000" dirty="0"/>
          </a:p>
          <a:p>
            <a:pPr marL="685165" lvl="1" indent="-227965"/>
            <a:r>
              <a:rPr lang="en-US" sz="2000" dirty="0">
                <a:latin typeface="Arial"/>
                <a:cs typeface="Arial"/>
              </a:rPr>
              <a:t>Chris, </a:t>
            </a:r>
            <a:r>
              <a:rPr lang="en-US" sz="2000" dirty="0">
                <a:latin typeface="Arial"/>
                <a:cs typeface="Arial"/>
                <a:hlinkClick r:id="rId4"/>
              </a:rPr>
              <a:t>chris.pike@juice-sh.op</a:t>
            </a:r>
            <a:endParaRPr lang="en-US" sz="2000" dirty="0"/>
          </a:p>
          <a:p>
            <a:pPr marL="227965" indent="-227965"/>
            <a:r>
              <a:rPr lang="en-US" sz="2400">
                <a:latin typeface="Arial"/>
                <a:cs typeface="Arial"/>
              </a:rPr>
              <a:t>The key is to add </a:t>
            </a:r>
            <a:r>
              <a:rPr lang="en-US" sz="2400" b="1">
                <a:latin typeface="Courier"/>
                <a:cs typeface="Arial"/>
              </a:rPr>
              <a:t>' --</a:t>
            </a:r>
            <a:r>
              <a:rPr lang="en-US" sz="2400">
                <a:latin typeface="Arial"/>
                <a:cs typeface="Arial"/>
              </a:rPr>
              <a:t> at the end of each username, e.g. </a:t>
            </a:r>
            <a:r>
              <a:rPr lang="en-US" sz="2400" b="1">
                <a:latin typeface="Courier"/>
                <a:cs typeface="Arial"/>
                <a:hlinkClick r:id="rId2"/>
              </a:rPr>
              <a:t>jim@juice-sh.op</a:t>
            </a:r>
            <a:r>
              <a:rPr lang="en-US" sz="2400" b="1">
                <a:latin typeface="Courier"/>
                <a:cs typeface="Arial"/>
              </a:rPr>
              <a:t>' --</a:t>
            </a:r>
            <a:r>
              <a:rPr lang="en-US" sz="2400">
                <a:latin typeface="Arial"/>
                <a:cs typeface="Arial"/>
              </a:rPr>
              <a:t> with any password.</a:t>
            </a:r>
            <a:endParaRPr lang="en-US" sz="2400" dirty="0"/>
          </a:p>
          <a:p>
            <a:pPr marL="227965" indent="-227965"/>
            <a:r>
              <a:rPr lang="en-US" sz="2400" dirty="0">
                <a:latin typeface="Arial"/>
                <a:cs typeface="Arial"/>
              </a:rPr>
              <a:t>Note, based on the challenge completed using Chris's login, what can you conclude?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0126C-F534-4A5B-A013-627D154CECFF}"/>
              </a:ext>
            </a:extLst>
          </p:cNvPr>
          <p:cNvSpPr txBox="1"/>
          <p:nvPr/>
        </p:nvSpPr>
        <p:spPr>
          <a:xfrm rot="10800000">
            <a:off x="2898475" y="6119003"/>
            <a:ext cx="3361425" cy="2846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50"/>
              <a:t>Chris's account was a deleted account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EDF7D-CBF8-4A33-8556-083FBF981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247" y="1399497"/>
            <a:ext cx="2549579" cy="29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2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D6FBEEF-1122-4528-91F3-7D121C3E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04" y="1305018"/>
            <a:ext cx="3702647" cy="3765556"/>
          </a:xfrm>
          <a:prstGeom prst="rect">
            <a:avLst/>
          </a:prstGeom>
          <a:ln w="25400">
            <a:solidFill>
              <a:srgbClr val="545BA7"/>
            </a:solidFill>
            <a:prstDash val="solid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CA390-5837-4807-B649-B3FA9F08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39890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SQL Injection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FE0E6-D33E-4899-BD5E-1898563EE2CD}"/>
              </a:ext>
            </a:extLst>
          </p:cNvPr>
          <p:cNvSpPr txBox="1"/>
          <p:nvPr/>
        </p:nvSpPr>
        <p:spPr>
          <a:xfrm>
            <a:off x="178472" y="3003786"/>
            <a:ext cx="2770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Email should log into Jim’s Juice Shop account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Note: Make sure there are no spaces in the email address!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AA7785-B10F-40EB-8535-300A793AE742}"/>
              </a:ext>
            </a:extLst>
          </p:cNvPr>
          <p:cNvCxnSpPr>
            <a:cxnSpLocks/>
          </p:cNvCxnSpPr>
          <p:nvPr/>
        </p:nvCxnSpPr>
        <p:spPr>
          <a:xfrm flipV="1">
            <a:off x="2478666" y="2503503"/>
            <a:ext cx="1196689" cy="500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3D42B-5CF3-4365-8A56-F475FC2B0BA7}"/>
              </a:ext>
            </a:extLst>
          </p:cNvPr>
          <p:cNvSpPr txBox="1"/>
          <p:nvPr/>
        </p:nvSpPr>
        <p:spPr>
          <a:xfrm>
            <a:off x="6758361" y="4022143"/>
            <a:ext cx="173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password can be used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14BBE6-6C1A-4FC9-9CA8-1F5736BDD095}"/>
              </a:ext>
            </a:extLst>
          </p:cNvPr>
          <p:cNvCxnSpPr>
            <a:cxnSpLocks/>
          </p:cNvCxnSpPr>
          <p:nvPr/>
        </p:nvCxnSpPr>
        <p:spPr>
          <a:xfrm flipH="1" flipV="1">
            <a:off x="4689863" y="3274985"/>
            <a:ext cx="2201662" cy="8804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0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376"/>
            <a:ext cx="8286750" cy="3956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Limit information available in a database</a:t>
            </a:r>
          </a:p>
          <a:p>
            <a:pPr lvl="1"/>
            <a:r>
              <a:rPr lang="en-US" dirty="0"/>
              <a:t>Why are hashed passwords stored on this database?</a:t>
            </a:r>
          </a:p>
          <a:p>
            <a:r>
              <a:rPr lang="en-US" dirty="0"/>
              <a:t>Sanitize the inputs!</a:t>
            </a:r>
          </a:p>
          <a:p>
            <a:pPr lvl="1"/>
            <a:r>
              <a:rPr lang="en-US" dirty="0"/>
              <a:t>Reject inputs that are not what the search was meant for</a:t>
            </a:r>
          </a:p>
          <a:p>
            <a:pPr lvl="2"/>
            <a:r>
              <a:rPr lang="en-US" dirty="0"/>
              <a:t>NEVER trust user input – check it</a:t>
            </a:r>
          </a:p>
          <a:p>
            <a:pPr lvl="2"/>
            <a:r>
              <a:rPr lang="en-US" dirty="0"/>
              <a:t>Enumerate options for the user</a:t>
            </a:r>
          </a:p>
          <a:p>
            <a:pPr lvl="2"/>
            <a:r>
              <a:rPr lang="en-US" dirty="0"/>
              <a:t>Numeric fields do not contain characters</a:t>
            </a:r>
          </a:p>
          <a:p>
            <a:pPr lvl="2"/>
            <a:r>
              <a:rPr lang="en-US" dirty="0"/>
              <a:t>Email fields look like actual email addresses (what's that pattern look like?)</a:t>
            </a:r>
          </a:p>
          <a:p>
            <a:r>
              <a:rPr lang="en-US" dirty="0"/>
              <a:t>What are some other ways of defending against an SQL Injection attack?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43FB7-1251-4D6B-98F8-C409F18FFC8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8413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 dirty="0"/>
              <a:t>How to Defend Against an SQL Injection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latin typeface="Arial"/>
                <a:cs typeface="Arial"/>
              </a:rPr>
              <a:t>Materials needed</a:t>
            </a:r>
          </a:p>
          <a:p>
            <a:pPr marL="685165" lvl="1" indent="-227965"/>
            <a:r>
              <a:rPr lang="en-US" dirty="0">
                <a:latin typeface="Arial"/>
                <a:cs typeface="Arial"/>
              </a:rPr>
              <a:t>Kali Virtual Machine (With Juice Shop)</a:t>
            </a:r>
          </a:p>
          <a:p>
            <a:pPr marL="685165" lvl="1" indent="-227965"/>
            <a:endParaRPr lang="en-US" dirty="0"/>
          </a:p>
          <a:p>
            <a:pPr marL="227965" indent="-227965"/>
            <a:r>
              <a:rPr lang="en-US" dirty="0">
                <a:latin typeface="Arial"/>
                <a:cs typeface="Arial"/>
              </a:rPr>
              <a:t>Software Tool used</a:t>
            </a:r>
          </a:p>
          <a:p>
            <a:pPr marL="685165" lvl="1" indent="-227965"/>
            <a:r>
              <a:rPr lang="en-US" dirty="0">
                <a:latin typeface="Arial"/>
                <a:cs typeface="Arial"/>
              </a:rPr>
              <a:t>Juice Shop</a:t>
            </a:r>
          </a:p>
          <a:p>
            <a:pPr marL="1142365" lvl="2" indent="-227965"/>
            <a:r>
              <a:rPr lang="en-US" dirty="0">
                <a:latin typeface="Arial"/>
                <a:cs typeface="Arial"/>
              </a:rPr>
              <a:t>Follow the Juice Shop Setup Lab if not previously installed/available on your VM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latin typeface="Arial"/>
                <a:cs typeface="Arial"/>
              </a:rPr>
              <a:t>Security+ Objectives (SY0-601)</a:t>
            </a:r>
            <a:endParaRPr lang="en-US" dirty="0"/>
          </a:p>
          <a:p>
            <a:pPr marL="685165" lvl="1" indent="-106680"/>
            <a:r>
              <a:rPr lang="en-US" dirty="0">
                <a:latin typeface="Arial"/>
                <a:cs typeface="Arial"/>
              </a:rPr>
              <a:t>Objective 1.3 - Given a scenario, analyze potential indicators associated with application attacks.</a:t>
            </a:r>
            <a:endParaRPr lang="en-US" dirty="0"/>
          </a:p>
          <a:p>
            <a:pPr marL="1142365" lvl="2" indent="-227965"/>
            <a:r>
              <a:rPr lang="en-US" dirty="0">
                <a:latin typeface="Arial"/>
                <a:cs typeface="Arial"/>
              </a:rPr>
              <a:t>Injections</a:t>
            </a:r>
            <a:endParaRPr lang="en-US" dirty="0"/>
          </a:p>
          <a:p>
            <a:pPr marL="1599565" lvl="3" indent="-227965"/>
            <a:r>
              <a:rPr lang="en-US" dirty="0">
                <a:latin typeface="Arial"/>
                <a:cs typeface="Arial"/>
              </a:rPr>
              <a:t>Structured query language (SQL)</a:t>
            </a:r>
            <a:endParaRPr lang="en-US" dirty="0"/>
          </a:p>
          <a:p>
            <a:pPr marL="582930" lvl="1" indent="-1066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SQL Injection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990"/>
            <a:ext cx="8129270" cy="2784690"/>
          </a:xfrm>
        </p:spPr>
        <p:txBody>
          <a:bodyPr>
            <a:normAutofit/>
          </a:bodyPr>
          <a:lstStyle/>
          <a:p>
            <a:r>
              <a:rPr lang="en-US" dirty="0"/>
              <a:t>A SQL Injection is an injection attack where attackers use SQL commands to bypass a website's security to gain access to data</a:t>
            </a:r>
          </a:p>
          <a:p>
            <a:pPr lvl="1"/>
            <a:r>
              <a:rPr lang="en-US" sz="2000" dirty="0"/>
              <a:t>The hackers could gain access to personal and private information from this database</a:t>
            </a:r>
            <a:endParaRPr lang="en-US" sz="28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SQL Injection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744"/>
            <a:ext cx="6666230" cy="2626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/>
              <a:t>Setup environments</a:t>
            </a:r>
          </a:p>
          <a:p>
            <a:pPr marL="227965" indent="-227965"/>
            <a:r>
              <a:rPr lang="en-US" dirty="0">
                <a:latin typeface="Arial"/>
                <a:cs typeface="Arial"/>
              </a:rPr>
              <a:t>Access Juice Shop website</a:t>
            </a:r>
          </a:p>
          <a:p>
            <a:pPr marL="227965" indent="-227965"/>
            <a:r>
              <a:rPr lang="en-US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latin typeface="Arial"/>
                <a:cs typeface="Arial"/>
              </a:rPr>
              <a:t>Log into your range</a:t>
            </a:r>
          </a:p>
          <a:p>
            <a:pPr marL="227965" indent="-227965"/>
            <a:r>
              <a:rPr lang="en-US" dirty="0">
                <a:latin typeface="Arial"/>
                <a:cs typeface="Arial"/>
              </a:rPr>
              <a:t>Open the Kali Linux Environments</a:t>
            </a:r>
          </a:p>
          <a:p>
            <a:pPr marL="685165" lvl="1" indent="-227965"/>
            <a:r>
              <a:rPr lang="en-US" dirty="0">
                <a:latin typeface="Arial"/>
                <a:cs typeface="Arial"/>
              </a:rPr>
              <a:t>You should be on your Kali Linux Desktop</a:t>
            </a:r>
          </a:p>
          <a:p>
            <a:pPr marL="685165" lvl="1" indent="-227965"/>
            <a:r>
              <a:rPr lang="en-US" dirty="0">
                <a:latin typeface="Arial"/>
                <a:cs typeface="Arial"/>
              </a:rPr>
              <a:t>Open a new Terminal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2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D533-AFD1-4010-8DBC-7CA0B25B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Access Juice Shop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1078-0311-42EF-9956-155C5554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latin typeface="Arial"/>
                <a:cs typeface="Arial"/>
              </a:rPr>
              <a:t>Navigate to the juice-shop directory and start </a:t>
            </a:r>
            <a:r>
              <a:rPr lang="en-US" dirty="0" err="1">
                <a:latin typeface="Arial"/>
                <a:cs typeface="Arial"/>
              </a:rPr>
              <a:t>npm</a:t>
            </a:r>
            <a:endParaRPr lang="en-US" dirty="0">
              <a:latin typeface="Arial"/>
              <a:cs typeface="Arial"/>
            </a:endParaRPr>
          </a:p>
          <a:p>
            <a:pPr marL="685137" lvl="1" indent="-227965"/>
            <a:r>
              <a:rPr lang="en-US" b="1" dirty="0">
                <a:latin typeface="Courier"/>
                <a:cs typeface="Arial"/>
              </a:rPr>
              <a:t>cd juice-shop</a:t>
            </a:r>
          </a:p>
          <a:p>
            <a:pPr marL="685165" lvl="1" indent="-227965"/>
            <a:r>
              <a:rPr lang="en-US" b="1" dirty="0" err="1">
                <a:latin typeface="Courier"/>
                <a:cs typeface="Arial"/>
              </a:rPr>
              <a:t>npm</a:t>
            </a:r>
            <a:r>
              <a:rPr lang="en-US" b="1" dirty="0">
                <a:latin typeface="Courier"/>
                <a:cs typeface="Arial"/>
              </a:rPr>
              <a:t> start</a:t>
            </a:r>
          </a:p>
          <a:p>
            <a:pPr marL="227965" indent="-227965"/>
            <a:r>
              <a:rPr lang="en-US" dirty="0">
                <a:latin typeface="Arial"/>
                <a:cs typeface="Arial"/>
              </a:rPr>
              <a:t>Open Firefox and navigate to: </a:t>
            </a:r>
          </a:p>
          <a:p>
            <a:pPr marL="457172" lvl="1" indent="0">
              <a:buNone/>
            </a:pPr>
            <a:r>
              <a:rPr lang="en-US" b="1" dirty="0">
                <a:latin typeface="Courier"/>
                <a:cs typeface="Arial"/>
              </a:rPr>
              <a:t>localhost:3000</a:t>
            </a:r>
          </a:p>
        </p:txBody>
      </p:sp>
    </p:spTree>
    <p:extLst>
      <p:ext uri="{BB962C8B-B14F-4D97-AF65-F5344CB8AC3E}">
        <p14:creationId xmlns:p14="http://schemas.microsoft.com/office/powerpoint/2010/main" val="263948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CCFA-DDEA-4CE0-8BC4-8759569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946392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SQL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236C-459C-450C-8662-B17AE437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245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2400" dirty="0">
                <a:latin typeface="Arial"/>
                <a:cs typeface="Arial"/>
              </a:rPr>
              <a:t>In the top right corner of the Juice Shop webpage, click </a:t>
            </a:r>
            <a:r>
              <a:rPr lang="en-US" sz="2400" b="1" dirty="0">
                <a:latin typeface="Arial"/>
                <a:cs typeface="Arial"/>
              </a:rPr>
              <a:t>Account</a:t>
            </a:r>
            <a:r>
              <a:rPr lang="en-US" sz="2400" dirty="0">
                <a:latin typeface="Arial"/>
                <a:cs typeface="Arial"/>
              </a:rPr>
              <a:t>, then </a:t>
            </a:r>
            <a:r>
              <a:rPr lang="en-US" sz="2400" b="1" dirty="0">
                <a:latin typeface="Arial"/>
                <a:cs typeface="Arial"/>
              </a:rPr>
              <a:t>Login</a:t>
            </a:r>
            <a:endParaRPr lang="en-US" sz="2400" dirty="0"/>
          </a:p>
          <a:p>
            <a:pPr marL="227965" indent="-227965"/>
            <a:r>
              <a:rPr lang="en-US" sz="2400" dirty="0">
                <a:latin typeface="Arial"/>
                <a:cs typeface="Arial"/>
              </a:rPr>
              <a:t>View the SQL query</a:t>
            </a:r>
          </a:p>
          <a:p>
            <a:pPr marL="685137" lvl="1" indent="-227965"/>
            <a:r>
              <a:rPr lang="en-US" sz="2000" dirty="0">
                <a:latin typeface="Arial"/>
                <a:cs typeface="Arial"/>
              </a:rPr>
              <a:t>Open the network monitor tab in the Developer’s Tools</a:t>
            </a:r>
          </a:p>
          <a:p>
            <a:pPr marL="685137" lvl="1" indent="-227965"/>
            <a:r>
              <a:rPr lang="en-US" sz="2000" dirty="0">
                <a:latin typeface="Arial"/>
                <a:cs typeface="Arial"/>
              </a:rPr>
              <a:t>Press CTRL+SHIFT+E to open this monitor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115715-D484-4CA6-BDC1-C6E1457F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12" y="477221"/>
            <a:ext cx="1706953" cy="946391"/>
          </a:xfrm>
          <a:prstGeom prst="rect">
            <a:avLst/>
          </a:prstGeom>
          <a:ln w="25400">
            <a:solidFill>
              <a:srgbClr val="545BA7"/>
            </a:solidFill>
            <a:prstDash val="solid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8BE65-A183-4FDA-AC56-CAA83CE5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04" y="3665885"/>
            <a:ext cx="5715559" cy="2583994"/>
          </a:xfrm>
          <a:prstGeom prst="rect">
            <a:avLst/>
          </a:prstGeom>
          <a:ln w="25400">
            <a:solidFill>
              <a:srgbClr val="545BA7"/>
            </a:solidFill>
            <a:prstDash val="solid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A7F60-F740-433F-9A40-93E342AFFEF3}"/>
              </a:ext>
            </a:extLst>
          </p:cNvPr>
          <p:cNvSpPr txBox="1"/>
          <p:nvPr/>
        </p:nvSpPr>
        <p:spPr>
          <a:xfrm>
            <a:off x="7270811" y="4003775"/>
            <a:ext cx="1784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Developer’s Tools has opened and on the Network tab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FEF642-97E4-46EE-8F53-8237302C9F8C}"/>
              </a:ext>
            </a:extLst>
          </p:cNvPr>
          <p:cNvCxnSpPr>
            <a:cxnSpLocks/>
          </p:cNvCxnSpPr>
          <p:nvPr/>
        </p:nvCxnSpPr>
        <p:spPr>
          <a:xfrm flipH="1">
            <a:off x="4474346" y="4572000"/>
            <a:ext cx="2859220" cy="506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5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6DCE0A-D697-4617-8067-88E24F90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40" y="2938303"/>
            <a:ext cx="3099580" cy="3643781"/>
          </a:xfrm>
          <a:prstGeom prst="rect">
            <a:avLst/>
          </a:prstGeom>
          <a:ln w="25400">
            <a:solidFill>
              <a:srgbClr val="545BA7"/>
            </a:solidFill>
            <a:prstDash val="solid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EC7A3-4B2F-42F9-8CC7-0A2608FF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780092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SQL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61C3-62DD-4A6E-A8A0-FB67B776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865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dirty="0">
                <a:latin typeface="Arial"/>
                <a:cs typeface="Arial"/>
              </a:rPr>
              <a:t>Create a login error. </a:t>
            </a:r>
          </a:p>
          <a:p>
            <a:pPr marL="227965" indent="-227965"/>
            <a:r>
              <a:rPr lang="en-US" dirty="0"/>
              <a:t>Use </a:t>
            </a:r>
            <a:r>
              <a:rPr lang="en-US" b="1" dirty="0"/>
              <a:t>‘ USER_EMAIL</a:t>
            </a:r>
            <a:r>
              <a:rPr lang="en-US" dirty="0"/>
              <a:t> for the email</a:t>
            </a:r>
          </a:p>
          <a:p>
            <a:pPr marL="227965" indent="-227965"/>
            <a:r>
              <a:rPr lang="en-US" dirty="0">
                <a:latin typeface="Arial"/>
                <a:cs typeface="Arial"/>
              </a:rPr>
              <a:t>Use </a:t>
            </a:r>
            <a:r>
              <a:rPr lang="en-US" b="1" dirty="0">
                <a:latin typeface="Arial"/>
                <a:cs typeface="Arial"/>
              </a:rPr>
              <a:t>USER_PASSWORD </a:t>
            </a:r>
            <a:r>
              <a:rPr lang="en-US" dirty="0">
                <a:latin typeface="Arial"/>
                <a:cs typeface="Arial"/>
              </a:rPr>
              <a:t>for the password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D56C0-1CC1-4E85-A7FD-E670A96A8FD2}"/>
              </a:ext>
            </a:extLst>
          </p:cNvPr>
          <p:cNvSpPr txBox="1"/>
          <p:nvPr/>
        </p:nvSpPr>
        <p:spPr>
          <a:xfrm>
            <a:off x="6730937" y="4021530"/>
            <a:ext cx="1898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receive ‘Invalid email or password’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1489FB-AA66-4981-95A1-30834C141B00}"/>
              </a:ext>
            </a:extLst>
          </p:cNvPr>
          <p:cNvCxnSpPr>
            <a:cxnSpLocks/>
          </p:cNvCxnSpPr>
          <p:nvPr/>
        </p:nvCxnSpPr>
        <p:spPr>
          <a:xfrm flipH="1" flipV="1">
            <a:off x="5140171" y="3654694"/>
            <a:ext cx="1697910" cy="736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7B2F78-95C8-4284-BB35-6FF49689D3BC}"/>
              </a:ext>
            </a:extLst>
          </p:cNvPr>
          <p:cNvSpPr txBox="1"/>
          <p:nvPr/>
        </p:nvSpPr>
        <p:spPr>
          <a:xfrm>
            <a:off x="866811" y="4661019"/>
            <a:ext cx="1898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Notice, two GET and 1 POST have been captured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088E8-48E7-455B-8EC5-031135360DF9}"/>
              </a:ext>
            </a:extLst>
          </p:cNvPr>
          <p:cNvCxnSpPr>
            <a:cxnSpLocks/>
          </p:cNvCxnSpPr>
          <p:nvPr/>
        </p:nvCxnSpPr>
        <p:spPr>
          <a:xfrm>
            <a:off x="2388093" y="5399683"/>
            <a:ext cx="520895" cy="432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A6F888-A085-49D1-A654-2A872AFFC58B}"/>
              </a:ext>
            </a:extLst>
          </p:cNvPr>
          <p:cNvSpPr txBox="1"/>
          <p:nvPr/>
        </p:nvSpPr>
        <p:spPr>
          <a:xfrm>
            <a:off x="374062" y="3275779"/>
            <a:ext cx="189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the apostrophe!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82CA9E-6D5B-472F-96E7-9844BF1AF07F}"/>
              </a:ext>
            </a:extLst>
          </p:cNvPr>
          <p:cNvCxnSpPr>
            <a:cxnSpLocks/>
          </p:cNvCxnSpPr>
          <p:nvPr/>
        </p:nvCxnSpPr>
        <p:spPr>
          <a:xfrm>
            <a:off x="2071972" y="3593175"/>
            <a:ext cx="1603383" cy="135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75778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6" ma:contentTypeDescription="Create a new document." ma:contentTypeScope="" ma:versionID="4ac44e65f33763cf2680a3160acf7976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8e09b4f2d3900179b0c00e35c882cc4d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63f19c8-c610-41ec-b38a-a5f3effcb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91a2a6f-4b9f-444f-bf9c-7445e7e2d830}" ma:internalName="TaxCatchAll" ma:showField="CatchAllData" ma:web="1cfa8f96-892a-4f27-bb0a-8631ca574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fa8f96-892a-4f27-bb0a-8631ca5745ca" xsi:nil="true"/>
    <lcf76f155ced4ddcb4097134ff3c332f xmlns="78fbef2b-ea79-41a1-9651-c56e3f5414e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D80E68-806D-4295-8A93-6966181AD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849157-078E-413F-AB54-D93E837516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508B1-3A76-46A4-ADC3-01A77E02B494}">
  <ds:schemaRefs>
    <ds:schemaRef ds:uri="http://schemas.microsoft.com/office/2006/metadata/properties"/>
    <ds:schemaRef ds:uri="http://schemas.microsoft.com/office/infopath/2007/PartnerControls"/>
    <ds:schemaRef ds:uri="1cfa8f96-892a-4f27-bb0a-8631ca5745ca"/>
    <ds:schemaRef ds:uri="78fbef2b-ea79-41a1-9651-c56e3f5414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691</Words>
  <Application>Microsoft Office PowerPoint</Application>
  <PresentationFormat>On-screen Show (4:3)</PresentationFormat>
  <Paragraphs>96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Cybersecurity Template_4x3</vt:lpstr>
      <vt:lpstr>PowerPoint Presentation</vt:lpstr>
      <vt:lpstr>SQL Injection Lab</vt:lpstr>
      <vt:lpstr>Objectives Covered</vt:lpstr>
      <vt:lpstr>What is an SQL Injection Attack?</vt:lpstr>
      <vt:lpstr>The SQL Injection Lab</vt:lpstr>
      <vt:lpstr>Setup Environments</vt:lpstr>
      <vt:lpstr>Access Juice Shop website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Jonathan Bartles</dc:creator>
  <cp:lastModifiedBy>Adam Toepfer</cp:lastModifiedBy>
  <cp:revision>444</cp:revision>
  <dcterms:modified xsi:type="dcterms:W3CDTF">2023-09-26T14:43:17Z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3485200</vt:r8>
  </property>
  <property fmtid="{D5CDD505-2E9C-101B-9397-08002B2CF9AE}" pid="4" name="MediaServiceImageTags">
    <vt:lpwstr/>
  </property>
</Properties>
</file>