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57"/>
  </p:notesMasterIdLst>
  <p:handoutMasterIdLst>
    <p:handoutMasterId r:id="rId58"/>
  </p:handoutMasterIdLst>
  <p:sldIdLst>
    <p:sldId id="469" r:id="rId5"/>
    <p:sldId id="470" r:id="rId6"/>
    <p:sldId id="468" r:id="rId7"/>
    <p:sldId id="311" r:id="rId8"/>
    <p:sldId id="312" r:id="rId9"/>
    <p:sldId id="471" r:id="rId10"/>
    <p:sldId id="410" r:id="rId11"/>
    <p:sldId id="444" r:id="rId12"/>
    <p:sldId id="406" r:id="rId13"/>
    <p:sldId id="259" r:id="rId14"/>
    <p:sldId id="453" r:id="rId15"/>
    <p:sldId id="420" r:id="rId16"/>
    <p:sldId id="447" r:id="rId17"/>
    <p:sldId id="456" r:id="rId18"/>
    <p:sldId id="455" r:id="rId19"/>
    <p:sldId id="460" r:id="rId20"/>
    <p:sldId id="457" r:id="rId21"/>
    <p:sldId id="459" r:id="rId22"/>
    <p:sldId id="454" r:id="rId23"/>
    <p:sldId id="461" r:id="rId24"/>
    <p:sldId id="463" r:id="rId25"/>
    <p:sldId id="462" r:id="rId26"/>
    <p:sldId id="464" r:id="rId27"/>
    <p:sldId id="465" r:id="rId28"/>
    <p:sldId id="466" r:id="rId29"/>
    <p:sldId id="449" r:id="rId30"/>
    <p:sldId id="436" r:id="rId31"/>
    <p:sldId id="467" r:id="rId32"/>
    <p:sldId id="421" r:id="rId33"/>
    <p:sldId id="419" r:id="rId34"/>
    <p:sldId id="423" r:id="rId35"/>
    <p:sldId id="424" r:id="rId36"/>
    <p:sldId id="425" r:id="rId37"/>
    <p:sldId id="427" r:id="rId38"/>
    <p:sldId id="426" r:id="rId39"/>
    <p:sldId id="439" r:id="rId40"/>
    <p:sldId id="413" r:id="rId41"/>
    <p:sldId id="440" r:id="rId42"/>
    <p:sldId id="428" r:id="rId43"/>
    <p:sldId id="429" r:id="rId44"/>
    <p:sldId id="442" r:id="rId45"/>
    <p:sldId id="443" r:id="rId46"/>
    <p:sldId id="452" r:id="rId47"/>
    <p:sldId id="430" r:id="rId48"/>
    <p:sldId id="432" r:id="rId49"/>
    <p:sldId id="431" r:id="rId50"/>
    <p:sldId id="433" r:id="rId51"/>
    <p:sldId id="434" r:id="rId52"/>
    <p:sldId id="435" r:id="rId53"/>
    <p:sldId id="441" r:id="rId54"/>
    <p:sldId id="445" r:id="rId55"/>
    <p:sldId id="438" r:id="rId56"/>
  </p:sldIdLst>
  <p:sldSz cx="9906000" cy="6858000" type="A4"/>
  <p:notesSz cx="6858000" cy="1152525"/>
  <p:embeddedFontLst>
    <p:embeddedFont>
      <p:font typeface="Calibri" panose="020F0502020204030204" pitchFamily="34" charset="0"/>
      <p:regular r:id="rId59"/>
      <p:bold r:id="rId60"/>
      <p:italic r:id="rId61"/>
      <p:boldItalic r:id="rId62"/>
    </p:embeddedFont>
    <p:embeddedFont>
      <p:font typeface="FlandersArtSans-Bold" panose="020B0604020202020204" charset="0"/>
      <p:bold r:id="rId63"/>
    </p:embeddedFont>
    <p:embeddedFont>
      <p:font typeface="FlandersArtSans-Light"/>
      <p:regular r:id="rId64"/>
    </p:embeddedFont>
    <p:embeddedFont>
      <p:font typeface="FlandersArtSans-Regular" panose="020B0604020202020204" charset="0"/>
      <p:regular r:id="rId65"/>
    </p:embeddedFont>
  </p:embeddedFontLst>
  <p:defaultTextStyle>
    <a:defPPr>
      <a:defRPr lang="nl-BE"/>
    </a:defPPr>
    <a:lvl1pPr marL="0" algn="l" defTabSz="914235" rtl="0" eaLnBrk="1" latinLnBrk="0" hangingPunct="1">
      <a:defRPr sz="1799" kern="1200">
        <a:solidFill>
          <a:schemeClr val="tx1"/>
        </a:solidFill>
        <a:latin typeface="+mn-lt"/>
        <a:ea typeface="+mn-ea"/>
        <a:cs typeface="+mn-cs"/>
      </a:defRPr>
    </a:lvl1pPr>
    <a:lvl2pPr marL="457117" algn="l" defTabSz="914235" rtl="0" eaLnBrk="1" latinLnBrk="0" hangingPunct="1">
      <a:defRPr sz="1799" kern="1200">
        <a:solidFill>
          <a:schemeClr val="tx1"/>
        </a:solidFill>
        <a:latin typeface="+mn-lt"/>
        <a:ea typeface="+mn-ea"/>
        <a:cs typeface="+mn-cs"/>
      </a:defRPr>
    </a:lvl2pPr>
    <a:lvl3pPr marL="914235" algn="l" defTabSz="914235" rtl="0" eaLnBrk="1" latinLnBrk="0" hangingPunct="1">
      <a:defRPr sz="1799" kern="1200">
        <a:solidFill>
          <a:schemeClr val="tx1"/>
        </a:solidFill>
        <a:latin typeface="+mn-lt"/>
        <a:ea typeface="+mn-ea"/>
        <a:cs typeface="+mn-cs"/>
      </a:defRPr>
    </a:lvl3pPr>
    <a:lvl4pPr marL="1371353" algn="l" defTabSz="914235" rtl="0" eaLnBrk="1" latinLnBrk="0" hangingPunct="1">
      <a:defRPr sz="1799" kern="1200">
        <a:solidFill>
          <a:schemeClr val="tx1"/>
        </a:solidFill>
        <a:latin typeface="+mn-lt"/>
        <a:ea typeface="+mn-ea"/>
        <a:cs typeface="+mn-cs"/>
      </a:defRPr>
    </a:lvl4pPr>
    <a:lvl5pPr marL="1828470" algn="l" defTabSz="914235" rtl="0" eaLnBrk="1" latinLnBrk="0" hangingPunct="1">
      <a:defRPr sz="1799" kern="1200">
        <a:solidFill>
          <a:schemeClr val="tx1"/>
        </a:solidFill>
        <a:latin typeface="+mn-lt"/>
        <a:ea typeface="+mn-ea"/>
        <a:cs typeface="+mn-cs"/>
      </a:defRPr>
    </a:lvl5pPr>
    <a:lvl6pPr marL="2285588" algn="l" defTabSz="914235" rtl="0" eaLnBrk="1" latinLnBrk="0" hangingPunct="1">
      <a:defRPr sz="1799" kern="1200">
        <a:solidFill>
          <a:schemeClr val="tx1"/>
        </a:solidFill>
        <a:latin typeface="+mn-lt"/>
        <a:ea typeface="+mn-ea"/>
        <a:cs typeface="+mn-cs"/>
      </a:defRPr>
    </a:lvl6pPr>
    <a:lvl7pPr marL="2742705" algn="l" defTabSz="914235" rtl="0" eaLnBrk="1" latinLnBrk="0" hangingPunct="1">
      <a:defRPr sz="1799" kern="1200">
        <a:solidFill>
          <a:schemeClr val="tx1"/>
        </a:solidFill>
        <a:latin typeface="+mn-lt"/>
        <a:ea typeface="+mn-ea"/>
        <a:cs typeface="+mn-cs"/>
      </a:defRPr>
    </a:lvl7pPr>
    <a:lvl8pPr marL="3199823" algn="l" defTabSz="914235" rtl="0" eaLnBrk="1" latinLnBrk="0" hangingPunct="1">
      <a:defRPr sz="1799" kern="1200">
        <a:solidFill>
          <a:schemeClr val="tx1"/>
        </a:solidFill>
        <a:latin typeface="+mn-lt"/>
        <a:ea typeface="+mn-ea"/>
        <a:cs typeface="+mn-cs"/>
      </a:defRPr>
    </a:lvl8pPr>
    <a:lvl9pPr marL="3656940" algn="l" defTabSz="914235"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t Van Nuffelen" initials="BVN" lastIdx="13" clrIdx="0">
    <p:extLst>
      <p:ext uri="{19B8F6BF-5375-455C-9EA6-DF929625EA0E}">
        <p15:presenceInfo xmlns:p15="http://schemas.microsoft.com/office/powerpoint/2012/main" userId="S-1-5-21-1169298832-2472035525-3246434704-1209" providerId="AD"/>
      </p:ext>
    </p:extLst>
  </p:cmAuthor>
  <p:cmAuthor id="2" name="De Schrijver Mathias" initials="DSM" lastIdx="11" clrIdx="1">
    <p:extLst>
      <p:ext uri="{19B8F6BF-5375-455C-9EA6-DF929625EA0E}">
        <p15:presenceInfo xmlns:p15="http://schemas.microsoft.com/office/powerpoint/2012/main" userId="S-1-5-21-3662605696-431538287-2476864782-21311" providerId="AD"/>
      </p:ext>
    </p:extLst>
  </p:cmAuthor>
  <p:cmAuthor id="3" name="Van Nuffelen Bert" initials="VB" lastIdx="2" clrIdx="2">
    <p:extLst>
      <p:ext uri="{19B8F6BF-5375-455C-9EA6-DF929625EA0E}">
        <p15:presenceInfo xmlns:p15="http://schemas.microsoft.com/office/powerpoint/2012/main" userId="S::bert.vannuffelen@kb.vlaanderen.be::8e920923-0a28-4030-a008-d2be0e764e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45" autoAdjust="0"/>
    <p:restoredTop sz="93817" autoAdjust="0"/>
  </p:normalViewPr>
  <p:slideViewPr>
    <p:cSldViewPr snapToGrid="0">
      <p:cViewPr>
        <p:scale>
          <a:sx n="70" d="100"/>
          <a:sy n="70" d="100"/>
        </p:scale>
        <p:origin x="-148" y="32"/>
      </p:cViewPr>
      <p:guideLst/>
    </p:cSldViewPr>
  </p:slideViewPr>
  <p:outlineViewPr>
    <p:cViewPr>
      <p:scale>
        <a:sx n="33" d="100"/>
        <a:sy n="33" d="100"/>
      </p:scale>
      <p:origin x="0" y="-19314"/>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01" d="100"/>
          <a:sy n="101" d="100"/>
        </p:scale>
        <p:origin x="269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5.fntdata"/><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66"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font" Target="fonts/font3.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font" Target="fonts/font6.fntdata"/><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fntdata"/><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4.fntdata"/><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2.fntdata"/><Relationship Id="rId65"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iagrams/_rels/data1.xml.rels><?xml version="1.0" encoding="UTF-8" standalone="yes"?>
<Relationships xmlns="http://schemas.openxmlformats.org/package/2006/relationships"><Relationship Id="rId8" Type="http://schemas.openxmlformats.org/officeDocument/2006/relationships/hyperlink" Target="https://data.gent.be/" TargetMode="External"/><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hyperlink" Target="https://www.europeandataportal.eu/" TargetMode="External"/><Relationship Id="rId1" Type="http://schemas.openxmlformats.org/officeDocument/2006/relationships/image" Target="../media/image7.png"/><Relationship Id="rId6" Type="http://schemas.openxmlformats.org/officeDocument/2006/relationships/hyperlink" Target="http://opendata.vlaanderen.be/" TargetMode="External"/><Relationship Id="rId5" Type="http://schemas.openxmlformats.org/officeDocument/2006/relationships/image" Target="../media/image9.png"/><Relationship Id="rId4" Type="http://schemas.openxmlformats.org/officeDocument/2006/relationships/hyperlink" Target="http://data.gov.be/nl"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59982E-253C-4EEF-9B60-16517F81E73A}" type="doc">
      <dgm:prSet loTypeId="urn:microsoft.com/office/officeart/2011/layout/RadialPictureList" loCatId="picture" qsTypeId="urn:microsoft.com/office/officeart/2005/8/quickstyle/simple1" qsCatId="simple" csTypeId="urn:microsoft.com/office/officeart/2005/8/colors/colorful3" csCatId="colorful" phldr="1"/>
      <dgm:spPr/>
      <dgm:t>
        <a:bodyPr/>
        <a:lstStyle/>
        <a:p>
          <a:endParaRPr lang="nl-BE"/>
        </a:p>
      </dgm:t>
    </dgm:pt>
    <dgm:pt modelId="{D4191488-75F9-49CC-B8B9-FD5A73B4556F}">
      <dgm:prSet phldrT="[Text]"/>
      <dgm:spPr/>
      <dgm:t>
        <a:bodyPr/>
        <a:lstStyle/>
        <a:p>
          <a:r>
            <a:rPr lang="nl-BE" dirty="0"/>
            <a:t>Datasets vindbaar maken</a:t>
          </a:r>
        </a:p>
      </dgm:t>
    </dgm:pt>
    <dgm:pt modelId="{B119F7AD-254A-487B-8489-5BC79254436B}" type="parTrans" cxnId="{57EFF5C2-325A-40F7-B92A-57E23C4E3B39}">
      <dgm:prSet/>
      <dgm:spPr/>
      <dgm:t>
        <a:bodyPr/>
        <a:lstStyle/>
        <a:p>
          <a:endParaRPr lang="nl-BE"/>
        </a:p>
      </dgm:t>
    </dgm:pt>
    <dgm:pt modelId="{6FF35079-90A0-49C1-A4EF-499A690506DB}" type="sibTrans" cxnId="{57EFF5C2-325A-40F7-B92A-57E23C4E3B39}">
      <dgm:prSet/>
      <dgm:spPr/>
      <dgm:t>
        <a:bodyPr/>
        <a:lstStyle/>
        <a:p>
          <a:endParaRPr lang="nl-BE"/>
        </a:p>
      </dgm:t>
    </dgm:pt>
    <dgm:pt modelId="{B982F0A7-6E73-4C70-B4FA-DFA51852B4A6}">
      <dgm:prSet phldrT="[Text]"/>
      <dgm:spPr/>
      <dgm:t>
        <a:bodyPr/>
        <a:lstStyle/>
        <a:p>
          <a:r>
            <a:rPr lang="nl-BE" dirty="0"/>
            <a:t>Europa</a:t>
          </a:r>
        </a:p>
      </dgm:t>
    </dgm:pt>
    <dgm:pt modelId="{DD3E99DF-A9FC-4D97-8A52-A3BC788046FD}" type="parTrans" cxnId="{6ACB6C2B-668B-4B1B-BC55-977D9011BF71}">
      <dgm:prSet/>
      <dgm:spPr/>
      <dgm:t>
        <a:bodyPr/>
        <a:lstStyle/>
        <a:p>
          <a:endParaRPr lang="nl-BE"/>
        </a:p>
      </dgm:t>
    </dgm:pt>
    <dgm:pt modelId="{1782CB79-277C-4F2F-8118-838CB4E412DC}" type="sibTrans" cxnId="{6ACB6C2B-668B-4B1B-BC55-977D9011BF71}">
      <dgm:prSet/>
      <dgm:spPr/>
      <dgm:t>
        <a:bodyPr/>
        <a:lstStyle/>
        <a:p>
          <a:endParaRPr lang="nl-BE"/>
        </a:p>
      </dgm:t>
    </dgm:pt>
    <dgm:pt modelId="{6B864DA2-4917-4A5C-8BC0-40B40BF549D9}">
      <dgm:prSet phldrT="[Text]"/>
      <dgm:spPr/>
      <dgm:t>
        <a:bodyPr/>
        <a:lstStyle/>
        <a:p>
          <a:r>
            <a:rPr lang="nl-BE" dirty="0"/>
            <a:t>Nationaal</a:t>
          </a:r>
        </a:p>
      </dgm:t>
    </dgm:pt>
    <dgm:pt modelId="{FDC3F0E3-BB54-409A-B95A-73C51181F3FC}" type="parTrans" cxnId="{1028220F-3534-44D1-8314-90D87A626C41}">
      <dgm:prSet/>
      <dgm:spPr/>
      <dgm:t>
        <a:bodyPr/>
        <a:lstStyle/>
        <a:p>
          <a:endParaRPr lang="nl-BE"/>
        </a:p>
      </dgm:t>
    </dgm:pt>
    <dgm:pt modelId="{557424A8-29AA-49F1-8050-4B623458C45F}" type="sibTrans" cxnId="{1028220F-3534-44D1-8314-90D87A626C41}">
      <dgm:prSet/>
      <dgm:spPr/>
      <dgm:t>
        <a:bodyPr/>
        <a:lstStyle/>
        <a:p>
          <a:endParaRPr lang="nl-BE"/>
        </a:p>
      </dgm:t>
    </dgm:pt>
    <dgm:pt modelId="{9BD69136-7D40-4AD0-B994-EC2881DB0810}">
      <dgm:prSet phldrT="[Text]"/>
      <dgm:spPr/>
      <dgm:t>
        <a:bodyPr/>
        <a:lstStyle/>
        <a:p>
          <a:r>
            <a:rPr lang="nl-BE" dirty="0"/>
            <a:t>Regionaal</a:t>
          </a:r>
        </a:p>
      </dgm:t>
    </dgm:pt>
    <dgm:pt modelId="{8BE16488-915C-4AB9-A4D8-54872F7B6769}" type="parTrans" cxnId="{1EE59A4F-AC9B-4D20-B6D9-9FBE776FE2EF}">
      <dgm:prSet/>
      <dgm:spPr/>
      <dgm:t>
        <a:bodyPr/>
        <a:lstStyle/>
        <a:p>
          <a:endParaRPr lang="nl-BE"/>
        </a:p>
      </dgm:t>
    </dgm:pt>
    <dgm:pt modelId="{289257FE-FCF1-40A6-AEFE-5765AF153F58}" type="sibTrans" cxnId="{1EE59A4F-AC9B-4D20-B6D9-9FBE776FE2EF}">
      <dgm:prSet/>
      <dgm:spPr/>
      <dgm:t>
        <a:bodyPr/>
        <a:lstStyle/>
        <a:p>
          <a:endParaRPr lang="nl-BE"/>
        </a:p>
      </dgm:t>
    </dgm:pt>
    <dgm:pt modelId="{09417CE9-2280-4C62-94B2-3179A9B17D95}">
      <dgm:prSet phldrT="[Text]"/>
      <dgm:spPr/>
      <dgm:t>
        <a:bodyPr/>
        <a:lstStyle/>
        <a:p>
          <a:r>
            <a:rPr lang="nl-BE" dirty="0"/>
            <a:t>gemeentelijk</a:t>
          </a:r>
        </a:p>
      </dgm:t>
    </dgm:pt>
    <dgm:pt modelId="{E8FF4F3D-E41E-438C-BCF5-EF334D098AC8}" type="parTrans" cxnId="{2287D720-4F41-4389-910B-E76A3CA8AF51}">
      <dgm:prSet/>
      <dgm:spPr/>
      <dgm:t>
        <a:bodyPr/>
        <a:lstStyle/>
        <a:p>
          <a:endParaRPr lang="nl-BE"/>
        </a:p>
      </dgm:t>
    </dgm:pt>
    <dgm:pt modelId="{6D027559-2E08-4587-80F1-147FFD5923AC}" type="sibTrans" cxnId="{2287D720-4F41-4389-910B-E76A3CA8AF51}">
      <dgm:prSet/>
      <dgm:spPr/>
      <dgm:t>
        <a:bodyPr/>
        <a:lstStyle/>
        <a:p>
          <a:endParaRPr lang="nl-BE"/>
        </a:p>
      </dgm:t>
    </dgm:pt>
    <dgm:pt modelId="{6D46226C-120B-471C-8FD4-94F9C8E73B45}" type="pres">
      <dgm:prSet presAssocID="{4659982E-253C-4EEF-9B60-16517F81E73A}" presName="Name0" presStyleCnt="0">
        <dgm:presLayoutVars>
          <dgm:chMax val="1"/>
          <dgm:chPref val="1"/>
          <dgm:dir/>
          <dgm:resizeHandles/>
        </dgm:presLayoutVars>
      </dgm:prSet>
      <dgm:spPr/>
    </dgm:pt>
    <dgm:pt modelId="{B6CB5C42-CD4D-47E2-9906-A06FFEFA8892}" type="pres">
      <dgm:prSet presAssocID="{D4191488-75F9-49CC-B8B9-FD5A73B4556F}" presName="Parent" presStyleLbl="node1" presStyleIdx="0" presStyleCnt="2">
        <dgm:presLayoutVars>
          <dgm:chMax val="4"/>
          <dgm:chPref val="3"/>
        </dgm:presLayoutVars>
      </dgm:prSet>
      <dgm:spPr/>
    </dgm:pt>
    <dgm:pt modelId="{AD7FA1AB-560C-4E60-BA85-BE3B9E545C21}" type="pres">
      <dgm:prSet presAssocID="{B982F0A7-6E73-4C70-B4FA-DFA51852B4A6}" presName="Accent" presStyleLbl="node1" presStyleIdx="1" presStyleCnt="2"/>
      <dgm:spPr/>
    </dgm:pt>
    <dgm:pt modelId="{5CF5FAFF-BDC5-468D-9067-9BEEB318BF89}" type="pres">
      <dgm:prSet presAssocID="{B982F0A7-6E73-4C70-B4FA-DFA51852B4A6}" presName="Image1"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43000" r="-43000"/>
          </a:stretch>
        </a:blipFill>
      </dgm:spPr>
      <dgm:extLst>
        <a:ext uri="{E40237B7-FDA0-4F09-8148-C483321AD2D9}">
          <dgm14:cNvPr xmlns:dgm14="http://schemas.microsoft.com/office/drawing/2010/diagram" id="0" name="">
            <a:hlinkClick xmlns:r="http://schemas.openxmlformats.org/officeDocument/2006/relationships" r:id="rId2"/>
          </dgm14:cNvPr>
        </a:ext>
      </dgm:extLst>
    </dgm:pt>
    <dgm:pt modelId="{C551D35F-7CED-42AA-A269-E920AF8FFD07}" type="pres">
      <dgm:prSet presAssocID="{B982F0A7-6E73-4C70-B4FA-DFA51852B4A6}" presName="Child1" presStyleLbl="revTx" presStyleIdx="0" presStyleCnt="4">
        <dgm:presLayoutVars>
          <dgm:chMax val="0"/>
          <dgm:chPref val="0"/>
          <dgm:bulletEnabled val="1"/>
        </dgm:presLayoutVars>
      </dgm:prSet>
      <dgm:spPr/>
    </dgm:pt>
    <dgm:pt modelId="{96F92F0E-5E7D-4CDA-AACD-F688F9256AA2}" type="pres">
      <dgm:prSet presAssocID="{6B864DA2-4917-4A5C-8BC0-40B40BF549D9}" presName="Image2" presStyleCnt="0"/>
      <dgm:spPr/>
    </dgm:pt>
    <dgm:pt modelId="{DD2F2F2A-FAE9-486E-A54C-E413B1FF0E48}" type="pres">
      <dgm:prSet presAssocID="{6B864DA2-4917-4A5C-8BC0-40B40BF549D9}" presName="Image" presStyleLbl="fgImgPlace1" presStyleIdx="1"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43000" r="-43000"/>
          </a:stretch>
        </a:blipFill>
      </dgm:spPr>
      <dgm:extLst>
        <a:ext uri="{E40237B7-FDA0-4F09-8148-C483321AD2D9}">
          <dgm14:cNvPr xmlns:dgm14="http://schemas.microsoft.com/office/drawing/2010/diagram" id="0" name="">
            <a:hlinkClick xmlns:r="http://schemas.openxmlformats.org/officeDocument/2006/relationships" r:id="rId4"/>
          </dgm14:cNvPr>
        </a:ext>
      </dgm:extLst>
    </dgm:pt>
    <dgm:pt modelId="{45589F80-E08B-4B8A-9A9B-FFA78AC467FE}" type="pres">
      <dgm:prSet presAssocID="{6B864DA2-4917-4A5C-8BC0-40B40BF549D9}" presName="Child2" presStyleLbl="revTx" presStyleIdx="1" presStyleCnt="4">
        <dgm:presLayoutVars>
          <dgm:chMax val="0"/>
          <dgm:chPref val="0"/>
          <dgm:bulletEnabled val="1"/>
        </dgm:presLayoutVars>
      </dgm:prSet>
      <dgm:spPr/>
    </dgm:pt>
    <dgm:pt modelId="{9168C254-9245-4206-8DEC-F2C097C33BA6}" type="pres">
      <dgm:prSet presAssocID="{9BD69136-7D40-4AD0-B994-EC2881DB0810}" presName="Image3" presStyleCnt="0"/>
      <dgm:spPr/>
    </dgm:pt>
    <dgm:pt modelId="{D89654D7-097A-4F50-B450-652A93304000}" type="pres">
      <dgm:prSet presAssocID="{9BD69136-7D40-4AD0-B994-EC2881DB0810}" presName="Image" presStyleLbl="fgImgPlace1" presStyleIdx="2" presStyleCnt="4"/>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43000" r="-43000"/>
          </a:stretch>
        </a:blipFill>
      </dgm:spPr>
      <dgm:extLst>
        <a:ext uri="{E40237B7-FDA0-4F09-8148-C483321AD2D9}">
          <dgm14:cNvPr xmlns:dgm14="http://schemas.microsoft.com/office/drawing/2010/diagram" id="0" name="">
            <a:hlinkClick xmlns:r="http://schemas.openxmlformats.org/officeDocument/2006/relationships" r:id="rId6"/>
          </dgm14:cNvPr>
        </a:ext>
      </dgm:extLst>
    </dgm:pt>
    <dgm:pt modelId="{8812B97B-44C6-4508-A1E9-0517484546A4}" type="pres">
      <dgm:prSet presAssocID="{9BD69136-7D40-4AD0-B994-EC2881DB0810}" presName="Child3" presStyleLbl="revTx" presStyleIdx="2" presStyleCnt="4">
        <dgm:presLayoutVars>
          <dgm:chMax val="0"/>
          <dgm:chPref val="0"/>
          <dgm:bulletEnabled val="1"/>
        </dgm:presLayoutVars>
      </dgm:prSet>
      <dgm:spPr/>
    </dgm:pt>
    <dgm:pt modelId="{B7DF5212-D2DC-4521-8C7F-A8DC108AE114}" type="pres">
      <dgm:prSet presAssocID="{09417CE9-2280-4C62-94B2-3179A9B17D95}" presName="Image4" presStyleCnt="0"/>
      <dgm:spPr/>
    </dgm:pt>
    <dgm:pt modelId="{D1017FBB-7312-42CE-88D7-D6E604E59156}" type="pres">
      <dgm:prSet presAssocID="{09417CE9-2280-4C62-94B2-3179A9B17D95}" presName="Image" presStyleLbl="fgImgPlace1" presStyleIdx="3" presStyleCnt="4"/>
      <dgm:spPr>
        <a:blipFill>
          <a:blip xmlns:r="http://schemas.openxmlformats.org/officeDocument/2006/relationships" r:embed="rId7" cstate="print">
            <a:extLst>
              <a:ext uri="{28A0092B-C50C-407E-A947-70E740481C1C}">
                <a14:useLocalDpi xmlns:a14="http://schemas.microsoft.com/office/drawing/2010/main" val="0"/>
              </a:ext>
            </a:extLst>
          </a:blip>
          <a:srcRect/>
          <a:stretch>
            <a:fillRect l="-43000" r="-43000"/>
          </a:stretch>
        </a:blipFill>
      </dgm:spPr>
      <dgm:extLst>
        <a:ext uri="{E40237B7-FDA0-4F09-8148-C483321AD2D9}">
          <dgm14:cNvPr xmlns:dgm14="http://schemas.microsoft.com/office/drawing/2010/diagram" id="0" name="">
            <a:hlinkClick xmlns:r="http://schemas.openxmlformats.org/officeDocument/2006/relationships" r:id="rId8"/>
          </dgm14:cNvPr>
        </a:ext>
      </dgm:extLst>
    </dgm:pt>
    <dgm:pt modelId="{7947D60A-DDB6-48CA-AB84-5BDD216E6529}" type="pres">
      <dgm:prSet presAssocID="{09417CE9-2280-4C62-94B2-3179A9B17D95}" presName="Child4" presStyleLbl="revTx" presStyleIdx="3" presStyleCnt="4">
        <dgm:presLayoutVars>
          <dgm:chMax val="0"/>
          <dgm:chPref val="0"/>
          <dgm:bulletEnabled val="1"/>
        </dgm:presLayoutVars>
      </dgm:prSet>
      <dgm:spPr/>
    </dgm:pt>
  </dgm:ptLst>
  <dgm:cxnLst>
    <dgm:cxn modelId="{1028220F-3534-44D1-8314-90D87A626C41}" srcId="{D4191488-75F9-49CC-B8B9-FD5A73B4556F}" destId="{6B864DA2-4917-4A5C-8BC0-40B40BF549D9}" srcOrd="1" destOrd="0" parTransId="{FDC3F0E3-BB54-409A-B95A-73C51181F3FC}" sibTransId="{557424A8-29AA-49F1-8050-4B623458C45F}"/>
    <dgm:cxn modelId="{2287D720-4F41-4389-910B-E76A3CA8AF51}" srcId="{D4191488-75F9-49CC-B8B9-FD5A73B4556F}" destId="{09417CE9-2280-4C62-94B2-3179A9B17D95}" srcOrd="3" destOrd="0" parTransId="{E8FF4F3D-E41E-438C-BCF5-EF334D098AC8}" sibTransId="{6D027559-2E08-4587-80F1-147FFD5923AC}"/>
    <dgm:cxn modelId="{6ACB6C2B-668B-4B1B-BC55-977D9011BF71}" srcId="{D4191488-75F9-49CC-B8B9-FD5A73B4556F}" destId="{B982F0A7-6E73-4C70-B4FA-DFA51852B4A6}" srcOrd="0" destOrd="0" parTransId="{DD3E99DF-A9FC-4D97-8A52-A3BC788046FD}" sibTransId="{1782CB79-277C-4F2F-8118-838CB4E412DC}"/>
    <dgm:cxn modelId="{1EE59A4F-AC9B-4D20-B6D9-9FBE776FE2EF}" srcId="{D4191488-75F9-49CC-B8B9-FD5A73B4556F}" destId="{9BD69136-7D40-4AD0-B994-EC2881DB0810}" srcOrd="2" destOrd="0" parTransId="{8BE16488-915C-4AB9-A4D8-54872F7B6769}" sibTransId="{289257FE-FCF1-40A6-AEFE-5765AF153F58}"/>
    <dgm:cxn modelId="{B63B137F-FFAE-4E7E-A1C0-CDA9CAF46BEF}" type="presOf" srcId="{9BD69136-7D40-4AD0-B994-EC2881DB0810}" destId="{8812B97B-44C6-4508-A1E9-0517484546A4}" srcOrd="0" destOrd="0" presId="urn:microsoft.com/office/officeart/2011/layout/RadialPictureList"/>
    <dgm:cxn modelId="{3A6B0494-D612-4E27-916D-2DE72B49D5B8}" type="presOf" srcId="{B982F0A7-6E73-4C70-B4FA-DFA51852B4A6}" destId="{C551D35F-7CED-42AA-A269-E920AF8FFD07}" srcOrd="0" destOrd="0" presId="urn:microsoft.com/office/officeart/2011/layout/RadialPictureList"/>
    <dgm:cxn modelId="{BCF9D099-707B-490F-AB21-6DBF2969198A}" type="presOf" srcId="{6B864DA2-4917-4A5C-8BC0-40B40BF549D9}" destId="{45589F80-E08B-4B8A-9A9B-FFA78AC467FE}" srcOrd="0" destOrd="0" presId="urn:microsoft.com/office/officeart/2011/layout/RadialPictureList"/>
    <dgm:cxn modelId="{AFA320C2-EA12-4EDC-9805-46A0747B0853}" type="presOf" srcId="{09417CE9-2280-4C62-94B2-3179A9B17D95}" destId="{7947D60A-DDB6-48CA-AB84-5BDD216E6529}" srcOrd="0" destOrd="0" presId="urn:microsoft.com/office/officeart/2011/layout/RadialPictureList"/>
    <dgm:cxn modelId="{57EFF5C2-325A-40F7-B92A-57E23C4E3B39}" srcId="{4659982E-253C-4EEF-9B60-16517F81E73A}" destId="{D4191488-75F9-49CC-B8B9-FD5A73B4556F}" srcOrd="0" destOrd="0" parTransId="{B119F7AD-254A-487B-8489-5BC79254436B}" sibTransId="{6FF35079-90A0-49C1-A4EF-499A690506DB}"/>
    <dgm:cxn modelId="{E46B1ED4-7DA7-4883-B708-F92A8CD7D781}" type="presOf" srcId="{4659982E-253C-4EEF-9B60-16517F81E73A}" destId="{6D46226C-120B-471C-8FD4-94F9C8E73B45}" srcOrd="0" destOrd="0" presId="urn:microsoft.com/office/officeart/2011/layout/RadialPictureList"/>
    <dgm:cxn modelId="{25E289F4-6121-4ED0-AAD6-E0B74B9C1BA4}" type="presOf" srcId="{D4191488-75F9-49CC-B8B9-FD5A73B4556F}" destId="{B6CB5C42-CD4D-47E2-9906-A06FFEFA8892}" srcOrd="0" destOrd="0" presId="urn:microsoft.com/office/officeart/2011/layout/RadialPictureList"/>
    <dgm:cxn modelId="{70659F3F-61E1-4AEF-9CE7-BB803AE7B0B5}" type="presParOf" srcId="{6D46226C-120B-471C-8FD4-94F9C8E73B45}" destId="{B6CB5C42-CD4D-47E2-9906-A06FFEFA8892}" srcOrd="0" destOrd="0" presId="urn:microsoft.com/office/officeart/2011/layout/RadialPictureList"/>
    <dgm:cxn modelId="{AE6B212F-50A7-4678-ACDB-407F9F5440CE}" type="presParOf" srcId="{6D46226C-120B-471C-8FD4-94F9C8E73B45}" destId="{AD7FA1AB-560C-4E60-BA85-BE3B9E545C21}" srcOrd="1" destOrd="0" presId="urn:microsoft.com/office/officeart/2011/layout/RadialPictureList"/>
    <dgm:cxn modelId="{3D1A8C5A-3CD5-4BCD-B3F0-162CF72E3148}" type="presParOf" srcId="{6D46226C-120B-471C-8FD4-94F9C8E73B45}" destId="{5CF5FAFF-BDC5-468D-9067-9BEEB318BF89}" srcOrd="2" destOrd="0" presId="urn:microsoft.com/office/officeart/2011/layout/RadialPictureList"/>
    <dgm:cxn modelId="{9FE76974-7073-4551-A459-BFF3E71F51DD}" type="presParOf" srcId="{6D46226C-120B-471C-8FD4-94F9C8E73B45}" destId="{C551D35F-7CED-42AA-A269-E920AF8FFD07}" srcOrd="3" destOrd="0" presId="urn:microsoft.com/office/officeart/2011/layout/RadialPictureList"/>
    <dgm:cxn modelId="{FDB88CBD-2E75-40BF-8373-85980EFF1DD2}" type="presParOf" srcId="{6D46226C-120B-471C-8FD4-94F9C8E73B45}" destId="{96F92F0E-5E7D-4CDA-AACD-F688F9256AA2}" srcOrd="4" destOrd="0" presId="urn:microsoft.com/office/officeart/2011/layout/RadialPictureList"/>
    <dgm:cxn modelId="{EC47EA8F-1C9F-41B6-9133-45378FF28CA1}" type="presParOf" srcId="{96F92F0E-5E7D-4CDA-AACD-F688F9256AA2}" destId="{DD2F2F2A-FAE9-486E-A54C-E413B1FF0E48}" srcOrd="0" destOrd="0" presId="urn:microsoft.com/office/officeart/2011/layout/RadialPictureList"/>
    <dgm:cxn modelId="{1552AD9B-E7B1-40C4-AFB6-0C1B0F4D93DD}" type="presParOf" srcId="{6D46226C-120B-471C-8FD4-94F9C8E73B45}" destId="{45589F80-E08B-4B8A-9A9B-FFA78AC467FE}" srcOrd="5" destOrd="0" presId="urn:microsoft.com/office/officeart/2011/layout/RadialPictureList"/>
    <dgm:cxn modelId="{1C65D532-AA4F-44FF-8A81-5B60258AB4DA}" type="presParOf" srcId="{6D46226C-120B-471C-8FD4-94F9C8E73B45}" destId="{9168C254-9245-4206-8DEC-F2C097C33BA6}" srcOrd="6" destOrd="0" presId="urn:microsoft.com/office/officeart/2011/layout/RadialPictureList"/>
    <dgm:cxn modelId="{768C6EAD-5ED3-4794-A715-AD5505979F8B}" type="presParOf" srcId="{9168C254-9245-4206-8DEC-F2C097C33BA6}" destId="{D89654D7-097A-4F50-B450-652A93304000}" srcOrd="0" destOrd="0" presId="urn:microsoft.com/office/officeart/2011/layout/RadialPictureList"/>
    <dgm:cxn modelId="{160F02AF-CBAB-4D8E-99D0-72F7E83A2698}" type="presParOf" srcId="{6D46226C-120B-471C-8FD4-94F9C8E73B45}" destId="{8812B97B-44C6-4508-A1E9-0517484546A4}" srcOrd="7" destOrd="0" presId="urn:microsoft.com/office/officeart/2011/layout/RadialPictureList"/>
    <dgm:cxn modelId="{B0E29CFC-69DD-4A40-AA37-BD581322B6E1}" type="presParOf" srcId="{6D46226C-120B-471C-8FD4-94F9C8E73B45}" destId="{B7DF5212-D2DC-4521-8C7F-A8DC108AE114}" srcOrd="8" destOrd="0" presId="urn:microsoft.com/office/officeart/2011/layout/RadialPictureList"/>
    <dgm:cxn modelId="{493460D0-5939-4EA2-8774-FF2761CEBBD7}" type="presParOf" srcId="{B7DF5212-D2DC-4521-8C7F-A8DC108AE114}" destId="{D1017FBB-7312-42CE-88D7-D6E604E59156}" srcOrd="0" destOrd="0" presId="urn:microsoft.com/office/officeart/2011/layout/RadialPictureList"/>
    <dgm:cxn modelId="{02208221-A900-4C51-B94C-557A1A1F9866}" type="presParOf" srcId="{6D46226C-120B-471C-8FD4-94F9C8E73B45}" destId="{7947D60A-DDB6-48CA-AB84-5BDD216E6529}" srcOrd="9" destOrd="0" presId="urn:microsoft.com/office/officeart/2011/layout/Radial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CCF996-BF1A-4027-AE4E-532BE6F02344}" type="doc">
      <dgm:prSet loTypeId="urn:microsoft.com/office/officeart/2005/8/layout/process1" loCatId="process" qsTypeId="urn:microsoft.com/office/officeart/2005/8/quickstyle/simple1" qsCatId="simple" csTypeId="urn:microsoft.com/office/officeart/2005/8/colors/accent1_2" csCatId="accent1" phldr="1"/>
      <dgm:spPr/>
    </dgm:pt>
    <dgm:pt modelId="{89672E92-A6D4-44A6-9A09-5D225AC3D84D}">
      <dgm:prSet phldrT="[Text]"/>
      <dgm:spPr/>
      <dgm:t>
        <a:bodyPr/>
        <a:lstStyle/>
        <a:p>
          <a:r>
            <a:rPr lang="en-US" dirty="0" err="1">
              <a:solidFill>
                <a:schemeClr val="tx1"/>
              </a:solidFill>
            </a:rPr>
            <a:t>Werkgroep</a:t>
          </a:r>
          <a:r>
            <a:rPr lang="en-US" dirty="0">
              <a:solidFill>
                <a:schemeClr val="tx1"/>
              </a:solidFill>
            </a:rPr>
            <a:t> Charter</a:t>
          </a:r>
        </a:p>
      </dgm:t>
    </dgm:pt>
    <dgm:pt modelId="{B5B18503-0BFC-4547-808D-93ECE1352377}" type="parTrans" cxnId="{703BB889-BB59-448D-9509-26DC24623993}">
      <dgm:prSet/>
      <dgm:spPr/>
      <dgm:t>
        <a:bodyPr/>
        <a:lstStyle/>
        <a:p>
          <a:endParaRPr lang="en-US"/>
        </a:p>
      </dgm:t>
    </dgm:pt>
    <dgm:pt modelId="{47756C84-D2C7-4E32-8F11-287C73A35C15}" type="sibTrans" cxnId="{703BB889-BB59-448D-9509-26DC24623993}">
      <dgm:prSet/>
      <dgm:spPr/>
      <dgm:t>
        <a:bodyPr/>
        <a:lstStyle/>
        <a:p>
          <a:endParaRPr lang="en-US"/>
        </a:p>
      </dgm:t>
    </dgm:pt>
    <dgm:pt modelId="{B7561296-2867-4FFA-AEF2-3E74A57B6E1A}">
      <dgm:prSet phldrT="[Text]"/>
      <dgm:spPr/>
      <dgm:t>
        <a:bodyPr/>
        <a:lstStyle/>
        <a:p>
          <a:r>
            <a:rPr lang="en-US" dirty="0" err="1">
              <a:solidFill>
                <a:schemeClr val="tx1"/>
              </a:solidFill>
            </a:rPr>
            <a:t>Ontwerpdocument</a:t>
          </a:r>
          <a:endParaRPr lang="en-US" dirty="0">
            <a:solidFill>
              <a:schemeClr val="tx1"/>
            </a:solidFill>
          </a:endParaRPr>
        </a:p>
      </dgm:t>
    </dgm:pt>
    <dgm:pt modelId="{2C0FDDBA-49A7-4049-953A-B419CA219361}" type="parTrans" cxnId="{429E79D9-1BC7-42D2-BF46-E05080CA76F3}">
      <dgm:prSet/>
      <dgm:spPr/>
      <dgm:t>
        <a:bodyPr/>
        <a:lstStyle/>
        <a:p>
          <a:endParaRPr lang="en-US"/>
        </a:p>
      </dgm:t>
    </dgm:pt>
    <dgm:pt modelId="{309F4C6F-539D-4BFF-9E4C-A2DBC4F4C3B3}" type="sibTrans" cxnId="{429E79D9-1BC7-42D2-BF46-E05080CA76F3}">
      <dgm:prSet/>
      <dgm:spPr/>
      <dgm:t>
        <a:bodyPr/>
        <a:lstStyle/>
        <a:p>
          <a:endParaRPr lang="en-US"/>
        </a:p>
      </dgm:t>
    </dgm:pt>
    <dgm:pt modelId="{6AD2639A-C126-4388-AF1C-7F39D8BF1D12}">
      <dgm:prSet phldrT="[Text]"/>
      <dgm:spPr/>
      <dgm:t>
        <a:bodyPr/>
        <a:lstStyle/>
        <a:p>
          <a:r>
            <a:rPr lang="en-US" dirty="0" err="1">
              <a:solidFill>
                <a:schemeClr val="tx1"/>
              </a:solidFill>
            </a:rPr>
            <a:t>Kandidaat-standaard</a:t>
          </a:r>
          <a:endParaRPr lang="en-US" dirty="0">
            <a:solidFill>
              <a:schemeClr val="tx1"/>
            </a:solidFill>
          </a:endParaRPr>
        </a:p>
      </dgm:t>
    </dgm:pt>
    <dgm:pt modelId="{803319C3-FF13-4EDD-B641-091CCAD5407B}" type="parTrans" cxnId="{0E7C5545-C989-4976-BFDF-9E88190BD36D}">
      <dgm:prSet/>
      <dgm:spPr/>
      <dgm:t>
        <a:bodyPr/>
        <a:lstStyle/>
        <a:p>
          <a:endParaRPr lang="en-US"/>
        </a:p>
      </dgm:t>
    </dgm:pt>
    <dgm:pt modelId="{04A1848E-87CA-4ACE-AF4B-9FCA5E75E359}" type="sibTrans" cxnId="{0E7C5545-C989-4976-BFDF-9E88190BD36D}">
      <dgm:prSet/>
      <dgm:spPr/>
      <dgm:t>
        <a:bodyPr/>
        <a:lstStyle/>
        <a:p>
          <a:endParaRPr lang="en-US"/>
        </a:p>
      </dgm:t>
    </dgm:pt>
    <dgm:pt modelId="{6779A0CF-5786-4395-8063-DFB7A5924987}">
      <dgm:prSet phldrT="[Text]"/>
      <dgm:spPr/>
      <dgm:t>
        <a:bodyPr/>
        <a:lstStyle/>
        <a:p>
          <a:r>
            <a:rPr lang="en-US" dirty="0" err="1">
              <a:solidFill>
                <a:schemeClr val="tx1"/>
              </a:solidFill>
            </a:rPr>
            <a:t>Standaard</a:t>
          </a:r>
          <a:endParaRPr lang="en-US" dirty="0">
            <a:solidFill>
              <a:schemeClr val="tx1"/>
            </a:solidFill>
          </a:endParaRPr>
        </a:p>
      </dgm:t>
    </dgm:pt>
    <dgm:pt modelId="{0BD6A4BF-791C-43CC-9340-4585452818E6}" type="parTrans" cxnId="{E579F076-0D0F-4555-AC4A-CC455063BBB7}">
      <dgm:prSet/>
      <dgm:spPr/>
      <dgm:t>
        <a:bodyPr/>
        <a:lstStyle/>
        <a:p>
          <a:endParaRPr lang="en-US"/>
        </a:p>
      </dgm:t>
    </dgm:pt>
    <dgm:pt modelId="{64449194-A17F-45C1-9924-0638C06A19F6}" type="sibTrans" cxnId="{E579F076-0D0F-4555-AC4A-CC455063BBB7}">
      <dgm:prSet/>
      <dgm:spPr/>
      <dgm:t>
        <a:bodyPr/>
        <a:lstStyle/>
        <a:p>
          <a:endParaRPr lang="en-US"/>
        </a:p>
      </dgm:t>
    </dgm:pt>
    <dgm:pt modelId="{DE780EDB-9C55-482C-B5E2-E4C9F06132DA}" type="pres">
      <dgm:prSet presAssocID="{96CCF996-BF1A-4027-AE4E-532BE6F02344}" presName="Name0" presStyleCnt="0">
        <dgm:presLayoutVars>
          <dgm:dir/>
          <dgm:resizeHandles val="exact"/>
        </dgm:presLayoutVars>
      </dgm:prSet>
      <dgm:spPr/>
    </dgm:pt>
    <dgm:pt modelId="{BD5728D8-1AC1-4488-8BD0-3B2498137143}" type="pres">
      <dgm:prSet presAssocID="{89672E92-A6D4-44A6-9A09-5D225AC3D84D}" presName="node" presStyleLbl="node1" presStyleIdx="0" presStyleCnt="4">
        <dgm:presLayoutVars>
          <dgm:bulletEnabled val="1"/>
        </dgm:presLayoutVars>
      </dgm:prSet>
      <dgm:spPr/>
    </dgm:pt>
    <dgm:pt modelId="{AE16EF05-AE15-4515-99E3-F67690B9F0B3}" type="pres">
      <dgm:prSet presAssocID="{47756C84-D2C7-4E32-8F11-287C73A35C15}" presName="sibTrans" presStyleLbl="sibTrans2D1" presStyleIdx="0" presStyleCnt="3"/>
      <dgm:spPr/>
    </dgm:pt>
    <dgm:pt modelId="{CF9E82E8-3D52-4D90-AB2B-868F46C9DC29}" type="pres">
      <dgm:prSet presAssocID="{47756C84-D2C7-4E32-8F11-287C73A35C15}" presName="connectorText" presStyleLbl="sibTrans2D1" presStyleIdx="0" presStyleCnt="3"/>
      <dgm:spPr/>
    </dgm:pt>
    <dgm:pt modelId="{63BF6207-EC7D-4308-8A41-343BE14F5851}" type="pres">
      <dgm:prSet presAssocID="{B7561296-2867-4FFA-AEF2-3E74A57B6E1A}" presName="node" presStyleLbl="node1" presStyleIdx="1" presStyleCnt="4">
        <dgm:presLayoutVars>
          <dgm:bulletEnabled val="1"/>
        </dgm:presLayoutVars>
      </dgm:prSet>
      <dgm:spPr/>
    </dgm:pt>
    <dgm:pt modelId="{820BFBD8-E405-4891-941F-F8B250063153}" type="pres">
      <dgm:prSet presAssocID="{309F4C6F-539D-4BFF-9E4C-A2DBC4F4C3B3}" presName="sibTrans" presStyleLbl="sibTrans2D1" presStyleIdx="1" presStyleCnt="3"/>
      <dgm:spPr/>
    </dgm:pt>
    <dgm:pt modelId="{12B369A1-EA5F-4BE6-970F-25482B80527E}" type="pres">
      <dgm:prSet presAssocID="{309F4C6F-539D-4BFF-9E4C-A2DBC4F4C3B3}" presName="connectorText" presStyleLbl="sibTrans2D1" presStyleIdx="1" presStyleCnt="3"/>
      <dgm:spPr/>
    </dgm:pt>
    <dgm:pt modelId="{B0AED4CF-C0EE-47AF-8E5E-049A76152174}" type="pres">
      <dgm:prSet presAssocID="{6AD2639A-C126-4388-AF1C-7F39D8BF1D12}" presName="node" presStyleLbl="node1" presStyleIdx="2" presStyleCnt="4">
        <dgm:presLayoutVars>
          <dgm:bulletEnabled val="1"/>
        </dgm:presLayoutVars>
      </dgm:prSet>
      <dgm:spPr/>
    </dgm:pt>
    <dgm:pt modelId="{D7A4A80C-5D9A-44E2-97A6-4543269AEB49}" type="pres">
      <dgm:prSet presAssocID="{04A1848E-87CA-4ACE-AF4B-9FCA5E75E359}" presName="sibTrans" presStyleLbl="sibTrans2D1" presStyleIdx="2" presStyleCnt="3"/>
      <dgm:spPr/>
    </dgm:pt>
    <dgm:pt modelId="{7223EA93-C189-4FA6-9ED8-F5DD284384CC}" type="pres">
      <dgm:prSet presAssocID="{04A1848E-87CA-4ACE-AF4B-9FCA5E75E359}" presName="connectorText" presStyleLbl="sibTrans2D1" presStyleIdx="2" presStyleCnt="3"/>
      <dgm:spPr/>
    </dgm:pt>
    <dgm:pt modelId="{5A110A51-8F28-4CFB-ABDC-D5E48D01748D}" type="pres">
      <dgm:prSet presAssocID="{6779A0CF-5786-4395-8063-DFB7A5924987}" presName="node" presStyleLbl="node1" presStyleIdx="3" presStyleCnt="4">
        <dgm:presLayoutVars>
          <dgm:bulletEnabled val="1"/>
        </dgm:presLayoutVars>
      </dgm:prSet>
      <dgm:spPr/>
    </dgm:pt>
  </dgm:ptLst>
  <dgm:cxnLst>
    <dgm:cxn modelId="{3AA8620A-E5DE-4020-A9D6-83F6229B924A}" type="presOf" srcId="{B7561296-2867-4FFA-AEF2-3E74A57B6E1A}" destId="{63BF6207-EC7D-4308-8A41-343BE14F5851}" srcOrd="0" destOrd="0" presId="urn:microsoft.com/office/officeart/2005/8/layout/process1"/>
    <dgm:cxn modelId="{4A47200F-9A2D-4876-B5AA-3CF2DD8408E0}" type="presOf" srcId="{47756C84-D2C7-4E32-8F11-287C73A35C15}" destId="{CF9E82E8-3D52-4D90-AB2B-868F46C9DC29}" srcOrd="1" destOrd="0" presId="urn:microsoft.com/office/officeart/2005/8/layout/process1"/>
    <dgm:cxn modelId="{1D66253D-086F-43A5-BD2E-343A1541D789}" type="presOf" srcId="{6779A0CF-5786-4395-8063-DFB7A5924987}" destId="{5A110A51-8F28-4CFB-ABDC-D5E48D01748D}" srcOrd="0" destOrd="0" presId="urn:microsoft.com/office/officeart/2005/8/layout/process1"/>
    <dgm:cxn modelId="{BA45D741-A5F2-4489-A58F-F0B2141DB75C}" type="presOf" srcId="{04A1848E-87CA-4ACE-AF4B-9FCA5E75E359}" destId="{7223EA93-C189-4FA6-9ED8-F5DD284384CC}" srcOrd="1" destOrd="0" presId="urn:microsoft.com/office/officeart/2005/8/layout/process1"/>
    <dgm:cxn modelId="{601D2745-204F-4628-9991-37411D0797C0}" type="presOf" srcId="{309F4C6F-539D-4BFF-9E4C-A2DBC4F4C3B3}" destId="{12B369A1-EA5F-4BE6-970F-25482B80527E}" srcOrd="1" destOrd="0" presId="urn:microsoft.com/office/officeart/2005/8/layout/process1"/>
    <dgm:cxn modelId="{0E7C5545-C989-4976-BFDF-9E88190BD36D}" srcId="{96CCF996-BF1A-4027-AE4E-532BE6F02344}" destId="{6AD2639A-C126-4388-AF1C-7F39D8BF1D12}" srcOrd="2" destOrd="0" parTransId="{803319C3-FF13-4EDD-B641-091CCAD5407B}" sibTransId="{04A1848E-87CA-4ACE-AF4B-9FCA5E75E359}"/>
    <dgm:cxn modelId="{E579F076-0D0F-4555-AC4A-CC455063BBB7}" srcId="{96CCF996-BF1A-4027-AE4E-532BE6F02344}" destId="{6779A0CF-5786-4395-8063-DFB7A5924987}" srcOrd="3" destOrd="0" parTransId="{0BD6A4BF-791C-43CC-9340-4585452818E6}" sibTransId="{64449194-A17F-45C1-9924-0638C06A19F6}"/>
    <dgm:cxn modelId="{EA85F056-BB40-42AB-A137-70A976A3B1DF}" type="presOf" srcId="{89672E92-A6D4-44A6-9A09-5D225AC3D84D}" destId="{BD5728D8-1AC1-4488-8BD0-3B2498137143}" srcOrd="0" destOrd="0" presId="urn:microsoft.com/office/officeart/2005/8/layout/process1"/>
    <dgm:cxn modelId="{3E589D58-8523-4496-974F-F348E8CF44E4}" type="presOf" srcId="{47756C84-D2C7-4E32-8F11-287C73A35C15}" destId="{AE16EF05-AE15-4515-99E3-F67690B9F0B3}" srcOrd="0" destOrd="0" presId="urn:microsoft.com/office/officeart/2005/8/layout/process1"/>
    <dgm:cxn modelId="{703BB889-BB59-448D-9509-26DC24623993}" srcId="{96CCF996-BF1A-4027-AE4E-532BE6F02344}" destId="{89672E92-A6D4-44A6-9A09-5D225AC3D84D}" srcOrd="0" destOrd="0" parTransId="{B5B18503-0BFC-4547-808D-93ECE1352377}" sibTransId="{47756C84-D2C7-4E32-8F11-287C73A35C15}"/>
    <dgm:cxn modelId="{6798E4B0-B71A-49B8-9B5F-2D7E0D78436B}" type="presOf" srcId="{04A1848E-87CA-4ACE-AF4B-9FCA5E75E359}" destId="{D7A4A80C-5D9A-44E2-97A6-4543269AEB49}" srcOrd="0" destOrd="0" presId="urn:microsoft.com/office/officeart/2005/8/layout/process1"/>
    <dgm:cxn modelId="{EF0DACBD-A294-473A-95E8-789B1B7B659E}" type="presOf" srcId="{6AD2639A-C126-4388-AF1C-7F39D8BF1D12}" destId="{B0AED4CF-C0EE-47AF-8E5E-049A76152174}" srcOrd="0" destOrd="0" presId="urn:microsoft.com/office/officeart/2005/8/layout/process1"/>
    <dgm:cxn modelId="{2F38CDD4-2A2D-4E93-B444-AF229B320309}" type="presOf" srcId="{309F4C6F-539D-4BFF-9E4C-A2DBC4F4C3B3}" destId="{820BFBD8-E405-4891-941F-F8B250063153}" srcOrd="0" destOrd="0" presId="urn:microsoft.com/office/officeart/2005/8/layout/process1"/>
    <dgm:cxn modelId="{429E79D9-1BC7-42D2-BF46-E05080CA76F3}" srcId="{96CCF996-BF1A-4027-AE4E-532BE6F02344}" destId="{B7561296-2867-4FFA-AEF2-3E74A57B6E1A}" srcOrd="1" destOrd="0" parTransId="{2C0FDDBA-49A7-4049-953A-B419CA219361}" sibTransId="{309F4C6F-539D-4BFF-9E4C-A2DBC4F4C3B3}"/>
    <dgm:cxn modelId="{90B836E5-AC2F-4AE3-9906-FB5ED54A5F37}" type="presOf" srcId="{96CCF996-BF1A-4027-AE4E-532BE6F02344}" destId="{DE780EDB-9C55-482C-B5E2-E4C9F06132DA}" srcOrd="0" destOrd="0" presId="urn:microsoft.com/office/officeart/2005/8/layout/process1"/>
    <dgm:cxn modelId="{9AAA204D-66D9-49D8-BFFC-F08E98FD14B4}" type="presParOf" srcId="{DE780EDB-9C55-482C-B5E2-E4C9F06132DA}" destId="{BD5728D8-1AC1-4488-8BD0-3B2498137143}" srcOrd="0" destOrd="0" presId="urn:microsoft.com/office/officeart/2005/8/layout/process1"/>
    <dgm:cxn modelId="{2B0C84B8-2B87-457E-9C36-D6FB89B5F724}" type="presParOf" srcId="{DE780EDB-9C55-482C-B5E2-E4C9F06132DA}" destId="{AE16EF05-AE15-4515-99E3-F67690B9F0B3}" srcOrd="1" destOrd="0" presId="urn:microsoft.com/office/officeart/2005/8/layout/process1"/>
    <dgm:cxn modelId="{072B3D77-1761-499F-B442-693A01CD4D31}" type="presParOf" srcId="{AE16EF05-AE15-4515-99E3-F67690B9F0B3}" destId="{CF9E82E8-3D52-4D90-AB2B-868F46C9DC29}" srcOrd="0" destOrd="0" presId="urn:microsoft.com/office/officeart/2005/8/layout/process1"/>
    <dgm:cxn modelId="{74F16CCA-0696-4427-9A42-ACA17A59FC27}" type="presParOf" srcId="{DE780EDB-9C55-482C-B5E2-E4C9F06132DA}" destId="{63BF6207-EC7D-4308-8A41-343BE14F5851}" srcOrd="2" destOrd="0" presId="urn:microsoft.com/office/officeart/2005/8/layout/process1"/>
    <dgm:cxn modelId="{210E0D45-1AA7-46E3-A67E-97BEC4014E3F}" type="presParOf" srcId="{DE780EDB-9C55-482C-B5E2-E4C9F06132DA}" destId="{820BFBD8-E405-4891-941F-F8B250063153}" srcOrd="3" destOrd="0" presId="urn:microsoft.com/office/officeart/2005/8/layout/process1"/>
    <dgm:cxn modelId="{DD98A269-FABA-42D6-8065-9D46ADD2ADFE}" type="presParOf" srcId="{820BFBD8-E405-4891-941F-F8B250063153}" destId="{12B369A1-EA5F-4BE6-970F-25482B80527E}" srcOrd="0" destOrd="0" presId="urn:microsoft.com/office/officeart/2005/8/layout/process1"/>
    <dgm:cxn modelId="{21E3BE2C-2653-462F-AB40-B7F633B2FF44}" type="presParOf" srcId="{DE780EDB-9C55-482C-B5E2-E4C9F06132DA}" destId="{B0AED4CF-C0EE-47AF-8E5E-049A76152174}" srcOrd="4" destOrd="0" presId="urn:microsoft.com/office/officeart/2005/8/layout/process1"/>
    <dgm:cxn modelId="{696EDE6B-616E-42C0-8530-6AA412D2F38E}" type="presParOf" srcId="{DE780EDB-9C55-482C-B5E2-E4C9F06132DA}" destId="{D7A4A80C-5D9A-44E2-97A6-4543269AEB49}" srcOrd="5" destOrd="0" presId="urn:microsoft.com/office/officeart/2005/8/layout/process1"/>
    <dgm:cxn modelId="{3AACCBA5-21F5-4910-80B0-9D339BE1E770}" type="presParOf" srcId="{D7A4A80C-5D9A-44E2-97A6-4543269AEB49}" destId="{7223EA93-C189-4FA6-9ED8-F5DD284384CC}" srcOrd="0" destOrd="0" presId="urn:microsoft.com/office/officeart/2005/8/layout/process1"/>
    <dgm:cxn modelId="{BADE55BD-717F-4D5E-B88E-1A8D0441F409}" type="presParOf" srcId="{DE780EDB-9C55-482C-B5E2-E4C9F06132DA}" destId="{5A110A51-8F28-4CFB-ABDC-D5E48D01748D}"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B5C42-CD4D-47E2-9906-A06FFEFA8892}">
      <dsp:nvSpPr>
        <dsp:cNvPr id="0" name=""/>
        <dsp:cNvSpPr/>
      </dsp:nvSpPr>
      <dsp:spPr>
        <a:xfrm>
          <a:off x="1466445" y="1230545"/>
          <a:ext cx="1927219" cy="1927047"/>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nl-BE" sz="2800" kern="1200" dirty="0"/>
            <a:t>Datasets vindbaar maken</a:t>
          </a:r>
        </a:p>
      </dsp:txBody>
      <dsp:txXfrm>
        <a:off x="1748680" y="1512754"/>
        <a:ext cx="1362749" cy="1362629"/>
      </dsp:txXfrm>
    </dsp:sp>
    <dsp:sp modelId="{AD7FA1AB-560C-4E60-BA85-BE3B9E545C21}">
      <dsp:nvSpPr>
        <dsp:cNvPr id="0" name=""/>
        <dsp:cNvSpPr/>
      </dsp:nvSpPr>
      <dsp:spPr>
        <a:xfrm>
          <a:off x="472846" y="158936"/>
          <a:ext cx="3884428" cy="4049132"/>
        </a:xfrm>
        <a:prstGeom prst="blockArc">
          <a:avLst>
            <a:gd name="adj1" fmla="val 16509444"/>
            <a:gd name="adj2" fmla="val 5088054"/>
            <a:gd name="adj3" fmla="val 5240"/>
          </a:avLst>
        </a:prstGeom>
        <a:solidFill>
          <a:schemeClr val="accent3">
            <a:hueOff val="-3424002"/>
            <a:satOff val="-96578"/>
            <a:lumOff val="-3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F5FAFF-BDC5-468D-9067-9BEEB318BF89}">
      <dsp:nvSpPr>
        <dsp:cNvPr id="0" name=""/>
        <dsp:cNvSpPr/>
      </dsp:nvSpPr>
      <dsp:spPr>
        <a:xfrm>
          <a:off x="2877626" y="0"/>
          <a:ext cx="1032641" cy="103242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3000" r="-4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51D35F-7CED-42AA-A269-E920AF8FFD07}">
      <dsp:nvSpPr>
        <dsp:cNvPr id="0" name=""/>
        <dsp:cNvSpPr/>
      </dsp:nvSpPr>
      <dsp:spPr>
        <a:xfrm>
          <a:off x="3988918" y="13208"/>
          <a:ext cx="1382324" cy="999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l" defTabSz="844550">
            <a:lnSpc>
              <a:spcPct val="90000"/>
            </a:lnSpc>
            <a:spcBef>
              <a:spcPct val="0"/>
            </a:spcBef>
            <a:spcAft>
              <a:spcPct val="10000"/>
            </a:spcAft>
            <a:buNone/>
          </a:pPr>
          <a:r>
            <a:rPr lang="nl-BE" sz="1900" kern="1200" dirty="0"/>
            <a:t>Europa</a:t>
          </a:r>
        </a:p>
      </dsp:txBody>
      <dsp:txXfrm>
        <a:off x="3988918" y="13208"/>
        <a:ext cx="1382324" cy="999405"/>
      </dsp:txXfrm>
    </dsp:sp>
    <dsp:sp modelId="{DD2F2F2A-FAE9-486E-A54C-E413B1FF0E48}">
      <dsp:nvSpPr>
        <dsp:cNvPr id="0" name=""/>
        <dsp:cNvSpPr/>
      </dsp:nvSpPr>
      <dsp:spPr>
        <a:xfrm>
          <a:off x="3640366" y="961542"/>
          <a:ext cx="1032641" cy="1032425"/>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43000" r="-4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589F80-E08B-4B8A-9A9B-FFA78AC467FE}">
      <dsp:nvSpPr>
        <dsp:cNvPr id="0" name=""/>
        <dsp:cNvSpPr/>
      </dsp:nvSpPr>
      <dsp:spPr>
        <a:xfrm>
          <a:off x="4748829" y="979593"/>
          <a:ext cx="1382324" cy="999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l" defTabSz="844550">
            <a:lnSpc>
              <a:spcPct val="90000"/>
            </a:lnSpc>
            <a:spcBef>
              <a:spcPct val="0"/>
            </a:spcBef>
            <a:spcAft>
              <a:spcPct val="10000"/>
            </a:spcAft>
            <a:buNone/>
          </a:pPr>
          <a:r>
            <a:rPr lang="nl-BE" sz="1900" kern="1200" dirty="0"/>
            <a:t>Nationaal</a:t>
          </a:r>
        </a:p>
      </dsp:txBody>
      <dsp:txXfrm>
        <a:off x="4748829" y="979593"/>
        <a:ext cx="1382324" cy="999405"/>
      </dsp:txXfrm>
    </dsp:sp>
    <dsp:sp modelId="{D89654D7-097A-4F50-B450-652A93304000}">
      <dsp:nvSpPr>
        <dsp:cNvPr id="0" name=""/>
        <dsp:cNvSpPr/>
      </dsp:nvSpPr>
      <dsp:spPr>
        <a:xfrm>
          <a:off x="3636405" y="2375238"/>
          <a:ext cx="1032641" cy="1032425"/>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43000" r="-4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12B97B-44C6-4508-A1E9-0517484546A4}">
      <dsp:nvSpPr>
        <dsp:cNvPr id="0" name=""/>
        <dsp:cNvSpPr/>
      </dsp:nvSpPr>
      <dsp:spPr>
        <a:xfrm>
          <a:off x="4748829" y="2391968"/>
          <a:ext cx="1382324" cy="999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l" defTabSz="844550">
            <a:lnSpc>
              <a:spcPct val="90000"/>
            </a:lnSpc>
            <a:spcBef>
              <a:spcPct val="0"/>
            </a:spcBef>
            <a:spcAft>
              <a:spcPct val="10000"/>
            </a:spcAft>
            <a:buNone/>
          </a:pPr>
          <a:r>
            <a:rPr lang="nl-BE" sz="1900" kern="1200" dirty="0"/>
            <a:t>Regionaal</a:t>
          </a:r>
        </a:p>
      </dsp:txBody>
      <dsp:txXfrm>
        <a:off x="4748829" y="2391968"/>
        <a:ext cx="1382324" cy="999405"/>
      </dsp:txXfrm>
    </dsp:sp>
    <dsp:sp modelId="{D1017FBB-7312-42CE-88D7-D6E604E59156}">
      <dsp:nvSpPr>
        <dsp:cNvPr id="0" name=""/>
        <dsp:cNvSpPr/>
      </dsp:nvSpPr>
      <dsp:spPr>
        <a:xfrm>
          <a:off x="2877626" y="3370241"/>
          <a:ext cx="1032641" cy="1032425"/>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43000" r="-4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47D60A-DDB6-48CA-AB84-5BDD216E6529}">
      <dsp:nvSpPr>
        <dsp:cNvPr id="0" name=""/>
        <dsp:cNvSpPr/>
      </dsp:nvSpPr>
      <dsp:spPr>
        <a:xfrm>
          <a:off x="3988918" y="3391374"/>
          <a:ext cx="1382324" cy="999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l" defTabSz="844550">
            <a:lnSpc>
              <a:spcPct val="90000"/>
            </a:lnSpc>
            <a:spcBef>
              <a:spcPct val="0"/>
            </a:spcBef>
            <a:spcAft>
              <a:spcPct val="10000"/>
            </a:spcAft>
            <a:buNone/>
          </a:pPr>
          <a:r>
            <a:rPr lang="nl-BE" sz="1900" kern="1200" dirty="0"/>
            <a:t>gemeentelijk</a:t>
          </a:r>
        </a:p>
      </dsp:txBody>
      <dsp:txXfrm>
        <a:off x="3988918" y="3391374"/>
        <a:ext cx="1382324" cy="9994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728D8-1AC1-4488-8BD0-3B2498137143}">
      <dsp:nvSpPr>
        <dsp:cNvPr id="0" name=""/>
        <dsp:cNvSpPr/>
      </dsp:nvSpPr>
      <dsp:spPr>
        <a:xfrm>
          <a:off x="3754"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Werkgroep</a:t>
          </a:r>
          <a:r>
            <a:rPr lang="en-US" sz="1400" kern="1200" dirty="0">
              <a:solidFill>
                <a:schemeClr val="tx1"/>
              </a:solidFill>
            </a:rPr>
            <a:t> Charter</a:t>
          </a:r>
        </a:p>
      </dsp:txBody>
      <dsp:txXfrm>
        <a:off x="32603" y="156969"/>
        <a:ext cx="1583920" cy="927273"/>
      </dsp:txXfrm>
    </dsp:sp>
    <dsp:sp modelId="{AE16EF05-AE15-4515-99E3-F67690B9F0B3}">
      <dsp:nvSpPr>
        <dsp:cNvPr id="0" name=""/>
        <dsp:cNvSpPr/>
      </dsp:nvSpPr>
      <dsp:spPr>
        <a:xfrm>
          <a:off x="1809534" y="417045"/>
          <a:ext cx="348023" cy="407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809534" y="498469"/>
        <a:ext cx="243616" cy="244273"/>
      </dsp:txXfrm>
    </dsp:sp>
    <dsp:sp modelId="{63BF6207-EC7D-4308-8A41-343BE14F5851}">
      <dsp:nvSpPr>
        <dsp:cNvPr id="0" name=""/>
        <dsp:cNvSpPr/>
      </dsp:nvSpPr>
      <dsp:spPr>
        <a:xfrm>
          <a:off x="2302020"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Ontwerpdocument</a:t>
          </a:r>
          <a:endParaRPr lang="en-US" sz="1400" kern="1200" dirty="0">
            <a:solidFill>
              <a:schemeClr val="tx1"/>
            </a:solidFill>
          </a:endParaRPr>
        </a:p>
      </dsp:txBody>
      <dsp:txXfrm>
        <a:off x="2330869" y="156969"/>
        <a:ext cx="1583920" cy="927273"/>
      </dsp:txXfrm>
    </dsp:sp>
    <dsp:sp modelId="{820BFBD8-E405-4891-941F-F8B250063153}">
      <dsp:nvSpPr>
        <dsp:cNvPr id="0" name=""/>
        <dsp:cNvSpPr/>
      </dsp:nvSpPr>
      <dsp:spPr>
        <a:xfrm>
          <a:off x="4107800" y="417045"/>
          <a:ext cx="348023" cy="407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107800" y="498469"/>
        <a:ext cx="243616" cy="244273"/>
      </dsp:txXfrm>
    </dsp:sp>
    <dsp:sp modelId="{B0AED4CF-C0EE-47AF-8E5E-049A76152174}">
      <dsp:nvSpPr>
        <dsp:cNvPr id="0" name=""/>
        <dsp:cNvSpPr/>
      </dsp:nvSpPr>
      <dsp:spPr>
        <a:xfrm>
          <a:off x="4600286"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Kandidaat-standaard</a:t>
          </a:r>
          <a:endParaRPr lang="en-US" sz="1400" kern="1200" dirty="0">
            <a:solidFill>
              <a:schemeClr val="tx1"/>
            </a:solidFill>
          </a:endParaRPr>
        </a:p>
      </dsp:txBody>
      <dsp:txXfrm>
        <a:off x="4629135" y="156969"/>
        <a:ext cx="1583920" cy="927273"/>
      </dsp:txXfrm>
    </dsp:sp>
    <dsp:sp modelId="{D7A4A80C-5D9A-44E2-97A6-4543269AEB49}">
      <dsp:nvSpPr>
        <dsp:cNvPr id="0" name=""/>
        <dsp:cNvSpPr/>
      </dsp:nvSpPr>
      <dsp:spPr>
        <a:xfrm>
          <a:off x="6406066" y="417045"/>
          <a:ext cx="348023" cy="407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406066" y="498469"/>
        <a:ext cx="243616" cy="244273"/>
      </dsp:txXfrm>
    </dsp:sp>
    <dsp:sp modelId="{5A110A51-8F28-4CFB-ABDC-D5E48D01748D}">
      <dsp:nvSpPr>
        <dsp:cNvPr id="0" name=""/>
        <dsp:cNvSpPr/>
      </dsp:nvSpPr>
      <dsp:spPr>
        <a:xfrm>
          <a:off x="6898551"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Standaard</a:t>
          </a:r>
          <a:endParaRPr lang="en-US" sz="1400" kern="1200" dirty="0">
            <a:solidFill>
              <a:schemeClr val="tx1"/>
            </a:solidFill>
          </a:endParaRPr>
        </a:p>
      </dsp:txBody>
      <dsp:txXfrm>
        <a:off x="6927400" y="156969"/>
        <a:ext cx="1583920" cy="927273"/>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1"/>
          <p:cNvSpPr>
            <a:spLocks noGrp="1"/>
          </p:cNvSpPr>
          <p:nvPr>
            <p:ph type="hdr" sz="quarter"/>
          </p:nvPr>
        </p:nvSpPr>
        <p:spPr>
          <a:xfrm>
            <a:off x="476670" y="179512"/>
            <a:ext cx="3407942" cy="279276"/>
          </a:xfrm>
          <a:prstGeom prst="rect">
            <a:avLst/>
          </a:prstGeom>
        </p:spPr>
        <p:txBody>
          <a:bodyPr vert="horz" lIns="91440" tIns="45720" rIns="91440" bIns="45720" rtlCol="0"/>
          <a:lstStyle>
            <a:lvl1pPr algn="l">
              <a:defRPr sz="1200"/>
            </a:lvl1pPr>
          </a:lstStyle>
          <a:p>
            <a:endParaRPr lang="nl-BE" dirty="0">
              <a:latin typeface="FlandersArtSans-Regular" panose="00000500000000000000" pitchFamily="2" charset="0"/>
            </a:endParaRPr>
          </a:p>
        </p:txBody>
      </p:sp>
      <p:sp>
        <p:nvSpPr>
          <p:cNvPr id="7" name="Date Placeholder 2"/>
          <p:cNvSpPr>
            <a:spLocks noGrp="1"/>
          </p:cNvSpPr>
          <p:nvPr>
            <p:ph type="dt" sz="quarter" idx="1"/>
          </p:nvPr>
        </p:nvSpPr>
        <p:spPr>
          <a:xfrm>
            <a:off x="4941168" y="179512"/>
            <a:ext cx="1483197" cy="279276"/>
          </a:xfrm>
          <a:prstGeom prst="rect">
            <a:avLst/>
          </a:prstGeom>
        </p:spPr>
        <p:txBody>
          <a:bodyPr vert="horz" lIns="91440" tIns="45720" rIns="91440" bIns="45720" rtlCol="0"/>
          <a:lstStyle>
            <a:lvl1pPr algn="r">
              <a:defRPr sz="1200"/>
            </a:lvl1pPr>
          </a:lstStyle>
          <a:p>
            <a:fld id="{BF415B66-BF51-4972-819E-6E18353EB769}" type="datetimeFigureOut">
              <a:rPr lang="nl-BE" smtClean="0"/>
              <a:t>10/06/2019</a:t>
            </a:fld>
            <a:endParaRPr lang="nl-BE"/>
          </a:p>
        </p:txBody>
      </p:sp>
      <p:sp>
        <p:nvSpPr>
          <p:cNvPr id="8" name="Footer Placeholder 3"/>
          <p:cNvSpPr>
            <a:spLocks noGrp="1"/>
          </p:cNvSpPr>
          <p:nvPr>
            <p:ph type="ftr" sz="quarter" idx="2"/>
          </p:nvPr>
        </p:nvSpPr>
        <p:spPr>
          <a:xfrm>
            <a:off x="476671" y="8685212"/>
            <a:ext cx="3407941" cy="279276"/>
          </a:xfrm>
          <a:prstGeom prst="rect">
            <a:avLst/>
          </a:prstGeom>
        </p:spPr>
        <p:txBody>
          <a:bodyPr vert="horz" lIns="91440" tIns="45720" rIns="91440" bIns="45720" rtlCol="0" anchor="b"/>
          <a:lstStyle>
            <a:lvl1pPr algn="l">
              <a:defRPr sz="1200"/>
            </a:lvl1pPr>
          </a:lstStyle>
          <a:p>
            <a:endParaRPr lang="nl-BE" dirty="0"/>
          </a:p>
        </p:txBody>
      </p:sp>
      <p:sp>
        <p:nvSpPr>
          <p:cNvPr id="9" name="Slide Number Placeholder 4"/>
          <p:cNvSpPr>
            <a:spLocks noGrp="1"/>
          </p:cNvSpPr>
          <p:nvPr>
            <p:ph type="sldNum" sz="quarter" idx="3"/>
          </p:nvPr>
        </p:nvSpPr>
        <p:spPr>
          <a:xfrm>
            <a:off x="5661248" y="8685213"/>
            <a:ext cx="763117" cy="279275"/>
          </a:xfrm>
          <a:prstGeom prst="rect">
            <a:avLst/>
          </a:prstGeom>
        </p:spPr>
        <p:txBody>
          <a:bodyPr vert="horz" lIns="91440" tIns="45720" rIns="91440" bIns="45720" rtlCol="0" anchor="b"/>
          <a:lstStyle>
            <a:lvl1pPr algn="r">
              <a:defRPr sz="1200"/>
            </a:lvl1pPr>
          </a:lstStyle>
          <a:p>
            <a:fld id="{31D57D71-DFD4-49A2-8FE9-9156F9579F84}" type="slidenum">
              <a:rPr lang="nl-BE" smtClean="0">
                <a:latin typeface="FlandersArtSans-Regular" panose="00000500000000000000" pitchFamily="2" charset="0"/>
              </a:rPr>
              <a:t>‹#›</a:t>
            </a:fld>
            <a:endParaRPr lang="nl-BE">
              <a:latin typeface="FlandersArtSans-Regular" panose="00000500000000000000" pitchFamily="2" charset="0"/>
            </a:endParaRPr>
          </a:p>
        </p:txBody>
      </p:sp>
    </p:spTree>
    <p:extLst>
      <p:ext uri="{BB962C8B-B14F-4D97-AF65-F5344CB8AC3E}">
        <p14:creationId xmlns:p14="http://schemas.microsoft.com/office/powerpoint/2010/main" val="3906562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8" name="Header Placeholder 1"/>
          <p:cNvSpPr>
            <a:spLocks noGrp="1"/>
          </p:cNvSpPr>
          <p:nvPr>
            <p:ph type="hdr" sz="quarter"/>
          </p:nvPr>
        </p:nvSpPr>
        <p:spPr>
          <a:xfrm>
            <a:off x="476670" y="179512"/>
            <a:ext cx="3407942" cy="279276"/>
          </a:xfrm>
          <a:prstGeom prst="rect">
            <a:avLst/>
          </a:prstGeom>
        </p:spPr>
        <p:txBody>
          <a:bodyPr vert="horz" lIns="91440" tIns="45720" rIns="91440" bIns="45720" rtlCol="0"/>
          <a:lstStyle>
            <a:lvl1pPr algn="l">
              <a:defRPr sz="1200"/>
            </a:lvl1pPr>
          </a:lstStyle>
          <a:p>
            <a:endParaRPr lang="nl-BE" dirty="0">
              <a:latin typeface="FlandersArtSans-Regular" panose="00000500000000000000" pitchFamily="2" charset="0"/>
            </a:endParaRPr>
          </a:p>
        </p:txBody>
      </p:sp>
      <p:sp>
        <p:nvSpPr>
          <p:cNvPr id="9" name="Date Placeholder 2"/>
          <p:cNvSpPr>
            <a:spLocks noGrp="1"/>
          </p:cNvSpPr>
          <p:nvPr>
            <p:ph type="dt" sz="quarter" idx="1"/>
          </p:nvPr>
        </p:nvSpPr>
        <p:spPr>
          <a:xfrm>
            <a:off x="4941168" y="179512"/>
            <a:ext cx="1483197" cy="279276"/>
          </a:xfrm>
          <a:prstGeom prst="rect">
            <a:avLst/>
          </a:prstGeom>
        </p:spPr>
        <p:txBody>
          <a:bodyPr vert="horz" lIns="91440" tIns="45720" rIns="91440" bIns="45720" rtlCol="0"/>
          <a:lstStyle>
            <a:lvl1pPr algn="r">
              <a:defRPr sz="1200"/>
            </a:lvl1pPr>
          </a:lstStyle>
          <a:p>
            <a:fld id="{BF415B66-BF51-4972-819E-6E18353EB769}" type="datetimeFigureOut">
              <a:rPr lang="nl-BE" smtClean="0"/>
              <a:t>10/06/2019</a:t>
            </a:fld>
            <a:endParaRPr lang="nl-BE"/>
          </a:p>
        </p:txBody>
      </p:sp>
      <p:sp>
        <p:nvSpPr>
          <p:cNvPr id="10" name="Footer Placeholder 3"/>
          <p:cNvSpPr>
            <a:spLocks noGrp="1"/>
          </p:cNvSpPr>
          <p:nvPr>
            <p:ph type="ftr" sz="quarter" idx="4"/>
          </p:nvPr>
        </p:nvSpPr>
        <p:spPr>
          <a:xfrm>
            <a:off x="476671" y="8685212"/>
            <a:ext cx="3407941" cy="279276"/>
          </a:xfrm>
          <a:prstGeom prst="rect">
            <a:avLst/>
          </a:prstGeom>
        </p:spPr>
        <p:txBody>
          <a:bodyPr vert="horz" lIns="91440" tIns="45720" rIns="91440" bIns="45720" rtlCol="0" anchor="b"/>
          <a:lstStyle>
            <a:lvl1pPr algn="l">
              <a:defRPr sz="1200"/>
            </a:lvl1pPr>
          </a:lstStyle>
          <a:p>
            <a:endParaRPr lang="nl-BE" dirty="0"/>
          </a:p>
        </p:txBody>
      </p:sp>
      <p:sp>
        <p:nvSpPr>
          <p:cNvPr id="11" name="Slide Number Placeholder 4"/>
          <p:cNvSpPr>
            <a:spLocks noGrp="1"/>
          </p:cNvSpPr>
          <p:nvPr>
            <p:ph type="sldNum" sz="quarter" idx="5"/>
          </p:nvPr>
        </p:nvSpPr>
        <p:spPr>
          <a:xfrm>
            <a:off x="5661248" y="8685213"/>
            <a:ext cx="763117" cy="279275"/>
          </a:xfrm>
          <a:prstGeom prst="rect">
            <a:avLst/>
          </a:prstGeom>
        </p:spPr>
        <p:txBody>
          <a:bodyPr vert="horz" lIns="91440" tIns="45720" rIns="91440" bIns="45720" rtlCol="0" anchor="b"/>
          <a:lstStyle>
            <a:lvl1pPr algn="r">
              <a:defRPr sz="1200"/>
            </a:lvl1pPr>
          </a:lstStyle>
          <a:p>
            <a:fld id="{31D57D71-DFD4-49A2-8FE9-9156F9579F84}" type="slidenum">
              <a:rPr lang="nl-BE" smtClean="0">
                <a:latin typeface="FlandersArtSans-Regular" panose="00000500000000000000" pitchFamily="2" charset="0"/>
              </a:rPr>
              <a:t>‹#›</a:t>
            </a:fld>
            <a:endParaRPr lang="nl-BE">
              <a:latin typeface="FlandersArtSans-Regular" panose="00000500000000000000" pitchFamily="2" charset="0"/>
            </a:endParaRPr>
          </a:p>
        </p:txBody>
      </p:sp>
    </p:spTree>
    <p:extLst>
      <p:ext uri="{BB962C8B-B14F-4D97-AF65-F5344CB8AC3E}">
        <p14:creationId xmlns:p14="http://schemas.microsoft.com/office/powerpoint/2010/main" val="2944797008"/>
      </p:ext>
    </p:extLst>
  </p:cSld>
  <p:clrMap bg1="lt1" tx1="dk1" bg2="lt2" tx2="dk2" accent1="accent1" accent2="accent2" accent3="accent3" accent4="accent4" accent5="accent5" accent6="accent6" hlink="hlink" folHlink="folHlink"/>
  <p:notesStyle>
    <a:lvl1pPr marL="171419" indent="-171419" algn="l" defTabSz="914235" rtl="0" eaLnBrk="1" latinLnBrk="0" hangingPunct="1">
      <a:buFont typeface="FlandersArtSans-Regular" panose="00000500000000000000" pitchFamily="2" charset="0"/>
      <a:buChar char="&gt;"/>
      <a:defRPr sz="1200" kern="1200">
        <a:solidFill>
          <a:schemeClr val="tx1"/>
        </a:solidFill>
        <a:latin typeface="FlandersArtSans-Regular" panose="00000500000000000000" pitchFamily="2" charset="0"/>
        <a:ea typeface="+mn-ea"/>
        <a:cs typeface="+mn-cs"/>
      </a:defRPr>
    </a:lvl1pPr>
    <a:lvl2pPr marL="360000" indent="-171419" algn="l" defTabSz="914235" rtl="0" eaLnBrk="1" latinLnBrk="0" hangingPunct="1">
      <a:buFont typeface="Wingdings" panose="05000000000000000000" pitchFamily="2" charset="2"/>
      <a:buChar char="§"/>
      <a:defRPr sz="1200" kern="1200">
        <a:solidFill>
          <a:schemeClr val="tx1"/>
        </a:solidFill>
        <a:latin typeface="FlandersArtSans-Regular" panose="00000500000000000000" pitchFamily="2" charset="0"/>
        <a:ea typeface="+mn-ea"/>
        <a:cs typeface="+mn-cs"/>
      </a:defRPr>
    </a:lvl2pPr>
    <a:lvl3pPr marL="540000" indent="-171419" algn="l" defTabSz="914235" rtl="0" eaLnBrk="1" latinLnBrk="0" hangingPunct="1">
      <a:buFont typeface="FlandersArtSans-Regular" panose="00000500000000000000" pitchFamily="2" charset="0"/>
      <a:buChar char="&gt;"/>
      <a:defRPr sz="1200" kern="1200">
        <a:solidFill>
          <a:schemeClr val="tx1"/>
        </a:solidFill>
        <a:latin typeface="FlandersArtSans-Regular" panose="00000500000000000000" pitchFamily="2" charset="0"/>
        <a:ea typeface="+mn-ea"/>
        <a:cs typeface="+mn-cs"/>
      </a:defRPr>
    </a:lvl3pPr>
    <a:lvl4pPr marL="720000" indent="-171419" algn="l" defTabSz="914235" rtl="0" eaLnBrk="1" latinLnBrk="0" hangingPunct="1">
      <a:buFont typeface="Wingdings" panose="05000000000000000000" pitchFamily="2" charset="2"/>
      <a:buChar char="§"/>
      <a:defRPr sz="1200" kern="1200">
        <a:solidFill>
          <a:schemeClr val="tx1"/>
        </a:solidFill>
        <a:latin typeface="FlandersArtSans-Regular" panose="00000500000000000000" pitchFamily="2" charset="0"/>
        <a:ea typeface="+mn-ea"/>
        <a:cs typeface="+mn-cs"/>
      </a:defRPr>
    </a:lvl4pPr>
    <a:lvl5pPr marL="900000" indent="-171419" algn="l" defTabSz="914235" rtl="0" eaLnBrk="1" latinLnBrk="0" hangingPunct="1">
      <a:buFont typeface="FlandersArtSans-Regular" panose="00000500000000000000" pitchFamily="2" charset="0"/>
      <a:buChar char="&gt;"/>
      <a:defRPr sz="1200" kern="1200">
        <a:solidFill>
          <a:schemeClr val="tx1"/>
        </a:solidFill>
        <a:latin typeface="FlandersArtSans-Regular" panose="00000500000000000000" pitchFamily="2" charset="0"/>
        <a:ea typeface="+mn-ea"/>
        <a:cs typeface="+mn-cs"/>
      </a:defRPr>
    </a:lvl5pPr>
    <a:lvl6pPr marL="2285588" algn="l" defTabSz="914235" rtl="0" eaLnBrk="1" latinLnBrk="0" hangingPunct="1">
      <a:defRPr sz="1200" kern="1200">
        <a:solidFill>
          <a:schemeClr val="tx1"/>
        </a:solidFill>
        <a:latin typeface="+mn-lt"/>
        <a:ea typeface="+mn-ea"/>
        <a:cs typeface="+mn-cs"/>
      </a:defRPr>
    </a:lvl6pPr>
    <a:lvl7pPr marL="2742705" algn="l" defTabSz="914235" rtl="0" eaLnBrk="1" latinLnBrk="0" hangingPunct="1">
      <a:defRPr sz="1200" kern="1200">
        <a:solidFill>
          <a:schemeClr val="tx1"/>
        </a:solidFill>
        <a:latin typeface="+mn-lt"/>
        <a:ea typeface="+mn-ea"/>
        <a:cs typeface="+mn-cs"/>
      </a:defRPr>
    </a:lvl7pPr>
    <a:lvl8pPr marL="3199823" algn="l" defTabSz="914235" rtl="0" eaLnBrk="1" latinLnBrk="0" hangingPunct="1">
      <a:defRPr sz="1200" kern="1200">
        <a:solidFill>
          <a:schemeClr val="tx1"/>
        </a:solidFill>
        <a:latin typeface="+mn-lt"/>
        <a:ea typeface="+mn-ea"/>
        <a:cs typeface="+mn-cs"/>
      </a:defRPr>
    </a:lvl8pPr>
    <a:lvl9pPr marL="3656940" algn="l" defTabSz="91423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31D57D71-DFD4-49A2-8FE9-9156F9579F84}" type="slidenum">
              <a:rPr lang="nl-BE" smtClean="0">
                <a:latin typeface="FlandersArtSans-Regular" panose="00000500000000000000" pitchFamily="2" charset="0"/>
              </a:rPr>
              <a:t>2</a:t>
            </a:fld>
            <a:endParaRPr lang="nl-BE">
              <a:latin typeface="FlandersArtSans-Regular" panose="00000500000000000000" pitchFamily="2" charset="0"/>
            </a:endParaRPr>
          </a:p>
        </p:txBody>
      </p:sp>
    </p:spTree>
    <p:extLst>
      <p:ext uri="{BB962C8B-B14F-4D97-AF65-F5344CB8AC3E}">
        <p14:creationId xmlns:p14="http://schemas.microsoft.com/office/powerpoint/2010/main" val="209644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0815" indent="-170815">
              <a:buNone/>
            </a:pPr>
            <a:endParaRPr lang="en-US" dirty="0">
              <a:latin typeface="Calibri"/>
              <a:cs typeface="Calibri"/>
            </a:endParaRPr>
          </a:p>
        </p:txBody>
      </p:sp>
      <p:sp>
        <p:nvSpPr>
          <p:cNvPr id="4" name="Tijdelijke aanduiding voor dianumm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36</a:t>
            </a:fld>
            <a:endParaRPr lang="nl-BE">
              <a:latin typeface="FlandersArtSans-Regular" panose="00000500000000000000" pitchFamily="2" charset="0"/>
            </a:endParaRPr>
          </a:p>
        </p:txBody>
      </p:sp>
    </p:spTree>
    <p:extLst>
      <p:ext uri="{BB962C8B-B14F-4D97-AF65-F5344CB8AC3E}">
        <p14:creationId xmlns:p14="http://schemas.microsoft.com/office/powerpoint/2010/main" val="467353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0815" indent="-170815">
              <a:buNone/>
            </a:pPr>
            <a:endParaRPr lang="en-US" dirty="0">
              <a:latin typeface="Calibri"/>
              <a:cs typeface="Calibri"/>
            </a:endParaRPr>
          </a:p>
        </p:txBody>
      </p:sp>
      <p:sp>
        <p:nvSpPr>
          <p:cNvPr id="4" name="Tijdelijke aanduiding voor dianumm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38</a:t>
            </a:fld>
            <a:endParaRPr lang="nl-BE">
              <a:latin typeface="FlandersArtSans-Regular" panose="00000500000000000000" pitchFamily="2" charset="0"/>
            </a:endParaRPr>
          </a:p>
        </p:txBody>
      </p:sp>
    </p:spTree>
    <p:extLst>
      <p:ext uri="{BB962C8B-B14F-4D97-AF65-F5344CB8AC3E}">
        <p14:creationId xmlns:p14="http://schemas.microsoft.com/office/powerpoint/2010/main" val="2004098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0815" indent="-170815">
              <a:buNone/>
            </a:pPr>
            <a:endParaRPr lang="en-US" dirty="0">
              <a:latin typeface="Calibri"/>
              <a:cs typeface="Calibri"/>
            </a:endParaRPr>
          </a:p>
        </p:txBody>
      </p:sp>
      <p:sp>
        <p:nvSpPr>
          <p:cNvPr id="4" name="Tijdelijke aanduiding voor dianumm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40</a:t>
            </a:fld>
            <a:endParaRPr lang="nl-BE">
              <a:latin typeface="FlandersArtSans-Regular" panose="00000500000000000000" pitchFamily="2" charset="0"/>
            </a:endParaRPr>
          </a:p>
        </p:txBody>
      </p:sp>
    </p:spTree>
    <p:extLst>
      <p:ext uri="{BB962C8B-B14F-4D97-AF65-F5344CB8AC3E}">
        <p14:creationId xmlns:p14="http://schemas.microsoft.com/office/powerpoint/2010/main" val="611228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0815" indent="-170815">
              <a:buNone/>
            </a:pPr>
            <a:r>
              <a:rPr lang="en-US" dirty="0" err="1">
                <a:latin typeface="Calibri"/>
                <a:cs typeface="Calibri"/>
              </a:rPr>
              <a:t>Opm</a:t>
            </a:r>
            <a:r>
              <a:rPr lang="en-US" dirty="0">
                <a:latin typeface="Calibri"/>
                <a:cs typeface="Calibri"/>
              </a:rPr>
              <a:t> Dirk: ...</a:t>
            </a:r>
            <a:r>
              <a:rPr lang="en-US" dirty="0" err="1">
                <a:latin typeface="Calibri"/>
                <a:cs typeface="Calibri"/>
              </a:rPr>
              <a:t>tenzij</a:t>
            </a:r>
            <a:r>
              <a:rPr lang="en-US" dirty="0">
                <a:latin typeface="Calibri"/>
                <a:cs typeface="Calibri"/>
              </a:rPr>
              <a:t> </a:t>
            </a:r>
            <a:r>
              <a:rPr lang="en-US" dirty="0" err="1">
                <a:latin typeface="Calibri"/>
                <a:cs typeface="Calibri"/>
              </a:rPr>
              <a:t>dit</a:t>
            </a:r>
            <a:r>
              <a:rPr lang="en-US" dirty="0">
                <a:latin typeface="Calibri"/>
                <a:cs typeface="Calibri"/>
              </a:rPr>
              <a:t> de </a:t>
            </a:r>
            <a:r>
              <a:rPr lang="en-US" dirty="0" err="1">
                <a:latin typeface="Calibri"/>
                <a:cs typeface="Calibri"/>
              </a:rPr>
              <a:t>enige</a:t>
            </a:r>
            <a:r>
              <a:rPr lang="en-US" dirty="0">
                <a:latin typeface="Calibri"/>
                <a:cs typeface="Calibri"/>
              </a:rPr>
              <a:t> </a:t>
            </a:r>
            <a:r>
              <a:rPr lang="en-US" dirty="0" err="1">
                <a:latin typeface="Calibri"/>
                <a:cs typeface="Calibri"/>
              </a:rPr>
              <a:t>manier</a:t>
            </a:r>
            <a:r>
              <a:rPr lang="en-US" dirty="0">
                <a:latin typeface="Calibri"/>
                <a:cs typeface="Calibri"/>
              </a:rPr>
              <a:t> is om </a:t>
            </a:r>
            <a:r>
              <a:rPr lang="en-US" dirty="0" err="1">
                <a:latin typeface="Calibri"/>
                <a:cs typeface="Calibri"/>
              </a:rPr>
              <a:t>bvb</a:t>
            </a:r>
            <a:r>
              <a:rPr lang="en-US" dirty="0">
                <a:latin typeface="Calibri"/>
                <a:cs typeface="Calibri"/>
              </a:rPr>
              <a:t> de datasets van </a:t>
            </a:r>
            <a:r>
              <a:rPr lang="en-US" dirty="0" err="1">
                <a:latin typeface="Calibri"/>
                <a:cs typeface="Calibri"/>
              </a:rPr>
              <a:t>een</a:t>
            </a:r>
            <a:r>
              <a:rPr lang="en-US" dirty="0">
                <a:latin typeface="Calibri"/>
                <a:cs typeface="Calibri"/>
              </a:rPr>
              <a:t> </a:t>
            </a:r>
            <a:r>
              <a:rPr lang="en-US" dirty="0" err="1">
                <a:latin typeface="Calibri"/>
                <a:cs typeface="Calibri"/>
              </a:rPr>
              <a:t>organisatie</a:t>
            </a:r>
            <a:r>
              <a:rPr lang="en-US" dirty="0">
                <a:latin typeface="Calibri"/>
                <a:cs typeface="Calibri"/>
              </a:rPr>
              <a:t> die </a:t>
            </a:r>
            <a:r>
              <a:rPr lang="en-US" dirty="0" err="1">
                <a:latin typeface="Calibri"/>
                <a:cs typeface="Calibri"/>
              </a:rPr>
              <a:t>ophoudt</a:t>
            </a:r>
            <a:r>
              <a:rPr lang="en-US" dirty="0">
                <a:latin typeface="Calibri"/>
                <a:cs typeface="Calibri"/>
              </a:rPr>
              <a:t> </a:t>
            </a:r>
            <a:r>
              <a:rPr lang="en-US" dirty="0" err="1">
                <a:latin typeface="Calibri"/>
                <a:cs typeface="Calibri"/>
              </a:rPr>
              <a:t>te</a:t>
            </a:r>
            <a:r>
              <a:rPr lang="en-US" dirty="0">
                <a:latin typeface="Calibri"/>
                <a:cs typeface="Calibri"/>
              </a:rPr>
              <a:t> </a:t>
            </a:r>
            <a:r>
              <a:rPr lang="en-US" dirty="0" err="1">
                <a:latin typeface="Calibri"/>
                <a:cs typeface="Calibri"/>
              </a:rPr>
              <a:t>bestaan</a:t>
            </a:r>
            <a:r>
              <a:rPr lang="en-US" dirty="0">
                <a:latin typeface="Calibri"/>
                <a:cs typeface="Calibri"/>
              </a:rPr>
              <a:t>, </a:t>
            </a:r>
            <a:r>
              <a:rPr lang="en-US" dirty="0" err="1">
                <a:latin typeface="Calibri"/>
                <a:cs typeface="Calibri"/>
              </a:rPr>
              <a:t>te</a:t>
            </a:r>
            <a:r>
              <a:rPr lang="en-US" dirty="0">
                <a:latin typeface="Calibri"/>
                <a:cs typeface="Calibri"/>
              </a:rPr>
              <a:t> </a:t>
            </a:r>
            <a:r>
              <a:rPr lang="en-US" dirty="0" err="1">
                <a:latin typeface="Calibri"/>
                <a:cs typeface="Calibri"/>
              </a:rPr>
              <a:t>verwijderen</a:t>
            </a:r>
            <a:r>
              <a:rPr lang="en-US" dirty="0">
                <a:latin typeface="Calibri"/>
                <a:cs typeface="Calibri"/>
              </a:rPr>
              <a:t>.</a:t>
            </a:r>
            <a:endParaRPr lang="nl-NL" dirty="0"/>
          </a:p>
        </p:txBody>
      </p:sp>
      <p:sp>
        <p:nvSpPr>
          <p:cNvPr id="4" name="Tijdelijke aanduiding voor dianumm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41</a:t>
            </a:fld>
            <a:endParaRPr lang="nl-BE">
              <a:latin typeface="FlandersArtSans-Regular" panose="00000500000000000000" pitchFamily="2" charset="0"/>
            </a:endParaRPr>
          </a:p>
        </p:txBody>
      </p:sp>
    </p:spTree>
    <p:extLst>
      <p:ext uri="{BB962C8B-B14F-4D97-AF65-F5344CB8AC3E}">
        <p14:creationId xmlns:p14="http://schemas.microsoft.com/office/powerpoint/2010/main" val="1499514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0815" indent="-170815">
              <a:buNone/>
            </a:pPr>
            <a:endParaRPr lang="nl-NL" dirty="0"/>
          </a:p>
        </p:txBody>
      </p:sp>
      <p:sp>
        <p:nvSpPr>
          <p:cNvPr id="4" name="Tijdelijke aanduiding voor dianumm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42</a:t>
            </a:fld>
            <a:endParaRPr lang="nl-BE">
              <a:latin typeface="FlandersArtSans-Regular" panose="00000500000000000000" pitchFamily="2" charset="0"/>
            </a:endParaRPr>
          </a:p>
        </p:txBody>
      </p:sp>
    </p:spTree>
    <p:extLst>
      <p:ext uri="{BB962C8B-B14F-4D97-AF65-F5344CB8AC3E}">
        <p14:creationId xmlns:p14="http://schemas.microsoft.com/office/powerpoint/2010/main" val="3920482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0815" indent="-170815">
              <a:buNone/>
            </a:pPr>
            <a:endParaRPr lang="en-US">
              <a:latin typeface="Calibri"/>
              <a:cs typeface="Calibri"/>
            </a:endParaRPr>
          </a:p>
          <a:p>
            <a:pPr marL="170815" indent="-170815">
              <a:buNone/>
            </a:pPr>
            <a:endParaRPr lang="en-US" dirty="0">
              <a:latin typeface="Calibri"/>
              <a:cs typeface="Calibri"/>
            </a:endParaRPr>
          </a:p>
        </p:txBody>
      </p:sp>
      <p:sp>
        <p:nvSpPr>
          <p:cNvPr id="4" name="Tijdelijke aanduiding voor dianumm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48</a:t>
            </a:fld>
            <a:endParaRPr lang="nl-BE">
              <a:latin typeface="FlandersArtSans-Regular" panose="00000500000000000000" pitchFamily="2" charset="0"/>
            </a:endParaRPr>
          </a:p>
        </p:txBody>
      </p:sp>
    </p:spTree>
    <p:extLst>
      <p:ext uri="{BB962C8B-B14F-4D97-AF65-F5344CB8AC3E}">
        <p14:creationId xmlns:p14="http://schemas.microsoft.com/office/powerpoint/2010/main" val="3404955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1D57D71-DFD4-49A2-8FE9-9156F9579F84}" type="slidenum">
              <a:rPr lang="nl-BE" smtClean="0">
                <a:latin typeface="FlandersArtSans-Regular" panose="00000500000000000000" pitchFamily="2" charset="0"/>
              </a:rPr>
              <a:t>6</a:t>
            </a:fld>
            <a:endParaRPr lang="nl-BE">
              <a:latin typeface="FlandersArtSans-Regular" panose="00000500000000000000" pitchFamily="2" charset="0"/>
            </a:endParaRPr>
          </a:p>
        </p:txBody>
      </p:sp>
    </p:spTree>
    <p:extLst>
      <p:ext uri="{BB962C8B-B14F-4D97-AF65-F5344CB8AC3E}">
        <p14:creationId xmlns:p14="http://schemas.microsoft.com/office/powerpoint/2010/main" val="2272794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7</a:t>
            </a:fld>
            <a:endParaRPr lang="nl-BE">
              <a:latin typeface="FlandersArtSans-Regular" panose="00000500000000000000" pitchFamily="2" charset="0"/>
            </a:endParaRPr>
          </a:p>
        </p:txBody>
      </p:sp>
    </p:spTree>
    <p:extLst>
      <p:ext uri="{BB962C8B-B14F-4D97-AF65-F5344CB8AC3E}">
        <p14:creationId xmlns:p14="http://schemas.microsoft.com/office/powerpoint/2010/main" val="1502089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8</a:t>
            </a:fld>
            <a:endParaRPr lang="nl-BE">
              <a:latin typeface="FlandersArtSans-Regular" panose="00000500000000000000" pitchFamily="2" charset="0"/>
            </a:endParaRPr>
          </a:p>
        </p:txBody>
      </p:sp>
    </p:spTree>
    <p:extLst>
      <p:ext uri="{BB962C8B-B14F-4D97-AF65-F5344CB8AC3E}">
        <p14:creationId xmlns:p14="http://schemas.microsoft.com/office/powerpoint/2010/main" val="3065797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nl-BE" dirty="0"/>
          </a:p>
        </p:txBody>
      </p:sp>
      <p:sp>
        <p:nvSpPr>
          <p:cNvPr id="4" name="Slide Number Placehold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10</a:t>
            </a:fld>
            <a:endParaRPr lang="nl-BE">
              <a:latin typeface="FlandersArtSans-Regular" panose="00000500000000000000" pitchFamily="2" charset="0"/>
            </a:endParaRPr>
          </a:p>
        </p:txBody>
      </p:sp>
    </p:spTree>
    <p:extLst>
      <p:ext uri="{BB962C8B-B14F-4D97-AF65-F5344CB8AC3E}">
        <p14:creationId xmlns:p14="http://schemas.microsoft.com/office/powerpoint/2010/main" val="1579601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12</a:t>
            </a:fld>
            <a:endParaRPr lang="nl-BE">
              <a:latin typeface="FlandersArtSans-Regular" panose="00000500000000000000" pitchFamily="2" charset="0"/>
            </a:endParaRPr>
          </a:p>
        </p:txBody>
      </p:sp>
    </p:spTree>
    <p:extLst>
      <p:ext uri="{BB962C8B-B14F-4D97-AF65-F5344CB8AC3E}">
        <p14:creationId xmlns:p14="http://schemas.microsoft.com/office/powerpoint/2010/main" val="2294240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0815" indent="-170815">
              <a:buNone/>
            </a:pPr>
            <a:endParaRPr lang="en-US" dirty="0">
              <a:latin typeface="Calibri"/>
              <a:cs typeface="Calibri"/>
            </a:endParaRPr>
          </a:p>
        </p:txBody>
      </p:sp>
      <p:sp>
        <p:nvSpPr>
          <p:cNvPr id="4" name="Tijdelijke aanduiding voor dianumm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32</a:t>
            </a:fld>
            <a:endParaRPr lang="nl-BE">
              <a:latin typeface="FlandersArtSans-Regular" panose="00000500000000000000" pitchFamily="2" charset="0"/>
            </a:endParaRPr>
          </a:p>
        </p:txBody>
      </p:sp>
    </p:spTree>
    <p:extLst>
      <p:ext uri="{BB962C8B-B14F-4D97-AF65-F5344CB8AC3E}">
        <p14:creationId xmlns:p14="http://schemas.microsoft.com/office/powerpoint/2010/main" val="2571648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0815" indent="-170815">
              <a:buNone/>
            </a:pPr>
            <a:endParaRPr lang="en-US" dirty="0">
              <a:latin typeface="Calibri"/>
              <a:cs typeface="Calibri"/>
            </a:endParaRPr>
          </a:p>
        </p:txBody>
      </p:sp>
      <p:sp>
        <p:nvSpPr>
          <p:cNvPr id="4" name="Tijdelijke aanduiding voor dianumm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33</a:t>
            </a:fld>
            <a:endParaRPr lang="nl-BE">
              <a:latin typeface="FlandersArtSans-Regular" panose="00000500000000000000" pitchFamily="2" charset="0"/>
            </a:endParaRPr>
          </a:p>
        </p:txBody>
      </p:sp>
    </p:spTree>
    <p:extLst>
      <p:ext uri="{BB962C8B-B14F-4D97-AF65-F5344CB8AC3E}">
        <p14:creationId xmlns:p14="http://schemas.microsoft.com/office/powerpoint/2010/main" val="745476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35</a:t>
            </a:fld>
            <a:endParaRPr lang="nl-BE">
              <a:latin typeface="FlandersArtSans-Regular" panose="00000500000000000000" pitchFamily="2" charset="0"/>
            </a:endParaRPr>
          </a:p>
        </p:txBody>
      </p:sp>
    </p:spTree>
    <p:extLst>
      <p:ext uri="{BB962C8B-B14F-4D97-AF65-F5344CB8AC3E}">
        <p14:creationId xmlns:p14="http://schemas.microsoft.com/office/powerpoint/2010/main" val="37726672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p:spTree>
      <p:nvGrpSpPr>
        <p:cNvPr id="1" name=""/>
        <p:cNvGrpSpPr/>
        <p:nvPr/>
      </p:nvGrpSpPr>
      <p:grpSpPr>
        <a:xfrm>
          <a:off x="0" y="0"/>
          <a:ext cx="0" cy="0"/>
          <a:chOff x="0" y="0"/>
          <a:chExt cx="0" cy="0"/>
        </a:xfrm>
      </p:grpSpPr>
      <p:sp>
        <p:nvSpPr>
          <p:cNvPr id="54" name="Shape 54"/>
          <p:cNvSpPr/>
          <p:nvPr userDrawn="1"/>
        </p:nvSpPr>
        <p:spPr>
          <a:xfrm>
            <a:off x="2" y="0"/>
            <a:ext cx="9615725"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37"/>
                </a:moveTo>
                <a:lnTo>
                  <a:pt x="18835" y="0"/>
                </a:lnTo>
                <a:lnTo>
                  <a:pt x="21600" y="21600"/>
                </a:lnTo>
                <a:lnTo>
                  <a:pt x="33" y="21600"/>
                </a:lnTo>
                <a:lnTo>
                  <a:pt x="0" y="37"/>
                </a:lnTo>
                <a:close/>
              </a:path>
            </a:pathLst>
          </a:cu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56" name="image3.png"/>
          <p:cNvPicPr/>
          <p:nvPr/>
        </p:nvPicPr>
        <p:blipFill>
          <a:blip r:embed="rId2">
            <a:extLst/>
          </a:blip>
          <a:stretch>
            <a:fillRect/>
          </a:stretch>
        </p:blipFill>
        <p:spPr>
          <a:xfrm>
            <a:off x="700173" y="692695"/>
            <a:ext cx="1950001" cy="734484"/>
          </a:xfrm>
          <a:prstGeom prst="rect">
            <a:avLst/>
          </a:prstGeom>
          <a:ln w="12700">
            <a:miter lim="400000"/>
          </a:ln>
        </p:spPr>
      </p:pic>
      <p:sp>
        <p:nvSpPr>
          <p:cNvPr id="9" name="Subtitle 2"/>
          <p:cNvSpPr>
            <a:spLocks noGrp="1"/>
          </p:cNvSpPr>
          <p:nvPr>
            <p:ph type="subTitle" idx="1"/>
          </p:nvPr>
        </p:nvSpPr>
        <p:spPr>
          <a:xfrm>
            <a:off x="1028711" y="4509834"/>
            <a:ext cx="7434681" cy="1112525"/>
          </a:xfrm>
        </p:spPr>
        <p:txBody>
          <a:bodyPr/>
          <a:lstStyle>
            <a:lvl1pPr marL="0" indent="0" algn="l">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10" name="Shape 7"/>
          <p:cNvSpPr>
            <a:spLocks noGrp="1"/>
          </p:cNvSpPr>
          <p:nvPr>
            <p:ph type="title"/>
          </p:nvPr>
        </p:nvSpPr>
        <p:spPr>
          <a:xfrm>
            <a:off x="1028712" y="1551752"/>
            <a:ext cx="7434681" cy="2794621"/>
          </a:xfrm>
          <a:prstGeom prst="rect">
            <a:avLst/>
          </a:prstGeom>
        </p:spPr>
        <p:txBody>
          <a:bodyPr anchor="b"/>
          <a:lstStyle>
            <a:lvl1pPr algn="l">
              <a:defRPr sz="3600">
                <a:solidFill>
                  <a:schemeClr val="tx1"/>
                </a:solidFill>
                <a:latin typeface="FlandersArtSans-Bold" panose="00000800000000000000" pitchFamily="2" charset="0"/>
              </a:defRPr>
            </a:lvl1pPr>
          </a:lstStyle>
          <a:p>
            <a:pPr lvl="0">
              <a:defRPr sz="1800" b="0"/>
            </a:pPr>
            <a:r>
              <a:rPr lang="nl-NL" sz="3600" b="1"/>
              <a:t>Klik om de stijl te bewerken</a:t>
            </a:r>
            <a:endParaRPr sz="3600" b="1"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0172" y="5770201"/>
            <a:ext cx="1525527" cy="396241"/>
          </a:xfrm>
          <a:prstGeom prst="rect">
            <a:avLst/>
          </a:prstGeom>
        </p:spPr>
      </p:pic>
      <p:sp>
        <p:nvSpPr>
          <p:cNvPr id="16" name="TextBox 15"/>
          <p:cNvSpPr txBox="1"/>
          <p:nvPr userDrawn="1"/>
        </p:nvSpPr>
        <p:spPr>
          <a:xfrm>
            <a:off x="6591183" y="5889445"/>
            <a:ext cx="3198355"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197065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oud met bijschrift">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662524" y="365128"/>
            <a:ext cx="3023824" cy="1325563"/>
          </a:xfrm>
          <a:prstGeom prst="rect">
            <a:avLst/>
          </a:prstGeom>
        </p:spPr>
        <p:txBody>
          <a:bodyPr vert="horz" lIns="91440" tIns="45720" rIns="91440" bIns="45720" rtlCol="0" anchor="t">
            <a:normAutofit/>
          </a:bodyPr>
          <a:lstStyle>
            <a:lvl1pPr>
              <a:defRPr sz="2400">
                <a:latin typeface="FlandersArtSans-Bold" panose="00000800000000000000" pitchFamily="2" charset="0"/>
              </a:defRPr>
            </a:lvl1pPr>
          </a:lstStyle>
          <a:p>
            <a:r>
              <a:rPr lang="nl-NL"/>
              <a:t>Klik om de stijl te bewerken</a:t>
            </a:r>
            <a:endParaRPr lang="nl-BE" dirty="0"/>
          </a:p>
        </p:txBody>
      </p:sp>
      <p:sp>
        <p:nvSpPr>
          <p:cNvPr id="7" name="Shape 40"/>
          <p:cNvSpPr>
            <a:spLocks noGrp="1"/>
          </p:cNvSpPr>
          <p:nvPr>
            <p:ph type="body" idx="1"/>
          </p:nvPr>
        </p:nvSpPr>
        <p:spPr>
          <a:xfrm>
            <a:off x="662524" y="5892601"/>
            <a:ext cx="3023824" cy="581943"/>
          </a:xfrm>
          <a:prstGeom prst="rect">
            <a:avLst/>
          </a:prstGeom>
        </p:spPr>
        <p:txBody>
          <a:bodyPr/>
          <a:lstStyle>
            <a:lvl1pPr marL="0" indent="0">
              <a:spcBef>
                <a:spcPts val="300"/>
              </a:spcBef>
              <a:buSzTx/>
              <a:buFontTx/>
              <a:buNone/>
              <a:defRPr sz="1400">
                <a:latin typeface="FlandersArtSans-Regular" panose="00000500000000000000" pitchFamily="2" charset="0"/>
              </a:defRPr>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lang="nl-NL" sz="1400"/>
              <a:t>Tekststijl van het model bewerken</a:t>
            </a:r>
          </a:p>
        </p:txBody>
      </p:sp>
      <p:sp>
        <p:nvSpPr>
          <p:cNvPr id="10" name="Content Placeholder 2"/>
          <p:cNvSpPr>
            <a:spLocks noGrp="1"/>
          </p:cNvSpPr>
          <p:nvPr>
            <p:ph sz="quarter" idx="10"/>
          </p:nvPr>
        </p:nvSpPr>
        <p:spPr>
          <a:xfrm>
            <a:off x="3842570" y="365126"/>
            <a:ext cx="5382393" cy="6109416"/>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Tekststijl van het model bewerken</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12"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3"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Tree>
    <p:extLst>
      <p:ext uri="{BB962C8B-B14F-4D97-AF65-F5344CB8AC3E}">
        <p14:creationId xmlns:p14="http://schemas.microsoft.com/office/powerpoint/2010/main" val="180917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bijschrift">
    <p:spTree>
      <p:nvGrpSpPr>
        <p:cNvPr id="1" name=""/>
        <p:cNvGrpSpPr/>
        <p:nvPr/>
      </p:nvGrpSpPr>
      <p:grpSpPr>
        <a:xfrm>
          <a:off x="0" y="0"/>
          <a:ext cx="0" cy="0"/>
          <a:chOff x="0" y="0"/>
          <a:chExt cx="0" cy="0"/>
        </a:xfrm>
      </p:grpSpPr>
      <p:sp>
        <p:nvSpPr>
          <p:cNvPr id="40" name="Shape 40"/>
          <p:cNvSpPr>
            <a:spLocks noGrp="1"/>
          </p:cNvSpPr>
          <p:nvPr>
            <p:ph type="body" idx="1"/>
          </p:nvPr>
        </p:nvSpPr>
        <p:spPr>
          <a:xfrm>
            <a:off x="1432474" y="5817248"/>
            <a:ext cx="6963661" cy="581943"/>
          </a:xfrm>
          <a:prstGeom prst="rect">
            <a:avLst/>
          </a:prstGeom>
        </p:spPr>
        <p:txBody>
          <a:bodyPr/>
          <a:lstStyle>
            <a:lvl1pPr marL="0" indent="0">
              <a:spcBef>
                <a:spcPts val="300"/>
              </a:spcBef>
              <a:buSzTx/>
              <a:buFontTx/>
              <a:buNone/>
              <a:defRPr sz="1400">
                <a:latin typeface="FlandersArtSans-Regular" panose="00000500000000000000" pitchFamily="2" charset="0"/>
              </a:defRPr>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lang="nl-NL" sz="1400"/>
              <a:t>Tekststijl van het model bewerken</a:t>
            </a:r>
          </a:p>
        </p:txBody>
      </p:sp>
      <p:sp>
        <p:nvSpPr>
          <p:cNvPr id="3" name="Picture Placeholder 2"/>
          <p:cNvSpPr>
            <a:spLocks noGrp="1"/>
          </p:cNvSpPr>
          <p:nvPr>
            <p:ph type="pic" sz="quarter" idx="10"/>
          </p:nvPr>
        </p:nvSpPr>
        <p:spPr>
          <a:xfrm>
            <a:off x="1432472" y="1499129"/>
            <a:ext cx="6963662" cy="4168466"/>
          </a:xfrm>
        </p:spPr>
        <p:txBody>
          <a:bodyPr/>
          <a:lstStyle>
            <a:lvl1pPr marL="0" indent="0">
              <a:buNone/>
              <a:defRPr>
                <a:latin typeface="FlandersArtSans-Regular" panose="00000500000000000000" pitchFamily="2" charset="0"/>
              </a:defRPr>
            </a:lvl1pPr>
          </a:lstStyle>
          <a:p>
            <a:r>
              <a:rPr lang="nl-NL"/>
              <a:t>Klik op het pictogram als u een afbeelding wilt toevoegen</a:t>
            </a:r>
            <a:endParaRPr lang="nl-BE" dirty="0"/>
          </a:p>
        </p:txBody>
      </p:sp>
      <p:sp>
        <p:nvSpPr>
          <p:cNvPr id="11"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12"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3"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Tree>
    <p:extLst>
      <p:ext uri="{BB962C8B-B14F-4D97-AF65-F5344CB8AC3E}">
        <p14:creationId xmlns:p14="http://schemas.microsoft.com/office/powerpoint/2010/main" val="319796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154" y="-21307"/>
            <a:ext cx="8762846" cy="5643664"/>
          </a:xfrm>
          <a:prstGeom prst="rect">
            <a:avLst/>
          </a:prstGeom>
        </p:spPr>
      </p:pic>
      <p:sp>
        <p:nvSpPr>
          <p:cNvPr id="15" name="Shape 108"/>
          <p:cNvSpPr/>
          <p:nvPr userDrawn="1"/>
        </p:nvSpPr>
        <p:spPr>
          <a:xfrm>
            <a:off x="1" y="-21306"/>
            <a:ext cx="6861969" cy="68793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215" y="0"/>
                </a:lnTo>
                <a:lnTo>
                  <a:pt x="21600" y="21600"/>
                </a:lnTo>
                <a:lnTo>
                  <a:pt x="34" y="21600"/>
                </a:lnTo>
                <a:lnTo>
                  <a:pt x="0" y="0"/>
                </a:lnTo>
                <a:close/>
              </a:path>
            </a:pathLst>
          </a:cu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6" name="image3.png"/>
          <p:cNvPicPr/>
          <p:nvPr userDrawn="1"/>
        </p:nvPicPr>
        <p:blipFill>
          <a:blip r:embed="rId3">
            <a:extLst/>
          </a:blip>
          <a:stretch>
            <a:fillRect/>
          </a:stretch>
        </p:blipFill>
        <p:spPr>
          <a:xfrm>
            <a:off x="700173" y="692695"/>
            <a:ext cx="1950001" cy="734484"/>
          </a:xfrm>
          <a:prstGeom prst="rect">
            <a:avLst/>
          </a:prstGeom>
          <a:ln w="12700">
            <a:miter lim="400000"/>
          </a:ln>
        </p:spPr>
      </p:pic>
      <p:sp>
        <p:nvSpPr>
          <p:cNvPr id="10" name="Subtitle 2"/>
          <p:cNvSpPr>
            <a:spLocks noGrp="1"/>
          </p:cNvSpPr>
          <p:nvPr>
            <p:ph type="subTitle" idx="1"/>
          </p:nvPr>
        </p:nvSpPr>
        <p:spPr>
          <a:xfrm>
            <a:off x="1028712" y="4509834"/>
            <a:ext cx="5094419" cy="1112525"/>
          </a:xfrm>
        </p:spPr>
        <p:txBody>
          <a:bodyPr/>
          <a:lstStyle>
            <a:lvl1pPr marL="0" indent="0" algn="l">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12" name="Shape 7"/>
          <p:cNvSpPr>
            <a:spLocks noGrp="1"/>
          </p:cNvSpPr>
          <p:nvPr>
            <p:ph type="title"/>
          </p:nvPr>
        </p:nvSpPr>
        <p:spPr>
          <a:xfrm>
            <a:off x="1028711" y="1551752"/>
            <a:ext cx="4236324" cy="2794621"/>
          </a:xfrm>
          <a:prstGeom prst="rect">
            <a:avLst/>
          </a:prstGeom>
        </p:spPr>
        <p:txBody>
          <a:bodyPr anchor="b"/>
          <a:lstStyle>
            <a:lvl1pPr algn="l">
              <a:defRPr sz="3600">
                <a:solidFill>
                  <a:schemeClr val="tx1"/>
                </a:solidFill>
                <a:latin typeface="FlandersArtSans-Bold" panose="00000800000000000000" pitchFamily="2" charset="0"/>
              </a:defRPr>
            </a:lvl1pPr>
          </a:lstStyle>
          <a:p>
            <a:pPr lvl="0">
              <a:defRPr sz="1800" b="0"/>
            </a:pPr>
            <a:r>
              <a:rPr lang="nl-NL" sz="3600" b="1"/>
              <a:t>Klik om de stijl te bewerken</a:t>
            </a:r>
            <a:endParaRPr sz="3600" b="1" dirty="0"/>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0172" y="5770201"/>
            <a:ext cx="1525527" cy="396241"/>
          </a:xfrm>
          <a:prstGeom prst="rect">
            <a:avLst/>
          </a:prstGeom>
        </p:spPr>
      </p:pic>
      <p:sp>
        <p:nvSpPr>
          <p:cNvPr id="17" name="TextBox 16"/>
          <p:cNvSpPr txBox="1"/>
          <p:nvPr userDrawn="1"/>
        </p:nvSpPr>
        <p:spPr>
          <a:xfrm>
            <a:off x="6591183" y="5889445"/>
            <a:ext cx="3198355"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670730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0490" y="1"/>
            <a:ext cx="9555510" cy="5622356"/>
          </a:xfrm>
          <a:prstGeom prst="rect">
            <a:avLst/>
          </a:prstGeom>
          <a:noFill/>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0172" y="5770201"/>
            <a:ext cx="1525527" cy="396241"/>
          </a:xfrm>
          <a:prstGeom prst="rect">
            <a:avLst/>
          </a:prstGeom>
        </p:spPr>
      </p:pic>
      <p:sp>
        <p:nvSpPr>
          <p:cNvPr id="12" name="Shape 7"/>
          <p:cNvSpPr>
            <a:spLocks noGrp="1"/>
          </p:cNvSpPr>
          <p:nvPr>
            <p:ph type="title"/>
          </p:nvPr>
        </p:nvSpPr>
        <p:spPr>
          <a:xfrm>
            <a:off x="1028712" y="1551752"/>
            <a:ext cx="7429500" cy="2794621"/>
          </a:xfrm>
          <a:prstGeom prst="rect">
            <a:avLst/>
          </a:prstGeom>
          <a:noFill/>
        </p:spPr>
        <p:txBody>
          <a:bodyPr anchor="b"/>
          <a:lstStyle>
            <a:lvl1pPr algn="l">
              <a:defRPr sz="3600">
                <a:solidFill>
                  <a:schemeClr val="accent1"/>
                </a:solidFill>
                <a:latin typeface="FlandersArtSans-Bold" panose="00000800000000000000" pitchFamily="2" charset="0"/>
              </a:defRPr>
            </a:lvl1pPr>
          </a:lstStyle>
          <a:p>
            <a:pPr lvl="0">
              <a:defRPr sz="1800" b="0"/>
            </a:pPr>
            <a:r>
              <a:rPr lang="nl-NL" sz="3600" b="1"/>
              <a:t>Klik om de stijl te bewerken</a:t>
            </a:r>
            <a:endParaRPr sz="3600" b="1" dirty="0"/>
          </a:p>
        </p:txBody>
      </p:sp>
      <p:sp>
        <p:nvSpPr>
          <p:cNvPr id="13" name="Shape 2"/>
          <p:cNvSpPr/>
          <p:nvPr userDrawn="1"/>
        </p:nvSpPr>
        <p:spPr>
          <a:xfrm>
            <a:off x="0" y="0"/>
            <a:ext cx="350489"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0171" y="687274"/>
            <a:ext cx="1950000" cy="701014"/>
          </a:xfrm>
          <a:prstGeom prst="rect">
            <a:avLst/>
          </a:prstGeom>
        </p:spPr>
      </p:pic>
      <p:sp>
        <p:nvSpPr>
          <p:cNvPr id="14" name="TextBox 13"/>
          <p:cNvSpPr txBox="1"/>
          <p:nvPr userDrawn="1"/>
        </p:nvSpPr>
        <p:spPr>
          <a:xfrm>
            <a:off x="6591183" y="5889445"/>
            <a:ext cx="3198355"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
        <p:nvSpPr>
          <p:cNvPr id="11" name="Subtitle 2"/>
          <p:cNvSpPr>
            <a:spLocks noGrp="1"/>
          </p:cNvSpPr>
          <p:nvPr>
            <p:ph type="subTitle" idx="1"/>
          </p:nvPr>
        </p:nvSpPr>
        <p:spPr>
          <a:xfrm>
            <a:off x="1028712" y="4509834"/>
            <a:ext cx="7429501" cy="948859"/>
          </a:xfrm>
          <a:noFill/>
        </p:spPr>
        <p:txBody>
          <a:bodyPr/>
          <a:lstStyle>
            <a:lvl1pPr marL="0" indent="0" algn="l">
              <a:buNone/>
              <a:defRPr sz="2400">
                <a:solidFill>
                  <a:schemeClr val="bg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Tree>
    <p:extLst>
      <p:ext uri="{BB962C8B-B14F-4D97-AF65-F5344CB8AC3E}">
        <p14:creationId xmlns:p14="http://schemas.microsoft.com/office/powerpoint/2010/main" val="1036797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ussentitel">
    <p:spTree>
      <p:nvGrpSpPr>
        <p:cNvPr id="1" name=""/>
        <p:cNvGrpSpPr/>
        <p:nvPr/>
      </p:nvGrpSpPr>
      <p:grpSpPr>
        <a:xfrm>
          <a:off x="0" y="0"/>
          <a:ext cx="0" cy="0"/>
          <a:chOff x="0" y="0"/>
          <a:chExt cx="0" cy="0"/>
        </a:xfrm>
      </p:grpSpPr>
      <p:sp>
        <p:nvSpPr>
          <p:cNvPr id="7" name="Shape 7"/>
          <p:cNvSpPr>
            <a:spLocks noGrp="1"/>
          </p:cNvSpPr>
          <p:nvPr>
            <p:ph type="title"/>
          </p:nvPr>
        </p:nvSpPr>
        <p:spPr>
          <a:xfrm>
            <a:off x="974559" y="2002534"/>
            <a:ext cx="8420101" cy="2794621"/>
          </a:xfrm>
          <a:prstGeom prst="rect">
            <a:avLst/>
          </a:prstGeom>
        </p:spPr>
        <p:txBody>
          <a:bodyPr anchor="b"/>
          <a:lstStyle>
            <a:lvl1pPr algn="r">
              <a:defRPr sz="3600">
                <a:latin typeface="FlandersArtSans-Bold" panose="00000800000000000000" pitchFamily="2" charset="0"/>
              </a:defRPr>
            </a:lvl1pPr>
          </a:lstStyle>
          <a:p>
            <a:pPr lvl="0">
              <a:defRPr sz="1800" b="0"/>
            </a:pPr>
            <a:r>
              <a:rPr lang="nl-NL" sz="3600" b="1"/>
              <a:t>Klik om de stijl te bewerken</a:t>
            </a:r>
            <a:endParaRPr sz="3600" b="1" dirty="0"/>
          </a:p>
        </p:txBody>
      </p:sp>
      <p:sp>
        <p:nvSpPr>
          <p:cNvPr id="4" name="Subtitle 2"/>
          <p:cNvSpPr>
            <a:spLocks noGrp="1"/>
          </p:cNvSpPr>
          <p:nvPr>
            <p:ph type="subTitle" idx="1"/>
          </p:nvPr>
        </p:nvSpPr>
        <p:spPr>
          <a:xfrm>
            <a:off x="1965158" y="4941168"/>
            <a:ext cx="7429500" cy="1655762"/>
          </a:xfrm>
        </p:spPr>
        <p:txBody>
          <a:bodyPr/>
          <a:lstStyle>
            <a:lvl1pPr marL="0" indent="0" algn="r">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Tree>
    <p:extLst>
      <p:ext uri="{BB962C8B-B14F-4D97-AF65-F5344CB8AC3E}">
        <p14:creationId xmlns:p14="http://schemas.microsoft.com/office/powerpoint/2010/main" val="838207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ussentitel 2">
    <p:spTree>
      <p:nvGrpSpPr>
        <p:cNvPr id="1" name=""/>
        <p:cNvGrpSpPr/>
        <p:nvPr/>
      </p:nvGrpSpPr>
      <p:grpSpPr>
        <a:xfrm>
          <a:off x="0" y="0"/>
          <a:ext cx="0" cy="0"/>
          <a:chOff x="0" y="0"/>
          <a:chExt cx="0" cy="0"/>
        </a:xfrm>
      </p:grpSpPr>
      <p:pic>
        <p:nvPicPr>
          <p:cNvPr id="10" name="image1.png"/>
          <p:cNvPicPr/>
          <p:nvPr/>
        </p:nvPicPr>
        <p:blipFill>
          <a:blip r:embed="rId2">
            <a:extLst/>
          </a:blip>
          <a:srcRect l="763" t="1399" r="6439" b="3435"/>
          <a:stretch>
            <a:fillRect/>
          </a:stretch>
        </p:blipFill>
        <p:spPr>
          <a:xfrm>
            <a:off x="350488" y="-1"/>
            <a:ext cx="9555512" cy="6858001"/>
          </a:xfrm>
          <a:prstGeom prst="rect">
            <a:avLst/>
          </a:prstGeom>
          <a:ln w="12700">
            <a:miter lim="400000"/>
          </a:ln>
        </p:spPr>
      </p:pic>
      <p:sp>
        <p:nvSpPr>
          <p:cNvPr id="5" name="Subtitle 2"/>
          <p:cNvSpPr>
            <a:spLocks noGrp="1"/>
          </p:cNvSpPr>
          <p:nvPr>
            <p:ph type="subTitle" idx="1"/>
          </p:nvPr>
        </p:nvSpPr>
        <p:spPr>
          <a:xfrm>
            <a:off x="1965158" y="4941168"/>
            <a:ext cx="7429500" cy="1655762"/>
          </a:xfrm>
        </p:spPr>
        <p:txBody>
          <a:bodyPr/>
          <a:lstStyle>
            <a:lvl1pPr marL="0" indent="0" algn="r">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6" name="Shape 7"/>
          <p:cNvSpPr>
            <a:spLocks noGrp="1"/>
          </p:cNvSpPr>
          <p:nvPr>
            <p:ph type="title"/>
          </p:nvPr>
        </p:nvSpPr>
        <p:spPr>
          <a:xfrm>
            <a:off x="974559" y="2002534"/>
            <a:ext cx="8420101" cy="2794621"/>
          </a:xfrm>
          <a:prstGeom prst="rect">
            <a:avLst/>
          </a:prstGeom>
        </p:spPr>
        <p:txBody>
          <a:bodyPr anchor="b"/>
          <a:lstStyle>
            <a:lvl1pPr algn="r">
              <a:defRPr sz="3600">
                <a:latin typeface="FlandersArtSans-Bold" panose="00000800000000000000" pitchFamily="2" charset="0"/>
              </a:defRPr>
            </a:lvl1pPr>
          </a:lstStyle>
          <a:p>
            <a:pPr lvl="0">
              <a:defRPr sz="1800" b="0"/>
            </a:pPr>
            <a:r>
              <a:rPr lang="nl-NL" sz="3600" b="1"/>
              <a:t>Klik om de stijl te bewerken</a:t>
            </a:r>
            <a:endParaRPr sz="3600" b="1" dirty="0"/>
          </a:p>
        </p:txBody>
      </p:sp>
    </p:spTree>
    <p:extLst>
      <p:ext uri="{BB962C8B-B14F-4D97-AF65-F5344CB8AC3E}">
        <p14:creationId xmlns:p14="http://schemas.microsoft.com/office/powerpoint/2010/main" val="2967338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Tekststijl van het model bewerken</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9"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11"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2"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Tree>
    <p:extLst>
      <p:ext uri="{BB962C8B-B14F-4D97-AF65-F5344CB8AC3E}">
        <p14:creationId xmlns:p14="http://schemas.microsoft.com/office/powerpoint/2010/main" val="288815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dubbele Inhoud">
    <p:spTree>
      <p:nvGrpSpPr>
        <p:cNvPr id="1" name=""/>
        <p:cNvGrpSpPr/>
        <p:nvPr/>
      </p:nvGrpSpPr>
      <p:grpSpPr>
        <a:xfrm>
          <a:off x="0" y="0"/>
          <a:ext cx="0" cy="0"/>
          <a:chOff x="0" y="0"/>
          <a:chExt cx="0" cy="0"/>
        </a:xfrm>
      </p:grpSpPr>
      <p:sp>
        <p:nvSpPr>
          <p:cNvPr id="9" name="Content Placeholder 2"/>
          <p:cNvSpPr>
            <a:spLocks noGrp="1"/>
          </p:cNvSpPr>
          <p:nvPr>
            <p:ph sz="quarter" idx="10"/>
          </p:nvPr>
        </p:nvSpPr>
        <p:spPr>
          <a:xfrm>
            <a:off x="681038" y="1482215"/>
            <a:ext cx="4184087" cy="4992328"/>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Tekststijl van het model bewerken</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11"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12"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3"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8" name="Content Placeholder 2"/>
          <p:cNvSpPr>
            <a:spLocks noGrp="1"/>
          </p:cNvSpPr>
          <p:nvPr>
            <p:ph sz="quarter" idx="11"/>
          </p:nvPr>
        </p:nvSpPr>
        <p:spPr>
          <a:xfrm>
            <a:off x="5040876" y="1482215"/>
            <a:ext cx="4184087" cy="4992328"/>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Tekststijl van het model bewerken</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Tree>
    <p:extLst>
      <p:ext uri="{BB962C8B-B14F-4D97-AF65-F5344CB8AC3E}">
        <p14:creationId xmlns:p14="http://schemas.microsoft.com/office/powerpoint/2010/main" val="260631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kel Titel">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9"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1"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Tree>
    <p:extLst>
      <p:ext uri="{BB962C8B-B14F-4D97-AF65-F5344CB8AC3E}">
        <p14:creationId xmlns:p14="http://schemas.microsoft.com/office/powerpoint/2010/main" val="2242918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o">
    <p:spTree>
      <p:nvGrpSpPr>
        <p:cNvPr id="1" name=""/>
        <p:cNvGrpSpPr/>
        <p:nvPr/>
      </p:nvGrpSpPr>
      <p:grpSpPr>
        <a:xfrm>
          <a:off x="0" y="0"/>
          <a:ext cx="0" cy="0"/>
          <a:chOff x="0" y="0"/>
          <a:chExt cx="0" cy="0"/>
        </a:xfrm>
      </p:grpSpPr>
      <p:sp>
        <p:nvSpPr>
          <p:cNvPr id="6"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9"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Tree>
    <p:extLst>
      <p:ext uri="{BB962C8B-B14F-4D97-AF65-F5344CB8AC3E}">
        <p14:creationId xmlns:p14="http://schemas.microsoft.com/office/powerpoint/2010/main" val="321565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1038" y="1482215"/>
            <a:ext cx="8543925" cy="4992328"/>
          </a:xfrm>
          <a:prstGeom prst="rect">
            <a:avLst/>
          </a:prstGeom>
        </p:spPr>
        <p:txBody>
          <a:bodyPr vert="horz" lIns="91440" tIns="45720" rIns="91440" bIns="45720" rtlCol="0">
            <a:normAutofit/>
          </a:body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Tekststijl van het model bewerken</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7" name="Shape 2"/>
          <p:cNvSpPr/>
          <p:nvPr userDrawn="1"/>
        </p:nvSpPr>
        <p:spPr>
          <a:xfrm>
            <a:off x="0" y="0"/>
            <a:ext cx="350489"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800"/>
          </a:p>
        </p:txBody>
      </p:sp>
      <p:sp>
        <p:nvSpPr>
          <p:cNvPr id="8"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9"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0"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Tree>
    <p:extLst>
      <p:ext uri="{BB962C8B-B14F-4D97-AF65-F5344CB8AC3E}">
        <p14:creationId xmlns:p14="http://schemas.microsoft.com/office/powerpoint/2010/main" val="71011395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p:txStyles>
    <p:title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p:titleStyle>
    <p:bodyStyle>
      <a:lvl1pPr marL="0" marR="0" indent="0" algn="l" defTabSz="914400" rtl="0" eaLnBrk="1" fontAlgn="auto" latinLnBrk="0" hangingPunct="1">
        <a:lnSpc>
          <a:spcPct val="100000"/>
        </a:lnSpc>
        <a:spcBef>
          <a:spcPts val="700"/>
        </a:spcBef>
        <a:spcAft>
          <a:spcPts val="0"/>
        </a:spcAft>
        <a:buClr>
          <a:schemeClr val="accent1"/>
        </a:buClr>
        <a:buSzPct val="100000"/>
        <a:buFont typeface="FlandersArtSans-Regular" panose="00000500000000000000" pitchFamily="2" charset="0"/>
        <a:buNone/>
        <a:tabLst/>
        <a:defRPr sz="2400" kern="1200">
          <a:solidFill>
            <a:schemeClr val="tx1"/>
          </a:solidFill>
          <a:latin typeface="+mn-lt"/>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mn-lt"/>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mn-lt"/>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mn-lt"/>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Informatievlaanderen/OSLO-Discussion/labels/Thema%2FDCAT-AP-VL"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test.data.vlaanderen.be/doc/applicatieprofiel/DCAT-AP-VL"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s://joinup.ec.europa.eu/release/dcat-ap/12"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test.data.vlaanderen.be/doc/applicatieprofiel/DCAT-AP-V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hyperlink" Target="https://data.vlaanderen.be/doc/licentie/"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hyperlink" Target="https://w3c.github.io/dxwg/dcat/" TargetMode="External"/><Relationship Id="rId2" Type="http://schemas.openxmlformats.org/officeDocument/2006/relationships/hyperlink" Target="https://joinup.ec.europa.eu/release/dcat-ap-v11" TargetMode="External"/><Relationship Id="rId1" Type="http://schemas.openxmlformats.org/officeDocument/2006/relationships/slideLayout" Target="../slideLayouts/slideLayout6.xml"/><Relationship Id="rId4" Type="http://schemas.openxmlformats.org/officeDocument/2006/relationships/hyperlink" Target="https://github.com/w3c/dxwg/issues"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opendata.vlaanderen.be/"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normAutofit fontScale="92500" lnSpcReduction="20000"/>
          </a:bodyPr>
          <a:lstStyle/>
          <a:p>
            <a:r>
              <a:rPr lang="nl-BE" dirty="0"/>
              <a:t>Bert Van Nuffelen - TenForce </a:t>
            </a:r>
          </a:p>
          <a:p>
            <a:r>
              <a:rPr lang="nl-BE" dirty="0"/>
              <a:t>Mathias De Schrijver – AIV</a:t>
            </a:r>
          </a:p>
          <a:p>
            <a:r>
              <a:rPr lang="nl-BE" dirty="0"/>
              <a:t>Dirk De Baere - AIV</a:t>
            </a:r>
          </a:p>
        </p:txBody>
      </p:sp>
      <p:sp>
        <p:nvSpPr>
          <p:cNvPr id="6" name="Title 5"/>
          <p:cNvSpPr>
            <a:spLocks noGrp="1"/>
          </p:cNvSpPr>
          <p:nvPr>
            <p:ph type="title"/>
          </p:nvPr>
        </p:nvSpPr>
        <p:spPr>
          <a:xfrm>
            <a:off x="1028710" y="1551752"/>
            <a:ext cx="5094419" cy="2794621"/>
          </a:xfrm>
        </p:spPr>
        <p:txBody>
          <a:bodyPr/>
          <a:lstStyle/>
          <a:p>
            <a:r>
              <a:rPr lang="nl-BE" dirty="0"/>
              <a:t>DCAT-AP Vlaanderen</a:t>
            </a:r>
            <a:br>
              <a:rPr lang="nl-BE" dirty="0"/>
            </a:br>
            <a:r>
              <a:rPr lang="nl-BE" dirty="0"/>
              <a:t>voorstelling standaard </a:t>
            </a:r>
            <a:br>
              <a:rPr lang="nl-BE" dirty="0"/>
            </a:br>
            <a:r>
              <a:rPr lang="nl-BE" dirty="0"/>
              <a:t>11 juni 2019</a:t>
            </a:r>
          </a:p>
        </p:txBody>
      </p:sp>
    </p:spTree>
    <p:extLst>
      <p:ext uri="{BB962C8B-B14F-4D97-AF65-F5344CB8AC3E}">
        <p14:creationId xmlns:p14="http://schemas.microsoft.com/office/powerpoint/2010/main" val="1472578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a:t>Erkenningsprocedure</a:t>
            </a:r>
          </a:p>
        </p:txBody>
      </p:sp>
      <p:sp>
        <p:nvSpPr>
          <p:cNvPr id="2" name="Slide Number Placeholder 1"/>
          <p:cNvSpPr>
            <a:spLocks noGrp="1"/>
          </p:cNvSpPr>
          <p:nvPr>
            <p:ph type="sldNum" sz="quarter" idx="4"/>
          </p:nvPr>
        </p:nvSpPr>
        <p:spPr/>
        <p:txBody>
          <a:bodyPr/>
          <a:lstStyle/>
          <a:p>
            <a:fld id="{F55100FD-100E-4D95-BDF2-1B298B1F89AD}" type="slidenum">
              <a:rPr lang="nl-BE" smtClean="0"/>
              <a:pPr/>
              <a:t>10</a:t>
            </a:fld>
            <a:endParaRPr lang="nl-BE" dirty="0"/>
          </a:p>
        </p:txBody>
      </p:sp>
      <p:pic>
        <p:nvPicPr>
          <p:cNvPr id="6" name="image18.png"/>
          <p:cNvPicPr/>
          <p:nvPr/>
        </p:nvPicPr>
        <p:blipFill>
          <a:blip r:embed="rId3"/>
          <a:srcRect/>
          <a:stretch>
            <a:fillRect/>
          </a:stretch>
        </p:blipFill>
        <p:spPr>
          <a:xfrm>
            <a:off x="681037" y="1212388"/>
            <a:ext cx="8543925" cy="3458610"/>
          </a:xfrm>
          <a:prstGeom prst="rect">
            <a:avLst/>
          </a:prstGeom>
          <a:ln/>
        </p:spPr>
      </p:pic>
      <p:graphicFrame>
        <p:nvGraphicFramePr>
          <p:cNvPr id="5" name="Diagram 4"/>
          <p:cNvGraphicFramePr/>
          <p:nvPr>
            <p:extLst/>
          </p:nvPr>
        </p:nvGraphicFramePr>
        <p:xfrm>
          <a:off x="681036" y="4994311"/>
          <a:ext cx="8543925" cy="12412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3AF51B79-A82D-4E96-81FC-DD998500140C}"/>
              </a:ext>
            </a:extLst>
          </p:cNvPr>
          <p:cNvSpPr txBox="1"/>
          <p:nvPr/>
        </p:nvSpPr>
        <p:spPr>
          <a:xfrm>
            <a:off x="941695" y="6189633"/>
            <a:ext cx="1058303" cy="369204"/>
          </a:xfrm>
          <a:prstGeom prst="rect">
            <a:avLst/>
          </a:prstGeom>
          <a:noFill/>
        </p:spPr>
        <p:txBody>
          <a:bodyPr wrap="none" rtlCol="0">
            <a:spAutoFit/>
          </a:bodyPr>
          <a:lstStyle/>
          <a:p>
            <a:r>
              <a:rPr lang="nl-BE" dirty="0"/>
              <a:t>mei 2018</a:t>
            </a:r>
          </a:p>
        </p:txBody>
      </p:sp>
      <p:sp>
        <p:nvSpPr>
          <p:cNvPr id="7" name="TextBox 6">
            <a:extLst>
              <a:ext uri="{FF2B5EF4-FFF2-40B4-BE49-F238E27FC236}">
                <a16:creationId xmlns:a16="http://schemas.microsoft.com/office/drawing/2014/main" id="{B526A6FB-7D2A-434A-8C73-A9FDAAED8C90}"/>
              </a:ext>
            </a:extLst>
          </p:cNvPr>
          <p:cNvSpPr txBox="1"/>
          <p:nvPr/>
        </p:nvSpPr>
        <p:spPr>
          <a:xfrm>
            <a:off x="3138675" y="6189633"/>
            <a:ext cx="1444434" cy="369204"/>
          </a:xfrm>
          <a:prstGeom prst="rect">
            <a:avLst/>
          </a:prstGeom>
          <a:noFill/>
        </p:spPr>
        <p:txBody>
          <a:bodyPr wrap="none" rtlCol="0">
            <a:spAutoFit/>
          </a:bodyPr>
          <a:lstStyle/>
          <a:p>
            <a:r>
              <a:rPr lang="nl-BE" dirty="0"/>
              <a:t>oktober 2018</a:t>
            </a:r>
          </a:p>
        </p:txBody>
      </p:sp>
      <p:sp>
        <p:nvSpPr>
          <p:cNvPr id="8" name="TextBox 7">
            <a:extLst>
              <a:ext uri="{FF2B5EF4-FFF2-40B4-BE49-F238E27FC236}">
                <a16:creationId xmlns:a16="http://schemas.microsoft.com/office/drawing/2014/main" id="{F6FF1752-EADE-49E8-9FEC-12BD467AC975}"/>
              </a:ext>
            </a:extLst>
          </p:cNvPr>
          <p:cNvSpPr txBox="1"/>
          <p:nvPr/>
        </p:nvSpPr>
        <p:spPr>
          <a:xfrm>
            <a:off x="5489865" y="6184292"/>
            <a:ext cx="1414170" cy="369204"/>
          </a:xfrm>
          <a:prstGeom prst="rect">
            <a:avLst/>
          </a:prstGeom>
          <a:noFill/>
        </p:spPr>
        <p:txBody>
          <a:bodyPr wrap="none" rtlCol="0">
            <a:spAutoFit/>
          </a:bodyPr>
          <a:lstStyle/>
          <a:p>
            <a:r>
              <a:rPr lang="nl-BE" dirty="0"/>
              <a:t>jan-juni 2019</a:t>
            </a:r>
          </a:p>
        </p:txBody>
      </p:sp>
      <p:sp>
        <p:nvSpPr>
          <p:cNvPr id="9" name="TextBox 8">
            <a:extLst>
              <a:ext uri="{FF2B5EF4-FFF2-40B4-BE49-F238E27FC236}">
                <a16:creationId xmlns:a16="http://schemas.microsoft.com/office/drawing/2014/main" id="{AE3A0F0A-5E2A-4AE4-95AE-F3FE9AC7E3B3}"/>
              </a:ext>
            </a:extLst>
          </p:cNvPr>
          <p:cNvSpPr txBox="1"/>
          <p:nvPr/>
        </p:nvSpPr>
        <p:spPr>
          <a:xfrm>
            <a:off x="7242048" y="6102187"/>
            <a:ext cx="2360202" cy="584647"/>
          </a:xfrm>
          <a:prstGeom prst="rect">
            <a:avLst/>
          </a:prstGeom>
          <a:noFill/>
        </p:spPr>
        <p:txBody>
          <a:bodyPr wrap="square" rtlCol="0">
            <a:spAutoFit/>
          </a:bodyPr>
          <a:lstStyle/>
          <a:p>
            <a:pPr algn="ctr"/>
            <a:r>
              <a:rPr lang="nl-BE" dirty="0"/>
              <a:t>13 juni 2019 </a:t>
            </a:r>
          </a:p>
          <a:p>
            <a:pPr algn="ctr"/>
            <a:r>
              <a:rPr lang="nl-BE" sz="1400" dirty="0"/>
              <a:t>Werkgroep datastandaarden</a:t>
            </a:r>
          </a:p>
        </p:txBody>
      </p:sp>
    </p:spTree>
    <p:extLst>
      <p:ext uri="{BB962C8B-B14F-4D97-AF65-F5344CB8AC3E}">
        <p14:creationId xmlns:p14="http://schemas.microsoft.com/office/powerpoint/2010/main" val="2788562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4CF896-A688-43D1-BF62-5C5A103E3A4A}"/>
              </a:ext>
            </a:extLst>
          </p:cNvPr>
          <p:cNvSpPr>
            <a:spLocks noGrp="1"/>
          </p:cNvSpPr>
          <p:nvPr>
            <p:ph sz="quarter" idx="10"/>
          </p:nvPr>
        </p:nvSpPr>
        <p:spPr/>
        <p:txBody>
          <a:bodyPr/>
          <a:lstStyle/>
          <a:p>
            <a:r>
              <a:rPr lang="nl-BE" dirty="0"/>
              <a:t>Een </a:t>
            </a:r>
            <a:r>
              <a:rPr lang="nl-BE" b="1" dirty="0"/>
              <a:t>vrijwillig toe te passen applicatieprofiel</a:t>
            </a:r>
            <a:r>
              <a:rPr lang="nl-BE" dirty="0"/>
              <a:t> voor het uitwisselen van informatie tussen Open Data Catalogi.</a:t>
            </a:r>
          </a:p>
          <a:p>
            <a:r>
              <a:rPr lang="nl-BE" dirty="0"/>
              <a:t>Het is een verstrenging is van het Europese applicatieprofiel DCAT-AP.</a:t>
            </a:r>
          </a:p>
        </p:txBody>
      </p:sp>
      <p:sp>
        <p:nvSpPr>
          <p:cNvPr id="3" name="Title 2">
            <a:extLst>
              <a:ext uri="{FF2B5EF4-FFF2-40B4-BE49-F238E27FC236}">
                <a16:creationId xmlns:a16="http://schemas.microsoft.com/office/drawing/2014/main" id="{4960B449-BE1D-490C-834A-208C7414E533}"/>
              </a:ext>
            </a:extLst>
          </p:cNvPr>
          <p:cNvSpPr>
            <a:spLocks noGrp="1"/>
          </p:cNvSpPr>
          <p:nvPr>
            <p:ph type="title"/>
          </p:nvPr>
        </p:nvSpPr>
        <p:spPr/>
        <p:txBody>
          <a:bodyPr/>
          <a:lstStyle/>
          <a:p>
            <a:r>
              <a:rPr lang="nl-BE" dirty="0"/>
              <a:t>DCAT-AP Vlaanderen</a:t>
            </a:r>
          </a:p>
        </p:txBody>
      </p:sp>
      <p:sp>
        <p:nvSpPr>
          <p:cNvPr id="4" name="Slide Number Placeholder 3">
            <a:extLst>
              <a:ext uri="{FF2B5EF4-FFF2-40B4-BE49-F238E27FC236}">
                <a16:creationId xmlns:a16="http://schemas.microsoft.com/office/drawing/2014/main" id="{726F8BB3-C9E5-43DE-9A2C-B0B93DF1170E}"/>
              </a:ext>
            </a:extLst>
          </p:cNvPr>
          <p:cNvSpPr>
            <a:spLocks noGrp="1"/>
          </p:cNvSpPr>
          <p:nvPr>
            <p:ph type="sldNum" sz="quarter" idx="4"/>
          </p:nvPr>
        </p:nvSpPr>
        <p:spPr/>
        <p:txBody>
          <a:bodyPr/>
          <a:lstStyle/>
          <a:p>
            <a:fld id="{C9C406F6-A053-43CA-AEC8-FA3EEE83A3FB}" type="slidenum">
              <a:rPr lang="nl-BE" smtClean="0"/>
              <a:pPr/>
              <a:t>11</a:t>
            </a:fld>
            <a:endParaRPr lang="nl-BE" dirty="0"/>
          </a:p>
        </p:txBody>
      </p:sp>
    </p:spTree>
    <p:extLst>
      <p:ext uri="{BB962C8B-B14F-4D97-AF65-F5344CB8AC3E}">
        <p14:creationId xmlns:p14="http://schemas.microsoft.com/office/powerpoint/2010/main" val="2126758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68B54C-BD84-4B2C-94AD-63670D81E909}"/>
              </a:ext>
            </a:extLst>
          </p:cNvPr>
          <p:cNvSpPr>
            <a:spLocks noGrp="1"/>
          </p:cNvSpPr>
          <p:nvPr>
            <p:ph sz="quarter" idx="10"/>
          </p:nvPr>
        </p:nvSpPr>
        <p:spPr/>
        <p:txBody>
          <a:bodyPr>
            <a:normAutofit lnSpcReduction="10000"/>
          </a:bodyPr>
          <a:lstStyle/>
          <a:p>
            <a:r>
              <a:rPr lang="nl-BE" dirty="0"/>
              <a:t>DCAT-AP VL een applicatieprofiel  DCAT-AP v1.2. Het stelt dus bijkomende eisen die gelden voor Vlaanderen. </a:t>
            </a:r>
          </a:p>
          <a:p>
            <a:endParaRPr lang="nl-BE" dirty="0"/>
          </a:p>
          <a:p>
            <a:r>
              <a:rPr lang="nl-BE" dirty="0"/>
              <a:t>Elke beslissing wordt afgetoetst op </a:t>
            </a:r>
          </a:p>
          <a:p>
            <a:pPr lvl="1"/>
            <a:r>
              <a:rPr lang="nl-BE" dirty="0"/>
              <a:t>Behoud van compatibiliteit met DCAT-AP v1.2</a:t>
            </a:r>
          </a:p>
          <a:p>
            <a:pPr lvl="1"/>
            <a:r>
              <a:rPr lang="nl-BE" dirty="0"/>
              <a:t>Toepasbaarheid</a:t>
            </a:r>
          </a:p>
          <a:p>
            <a:pPr lvl="1"/>
            <a:r>
              <a:rPr lang="nl-BE" dirty="0"/>
              <a:t>Meerwaarde voor eindgebruiker</a:t>
            </a:r>
          </a:p>
          <a:p>
            <a:pPr lvl="1"/>
            <a:r>
              <a:rPr lang="nl-BE" dirty="0"/>
              <a:t>Afdwingbaarheid</a:t>
            </a:r>
          </a:p>
          <a:p>
            <a:endParaRPr lang="nl-BE" dirty="0"/>
          </a:p>
          <a:p>
            <a:r>
              <a:rPr lang="nl-BE" dirty="0"/>
              <a:t>Bijkomend wordt getoetst:</a:t>
            </a:r>
          </a:p>
          <a:p>
            <a:pPr lvl="1"/>
            <a:r>
              <a:rPr lang="nl-BE" dirty="0"/>
              <a:t>Toekomstgerichtheid: heeft de huidige review van DCAT door W3C een impact</a:t>
            </a:r>
          </a:p>
          <a:p>
            <a:pPr lvl="1"/>
            <a:endParaRPr lang="nl-BE" dirty="0"/>
          </a:p>
        </p:txBody>
      </p:sp>
      <p:sp>
        <p:nvSpPr>
          <p:cNvPr id="3" name="Title 2">
            <a:extLst>
              <a:ext uri="{FF2B5EF4-FFF2-40B4-BE49-F238E27FC236}">
                <a16:creationId xmlns:a16="http://schemas.microsoft.com/office/drawing/2014/main" id="{55FBBC59-A4B9-471A-A228-D30C5E201752}"/>
              </a:ext>
            </a:extLst>
          </p:cNvPr>
          <p:cNvSpPr>
            <a:spLocks noGrp="1"/>
          </p:cNvSpPr>
          <p:nvPr>
            <p:ph type="title"/>
          </p:nvPr>
        </p:nvSpPr>
        <p:spPr/>
        <p:txBody>
          <a:bodyPr/>
          <a:lstStyle/>
          <a:p>
            <a:r>
              <a:rPr lang="nl-BE" dirty="0"/>
              <a:t>Aanpak </a:t>
            </a:r>
          </a:p>
        </p:txBody>
      </p:sp>
      <p:sp>
        <p:nvSpPr>
          <p:cNvPr id="4" name="Slide Number Placeholder 3">
            <a:extLst>
              <a:ext uri="{FF2B5EF4-FFF2-40B4-BE49-F238E27FC236}">
                <a16:creationId xmlns:a16="http://schemas.microsoft.com/office/drawing/2014/main" id="{48112CB6-2D44-43D1-B11B-66FDDD255D57}"/>
              </a:ext>
            </a:extLst>
          </p:cNvPr>
          <p:cNvSpPr>
            <a:spLocks noGrp="1"/>
          </p:cNvSpPr>
          <p:nvPr>
            <p:ph type="sldNum" sz="quarter" idx="4"/>
          </p:nvPr>
        </p:nvSpPr>
        <p:spPr/>
        <p:txBody>
          <a:bodyPr/>
          <a:lstStyle/>
          <a:p>
            <a:fld id="{C9C406F6-A053-43CA-AEC8-FA3EEE83A3FB}" type="slidenum">
              <a:rPr lang="nl-BE" smtClean="0"/>
              <a:pPr/>
              <a:t>12</a:t>
            </a:fld>
            <a:endParaRPr lang="nl-BE" dirty="0"/>
          </a:p>
        </p:txBody>
      </p:sp>
    </p:spTree>
    <p:extLst>
      <p:ext uri="{BB962C8B-B14F-4D97-AF65-F5344CB8AC3E}">
        <p14:creationId xmlns:p14="http://schemas.microsoft.com/office/powerpoint/2010/main" val="2036004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53F361-5E85-478D-8600-3C32C0A89D3D}"/>
              </a:ext>
            </a:extLst>
          </p:cNvPr>
          <p:cNvSpPr>
            <a:spLocks noGrp="1"/>
          </p:cNvSpPr>
          <p:nvPr>
            <p:ph sz="quarter" idx="10"/>
          </p:nvPr>
        </p:nvSpPr>
        <p:spPr/>
        <p:txBody>
          <a:bodyPr/>
          <a:lstStyle/>
          <a:p>
            <a:r>
              <a:rPr lang="nl-BE" dirty="0"/>
              <a:t>Het vastleggen van een specifiek domein/range van een eigenschap. B.v. een codelijst</a:t>
            </a:r>
          </a:p>
          <a:p>
            <a:r>
              <a:rPr lang="nl-BE" dirty="0"/>
              <a:t>De </a:t>
            </a:r>
            <a:r>
              <a:rPr lang="nl-BE" dirty="0" err="1"/>
              <a:t>cardinaliteiten</a:t>
            </a:r>
            <a:r>
              <a:rPr lang="nl-BE" dirty="0"/>
              <a:t> van een eigenschap wijzigen: b.v. het verplicht maken van een eigenschap.</a:t>
            </a:r>
          </a:p>
          <a:p>
            <a:r>
              <a:rPr lang="nl-BE" dirty="0"/>
              <a:t>Het uitdiepen/vernauwen van definities, </a:t>
            </a:r>
            <a:r>
              <a:rPr lang="nl-BE" dirty="0" err="1"/>
              <a:t>gebruiksaanwijzigingen</a:t>
            </a:r>
            <a:r>
              <a:rPr lang="nl-BE" dirty="0"/>
              <a:t>,  …</a:t>
            </a:r>
          </a:p>
          <a:p>
            <a:r>
              <a:rPr lang="nl-BE" dirty="0"/>
              <a:t>Een eigenschap van optioneel naar aanbevolen maken</a:t>
            </a:r>
          </a:p>
          <a:p>
            <a:r>
              <a:rPr lang="nl-BE" dirty="0"/>
              <a:t>Het toevoegen van nieuwe eigenschappen</a:t>
            </a:r>
          </a:p>
          <a:p>
            <a:r>
              <a:rPr lang="nl-BE" dirty="0"/>
              <a:t>…</a:t>
            </a:r>
          </a:p>
        </p:txBody>
      </p:sp>
      <p:sp>
        <p:nvSpPr>
          <p:cNvPr id="3" name="Title 2">
            <a:extLst>
              <a:ext uri="{FF2B5EF4-FFF2-40B4-BE49-F238E27FC236}">
                <a16:creationId xmlns:a16="http://schemas.microsoft.com/office/drawing/2014/main" id="{2184C54D-034E-4D51-9E01-C185E05B3355}"/>
              </a:ext>
            </a:extLst>
          </p:cNvPr>
          <p:cNvSpPr>
            <a:spLocks noGrp="1"/>
          </p:cNvSpPr>
          <p:nvPr>
            <p:ph type="title"/>
          </p:nvPr>
        </p:nvSpPr>
        <p:spPr/>
        <p:txBody>
          <a:bodyPr/>
          <a:lstStyle/>
          <a:p>
            <a:r>
              <a:rPr lang="nl-BE" dirty="0"/>
              <a:t>Aanpak – soorten eisen</a:t>
            </a:r>
          </a:p>
        </p:txBody>
      </p:sp>
      <p:sp>
        <p:nvSpPr>
          <p:cNvPr id="4" name="Slide Number Placeholder 3">
            <a:extLst>
              <a:ext uri="{FF2B5EF4-FFF2-40B4-BE49-F238E27FC236}">
                <a16:creationId xmlns:a16="http://schemas.microsoft.com/office/drawing/2014/main" id="{638E9617-97E8-4BA7-85F0-614EA23CD47D}"/>
              </a:ext>
            </a:extLst>
          </p:cNvPr>
          <p:cNvSpPr>
            <a:spLocks noGrp="1"/>
          </p:cNvSpPr>
          <p:nvPr>
            <p:ph type="sldNum" sz="quarter" idx="4"/>
          </p:nvPr>
        </p:nvSpPr>
        <p:spPr/>
        <p:txBody>
          <a:bodyPr/>
          <a:lstStyle/>
          <a:p>
            <a:fld id="{C9C406F6-A053-43CA-AEC8-FA3EEE83A3FB}" type="slidenum">
              <a:rPr lang="nl-BE" smtClean="0"/>
              <a:pPr/>
              <a:t>13</a:t>
            </a:fld>
            <a:endParaRPr lang="nl-BE" dirty="0"/>
          </a:p>
        </p:txBody>
      </p:sp>
    </p:spTree>
    <p:extLst>
      <p:ext uri="{BB962C8B-B14F-4D97-AF65-F5344CB8AC3E}">
        <p14:creationId xmlns:p14="http://schemas.microsoft.com/office/powerpoint/2010/main" val="3291718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1517ED-E6ED-457A-B4F7-E618BA146BFF}"/>
              </a:ext>
            </a:extLst>
          </p:cNvPr>
          <p:cNvSpPr>
            <a:spLocks noGrp="1"/>
          </p:cNvSpPr>
          <p:nvPr>
            <p:ph sz="quarter" idx="10"/>
          </p:nvPr>
        </p:nvSpPr>
        <p:spPr/>
        <p:txBody>
          <a:bodyPr/>
          <a:lstStyle/>
          <a:p>
            <a:r>
              <a:rPr lang="nl-BE" dirty="0"/>
              <a:t>18 topics als uitkomst van werkgroepen</a:t>
            </a:r>
          </a:p>
          <a:p>
            <a:r>
              <a:rPr lang="nl-BE" dirty="0"/>
              <a:t>11 nieuwe topics tijdens publieke review</a:t>
            </a:r>
          </a:p>
          <a:p>
            <a:pPr lvl="1"/>
            <a:r>
              <a:rPr lang="nl-BE" dirty="0"/>
              <a:t>Opgenomen als gebruiksnota: 6</a:t>
            </a:r>
          </a:p>
          <a:p>
            <a:pPr lvl="1"/>
            <a:r>
              <a:rPr lang="nl-BE" dirty="0"/>
              <a:t>Opgenomen als technische beperking: 2</a:t>
            </a:r>
          </a:p>
          <a:p>
            <a:pPr lvl="1"/>
            <a:r>
              <a:rPr lang="nl-BE" dirty="0"/>
              <a:t>Herwerking modellering UML diagram: 1</a:t>
            </a:r>
          </a:p>
          <a:p>
            <a:pPr lvl="1"/>
            <a:r>
              <a:rPr lang="nl-BE" dirty="0"/>
              <a:t>Feedback: 2</a:t>
            </a:r>
          </a:p>
          <a:p>
            <a:pPr lvl="1"/>
            <a:endParaRPr lang="nl-BE" dirty="0"/>
          </a:p>
        </p:txBody>
      </p:sp>
      <p:sp>
        <p:nvSpPr>
          <p:cNvPr id="3" name="Title 2">
            <a:extLst>
              <a:ext uri="{FF2B5EF4-FFF2-40B4-BE49-F238E27FC236}">
                <a16:creationId xmlns:a16="http://schemas.microsoft.com/office/drawing/2014/main" id="{89633780-5BE6-446B-A931-EFA99D4A6B73}"/>
              </a:ext>
            </a:extLst>
          </p:cNvPr>
          <p:cNvSpPr>
            <a:spLocks noGrp="1"/>
          </p:cNvSpPr>
          <p:nvPr>
            <p:ph type="title"/>
          </p:nvPr>
        </p:nvSpPr>
        <p:spPr/>
        <p:txBody>
          <a:bodyPr/>
          <a:lstStyle/>
          <a:p>
            <a:r>
              <a:rPr lang="nl-BE" dirty="0"/>
              <a:t>Input tijdens publieke review</a:t>
            </a:r>
          </a:p>
        </p:txBody>
      </p:sp>
      <p:sp>
        <p:nvSpPr>
          <p:cNvPr id="4" name="Slide Number Placeholder 3">
            <a:extLst>
              <a:ext uri="{FF2B5EF4-FFF2-40B4-BE49-F238E27FC236}">
                <a16:creationId xmlns:a16="http://schemas.microsoft.com/office/drawing/2014/main" id="{505ACB12-AE8E-42D0-B393-85A65E48BC23}"/>
              </a:ext>
            </a:extLst>
          </p:cNvPr>
          <p:cNvSpPr>
            <a:spLocks noGrp="1"/>
          </p:cNvSpPr>
          <p:nvPr>
            <p:ph type="sldNum" sz="quarter" idx="4"/>
          </p:nvPr>
        </p:nvSpPr>
        <p:spPr/>
        <p:txBody>
          <a:bodyPr/>
          <a:lstStyle/>
          <a:p>
            <a:fld id="{C9C406F6-A053-43CA-AEC8-FA3EEE83A3FB}" type="slidenum">
              <a:rPr lang="nl-BE" smtClean="0"/>
              <a:pPr/>
              <a:t>14</a:t>
            </a:fld>
            <a:endParaRPr lang="nl-BE" dirty="0"/>
          </a:p>
        </p:txBody>
      </p:sp>
      <p:sp>
        <p:nvSpPr>
          <p:cNvPr id="5" name="TextBox 4">
            <a:extLst>
              <a:ext uri="{FF2B5EF4-FFF2-40B4-BE49-F238E27FC236}">
                <a16:creationId xmlns:a16="http://schemas.microsoft.com/office/drawing/2014/main" id="{77F39C70-158A-4227-8A55-EF3DBFF8708A}"/>
              </a:ext>
            </a:extLst>
          </p:cNvPr>
          <p:cNvSpPr txBox="1"/>
          <p:nvPr/>
        </p:nvSpPr>
        <p:spPr>
          <a:xfrm>
            <a:off x="821539" y="5120640"/>
            <a:ext cx="8606972" cy="369204"/>
          </a:xfrm>
          <a:prstGeom prst="rect">
            <a:avLst/>
          </a:prstGeom>
          <a:noFill/>
        </p:spPr>
        <p:txBody>
          <a:bodyPr wrap="none" rtlCol="0">
            <a:spAutoFit/>
          </a:bodyPr>
          <a:lstStyle/>
          <a:p>
            <a:r>
              <a:rPr lang="nl-BE" dirty="0">
                <a:hlinkClick r:id="rId2"/>
              </a:rPr>
              <a:t>https://github.com/Informatievlaanderen/OSLO-Discussion/labels/Thema%2FDCAT-AP-VL</a:t>
            </a:r>
            <a:endParaRPr lang="nl-BE" dirty="0"/>
          </a:p>
        </p:txBody>
      </p:sp>
    </p:spTree>
    <p:extLst>
      <p:ext uri="{BB962C8B-B14F-4D97-AF65-F5344CB8AC3E}">
        <p14:creationId xmlns:p14="http://schemas.microsoft.com/office/powerpoint/2010/main" val="70199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CA32BD-286F-4D2A-B2CC-935C87A732AD}"/>
              </a:ext>
            </a:extLst>
          </p:cNvPr>
          <p:cNvSpPr>
            <a:spLocks noGrp="1"/>
          </p:cNvSpPr>
          <p:nvPr>
            <p:ph sz="quarter" idx="10"/>
          </p:nvPr>
        </p:nvSpPr>
        <p:spPr/>
        <p:txBody>
          <a:bodyPr/>
          <a:lstStyle/>
          <a:p>
            <a:r>
              <a:rPr lang="nl-BE" dirty="0"/>
              <a:t>Nederlandstalige terminologie</a:t>
            </a:r>
          </a:p>
          <a:p>
            <a:r>
              <a:rPr lang="nl-BE" dirty="0" err="1"/>
              <a:t>Kardinaliteiten</a:t>
            </a:r>
            <a:endParaRPr lang="nl-BE" dirty="0"/>
          </a:p>
          <a:p>
            <a:r>
              <a:rPr lang="nl-BE" dirty="0" err="1"/>
              <a:t>Range’s</a:t>
            </a:r>
            <a:endParaRPr lang="nl-BE" dirty="0"/>
          </a:p>
          <a:p>
            <a:r>
              <a:rPr lang="nl-BE" dirty="0"/>
              <a:t>Gebruiksnota’s</a:t>
            </a:r>
          </a:p>
          <a:p>
            <a:endParaRPr lang="nl-BE" dirty="0"/>
          </a:p>
          <a:p>
            <a:endParaRPr lang="nl-BE" dirty="0"/>
          </a:p>
        </p:txBody>
      </p:sp>
      <p:sp>
        <p:nvSpPr>
          <p:cNvPr id="3" name="Title 2">
            <a:extLst>
              <a:ext uri="{FF2B5EF4-FFF2-40B4-BE49-F238E27FC236}">
                <a16:creationId xmlns:a16="http://schemas.microsoft.com/office/drawing/2014/main" id="{6192D92D-A682-456C-A2BD-0D9583D4590F}"/>
              </a:ext>
            </a:extLst>
          </p:cNvPr>
          <p:cNvSpPr>
            <a:spLocks noGrp="1"/>
          </p:cNvSpPr>
          <p:nvPr>
            <p:ph type="title"/>
          </p:nvPr>
        </p:nvSpPr>
        <p:spPr/>
        <p:txBody>
          <a:bodyPr/>
          <a:lstStyle/>
          <a:p>
            <a:r>
              <a:rPr lang="nl-BE" dirty="0"/>
              <a:t>DCAT-AP Vlaanderen</a:t>
            </a:r>
            <a:br>
              <a:rPr lang="nl-BE" dirty="0"/>
            </a:br>
            <a:r>
              <a:rPr lang="nl-BE" dirty="0"/>
              <a:t>wijzigingen t.o.v. DCAT-AP 1.2</a:t>
            </a:r>
          </a:p>
        </p:txBody>
      </p:sp>
      <p:sp>
        <p:nvSpPr>
          <p:cNvPr id="4" name="Slide Number Placeholder 3">
            <a:extLst>
              <a:ext uri="{FF2B5EF4-FFF2-40B4-BE49-F238E27FC236}">
                <a16:creationId xmlns:a16="http://schemas.microsoft.com/office/drawing/2014/main" id="{D97E13DD-4845-44D7-AE02-E55E2D91A45E}"/>
              </a:ext>
            </a:extLst>
          </p:cNvPr>
          <p:cNvSpPr>
            <a:spLocks noGrp="1"/>
          </p:cNvSpPr>
          <p:nvPr>
            <p:ph type="sldNum" sz="quarter" idx="4"/>
          </p:nvPr>
        </p:nvSpPr>
        <p:spPr/>
        <p:txBody>
          <a:bodyPr/>
          <a:lstStyle/>
          <a:p>
            <a:fld id="{C9C406F6-A053-43CA-AEC8-FA3EEE83A3FB}" type="slidenum">
              <a:rPr lang="nl-BE" smtClean="0"/>
              <a:pPr/>
              <a:t>15</a:t>
            </a:fld>
            <a:endParaRPr lang="nl-BE" dirty="0"/>
          </a:p>
        </p:txBody>
      </p:sp>
      <p:sp>
        <p:nvSpPr>
          <p:cNvPr id="5" name="TextBox 4">
            <a:extLst>
              <a:ext uri="{FF2B5EF4-FFF2-40B4-BE49-F238E27FC236}">
                <a16:creationId xmlns:a16="http://schemas.microsoft.com/office/drawing/2014/main" id="{C36B65CF-6AAE-4D84-B7D1-CFFC776E30CB}"/>
              </a:ext>
            </a:extLst>
          </p:cNvPr>
          <p:cNvSpPr txBox="1"/>
          <p:nvPr/>
        </p:nvSpPr>
        <p:spPr>
          <a:xfrm>
            <a:off x="1645920" y="4818888"/>
            <a:ext cx="6373411" cy="369204"/>
          </a:xfrm>
          <a:prstGeom prst="rect">
            <a:avLst/>
          </a:prstGeom>
          <a:noFill/>
        </p:spPr>
        <p:txBody>
          <a:bodyPr wrap="none" rtlCol="0">
            <a:spAutoFit/>
          </a:bodyPr>
          <a:lstStyle/>
          <a:p>
            <a:r>
              <a:rPr lang="nl-BE" dirty="0">
                <a:hlinkClick r:id="rId2"/>
              </a:rPr>
              <a:t>https://test.data.vlaanderen.be/doc/applicatieprofiel/DCAT-AP-VL</a:t>
            </a:r>
            <a:endParaRPr lang="nl-BE" dirty="0"/>
          </a:p>
        </p:txBody>
      </p:sp>
    </p:spTree>
    <p:extLst>
      <p:ext uri="{BB962C8B-B14F-4D97-AF65-F5344CB8AC3E}">
        <p14:creationId xmlns:p14="http://schemas.microsoft.com/office/powerpoint/2010/main" val="3938881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E81060F-33E2-4021-B238-047E1B5CF546}"/>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810387" y="1096658"/>
            <a:ext cx="8543925" cy="4386821"/>
          </a:xfrm>
        </p:spPr>
      </p:pic>
      <p:sp>
        <p:nvSpPr>
          <p:cNvPr id="3" name="Title 2">
            <a:extLst>
              <a:ext uri="{FF2B5EF4-FFF2-40B4-BE49-F238E27FC236}">
                <a16:creationId xmlns:a16="http://schemas.microsoft.com/office/drawing/2014/main" id="{32195C8A-E34A-4D83-9332-2360585DF1EE}"/>
              </a:ext>
            </a:extLst>
          </p:cNvPr>
          <p:cNvSpPr>
            <a:spLocks noGrp="1"/>
          </p:cNvSpPr>
          <p:nvPr>
            <p:ph type="title"/>
          </p:nvPr>
        </p:nvSpPr>
        <p:spPr/>
        <p:txBody>
          <a:bodyPr/>
          <a:lstStyle/>
          <a:p>
            <a:r>
              <a:rPr lang="nl-BE" dirty="0"/>
              <a:t>UML diagram </a:t>
            </a:r>
          </a:p>
        </p:txBody>
      </p:sp>
      <p:sp>
        <p:nvSpPr>
          <p:cNvPr id="4" name="Slide Number Placeholder 3">
            <a:extLst>
              <a:ext uri="{FF2B5EF4-FFF2-40B4-BE49-F238E27FC236}">
                <a16:creationId xmlns:a16="http://schemas.microsoft.com/office/drawing/2014/main" id="{06796A23-14D4-497D-88AF-2D51217BB520}"/>
              </a:ext>
            </a:extLst>
          </p:cNvPr>
          <p:cNvSpPr>
            <a:spLocks noGrp="1"/>
          </p:cNvSpPr>
          <p:nvPr>
            <p:ph type="sldNum" sz="quarter" idx="4"/>
          </p:nvPr>
        </p:nvSpPr>
        <p:spPr/>
        <p:txBody>
          <a:bodyPr/>
          <a:lstStyle/>
          <a:p>
            <a:fld id="{C9C406F6-A053-43CA-AEC8-FA3EEE83A3FB}" type="slidenum">
              <a:rPr lang="nl-BE" smtClean="0"/>
              <a:pPr/>
              <a:t>16</a:t>
            </a:fld>
            <a:endParaRPr lang="nl-BE" dirty="0"/>
          </a:p>
        </p:txBody>
      </p:sp>
    </p:spTree>
    <p:extLst>
      <p:ext uri="{BB962C8B-B14F-4D97-AF65-F5344CB8AC3E}">
        <p14:creationId xmlns:p14="http://schemas.microsoft.com/office/powerpoint/2010/main" val="242919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E81060F-33E2-4021-B238-047E1B5CF546}"/>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80243" y="1111319"/>
            <a:ext cx="8745514" cy="4490325"/>
          </a:xfrm>
        </p:spPr>
      </p:pic>
      <p:sp>
        <p:nvSpPr>
          <p:cNvPr id="3" name="Title 2">
            <a:extLst>
              <a:ext uri="{FF2B5EF4-FFF2-40B4-BE49-F238E27FC236}">
                <a16:creationId xmlns:a16="http://schemas.microsoft.com/office/drawing/2014/main" id="{32195C8A-E34A-4D83-9332-2360585DF1EE}"/>
              </a:ext>
            </a:extLst>
          </p:cNvPr>
          <p:cNvSpPr>
            <a:spLocks noGrp="1"/>
          </p:cNvSpPr>
          <p:nvPr>
            <p:ph type="title"/>
          </p:nvPr>
        </p:nvSpPr>
        <p:spPr/>
        <p:txBody>
          <a:bodyPr/>
          <a:lstStyle/>
          <a:p>
            <a:r>
              <a:rPr lang="nl-BE" dirty="0"/>
              <a:t>UML diagram - terminologie</a:t>
            </a:r>
          </a:p>
        </p:txBody>
      </p:sp>
      <p:sp>
        <p:nvSpPr>
          <p:cNvPr id="4" name="Slide Number Placeholder 3">
            <a:extLst>
              <a:ext uri="{FF2B5EF4-FFF2-40B4-BE49-F238E27FC236}">
                <a16:creationId xmlns:a16="http://schemas.microsoft.com/office/drawing/2014/main" id="{06796A23-14D4-497D-88AF-2D51217BB520}"/>
              </a:ext>
            </a:extLst>
          </p:cNvPr>
          <p:cNvSpPr>
            <a:spLocks noGrp="1"/>
          </p:cNvSpPr>
          <p:nvPr>
            <p:ph type="sldNum" sz="quarter" idx="4"/>
          </p:nvPr>
        </p:nvSpPr>
        <p:spPr/>
        <p:txBody>
          <a:bodyPr/>
          <a:lstStyle/>
          <a:p>
            <a:fld id="{C9C406F6-A053-43CA-AEC8-FA3EEE83A3FB}" type="slidenum">
              <a:rPr lang="nl-BE" smtClean="0"/>
              <a:pPr/>
              <a:t>17</a:t>
            </a:fld>
            <a:endParaRPr lang="nl-BE" dirty="0"/>
          </a:p>
        </p:txBody>
      </p:sp>
      <p:sp>
        <p:nvSpPr>
          <p:cNvPr id="2" name="Rectangle: Rounded Corners 1">
            <a:extLst>
              <a:ext uri="{FF2B5EF4-FFF2-40B4-BE49-F238E27FC236}">
                <a16:creationId xmlns:a16="http://schemas.microsoft.com/office/drawing/2014/main" id="{59EF14AB-3E35-4559-B83C-EC7D4C7CA0E7}"/>
              </a:ext>
            </a:extLst>
          </p:cNvPr>
          <p:cNvSpPr/>
          <p:nvPr/>
        </p:nvSpPr>
        <p:spPr>
          <a:xfrm>
            <a:off x="1101662" y="2864421"/>
            <a:ext cx="1723834" cy="33337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Rounded Corners 6">
            <a:extLst>
              <a:ext uri="{FF2B5EF4-FFF2-40B4-BE49-F238E27FC236}">
                <a16:creationId xmlns:a16="http://schemas.microsoft.com/office/drawing/2014/main" id="{D6437A0B-1B7A-4E79-9E9F-2CA6CB448AD1}"/>
              </a:ext>
            </a:extLst>
          </p:cNvPr>
          <p:cNvSpPr/>
          <p:nvPr/>
        </p:nvSpPr>
        <p:spPr>
          <a:xfrm>
            <a:off x="3750374" y="1502029"/>
            <a:ext cx="1723834" cy="33337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Rounded Corners 7">
            <a:extLst>
              <a:ext uri="{FF2B5EF4-FFF2-40B4-BE49-F238E27FC236}">
                <a16:creationId xmlns:a16="http://schemas.microsoft.com/office/drawing/2014/main" id="{239D0F84-7CB3-456D-9273-50BC7D259C79}"/>
              </a:ext>
            </a:extLst>
          </p:cNvPr>
          <p:cNvSpPr/>
          <p:nvPr/>
        </p:nvSpPr>
        <p:spPr>
          <a:xfrm>
            <a:off x="2825496" y="3164582"/>
            <a:ext cx="1723834" cy="33337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Rounded Corners 8">
            <a:extLst>
              <a:ext uri="{FF2B5EF4-FFF2-40B4-BE49-F238E27FC236}">
                <a16:creationId xmlns:a16="http://schemas.microsoft.com/office/drawing/2014/main" id="{BA5B54E8-DA39-48E3-BBCA-CD124F0B85A1}"/>
              </a:ext>
            </a:extLst>
          </p:cNvPr>
          <p:cNvSpPr/>
          <p:nvPr/>
        </p:nvSpPr>
        <p:spPr>
          <a:xfrm>
            <a:off x="5843685" y="3142185"/>
            <a:ext cx="1723834" cy="33337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Rounded Corners 9">
            <a:extLst>
              <a:ext uri="{FF2B5EF4-FFF2-40B4-BE49-F238E27FC236}">
                <a16:creationId xmlns:a16="http://schemas.microsoft.com/office/drawing/2014/main" id="{022D4293-568B-4A54-815E-7A1396A4AAD8}"/>
              </a:ext>
            </a:extLst>
          </p:cNvPr>
          <p:cNvSpPr/>
          <p:nvPr/>
        </p:nvSpPr>
        <p:spPr>
          <a:xfrm>
            <a:off x="2559273" y="4660447"/>
            <a:ext cx="1723834" cy="33337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907153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E81060F-33E2-4021-B238-047E1B5CF546}"/>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90989" y="1097280"/>
            <a:ext cx="8762114" cy="4498848"/>
          </a:xfrm>
        </p:spPr>
      </p:pic>
      <p:sp>
        <p:nvSpPr>
          <p:cNvPr id="3" name="Title 2">
            <a:extLst>
              <a:ext uri="{FF2B5EF4-FFF2-40B4-BE49-F238E27FC236}">
                <a16:creationId xmlns:a16="http://schemas.microsoft.com/office/drawing/2014/main" id="{32195C8A-E34A-4D83-9332-2360585DF1EE}"/>
              </a:ext>
            </a:extLst>
          </p:cNvPr>
          <p:cNvSpPr>
            <a:spLocks noGrp="1"/>
          </p:cNvSpPr>
          <p:nvPr>
            <p:ph type="title"/>
          </p:nvPr>
        </p:nvSpPr>
        <p:spPr/>
        <p:txBody>
          <a:bodyPr/>
          <a:lstStyle/>
          <a:p>
            <a:r>
              <a:rPr lang="nl-BE" dirty="0"/>
              <a:t>UML diagram - </a:t>
            </a:r>
            <a:r>
              <a:rPr lang="nl-BE" dirty="0" err="1"/>
              <a:t>kardinaliteiten</a:t>
            </a:r>
            <a:endParaRPr lang="nl-BE" dirty="0"/>
          </a:p>
        </p:txBody>
      </p:sp>
      <p:sp>
        <p:nvSpPr>
          <p:cNvPr id="4" name="Slide Number Placeholder 3">
            <a:extLst>
              <a:ext uri="{FF2B5EF4-FFF2-40B4-BE49-F238E27FC236}">
                <a16:creationId xmlns:a16="http://schemas.microsoft.com/office/drawing/2014/main" id="{06796A23-14D4-497D-88AF-2D51217BB520}"/>
              </a:ext>
            </a:extLst>
          </p:cNvPr>
          <p:cNvSpPr>
            <a:spLocks noGrp="1"/>
          </p:cNvSpPr>
          <p:nvPr>
            <p:ph type="sldNum" sz="quarter" idx="4"/>
          </p:nvPr>
        </p:nvSpPr>
        <p:spPr/>
        <p:txBody>
          <a:bodyPr/>
          <a:lstStyle/>
          <a:p>
            <a:fld id="{C9C406F6-A053-43CA-AEC8-FA3EEE83A3FB}" type="slidenum">
              <a:rPr lang="nl-BE" smtClean="0"/>
              <a:pPr/>
              <a:t>18</a:t>
            </a:fld>
            <a:endParaRPr lang="nl-BE" dirty="0"/>
          </a:p>
        </p:txBody>
      </p:sp>
      <p:sp>
        <p:nvSpPr>
          <p:cNvPr id="5" name="Rectangle: Rounded Corners 4">
            <a:extLst>
              <a:ext uri="{FF2B5EF4-FFF2-40B4-BE49-F238E27FC236}">
                <a16:creationId xmlns:a16="http://schemas.microsoft.com/office/drawing/2014/main" id="{9CCEA7C1-F359-4F6C-9312-E825B2A18D7D}"/>
              </a:ext>
            </a:extLst>
          </p:cNvPr>
          <p:cNvSpPr/>
          <p:nvPr/>
        </p:nvSpPr>
        <p:spPr>
          <a:xfrm>
            <a:off x="2601277" y="4915459"/>
            <a:ext cx="343091" cy="34234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Rounded Corners 6">
            <a:extLst>
              <a:ext uri="{FF2B5EF4-FFF2-40B4-BE49-F238E27FC236}">
                <a16:creationId xmlns:a16="http://schemas.microsoft.com/office/drawing/2014/main" id="{FCD49D7A-A576-4C8C-A0E5-503D33AD4FA9}"/>
              </a:ext>
            </a:extLst>
          </p:cNvPr>
          <p:cNvSpPr/>
          <p:nvPr/>
        </p:nvSpPr>
        <p:spPr>
          <a:xfrm>
            <a:off x="7021636" y="3314218"/>
            <a:ext cx="343091" cy="34234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Rounded Corners 7">
            <a:extLst>
              <a:ext uri="{FF2B5EF4-FFF2-40B4-BE49-F238E27FC236}">
                <a16:creationId xmlns:a16="http://schemas.microsoft.com/office/drawing/2014/main" id="{7963D39C-6163-49D0-983D-EF24063EA7A8}"/>
              </a:ext>
            </a:extLst>
          </p:cNvPr>
          <p:cNvSpPr/>
          <p:nvPr/>
        </p:nvSpPr>
        <p:spPr>
          <a:xfrm>
            <a:off x="8318054" y="2095907"/>
            <a:ext cx="343091" cy="34234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Rounded Corners 8">
            <a:extLst>
              <a:ext uri="{FF2B5EF4-FFF2-40B4-BE49-F238E27FC236}">
                <a16:creationId xmlns:a16="http://schemas.microsoft.com/office/drawing/2014/main" id="{12340AA3-414B-4628-9B34-E0C2756292EC}"/>
              </a:ext>
            </a:extLst>
          </p:cNvPr>
          <p:cNvSpPr/>
          <p:nvPr/>
        </p:nvSpPr>
        <p:spPr>
          <a:xfrm>
            <a:off x="7283005" y="1753566"/>
            <a:ext cx="343091" cy="34234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Rounded Corners 9">
            <a:extLst>
              <a:ext uri="{FF2B5EF4-FFF2-40B4-BE49-F238E27FC236}">
                <a16:creationId xmlns:a16="http://schemas.microsoft.com/office/drawing/2014/main" id="{D7411385-7544-45C7-A44B-240E687A137C}"/>
              </a:ext>
            </a:extLst>
          </p:cNvPr>
          <p:cNvSpPr/>
          <p:nvPr/>
        </p:nvSpPr>
        <p:spPr>
          <a:xfrm>
            <a:off x="5515164" y="3143047"/>
            <a:ext cx="343091" cy="34234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Rounded Corners 10">
            <a:extLst>
              <a:ext uri="{FF2B5EF4-FFF2-40B4-BE49-F238E27FC236}">
                <a16:creationId xmlns:a16="http://schemas.microsoft.com/office/drawing/2014/main" id="{26739330-9881-418C-A824-3263CBFA4AC2}"/>
              </a:ext>
            </a:extLst>
          </p:cNvPr>
          <p:cNvSpPr/>
          <p:nvPr/>
        </p:nvSpPr>
        <p:spPr>
          <a:xfrm>
            <a:off x="8318053" y="3130461"/>
            <a:ext cx="343091" cy="34234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tangle: Rounded Corners 12">
            <a:extLst>
              <a:ext uri="{FF2B5EF4-FFF2-40B4-BE49-F238E27FC236}">
                <a16:creationId xmlns:a16="http://schemas.microsoft.com/office/drawing/2014/main" id="{B295E486-C8D6-4B3C-9D80-8AEC47F1F2D1}"/>
              </a:ext>
            </a:extLst>
          </p:cNvPr>
          <p:cNvSpPr/>
          <p:nvPr/>
        </p:nvSpPr>
        <p:spPr>
          <a:xfrm>
            <a:off x="5447573" y="4650283"/>
            <a:ext cx="343091" cy="34234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13188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E81060F-33E2-4021-B238-047E1B5CF546}"/>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626607" y="1163072"/>
            <a:ext cx="8598355" cy="4414767"/>
          </a:xfrm>
        </p:spPr>
      </p:pic>
      <p:sp>
        <p:nvSpPr>
          <p:cNvPr id="3" name="Title 2">
            <a:extLst>
              <a:ext uri="{FF2B5EF4-FFF2-40B4-BE49-F238E27FC236}">
                <a16:creationId xmlns:a16="http://schemas.microsoft.com/office/drawing/2014/main" id="{32195C8A-E34A-4D83-9332-2360585DF1EE}"/>
              </a:ext>
            </a:extLst>
          </p:cNvPr>
          <p:cNvSpPr>
            <a:spLocks noGrp="1"/>
          </p:cNvSpPr>
          <p:nvPr>
            <p:ph type="title"/>
          </p:nvPr>
        </p:nvSpPr>
        <p:spPr/>
        <p:txBody>
          <a:bodyPr/>
          <a:lstStyle/>
          <a:p>
            <a:r>
              <a:rPr lang="nl-BE" dirty="0"/>
              <a:t>UML diagram - ranges</a:t>
            </a:r>
          </a:p>
        </p:txBody>
      </p:sp>
      <p:sp>
        <p:nvSpPr>
          <p:cNvPr id="4" name="Slide Number Placeholder 3">
            <a:extLst>
              <a:ext uri="{FF2B5EF4-FFF2-40B4-BE49-F238E27FC236}">
                <a16:creationId xmlns:a16="http://schemas.microsoft.com/office/drawing/2014/main" id="{06796A23-14D4-497D-88AF-2D51217BB520}"/>
              </a:ext>
            </a:extLst>
          </p:cNvPr>
          <p:cNvSpPr>
            <a:spLocks noGrp="1"/>
          </p:cNvSpPr>
          <p:nvPr>
            <p:ph type="sldNum" sz="quarter" idx="4"/>
          </p:nvPr>
        </p:nvSpPr>
        <p:spPr/>
        <p:txBody>
          <a:bodyPr/>
          <a:lstStyle/>
          <a:p>
            <a:fld id="{C9C406F6-A053-43CA-AEC8-FA3EEE83A3FB}" type="slidenum">
              <a:rPr lang="nl-BE" smtClean="0"/>
              <a:pPr/>
              <a:t>19</a:t>
            </a:fld>
            <a:endParaRPr lang="nl-BE" dirty="0"/>
          </a:p>
        </p:txBody>
      </p:sp>
      <p:sp>
        <p:nvSpPr>
          <p:cNvPr id="7" name="Rectangle: Rounded Corners 6">
            <a:extLst>
              <a:ext uri="{FF2B5EF4-FFF2-40B4-BE49-F238E27FC236}">
                <a16:creationId xmlns:a16="http://schemas.microsoft.com/office/drawing/2014/main" id="{C88AF43E-DC53-4A31-9AD4-E3A53FBD3677}"/>
              </a:ext>
            </a:extLst>
          </p:cNvPr>
          <p:cNvSpPr/>
          <p:nvPr/>
        </p:nvSpPr>
        <p:spPr>
          <a:xfrm>
            <a:off x="5551741" y="3611816"/>
            <a:ext cx="343091" cy="34234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Rounded Corners 7">
            <a:extLst>
              <a:ext uri="{FF2B5EF4-FFF2-40B4-BE49-F238E27FC236}">
                <a16:creationId xmlns:a16="http://schemas.microsoft.com/office/drawing/2014/main" id="{CD87C978-45CC-4523-B5FC-2349A63B4C20}"/>
              </a:ext>
            </a:extLst>
          </p:cNvPr>
          <p:cNvSpPr/>
          <p:nvPr/>
        </p:nvSpPr>
        <p:spPr>
          <a:xfrm>
            <a:off x="1740026" y="3199283"/>
            <a:ext cx="486347" cy="163296"/>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Rounded Corners 8">
            <a:extLst>
              <a:ext uri="{FF2B5EF4-FFF2-40B4-BE49-F238E27FC236}">
                <a16:creationId xmlns:a16="http://schemas.microsoft.com/office/drawing/2014/main" id="{A5517AD9-C07A-4DB4-9441-C4EB44A23D8B}"/>
              </a:ext>
            </a:extLst>
          </p:cNvPr>
          <p:cNvSpPr/>
          <p:nvPr/>
        </p:nvSpPr>
        <p:spPr>
          <a:xfrm>
            <a:off x="1394269" y="3356965"/>
            <a:ext cx="486347" cy="163296"/>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Rounded Corners 9">
            <a:extLst>
              <a:ext uri="{FF2B5EF4-FFF2-40B4-BE49-F238E27FC236}">
                <a16:creationId xmlns:a16="http://schemas.microsoft.com/office/drawing/2014/main" id="{A8C5D982-E079-4991-B499-65D2DF168EF7}"/>
              </a:ext>
            </a:extLst>
          </p:cNvPr>
          <p:cNvSpPr/>
          <p:nvPr/>
        </p:nvSpPr>
        <p:spPr>
          <a:xfrm>
            <a:off x="1740026" y="4975333"/>
            <a:ext cx="486347" cy="163296"/>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Rounded Corners 10">
            <a:extLst>
              <a:ext uri="{FF2B5EF4-FFF2-40B4-BE49-F238E27FC236}">
                <a16:creationId xmlns:a16="http://schemas.microsoft.com/office/drawing/2014/main" id="{222EA16B-8356-41EB-9DC4-2ABA54F7C8F9}"/>
              </a:ext>
            </a:extLst>
          </p:cNvPr>
          <p:cNvSpPr/>
          <p:nvPr/>
        </p:nvSpPr>
        <p:spPr>
          <a:xfrm>
            <a:off x="4922736" y="3094681"/>
            <a:ext cx="486347" cy="163296"/>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tangle: Rounded Corners 11">
            <a:extLst>
              <a:ext uri="{FF2B5EF4-FFF2-40B4-BE49-F238E27FC236}">
                <a16:creationId xmlns:a16="http://schemas.microsoft.com/office/drawing/2014/main" id="{775173B4-8345-4BBE-A389-0AC198099025}"/>
              </a:ext>
            </a:extLst>
          </p:cNvPr>
          <p:cNvSpPr/>
          <p:nvPr/>
        </p:nvSpPr>
        <p:spPr>
          <a:xfrm>
            <a:off x="4548949" y="3530168"/>
            <a:ext cx="486347" cy="163296"/>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tangle: Rounded Corners 12">
            <a:extLst>
              <a:ext uri="{FF2B5EF4-FFF2-40B4-BE49-F238E27FC236}">
                <a16:creationId xmlns:a16="http://schemas.microsoft.com/office/drawing/2014/main" id="{46CC7713-430A-417B-A300-8C856F51ADF8}"/>
              </a:ext>
            </a:extLst>
          </p:cNvPr>
          <p:cNvSpPr/>
          <p:nvPr/>
        </p:nvSpPr>
        <p:spPr>
          <a:xfrm>
            <a:off x="7760873" y="3253103"/>
            <a:ext cx="486347" cy="163296"/>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Rectangle: Rounded Corners 13">
            <a:extLst>
              <a:ext uri="{FF2B5EF4-FFF2-40B4-BE49-F238E27FC236}">
                <a16:creationId xmlns:a16="http://schemas.microsoft.com/office/drawing/2014/main" id="{5256FFA9-8AC2-4B21-A695-7307076E89DD}"/>
              </a:ext>
            </a:extLst>
          </p:cNvPr>
          <p:cNvSpPr/>
          <p:nvPr/>
        </p:nvSpPr>
        <p:spPr>
          <a:xfrm>
            <a:off x="7196205" y="1765325"/>
            <a:ext cx="343091" cy="34234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TextBox 14">
            <a:extLst>
              <a:ext uri="{FF2B5EF4-FFF2-40B4-BE49-F238E27FC236}">
                <a16:creationId xmlns:a16="http://schemas.microsoft.com/office/drawing/2014/main" id="{E2B37A70-8AE2-45F5-9C5A-170572465734}"/>
              </a:ext>
            </a:extLst>
          </p:cNvPr>
          <p:cNvSpPr txBox="1"/>
          <p:nvPr/>
        </p:nvSpPr>
        <p:spPr>
          <a:xfrm>
            <a:off x="1238250" y="5296311"/>
            <a:ext cx="2511393" cy="369204"/>
          </a:xfrm>
          <a:prstGeom prst="rect">
            <a:avLst/>
          </a:prstGeom>
          <a:noFill/>
        </p:spPr>
        <p:txBody>
          <a:bodyPr wrap="none" rtlCol="0">
            <a:spAutoFit/>
          </a:bodyPr>
          <a:lstStyle/>
          <a:p>
            <a:r>
              <a:rPr lang="nl-BE" dirty="0">
                <a:solidFill>
                  <a:srgbClr val="00B0F0"/>
                </a:solidFill>
              </a:rPr>
              <a:t>Per taal slechts 1 waarde</a:t>
            </a:r>
          </a:p>
        </p:txBody>
      </p:sp>
      <p:sp>
        <p:nvSpPr>
          <p:cNvPr id="16" name="TextBox 15">
            <a:extLst>
              <a:ext uri="{FF2B5EF4-FFF2-40B4-BE49-F238E27FC236}">
                <a16:creationId xmlns:a16="http://schemas.microsoft.com/office/drawing/2014/main" id="{C80E94E4-110B-48F4-AFEE-4C42E8B78470}"/>
              </a:ext>
            </a:extLst>
          </p:cNvPr>
          <p:cNvSpPr txBox="1"/>
          <p:nvPr/>
        </p:nvSpPr>
        <p:spPr>
          <a:xfrm>
            <a:off x="6957534" y="1470773"/>
            <a:ext cx="581762" cy="369204"/>
          </a:xfrm>
          <a:prstGeom prst="rect">
            <a:avLst/>
          </a:prstGeom>
          <a:noFill/>
        </p:spPr>
        <p:txBody>
          <a:bodyPr wrap="none" rtlCol="0">
            <a:spAutoFit/>
          </a:bodyPr>
          <a:lstStyle/>
          <a:p>
            <a:r>
              <a:rPr lang="nl-BE" dirty="0">
                <a:solidFill>
                  <a:srgbClr val="C00000"/>
                </a:solidFill>
              </a:rPr>
              <a:t>CCO</a:t>
            </a:r>
          </a:p>
        </p:txBody>
      </p:sp>
    </p:spTree>
    <p:extLst>
      <p:ext uri="{BB962C8B-B14F-4D97-AF65-F5344CB8AC3E}">
        <p14:creationId xmlns:p14="http://schemas.microsoft.com/office/powerpoint/2010/main" val="408596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a:t>Agenda</a:t>
            </a:r>
          </a:p>
        </p:txBody>
      </p:sp>
      <p:sp>
        <p:nvSpPr>
          <p:cNvPr id="9" name="Content Placeholder 8"/>
          <p:cNvSpPr>
            <a:spLocks noGrp="1"/>
          </p:cNvSpPr>
          <p:nvPr>
            <p:ph sz="quarter" idx="10"/>
          </p:nvPr>
        </p:nvSpPr>
        <p:spPr/>
        <p:txBody>
          <a:bodyPr>
            <a:normAutofit/>
          </a:bodyPr>
          <a:lstStyle/>
          <a:p>
            <a:r>
              <a:rPr lang="nl-NL" dirty="0"/>
              <a:t>Introductie en motivatie</a:t>
            </a:r>
          </a:p>
          <a:p>
            <a:r>
              <a:rPr lang="nl-NL" dirty="0"/>
              <a:t>Het doorlopen OSLO standaardisatie proces</a:t>
            </a:r>
          </a:p>
          <a:p>
            <a:r>
              <a:rPr lang="nl-NL" dirty="0"/>
              <a:t>Voorstelling DCAT-AP Vlaanderen</a:t>
            </a:r>
          </a:p>
          <a:p>
            <a:r>
              <a:rPr lang="nl-NL" dirty="0"/>
              <a:t>Feedback en opmerkingen</a:t>
            </a:r>
          </a:p>
          <a:p>
            <a:pPr marL="0" indent="0">
              <a:buNone/>
            </a:pPr>
            <a:r>
              <a:rPr lang="nl-NL" dirty="0"/>
              <a:t>&gt;  Laatste stappen in het standaardisatie proces </a:t>
            </a:r>
          </a:p>
        </p:txBody>
      </p:sp>
      <p:sp>
        <p:nvSpPr>
          <p:cNvPr id="5" name="Slide Number Placeholder 3">
            <a:extLst>
              <a:ext uri="{FF2B5EF4-FFF2-40B4-BE49-F238E27FC236}">
                <a16:creationId xmlns:a16="http://schemas.microsoft.com/office/drawing/2014/main" id="{E69A60C1-0670-42C5-9BFC-F7BABB2E2598}"/>
              </a:ext>
            </a:extLst>
          </p:cNvPr>
          <p:cNvSpPr>
            <a:spLocks noGrp="1"/>
          </p:cNvSpPr>
          <p:nvPr>
            <p:ph type="sldNum" sz="quarter" idx="4294967295"/>
          </p:nvPr>
        </p:nvSpPr>
        <p:spPr>
          <a:xfrm>
            <a:off x="9167813" y="6559550"/>
            <a:ext cx="738187" cy="260350"/>
          </a:xfrm>
        </p:spPr>
        <p:txBody>
          <a:bodyPr/>
          <a:lstStyle/>
          <a:p>
            <a:fld id="{C9C406F6-A053-43CA-AEC8-FA3EEE83A3FB}" type="slidenum">
              <a:rPr lang="nl-BE" smtClean="0"/>
              <a:pPr/>
              <a:t>2</a:t>
            </a:fld>
            <a:endParaRPr lang="nl-BE" dirty="0"/>
          </a:p>
        </p:txBody>
      </p:sp>
    </p:spTree>
    <p:extLst>
      <p:ext uri="{BB962C8B-B14F-4D97-AF65-F5344CB8AC3E}">
        <p14:creationId xmlns:p14="http://schemas.microsoft.com/office/powerpoint/2010/main" val="1821555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E81060F-33E2-4021-B238-047E1B5CF546}"/>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681037" y="1133856"/>
            <a:ext cx="8600829" cy="4416037"/>
          </a:xfrm>
        </p:spPr>
      </p:pic>
      <p:sp>
        <p:nvSpPr>
          <p:cNvPr id="3" name="Title 2">
            <a:extLst>
              <a:ext uri="{FF2B5EF4-FFF2-40B4-BE49-F238E27FC236}">
                <a16:creationId xmlns:a16="http://schemas.microsoft.com/office/drawing/2014/main" id="{32195C8A-E34A-4D83-9332-2360585DF1EE}"/>
              </a:ext>
            </a:extLst>
          </p:cNvPr>
          <p:cNvSpPr>
            <a:spLocks noGrp="1"/>
          </p:cNvSpPr>
          <p:nvPr>
            <p:ph type="title"/>
          </p:nvPr>
        </p:nvSpPr>
        <p:spPr/>
        <p:txBody>
          <a:bodyPr/>
          <a:lstStyle/>
          <a:p>
            <a:r>
              <a:rPr lang="nl-BE" dirty="0"/>
              <a:t>UML diagram - ranges</a:t>
            </a:r>
          </a:p>
        </p:txBody>
      </p:sp>
      <p:sp>
        <p:nvSpPr>
          <p:cNvPr id="4" name="Slide Number Placeholder 3">
            <a:extLst>
              <a:ext uri="{FF2B5EF4-FFF2-40B4-BE49-F238E27FC236}">
                <a16:creationId xmlns:a16="http://schemas.microsoft.com/office/drawing/2014/main" id="{06796A23-14D4-497D-88AF-2D51217BB520}"/>
              </a:ext>
            </a:extLst>
          </p:cNvPr>
          <p:cNvSpPr>
            <a:spLocks noGrp="1"/>
          </p:cNvSpPr>
          <p:nvPr>
            <p:ph type="sldNum" sz="quarter" idx="4"/>
          </p:nvPr>
        </p:nvSpPr>
        <p:spPr/>
        <p:txBody>
          <a:bodyPr/>
          <a:lstStyle/>
          <a:p>
            <a:fld id="{C9C406F6-A053-43CA-AEC8-FA3EEE83A3FB}" type="slidenum">
              <a:rPr lang="nl-BE" smtClean="0"/>
              <a:pPr/>
              <a:t>20</a:t>
            </a:fld>
            <a:endParaRPr lang="nl-BE" dirty="0"/>
          </a:p>
        </p:txBody>
      </p:sp>
      <p:sp>
        <p:nvSpPr>
          <p:cNvPr id="5" name="Rectangle: Rounded Corners 4">
            <a:extLst>
              <a:ext uri="{FF2B5EF4-FFF2-40B4-BE49-F238E27FC236}">
                <a16:creationId xmlns:a16="http://schemas.microsoft.com/office/drawing/2014/main" id="{A909AD66-86D5-4973-ABC4-BD01E7C6F091}"/>
              </a:ext>
            </a:extLst>
          </p:cNvPr>
          <p:cNvSpPr/>
          <p:nvPr/>
        </p:nvSpPr>
        <p:spPr>
          <a:xfrm>
            <a:off x="8262266" y="3317536"/>
            <a:ext cx="343091" cy="34234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Rounded Corners 6">
            <a:extLst>
              <a:ext uri="{FF2B5EF4-FFF2-40B4-BE49-F238E27FC236}">
                <a16:creationId xmlns:a16="http://schemas.microsoft.com/office/drawing/2014/main" id="{D795983A-A493-4DC1-8630-D94FD285FF26}"/>
              </a:ext>
            </a:extLst>
          </p:cNvPr>
          <p:cNvSpPr/>
          <p:nvPr/>
        </p:nvSpPr>
        <p:spPr>
          <a:xfrm>
            <a:off x="4707445" y="3258672"/>
            <a:ext cx="343091" cy="342341"/>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Rounded Corners 7">
            <a:extLst>
              <a:ext uri="{FF2B5EF4-FFF2-40B4-BE49-F238E27FC236}">
                <a16:creationId xmlns:a16="http://schemas.microsoft.com/office/drawing/2014/main" id="{C7477105-1E84-42BA-AA10-FCC56E64038E}"/>
              </a:ext>
            </a:extLst>
          </p:cNvPr>
          <p:cNvSpPr/>
          <p:nvPr/>
        </p:nvSpPr>
        <p:spPr>
          <a:xfrm>
            <a:off x="5497240" y="4628655"/>
            <a:ext cx="343091" cy="342341"/>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extBox 1">
            <a:extLst>
              <a:ext uri="{FF2B5EF4-FFF2-40B4-BE49-F238E27FC236}">
                <a16:creationId xmlns:a16="http://schemas.microsoft.com/office/drawing/2014/main" id="{BAB6BC40-294F-4F14-8B74-5A615129D5A1}"/>
              </a:ext>
            </a:extLst>
          </p:cNvPr>
          <p:cNvSpPr txBox="1"/>
          <p:nvPr/>
        </p:nvSpPr>
        <p:spPr>
          <a:xfrm>
            <a:off x="7563421" y="3873071"/>
            <a:ext cx="1397690" cy="369204"/>
          </a:xfrm>
          <a:prstGeom prst="rect">
            <a:avLst/>
          </a:prstGeom>
          <a:noFill/>
        </p:spPr>
        <p:txBody>
          <a:bodyPr wrap="none" rtlCol="0">
            <a:spAutoFit/>
          </a:bodyPr>
          <a:lstStyle/>
          <a:p>
            <a:r>
              <a:rPr lang="nl-BE" dirty="0">
                <a:solidFill>
                  <a:srgbClr val="C00000"/>
                </a:solidFill>
              </a:rPr>
              <a:t>Absolute URI</a:t>
            </a:r>
          </a:p>
        </p:txBody>
      </p:sp>
      <p:sp>
        <p:nvSpPr>
          <p:cNvPr id="9" name="TextBox 8">
            <a:extLst>
              <a:ext uri="{FF2B5EF4-FFF2-40B4-BE49-F238E27FC236}">
                <a16:creationId xmlns:a16="http://schemas.microsoft.com/office/drawing/2014/main" id="{D71CCD5A-500A-4CFF-91C6-800622EAE769}"/>
              </a:ext>
            </a:extLst>
          </p:cNvPr>
          <p:cNvSpPr txBox="1"/>
          <p:nvPr/>
        </p:nvSpPr>
        <p:spPr>
          <a:xfrm>
            <a:off x="5257800" y="4970996"/>
            <a:ext cx="1165063" cy="369204"/>
          </a:xfrm>
          <a:prstGeom prst="rect">
            <a:avLst/>
          </a:prstGeom>
          <a:noFill/>
        </p:spPr>
        <p:txBody>
          <a:bodyPr wrap="none" rtlCol="0">
            <a:spAutoFit/>
          </a:bodyPr>
          <a:lstStyle/>
          <a:p>
            <a:r>
              <a:rPr lang="nl-BE" dirty="0" err="1">
                <a:solidFill>
                  <a:srgbClr val="FFC000"/>
                </a:solidFill>
              </a:rPr>
              <a:t>mailto</a:t>
            </a:r>
            <a:r>
              <a:rPr lang="nl-BE" dirty="0">
                <a:solidFill>
                  <a:srgbClr val="FFC000"/>
                </a:solidFill>
              </a:rPr>
              <a:t> URI</a:t>
            </a:r>
          </a:p>
        </p:txBody>
      </p:sp>
      <p:sp>
        <p:nvSpPr>
          <p:cNvPr id="10" name="TextBox 9">
            <a:extLst>
              <a:ext uri="{FF2B5EF4-FFF2-40B4-BE49-F238E27FC236}">
                <a16:creationId xmlns:a16="http://schemas.microsoft.com/office/drawing/2014/main" id="{7A1B4DF6-67D5-4E4E-9225-C835CA1A4D4B}"/>
              </a:ext>
            </a:extLst>
          </p:cNvPr>
          <p:cNvSpPr txBox="1"/>
          <p:nvPr/>
        </p:nvSpPr>
        <p:spPr>
          <a:xfrm>
            <a:off x="3863829" y="2320501"/>
            <a:ext cx="2559034" cy="369204"/>
          </a:xfrm>
          <a:prstGeom prst="rect">
            <a:avLst/>
          </a:prstGeom>
          <a:noFill/>
        </p:spPr>
        <p:txBody>
          <a:bodyPr wrap="none" rtlCol="0">
            <a:spAutoFit/>
          </a:bodyPr>
          <a:lstStyle/>
          <a:p>
            <a:r>
              <a:rPr lang="nl-BE" dirty="0">
                <a:solidFill>
                  <a:srgbClr val="00B050"/>
                </a:solidFill>
              </a:rPr>
              <a:t>Belgische thema codelijst</a:t>
            </a:r>
          </a:p>
        </p:txBody>
      </p:sp>
    </p:spTree>
    <p:extLst>
      <p:ext uri="{BB962C8B-B14F-4D97-AF65-F5344CB8AC3E}">
        <p14:creationId xmlns:p14="http://schemas.microsoft.com/office/powerpoint/2010/main" val="140238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2"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E81060F-33E2-4021-B238-047E1B5CF546}"/>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681037" y="1163073"/>
            <a:ext cx="8543925" cy="4386820"/>
          </a:xfrm>
        </p:spPr>
      </p:pic>
      <p:sp>
        <p:nvSpPr>
          <p:cNvPr id="3" name="Title 2">
            <a:extLst>
              <a:ext uri="{FF2B5EF4-FFF2-40B4-BE49-F238E27FC236}">
                <a16:creationId xmlns:a16="http://schemas.microsoft.com/office/drawing/2014/main" id="{32195C8A-E34A-4D83-9332-2360585DF1EE}"/>
              </a:ext>
            </a:extLst>
          </p:cNvPr>
          <p:cNvSpPr>
            <a:spLocks noGrp="1"/>
          </p:cNvSpPr>
          <p:nvPr>
            <p:ph type="title"/>
          </p:nvPr>
        </p:nvSpPr>
        <p:spPr/>
        <p:txBody>
          <a:bodyPr/>
          <a:lstStyle/>
          <a:p>
            <a:r>
              <a:rPr lang="nl-BE" dirty="0"/>
              <a:t>UML diagram – beschikbare bronnen </a:t>
            </a:r>
          </a:p>
        </p:txBody>
      </p:sp>
      <p:sp>
        <p:nvSpPr>
          <p:cNvPr id="4" name="Slide Number Placeholder 3">
            <a:extLst>
              <a:ext uri="{FF2B5EF4-FFF2-40B4-BE49-F238E27FC236}">
                <a16:creationId xmlns:a16="http://schemas.microsoft.com/office/drawing/2014/main" id="{06796A23-14D4-497D-88AF-2D51217BB520}"/>
              </a:ext>
            </a:extLst>
          </p:cNvPr>
          <p:cNvSpPr>
            <a:spLocks noGrp="1"/>
          </p:cNvSpPr>
          <p:nvPr>
            <p:ph type="sldNum" sz="quarter" idx="4"/>
          </p:nvPr>
        </p:nvSpPr>
        <p:spPr/>
        <p:txBody>
          <a:bodyPr/>
          <a:lstStyle/>
          <a:p>
            <a:fld id="{C9C406F6-A053-43CA-AEC8-FA3EEE83A3FB}" type="slidenum">
              <a:rPr lang="nl-BE" smtClean="0"/>
              <a:pPr/>
              <a:t>21</a:t>
            </a:fld>
            <a:endParaRPr lang="nl-BE" dirty="0"/>
          </a:p>
        </p:txBody>
      </p:sp>
      <p:sp>
        <p:nvSpPr>
          <p:cNvPr id="5" name="Rectangle: Rounded Corners 4">
            <a:extLst>
              <a:ext uri="{FF2B5EF4-FFF2-40B4-BE49-F238E27FC236}">
                <a16:creationId xmlns:a16="http://schemas.microsoft.com/office/drawing/2014/main" id="{75625135-3653-4463-8B08-301FCB66E258}"/>
              </a:ext>
            </a:extLst>
          </p:cNvPr>
          <p:cNvSpPr/>
          <p:nvPr/>
        </p:nvSpPr>
        <p:spPr>
          <a:xfrm>
            <a:off x="7167562" y="1191775"/>
            <a:ext cx="2057400" cy="1166647"/>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Rounded Corners 6">
            <a:extLst>
              <a:ext uri="{FF2B5EF4-FFF2-40B4-BE49-F238E27FC236}">
                <a16:creationId xmlns:a16="http://schemas.microsoft.com/office/drawing/2014/main" id="{9F5B66E1-92F5-46EF-B657-9D9DC02DF354}"/>
              </a:ext>
            </a:extLst>
          </p:cNvPr>
          <p:cNvSpPr/>
          <p:nvPr/>
        </p:nvSpPr>
        <p:spPr>
          <a:xfrm>
            <a:off x="874777" y="4304395"/>
            <a:ext cx="2057400" cy="1166647"/>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extBox 1">
            <a:extLst>
              <a:ext uri="{FF2B5EF4-FFF2-40B4-BE49-F238E27FC236}">
                <a16:creationId xmlns:a16="http://schemas.microsoft.com/office/drawing/2014/main" id="{FDC7DE36-BC64-4CA9-B776-473AAAC6F27C}"/>
              </a:ext>
            </a:extLst>
          </p:cNvPr>
          <p:cNvSpPr txBox="1"/>
          <p:nvPr/>
        </p:nvSpPr>
        <p:spPr>
          <a:xfrm>
            <a:off x="5752174" y="786895"/>
            <a:ext cx="4013022" cy="369204"/>
          </a:xfrm>
          <a:prstGeom prst="rect">
            <a:avLst/>
          </a:prstGeom>
          <a:noFill/>
        </p:spPr>
        <p:txBody>
          <a:bodyPr wrap="none" rtlCol="0">
            <a:spAutoFit/>
          </a:bodyPr>
          <a:lstStyle/>
          <a:p>
            <a:r>
              <a:rPr lang="nl-BE" dirty="0">
                <a:solidFill>
                  <a:srgbClr val="C00000"/>
                </a:solidFill>
              </a:rPr>
              <a:t>https://data.vlaanderen.be/doc/licentie/</a:t>
            </a:r>
          </a:p>
        </p:txBody>
      </p:sp>
      <p:sp>
        <p:nvSpPr>
          <p:cNvPr id="8" name="TextBox 7">
            <a:extLst>
              <a:ext uri="{FF2B5EF4-FFF2-40B4-BE49-F238E27FC236}">
                <a16:creationId xmlns:a16="http://schemas.microsoft.com/office/drawing/2014/main" id="{5BC17336-8A4C-456E-BDEF-C1552D89791F}"/>
              </a:ext>
            </a:extLst>
          </p:cNvPr>
          <p:cNvSpPr txBox="1"/>
          <p:nvPr/>
        </p:nvSpPr>
        <p:spPr>
          <a:xfrm>
            <a:off x="595460" y="5402579"/>
            <a:ext cx="4357540" cy="646074"/>
          </a:xfrm>
          <a:prstGeom prst="rect">
            <a:avLst/>
          </a:prstGeom>
          <a:noFill/>
        </p:spPr>
        <p:txBody>
          <a:bodyPr wrap="none" rtlCol="0">
            <a:spAutoFit/>
          </a:bodyPr>
          <a:lstStyle/>
          <a:p>
            <a:r>
              <a:rPr lang="nl-BE" dirty="0">
                <a:solidFill>
                  <a:srgbClr val="00B050"/>
                </a:solidFill>
              </a:rPr>
              <a:t>Gebruik URIs van het organisatieregister</a:t>
            </a:r>
          </a:p>
          <a:p>
            <a:r>
              <a:rPr lang="nl-BE" dirty="0">
                <a:solidFill>
                  <a:srgbClr val="00B050"/>
                </a:solidFill>
              </a:rPr>
              <a:t>https://data.vlaanderen.be/doc/organisatie/</a:t>
            </a:r>
          </a:p>
        </p:txBody>
      </p:sp>
    </p:spTree>
    <p:extLst>
      <p:ext uri="{BB962C8B-B14F-4D97-AF65-F5344CB8AC3E}">
        <p14:creationId xmlns:p14="http://schemas.microsoft.com/office/powerpoint/2010/main" val="335280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9645DF-AD92-4FDE-8842-2F4453C11FFD}"/>
              </a:ext>
            </a:extLst>
          </p:cNvPr>
          <p:cNvSpPr>
            <a:spLocks noGrp="1"/>
          </p:cNvSpPr>
          <p:nvPr>
            <p:ph sz="quarter" idx="10"/>
          </p:nvPr>
        </p:nvSpPr>
        <p:spPr/>
        <p:txBody>
          <a:bodyPr>
            <a:normAutofit lnSpcReduction="10000"/>
          </a:bodyPr>
          <a:lstStyle/>
          <a:p>
            <a:r>
              <a:rPr lang="nl-BE" dirty="0"/>
              <a:t>MOET conform zijn aan de verplichtingen van </a:t>
            </a:r>
            <a:r>
              <a:rPr lang="nl-BE" dirty="0">
                <a:hlinkClick r:id="rId2"/>
              </a:rPr>
              <a:t>DCAT-AP</a:t>
            </a:r>
            <a:r>
              <a:rPr lang="nl-BE" dirty="0"/>
              <a:t>.</a:t>
            </a:r>
          </a:p>
          <a:p>
            <a:r>
              <a:rPr lang="nl-BE" dirty="0"/>
              <a:t>MOET Voor elke klasse steeds de eigenschappen bevatten die als minimum </a:t>
            </a:r>
            <a:r>
              <a:rPr lang="nl-BE" dirty="0" err="1"/>
              <a:t>kardinaliteit</a:t>
            </a:r>
            <a:r>
              <a:rPr lang="nl-BE" dirty="0"/>
              <a:t> 1 hebben.</a:t>
            </a:r>
          </a:p>
          <a:p>
            <a:r>
              <a:rPr lang="nl-BE" dirty="0"/>
              <a:t>MAG NIET meer dan 1 instantie bevatten van eigenschappen die 1 als maximum </a:t>
            </a:r>
            <a:r>
              <a:rPr lang="nl-BE" dirty="0" err="1"/>
              <a:t>kardinaliteit</a:t>
            </a:r>
            <a:r>
              <a:rPr lang="nl-BE" dirty="0"/>
              <a:t> hebben.</a:t>
            </a:r>
          </a:p>
          <a:p>
            <a:r>
              <a:rPr lang="nl-BE" dirty="0"/>
              <a:t>MAG terminologie (klassen en eigenschappen) gebruiken op een manier die consistent is met haar semantiek (definitie, gebruik, domein en bereik).</a:t>
            </a:r>
          </a:p>
          <a:p>
            <a:r>
              <a:rPr lang="nl-BE" dirty="0"/>
              <a:t>MAG uitgebreid worden met klassen en eigenschappen van andere datamodellen (vocabularia) die niet overlappen met terminologie vermeld in dit document of in DCAT-AP.</a:t>
            </a:r>
          </a:p>
          <a:p>
            <a:r>
              <a:rPr lang="nl-BE" dirty="0"/>
              <a:t>PAST maximaal de algemene en specifieke gebruiksadviezen toe als best </a:t>
            </a:r>
            <a:r>
              <a:rPr lang="nl-BE" dirty="0" err="1"/>
              <a:t>practice</a:t>
            </a:r>
            <a:r>
              <a:rPr lang="nl-BE" dirty="0"/>
              <a:t>. </a:t>
            </a:r>
          </a:p>
          <a:p>
            <a:endParaRPr lang="nl-BE" dirty="0"/>
          </a:p>
        </p:txBody>
      </p:sp>
      <p:sp>
        <p:nvSpPr>
          <p:cNvPr id="3" name="Title 2">
            <a:extLst>
              <a:ext uri="{FF2B5EF4-FFF2-40B4-BE49-F238E27FC236}">
                <a16:creationId xmlns:a16="http://schemas.microsoft.com/office/drawing/2014/main" id="{CF7C8627-A324-4B31-95AE-671180F7A34C}"/>
              </a:ext>
            </a:extLst>
          </p:cNvPr>
          <p:cNvSpPr>
            <a:spLocks noGrp="1"/>
          </p:cNvSpPr>
          <p:nvPr>
            <p:ph type="title"/>
          </p:nvPr>
        </p:nvSpPr>
        <p:spPr/>
        <p:txBody>
          <a:bodyPr/>
          <a:lstStyle/>
          <a:p>
            <a:r>
              <a:rPr lang="nl-BE" dirty="0"/>
              <a:t>Conformiteit aan DCAT-AP Vlaanderen</a:t>
            </a:r>
          </a:p>
        </p:txBody>
      </p:sp>
      <p:sp>
        <p:nvSpPr>
          <p:cNvPr id="4" name="Slide Number Placeholder 3">
            <a:extLst>
              <a:ext uri="{FF2B5EF4-FFF2-40B4-BE49-F238E27FC236}">
                <a16:creationId xmlns:a16="http://schemas.microsoft.com/office/drawing/2014/main" id="{AB454C21-9419-4B3B-B7BE-20F31F104ADD}"/>
              </a:ext>
            </a:extLst>
          </p:cNvPr>
          <p:cNvSpPr>
            <a:spLocks noGrp="1"/>
          </p:cNvSpPr>
          <p:nvPr>
            <p:ph type="sldNum" sz="quarter" idx="4"/>
          </p:nvPr>
        </p:nvSpPr>
        <p:spPr/>
        <p:txBody>
          <a:bodyPr/>
          <a:lstStyle/>
          <a:p>
            <a:fld id="{C9C406F6-A053-43CA-AEC8-FA3EEE83A3FB}" type="slidenum">
              <a:rPr lang="nl-BE" smtClean="0"/>
              <a:pPr/>
              <a:t>22</a:t>
            </a:fld>
            <a:endParaRPr lang="nl-BE" dirty="0"/>
          </a:p>
        </p:txBody>
      </p:sp>
    </p:spTree>
    <p:extLst>
      <p:ext uri="{BB962C8B-B14F-4D97-AF65-F5344CB8AC3E}">
        <p14:creationId xmlns:p14="http://schemas.microsoft.com/office/powerpoint/2010/main" val="417078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FEAC9A-7725-4911-B1B0-5D7D5CCC5ED2}"/>
              </a:ext>
            </a:extLst>
          </p:cNvPr>
          <p:cNvSpPr>
            <a:spLocks noGrp="1"/>
          </p:cNvSpPr>
          <p:nvPr>
            <p:ph sz="quarter" idx="10"/>
          </p:nvPr>
        </p:nvSpPr>
        <p:spPr/>
        <p:txBody>
          <a:bodyPr>
            <a:normAutofit lnSpcReduction="10000"/>
          </a:bodyPr>
          <a:lstStyle/>
          <a:p>
            <a:r>
              <a:rPr lang="nl-BE" dirty="0"/>
              <a:t>Zorg voor stabiele identificatoren voor datasets, en waar mogelijk ook voor alle andere vermelde entiteiten.</a:t>
            </a:r>
          </a:p>
          <a:p>
            <a:r>
              <a:rPr lang="nl-BE" dirty="0"/>
              <a:t>Voor temporele informatie wordt verwacht dat de tijdszone wordt meegegeven.</a:t>
            </a:r>
          </a:p>
          <a:p>
            <a:r>
              <a:rPr lang="nl-BE" dirty="0"/>
              <a:t>Gebruik enkel absolute </a:t>
            </a:r>
            <a:r>
              <a:rPr lang="nl-BE" dirty="0" err="1"/>
              <a:t>URLs</a:t>
            </a:r>
            <a:r>
              <a:rPr lang="nl-BE" dirty="0"/>
              <a:t>. Dan is blijft onder alle verwerkingsoperaties van de catalogus de URL identiek en is er geen kwaliteitsverlies voor de gebruiker.</a:t>
            </a:r>
          </a:p>
          <a:p>
            <a:r>
              <a:rPr lang="nl-BE" dirty="0"/>
              <a:t>Indien gekozen wordt om de geografische beschrijving als een geometrie mee te geven, dan wordt best gekozen voor een beschrijving met expliciete vermelding van het gebruikte Coördinaten Referentie Systeem (CRS). </a:t>
            </a:r>
          </a:p>
          <a:p>
            <a:r>
              <a:rPr lang="nl-BE" dirty="0"/>
              <a:t>Beschrijvende informatie zoals titels en beschrijvingen zijn taalafhankelijk. Voorzie voor elke taal slechts één waarde.</a:t>
            </a:r>
          </a:p>
        </p:txBody>
      </p:sp>
      <p:sp>
        <p:nvSpPr>
          <p:cNvPr id="3" name="Title 2">
            <a:extLst>
              <a:ext uri="{FF2B5EF4-FFF2-40B4-BE49-F238E27FC236}">
                <a16:creationId xmlns:a16="http://schemas.microsoft.com/office/drawing/2014/main" id="{109AB74A-EC77-4878-A7D4-5EBA6CF989F8}"/>
              </a:ext>
            </a:extLst>
          </p:cNvPr>
          <p:cNvSpPr>
            <a:spLocks noGrp="1"/>
          </p:cNvSpPr>
          <p:nvPr>
            <p:ph type="title"/>
          </p:nvPr>
        </p:nvSpPr>
        <p:spPr/>
        <p:txBody>
          <a:bodyPr/>
          <a:lstStyle/>
          <a:p>
            <a:r>
              <a:rPr lang="nl-BE" dirty="0"/>
              <a:t>Algemene gebruiksadviezen</a:t>
            </a:r>
          </a:p>
        </p:txBody>
      </p:sp>
      <p:sp>
        <p:nvSpPr>
          <p:cNvPr id="4" name="Slide Number Placeholder 3">
            <a:extLst>
              <a:ext uri="{FF2B5EF4-FFF2-40B4-BE49-F238E27FC236}">
                <a16:creationId xmlns:a16="http://schemas.microsoft.com/office/drawing/2014/main" id="{737E6241-A3B1-49D2-8024-8A9E989B4080}"/>
              </a:ext>
            </a:extLst>
          </p:cNvPr>
          <p:cNvSpPr>
            <a:spLocks noGrp="1"/>
          </p:cNvSpPr>
          <p:nvPr>
            <p:ph type="sldNum" sz="quarter" idx="4"/>
          </p:nvPr>
        </p:nvSpPr>
        <p:spPr/>
        <p:txBody>
          <a:bodyPr/>
          <a:lstStyle/>
          <a:p>
            <a:fld id="{C9C406F6-A053-43CA-AEC8-FA3EEE83A3FB}" type="slidenum">
              <a:rPr lang="nl-BE" smtClean="0"/>
              <a:pPr/>
              <a:t>23</a:t>
            </a:fld>
            <a:endParaRPr lang="nl-BE" dirty="0"/>
          </a:p>
        </p:txBody>
      </p:sp>
    </p:spTree>
    <p:extLst>
      <p:ext uri="{BB962C8B-B14F-4D97-AF65-F5344CB8AC3E}">
        <p14:creationId xmlns:p14="http://schemas.microsoft.com/office/powerpoint/2010/main" val="335986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160574-4F5E-40A3-9BD2-9077BF670EE9}"/>
              </a:ext>
            </a:extLst>
          </p:cNvPr>
          <p:cNvSpPr>
            <a:spLocks noGrp="1"/>
          </p:cNvSpPr>
          <p:nvPr>
            <p:ph sz="quarter" idx="10"/>
          </p:nvPr>
        </p:nvSpPr>
        <p:spPr/>
        <p:txBody>
          <a:bodyPr/>
          <a:lstStyle/>
          <a:p>
            <a:r>
              <a:rPr lang="nl-BE" dirty="0"/>
              <a:t>Zie </a:t>
            </a:r>
            <a:r>
              <a:rPr lang="nl-BE" dirty="0">
                <a:hlinkClick r:id="rId2"/>
              </a:rPr>
              <a:t>https://test.data.vlaanderen.be/doc/applicatieprofiel/DCAT-AP-VL</a:t>
            </a:r>
            <a:endParaRPr lang="nl-BE" dirty="0"/>
          </a:p>
          <a:p>
            <a:pPr marL="0" indent="0">
              <a:buNone/>
            </a:pPr>
            <a:endParaRPr lang="nl-BE" dirty="0"/>
          </a:p>
        </p:txBody>
      </p:sp>
      <p:sp>
        <p:nvSpPr>
          <p:cNvPr id="3" name="Title 2">
            <a:extLst>
              <a:ext uri="{FF2B5EF4-FFF2-40B4-BE49-F238E27FC236}">
                <a16:creationId xmlns:a16="http://schemas.microsoft.com/office/drawing/2014/main" id="{EA725787-A39A-4916-A657-A197D9B57AD0}"/>
              </a:ext>
            </a:extLst>
          </p:cNvPr>
          <p:cNvSpPr>
            <a:spLocks noGrp="1"/>
          </p:cNvSpPr>
          <p:nvPr>
            <p:ph type="title"/>
          </p:nvPr>
        </p:nvSpPr>
        <p:spPr/>
        <p:txBody>
          <a:bodyPr/>
          <a:lstStyle/>
          <a:p>
            <a:r>
              <a:rPr lang="nl-BE" dirty="0"/>
              <a:t>Specifieke gebruiksadviezen</a:t>
            </a:r>
          </a:p>
        </p:txBody>
      </p:sp>
      <p:sp>
        <p:nvSpPr>
          <p:cNvPr id="4" name="Slide Number Placeholder 3">
            <a:extLst>
              <a:ext uri="{FF2B5EF4-FFF2-40B4-BE49-F238E27FC236}">
                <a16:creationId xmlns:a16="http://schemas.microsoft.com/office/drawing/2014/main" id="{D18E778F-6D60-4D3C-BCFA-B49C3125285D}"/>
              </a:ext>
            </a:extLst>
          </p:cNvPr>
          <p:cNvSpPr>
            <a:spLocks noGrp="1"/>
          </p:cNvSpPr>
          <p:nvPr>
            <p:ph type="sldNum" sz="quarter" idx="4"/>
          </p:nvPr>
        </p:nvSpPr>
        <p:spPr/>
        <p:txBody>
          <a:bodyPr/>
          <a:lstStyle/>
          <a:p>
            <a:fld id="{C9C406F6-A053-43CA-AEC8-FA3EEE83A3FB}" type="slidenum">
              <a:rPr lang="nl-BE" smtClean="0"/>
              <a:pPr/>
              <a:t>24</a:t>
            </a:fld>
            <a:endParaRPr lang="nl-BE" dirty="0"/>
          </a:p>
        </p:txBody>
      </p:sp>
    </p:spTree>
    <p:extLst>
      <p:ext uri="{BB962C8B-B14F-4D97-AF65-F5344CB8AC3E}">
        <p14:creationId xmlns:p14="http://schemas.microsoft.com/office/powerpoint/2010/main" val="1916755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61A844-73E5-4056-80C4-6826DEFC1217}"/>
              </a:ext>
            </a:extLst>
          </p:cNvPr>
          <p:cNvSpPr>
            <a:spLocks noGrp="1"/>
          </p:cNvSpPr>
          <p:nvPr>
            <p:ph type="title"/>
          </p:nvPr>
        </p:nvSpPr>
        <p:spPr/>
        <p:txBody>
          <a:bodyPr/>
          <a:lstStyle/>
          <a:p>
            <a:r>
              <a:rPr lang="nl-BE" dirty="0"/>
              <a:t>Vragen, opmerkingen?</a:t>
            </a:r>
          </a:p>
        </p:txBody>
      </p:sp>
      <p:sp>
        <p:nvSpPr>
          <p:cNvPr id="6" name="Subtitle 5">
            <a:extLst>
              <a:ext uri="{FF2B5EF4-FFF2-40B4-BE49-F238E27FC236}">
                <a16:creationId xmlns:a16="http://schemas.microsoft.com/office/drawing/2014/main" id="{A54F6C92-9D01-4E17-9260-BDA176B8AAD3}"/>
              </a:ext>
            </a:extLst>
          </p:cNvPr>
          <p:cNvSpPr>
            <a:spLocks noGrp="1"/>
          </p:cNvSpPr>
          <p:nvPr>
            <p:ph type="subTitle" idx="1"/>
          </p:nvPr>
        </p:nvSpPr>
        <p:spPr/>
        <p:txBody>
          <a:bodyPr/>
          <a:lstStyle/>
          <a:p>
            <a:endParaRPr lang="nl-BE"/>
          </a:p>
        </p:txBody>
      </p:sp>
      <p:sp>
        <p:nvSpPr>
          <p:cNvPr id="4" name="Slide Number Placeholder 3">
            <a:extLst>
              <a:ext uri="{FF2B5EF4-FFF2-40B4-BE49-F238E27FC236}">
                <a16:creationId xmlns:a16="http://schemas.microsoft.com/office/drawing/2014/main" id="{E870B2E5-A029-4F34-8B97-29339DB7DE1B}"/>
              </a:ext>
            </a:extLst>
          </p:cNvPr>
          <p:cNvSpPr>
            <a:spLocks noGrp="1"/>
          </p:cNvSpPr>
          <p:nvPr>
            <p:ph type="sldNum" sz="quarter" idx="4294967295"/>
          </p:nvPr>
        </p:nvSpPr>
        <p:spPr>
          <a:xfrm>
            <a:off x="9167813" y="6559550"/>
            <a:ext cx="738187" cy="260350"/>
          </a:xfrm>
        </p:spPr>
        <p:txBody>
          <a:bodyPr/>
          <a:lstStyle/>
          <a:p>
            <a:fld id="{C9C406F6-A053-43CA-AEC8-FA3EEE83A3FB}" type="slidenum">
              <a:rPr lang="nl-BE" smtClean="0"/>
              <a:pPr/>
              <a:t>25</a:t>
            </a:fld>
            <a:endParaRPr lang="nl-BE" dirty="0"/>
          </a:p>
        </p:txBody>
      </p:sp>
    </p:spTree>
    <p:extLst>
      <p:ext uri="{BB962C8B-B14F-4D97-AF65-F5344CB8AC3E}">
        <p14:creationId xmlns:p14="http://schemas.microsoft.com/office/powerpoint/2010/main" val="1727222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ED4A6A-B901-4815-BA34-9839999DD405}"/>
              </a:ext>
            </a:extLst>
          </p:cNvPr>
          <p:cNvSpPr>
            <a:spLocks noGrp="1"/>
          </p:cNvSpPr>
          <p:nvPr>
            <p:ph sz="quarter" idx="10"/>
          </p:nvPr>
        </p:nvSpPr>
        <p:spPr/>
        <p:txBody>
          <a:bodyPr vert="horz" lIns="91440" tIns="45720" rIns="91440" bIns="45720" rtlCol="0" anchor="t">
            <a:normAutofit/>
          </a:bodyPr>
          <a:lstStyle/>
          <a:p>
            <a:r>
              <a:rPr lang="nl-BE" dirty="0"/>
              <a:t>Het voorleggen aan dit applicatieprofiel aan de werkgroep datastandaarden op 13 juni 2019 om DCAT-AP Vlaanderen te erkennen als standaard.</a:t>
            </a:r>
          </a:p>
          <a:p>
            <a:endParaRPr lang="nl-BE" dirty="0"/>
          </a:p>
          <a:p>
            <a:r>
              <a:rPr lang="nl-BE" dirty="0"/>
              <a:t>Indien aanvaard, zal dit worden voorgelegd ter bekrachtiging aan het Stuurorgaan ICT.</a:t>
            </a:r>
          </a:p>
          <a:p>
            <a:endParaRPr lang="nl-BE" dirty="0"/>
          </a:p>
          <a:p>
            <a:endParaRPr lang="nl-BE" dirty="0"/>
          </a:p>
          <a:p>
            <a:r>
              <a:rPr lang="nl-BE" dirty="0"/>
              <a:t>Het afsluiten van alle issues met hun </a:t>
            </a:r>
            <a:r>
              <a:rPr lang="nl-BE" dirty="0" err="1"/>
              <a:t>verwerkingstatus</a:t>
            </a:r>
            <a:r>
              <a:rPr lang="nl-BE" dirty="0"/>
              <a:t> t.o.v. DCAT-AP </a:t>
            </a:r>
            <a:r>
              <a:rPr lang="nl-BE" dirty="0" err="1"/>
              <a:t>vlaanderen</a:t>
            </a:r>
            <a:r>
              <a:rPr lang="nl-BE" dirty="0"/>
              <a:t>.</a:t>
            </a:r>
          </a:p>
          <a:p>
            <a:r>
              <a:rPr lang="nl-BE" dirty="0"/>
              <a:t>Activatie van de validatieregels in de VODAP </a:t>
            </a:r>
            <a:r>
              <a:rPr lang="nl-BE" dirty="0" err="1"/>
              <a:t>validator</a:t>
            </a:r>
            <a:r>
              <a:rPr lang="nl-BE" dirty="0"/>
              <a:t>.</a:t>
            </a:r>
          </a:p>
          <a:p>
            <a:pPr marL="0" indent="0">
              <a:buNone/>
            </a:pPr>
            <a:endParaRPr lang="nl-BE" dirty="0"/>
          </a:p>
          <a:p>
            <a:pPr marL="0" indent="0">
              <a:buNone/>
            </a:pPr>
            <a:endParaRPr lang="nl-BE" dirty="0"/>
          </a:p>
          <a:p>
            <a:endParaRPr lang="nl-BE" dirty="0"/>
          </a:p>
          <a:p>
            <a:endParaRPr lang="nl-BE" dirty="0"/>
          </a:p>
        </p:txBody>
      </p:sp>
      <p:sp>
        <p:nvSpPr>
          <p:cNvPr id="3" name="Title 2">
            <a:extLst>
              <a:ext uri="{FF2B5EF4-FFF2-40B4-BE49-F238E27FC236}">
                <a16:creationId xmlns:a16="http://schemas.microsoft.com/office/drawing/2014/main" id="{5BC9B32F-9E38-4D24-A95B-5560A33CBF94}"/>
              </a:ext>
            </a:extLst>
          </p:cNvPr>
          <p:cNvSpPr>
            <a:spLocks noGrp="1"/>
          </p:cNvSpPr>
          <p:nvPr>
            <p:ph type="title"/>
          </p:nvPr>
        </p:nvSpPr>
        <p:spPr/>
        <p:txBody>
          <a:bodyPr/>
          <a:lstStyle/>
          <a:p>
            <a:r>
              <a:rPr lang="nl-BE" dirty="0"/>
              <a:t>Verdere stappen</a:t>
            </a:r>
          </a:p>
        </p:txBody>
      </p:sp>
      <p:sp>
        <p:nvSpPr>
          <p:cNvPr id="4" name="Slide Number Placeholder 3">
            <a:extLst>
              <a:ext uri="{FF2B5EF4-FFF2-40B4-BE49-F238E27FC236}">
                <a16:creationId xmlns:a16="http://schemas.microsoft.com/office/drawing/2014/main" id="{AEB0EEB8-0853-4738-9568-5AC5223C6C9A}"/>
              </a:ext>
            </a:extLst>
          </p:cNvPr>
          <p:cNvSpPr>
            <a:spLocks noGrp="1"/>
          </p:cNvSpPr>
          <p:nvPr>
            <p:ph type="sldNum" sz="quarter" idx="4"/>
          </p:nvPr>
        </p:nvSpPr>
        <p:spPr/>
        <p:txBody>
          <a:bodyPr/>
          <a:lstStyle/>
          <a:p>
            <a:fld id="{C9C406F6-A053-43CA-AEC8-FA3EEE83A3FB}" type="slidenum">
              <a:rPr lang="nl-BE" smtClean="0"/>
              <a:pPr/>
              <a:t>26</a:t>
            </a:fld>
            <a:endParaRPr lang="nl-BE" dirty="0"/>
          </a:p>
        </p:txBody>
      </p:sp>
      <p:sp>
        <p:nvSpPr>
          <p:cNvPr id="5" name="Date Placeholder 4">
            <a:extLst>
              <a:ext uri="{FF2B5EF4-FFF2-40B4-BE49-F238E27FC236}">
                <a16:creationId xmlns:a16="http://schemas.microsoft.com/office/drawing/2014/main" id="{0CDD3FFF-21F4-409B-98D4-388C1F55482E}"/>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3349524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7E7541-6B13-4D50-81E1-8ED4ABF38965}"/>
              </a:ext>
            </a:extLst>
          </p:cNvPr>
          <p:cNvSpPr>
            <a:spLocks noGrp="1"/>
          </p:cNvSpPr>
          <p:nvPr>
            <p:ph type="title"/>
          </p:nvPr>
        </p:nvSpPr>
        <p:spPr/>
        <p:txBody>
          <a:bodyPr/>
          <a:lstStyle/>
          <a:p>
            <a:r>
              <a:rPr lang="nl-BE" dirty="0"/>
              <a:t>Dank u </a:t>
            </a:r>
          </a:p>
        </p:txBody>
      </p:sp>
      <p:sp>
        <p:nvSpPr>
          <p:cNvPr id="7" name="Subtitle 6">
            <a:extLst>
              <a:ext uri="{FF2B5EF4-FFF2-40B4-BE49-F238E27FC236}">
                <a16:creationId xmlns:a16="http://schemas.microsoft.com/office/drawing/2014/main" id="{EF864FB2-47D7-42CA-9B80-ADD5F171CB03}"/>
              </a:ext>
            </a:extLst>
          </p:cNvPr>
          <p:cNvSpPr>
            <a:spLocks noGrp="1"/>
          </p:cNvSpPr>
          <p:nvPr>
            <p:ph type="subTitle" idx="1"/>
          </p:nvPr>
        </p:nvSpPr>
        <p:spPr>
          <a:xfrm>
            <a:off x="1028712" y="4509834"/>
            <a:ext cx="8727936" cy="948859"/>
          </a:xfrm>
        </p:spPr>
        <p:txBody>
          <a:bodyPr/>
          <a:lstStyle/>
          <a:p>
            <a:r>
              <a:rPr lang="nl-BE" dirty="0"/>
              <a:t>https://test.data.vlaanderen.be/doc/applicatieprofiel/DCAT-AP-VL</a:t>
            </a:r>
          </a:p>
        </p:txBody>
      </p:sp>
      <p:sp>
        <p:nvSpPr>
          <p:cNvPr id="4" name="Slide Number Placeholder 3">
            <a:extLst>
              <a:ext uri="{FF2B5EF4-FFF2-40B4-BE49-F238E27FC236}">
                <a16:creationId xmlns:a16="http://schemas.microsoft.com/office/drawing/2014/main" id="{8977DB7A-27DB-41B4-9BD1-B5E34EEF1C55}"/>
              </a:ext>
            </a:extLst>
          </p:cNvPr>
          <p:cNvSpPr>
            <a:spLocks noGrp="1"/>
          </p:cNvSpPr>
          <p:nvPr>
            <p:ph type="sldNum" sz="quarter" idx="4294967295"/>
          </p:nvPr>
        </p:nvSpPr>
        <p:spPr>
          <a:xfrm>
            <a:off x="9167813" y="6559550"/>
            <a:ext cx="738187" cy="260350"/>
          </a:xfrm>
        </p:spPr>
        <p:txBody>
          <a:bodyPr/>
          <a:lstStyle/>
          <a:p>
            <a:fld id="{C9C406F6-A053-43CA-AEC8-FA3EEE83A3FB}" type="slidenum">
              <a:rPr lang="nl-BE" smtClean="0"/>
              <a:pPr/>
              <a:t>27</a:t>
            </a:fld>
            <a:endParaRPr lang="nl-BE" dirty="0"/>
          </a:p>
        </p:txBody>
      </p:sp>
      <p:sp>
        <p:nvSpPr>
          <p:cNvPr id="5" name="Date Placeholder 4">
            <a:extLst>
              <a:ext uri="{FF2B5EF4-FFF2-40B4-BE49-F238E27FC236}">
                <a16:creationId xmlns:a16="http://schemas.microsoft.com/office/drawing/2014/main" id="{7F303A53-D9A5-41A6-ADE3-DEE6272D9135}"/>
              </a:ext>
            </a:extLst>
          </p:cNvPr>
          <p:cNvSpPr>
            <a:spLocks noGrp="1"/>
          </p:cNvSpPr>
          <p:nvPr>
            <p:ph type="dt" sz="quarter" idx="4294967295"/>
          </p:nvPr>
        </p:nvSpPr>
        <p:spPr>
          <a:xfrm>
            <a:off x="7042150" y="6602413"/>
            <a:ext cx="2863850" cy="17621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4080935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59129-9615-4767-9142-9F7667A81B00}"/>
              </a:ext>
            </a:extLst>
          </p:cNvPr>
          <p:cNvSpPr>
            <a:spLocks noGrp="1"/>
          </p:cNvSpPr>
          <p:nvPr>
            <p:ph type="title"/>
          </p:nvPr>
        </p:nvSpPr>
        <p:spPr/>
        <p:txBody>
          <a:bodyPr/>
          <a:lstStyle/>
          <a:p>
            <a:endParaRPr lang="nl-BE"/>
          </a:p>
        </p:txBody>
      </p:sp>
      <p:sp>
        <p:nvSpPr>
          <p:cNvPr id="3" name="Subtitle 2">
            <a:extLst>
              <a:ext uri="{FF2B5EF4-FFF2-40B4-BE49-F238E27FC236}">
                <a16:creationId xmlns:a16="http://schemas.microsoft.com/office/drawing/2014/main" id="{48A12E58-3C7D-4287-AC0D-1827683DC832}"/>
              </a:ext>
            </a:extLst>
          </p:cNvPr>
          <p:cNvSpPr>
            <a:spLocks noGrp="1"/>
          </p:cNvSpPr>
          <p:nvPr>
            <p:ph type="subTitle" idx="1"/>
          </p:nvPr>
        </p:nvSpPr>
        <p:spPr/>
        <p:txBody>
          <a:bodyPr/>
          <a:lstStyle/>
          <a:p>
            <a:endParaRPr lang="nl-BE"/>
          </a:p>
        </p:txBody>
      </p:sp>
    </p:spTree>
    <p:extLst>
      <p:ext uri="{BB962C8B-B14F-4D97-AF65-F5344CB8AC3E}">
        <p14:creationId xmlns:p14="http://schemas.microsoft.com/office/powerpoint/2010/main" val="1851311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15F6908-92B8-4FA8-9D43-6AF6FE1C0E58}"/>
              </a:ext>
            </a:extLst>
          </p:cNvPr>
          <p:cNvSpPr>
            <a:spLocks noGrp="1"/>
          </p:cNvSpPr>
          <p:nvPr>
            <p:ph type="title"/>
          </p:nvPr>
        </p:nvSpPr>
        <p:spPr/>
        <p:txBody>
          <a:bodyPr/>
          <a:lstStyle/>
          <a:p>
            <a:r>
              <a:rPr lang="nl-BE" dirty="0"/>
              <a:t>DCAT-AP Vlaanderen datamodel voorstel</a:t>
            </a:r>
          </a:p>
        </p:txBody>
      </p:sp>
      <p:sp>
        <p:nvSpPr>
          <p:cNvPr id="4" name="Slide Number Placeholder 3">
            <a:extLst>
              <a:ext uri="{FF2B5EF4-FFF2-40B4-BE49-F238E27FC236}">
                <a16:creationId xmlns:a16="http://schemas.microsoft.com/office/drawing/2014/main" id="{8BAD2A73-F589-4C02-AC39-6CE4C81AE977}"/>
              </a:ext>
            </a:extLst>
          </p:cNvPr>
          <p:cNvSpPr>
            <a:spLocks noGrp="1"/>
          </p:cNvSpPr>
          <p:nvPr>
            <p:ph type="sldNum" sz="quarter" idx="4"/>
          </p:nvPr>
        </p:nvSpPr>
        <p:spPr/>
        <p:txBody>
          <a:bodyPr/>
          <a:lstStyle/>
          <a:p>
            <a:fld id="{C9C406F6-A053-43CA-AEC8-FA3EEE83A3FB}" type="slidenum">
              <a:rPr lang="nl-BE" smtClean="0"/>
              <a:pPr/>
              <a:t>29</a:t>
            </a:fld>
            <a:endParaRPr lang="nl-BE" dirty="0"/>
          </a:p>
        </p:txBody>
      </p:sp>
      <p:pic>
        <p:nvPicPr>
          <p:cNvPr id="7" name="Picture 6">
            <a:extLst>
              <a:ext uri="{FF2B5EF4-FFF2-40B4-BE49-F238E27FC236}">
                <a16:creationId xmlns:a16="http://schemas.microsoft.com/office/drawing/2014/main" id="{BC0F3AD6-827A-489F-8A69-1C5CAC10F710}"/>
              </a:ext>
            </a:extLst>
          </p:cNvPr>
          <p:cNvPicPr>
            <a:picLocks noChangeAspect="1"/>
          </p:cNvPicPr>
          <p:nvPr/>
        </p:nvPicPr>
        <p:blipFill>
          <a:blip r:embed="rId2"/>
          <a:stretch>
            <a:fillRect/>
          </a:stretch>
        </p:blipFill>
        <p:spPr>
          <a:xfrm>
            <a:off x="8810186" y="274911"/>
            <a:ext cx="829552" cy="924606"/>
          </a:xfrm>
          <a:prstGeom prst="rect">
            <a:avLst/>
          </a:prstGeom>
        </p:spPr>
      </p:pic>
      <p:pic>
        <p:nvPicPr>
          <p:cNvPr id="3" name="Picture 2">
            <a:extLst>
              <a:ext uri="{FF2B5EF4-FFF2-40B4-BE49-F238E27FC236}">
                <a16:creationId xmlns:a16="http://schemas.microsoft.com/office/drawing/2014/main" id="{976945B4-9066-4038-BA3B-AA49E9FF3A8C}"/>
              </a:ext>
            </a:extLst>
          </p:cNvPr>
          <p:cNvPicPr>
            <a:picLocks noChangeAspect="1"/>
          </p:cNvPicPr>
          <p:nvPr/>
        </p:nvPicPr>
        <p:blipFill>
          <a:blip r:embed="rId3"/>
          <a:stretch>
            <a:fillRect/>
          </a:stretch>
        </p:blipFill>
        <p:spPr>
          <a:xfrm>
            <a:off x="238744" y="1966018"/>
            <a:ext cx="9428511" cy="3225805"/>
          </a:xfrm>
          <a:prstGeom prst="rect">
            <a:avLst/>
          </a:prstGeom>
        </p:spPr>
      </p:pic>
    </p:spTree>
    <p:extLst>
      <p:ext uri="{BB962C8B-B14F-4D97-AF65-F5344CB8AC3E}">
        <p14:creationId xmlns:p14="http://schemas.microsoft.com/office/powerpoint/2010/main" val="270103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4BF27C-3EDB-4A37-9DBA-216DAD9F23E4}"/>
              </a:ext>
            </a:extLst>
          </p:cNvPr>
          <p:cNvSpPr>
            <a:spLocks noGrp="1"/>
          </p:cNvSpPr>
          <p:nvPr>
            <p:ph sz="quarter" idx="10"/>
          </p:nvPr>
        </p:nvSpPr>
        <p:spPr/>
        <p:txBody>
          <a:bodyPr/>
          <a:lstStyle/>
          <a:p>
            <a:r>
              <a:rPr lang="nl-BE" dirty="0"/>
              <a:t>Eerste deel is de voorstelling van DCAT-AP VL</a:t>
            </a:r>
          </a:p>
          <a:p>
            <a:pPr lvl="1"/>
            <a:r>
              <a:rPr lang="nl-BE" dirty="0"/>
              <a:t>Gelieve dan uw microfoon af te zetten</a:t>
            </a:r>
          </a:p>
          <a:p>
            <a:endParaRPr lang="nl-BE" dirty="0"/>
          </a:p>
          <a:p>
            <a:r>
              <a:rPr lang="nl-BE" dirty="0"/>
              <a:t>Tijdens het feedback moment, mogelijkheid tot interactie</a:t>
            </a:r>
          </a:p>
          <a:p>
            <a:endParaRPr lang="nl-BE" dirty="0"/>
          </a:p>
        </p:txBody>
      </p:sp>
      <p:sp>
        <p:nvSpPr>
          <p:cNvPr id="3" name="Title 2">
            <a:extLst>
              <a:ext uri="{FF2B5EF4-FFF2-40B4-BE49-F238E27FC236}">
                <a16:creationId xmlns:a16="http://schemas.microsoft.com/office/drawing/2014/main" id="{D721CE25-292B-4827-8F90-C623ACFC6764}"/>
              </a:ext>
            </a:extLst>
          </p:cNvPr>
          <p:cNvSpPr>
            <a:spLocks noGrp="1"/>
          </p:cNvSpPr>
          <p:nvPr>
            <p:ph type="title"/>
          </p:nvPr>
        </p:nvSpPr>
        <p:spPr/>
        <p:txBody>
          <a:bodyPr/>
          <a:lstStyle/>
          <a:p>
            <a:r>
              <a:rPr lang="nl-BE" dirty="0"/>
              <a:t>Enkele afspraken tijdens de </a:t>
            </a:r>
            <a:r>
              <a:rPr lang="nl-BE" dirty="0" err="1"/>
              <a:t>webinar</a:t>
            </a:r>
            <a:endParaRPr lang="nl-BE" dirty="0"/>
          </a:p>
        </p:txBody>
      </p:sp>
      <p:sp>
        <p:nvSpPr>
          <p:cNvPr id="4" name="Slide Number Placeholder 3">
            <a:extLst>
              <a:ext uri="{FF2B5EF4-FFF2-40B4-BE49-F238E27FC236}">
                <a16:creationId xmlns:a16="http://schemas.microsoft.com/office/drawing/2014/main" id="{D305306E-69C7-4162-9F54-18A6CAD14DD4}"/>
              </a:ext>
            </a:extLst>
          </p:cNvPr>
          <p:cNvSpPr>
            <a:spLocks noGrp="1"/>
          </p:cNvSpPr>
          <p:nvPr>
            <p:ph type="sldNum" sz="quarter" idx="4"/>
          </p:nvPr>
        </p:nvSpPr>
        <p:spPr/>
        <p:txBody>
          <a:bodyPr/>
          <a:lstStyle/>
          <a:p>
            <a:fld id="{C9C406F6-A053-43CA-AEC8-FA3EEE83A3FB}" type="slidenum">
              <a:rPr lang="nl-BE" smtClean="0"/>
              <a:pPr/>
              <a:t>3</a:t>
            </a:fld>
            <a:endParaRPr lang="nl-BE" dirty="0"/>
          </a:p>
        </p:txBody>
      </p:sp>
    </p:spTree>
    <p:extLst>
      <p:ext uri="{BB962C8B-B14F-4D97-AF65-F5344CB8AC3E}">
        <p14:creationId xmlns:p14="http://schemas.microsoft.com/office/powerpoint/2010/main" val="3883305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0694D9-A440-4861-8CAC-E47CF3C00F2B}"/>
              </a:ext>
            </a:extLst>
          </p:cNvPr>
          <p:cNvSpPr>
            <a:spLocks noGrp="1"/>
          </p:cNvSpPr>
          <p:nvPr>
            <p:ph sz="quarter" idx="10"/>
          </p:nvPr>
        </p:nvSpPr>
        <p:spPr/>
        <p:txBody>
          <a:bodyPr/>
          <a:lstStyle/>
          <a:p>
            <a:r>
              <a:rPr lang="nl-BE" dirty="0"/>
              <a:t>Term:</a:t>
            </a:r>
          </a:p>
          <a:p>
            <a:pPr lvl="1"/>
            <a:r>
              <a:rPr lang="nl-BE" dirty="0"/>
              <a:t>Datasetcatalogus</a:t>
            </a:r>
          </a:p>
          <a:p>
            <a:pPr lvl="1"/>
            <a:r>
              <a:rPr lang="nl-BE" i="1" dirty="0"/>
              <a:t>Een scope beperkende Nederlandstalige term gekozen om in de toekomst andere catalogi toe te laten</a:t>
            </a:r>
            <a:r>
              <a:rPr lang="nl-BE" dirty="0"/>
              <a:t>.</a:t>
            </a:r>
            <a:endParaRPr lang="nl-BE" i="1" dirty="0"/>
          </a:p>
          <a:p>
            <a:r>
              <a:rPr lang="nl-BE" dirty="0"/>
              <a:t>Definitie:</a:t>
            </a:r>
          </a:p>
          <a:p>
            <a:pPr lvl="1"/>
            <a:r>
              <a:rPr lang="nl-BE" dirty="0"/>
              <a:t>Een beheerde verzameling van metadata over datasets.</a:t>
            </a:r>
          </a:p>
          <a:p>
            <a:pPr lvl="1"/>
            <a:r>
              <a:rPr lang="nl-BE" dirty="0"/>
              <a:t>(vertaling van definitie uit DCAT)</a:t>
            </a:r>
          </a:p>
          <a:p>
            <a:pPr marL="457200" lvl="1" indent="0">
              <a:buNone/>
            </a:pPr>
            <a:endParaRPr lang="nl-BE" dirty="0"/>
          </a:p>
          <a:p>
            <a:endParaRPr lang="nl-BE" dirty="0"/>
          </a:p>
        </p:txBody>
      </p:sp>
      <p:sp>
        <p:nvSpPr>
          <p:cNvPr id="3" name="Title 2">
            <a:extLst>
              <a:ext uri="{FF2B5EF4-FFF2-40B4-BE49-F238E27FC236}">
                <a16:creationId xmlns:a16="http://schemas.microsoft.com/office/drawing/2014/main" id="{95201523-4D38-4963-BB74-6387F782EAE5}"/>
              </a:ext>
            </a:extLst>
          </p:cNvPr>
          <p:cNvSpPr>
            <a:spLocks noGrp="1"/>
          </p:cNvSpPr>
          <p:nvPr>
            <p:ph type="title"/>
          </p:nvPr>
        </p:nvSpPr>
        <p:spPr/>
        <p:txBody>
          <a:bodyPr/>
          <a:lstStyle/>
          <a:p>
            <a:r>
              <a:rPr lang="nl-BE" dirty="0"/>
              <a:t>Datasetcatalogus</a:t>
            </a:r>
          </a:p>
        </p:txBody>
      </p:sp>
      <p:sp>
        <p:nvSpPr>
          <p:cNvPr id="4" name="Slide Number Placeholder 3">
            <a:extLst>
              <a:ext uri="{FF2B5EF4-FFF2-40B4-BE49-F238E27FC236}">
                <a16:creationId xmlns:a16="http://schemas.microsoft.com/office/drawing/2014/main" id="{E5E40745-8B95-4A73-95CC-38AFEB79AE4E}"/>
              </a:ext>
            </a:extLst>
          </p:cNvPr>
          <p:cNvSpPr>
            <a:spLocks noGrp="1"/>
          </p:cNvSpPr>
          <p:nvPr>
            <p:ph type="sldNum" sz="quarter" idx="4"/>
          </p:nvPr>
        </p:nvSpPr>
        <p:spPr/>
        <p:txBody>
          <a:bodyPr/>
          <a:lstStyle/>
          <a:p>
            <a:fld id="{C9C406F6-A053-43CA-AEC8-FA3EEE83A3FB}" type="slidenum">
              <a:rPr lang="nl-BE" smtClean="0"/>
              <a:pPr/>
              <a:t>30</a:t>
            </a:fld>
            <a:endParaRPr lang="nl-BE" dirty="0"/>
          </a:p>
        </p:txBody>
      </p:sp>
    </p:spTree>
    <p:extLst>
      <p:ext uri="{BB962C8B-B14F-4D97-AF65-F5344CB8AC3E}">
        <p14:creationId xmlns:p14="http://schemas.microsoft.com/office/powerpoint/2010/main" val="1211355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63DCBD-3B00-4DB2-86E7-2DF08595B8C7}"/>
              </a:ext>
            </a:extLst>
          </p:cNvPr>
          <p:cNvSpPr>
            <a:spLocks noGrp="1"/>
          </p:cNvSpPr>
          <p:nvPr>
            <p:ph type="title"/>
          </p:nvPr>
        </p:nvSpPr>
        <p:spPr/>
        <p:txBody>
          <a:bodyPr/>
          <a:lstStyle/>
          <a:p>
            <a:r>
              <a:rPr lang="nl-BE" dirty="0"/>
              <a:t>Datasetcatalogus</a:t>
            </a:r>
          </a:p>
        </p:txBody>
      </p:sp>
      <p:sp>
        <p:nvSpPr>
          <p:cNvPr id="4" name="Slide Number Placeholder 3">
            <a:extLst>
              <a:ext uri="{FF2B5EF4-FFF2-40B4-BE49-F238E27FC236}">
                <a16:creationId xmlns:a16="http://schemas.microsoft.com/office/drawing/2014/main" id="{9E84159A-F785-4736-AAD2-2E15770B22A7}"/>
              </a:ext>
            </a:extLst>
          </p:cNvPr>
          <p:cNvSpPr>
            <a:spLocks noGrp="1"/>
          </p:cNvSpPr>
          <p:nvPr>
            <p:ph type="sldNum" sz="quarter" idx="4"/>
          </p:nvPr>
        </p:nvSpPr>
        <p:spPr/>
        <p:txBody>
          <a:bodyPr/>
          <a:lstStyle/>
          <a:p>
            <a:fld id="{C9C406F6-A053-43CA-AEC8-FA3EEE83A3FB}" type="slidenum">
              <a:rPr lang="nl-BE" smtClean="0"/>
              <a:pPr/>
              <a:t>31</a:t>
            </a:fld>
            <a:endParaRPr lang="nl-BE" dirty="0"/>
          </a:p>
        </p:txBody>
      </p:sp>
      <p:sp>
        <p:nvSpPr>
          <p:cNvPr id="5" name="Date Placeholder 4">
            <a:extLst>
              <a:ext uri="{FF2B5EF4-FFF2-40B4-BE49-F238E27FC236}">
                <a16:creationId xmlns:a16="http://schemas.microsoft.com/office/drawing/2014/main" id="{575103CE-D3D5-4BB9-9DEF-50B0AC6F9885}"/>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
        <p:nvSpPr>
          <p:cNvPr id="24" name="TextBox 23">
            <a:extLst>
              <a:ext uri="{FF2B5EF4-FFF2-40B4-BE49-F238E27FC236}">
                <a16:creationId xmlns:a16="http://schemas.microsoft.com/office/drawing/2014/main" id="{5C37025B-94C9-47C3-8639-255843B5677A}"/>
              </a:ext>
            </a:extLst>
          </p:cNvPr>
          <p:cNvSpPr txBox="1"/>
          <p:nvPr/>
        </p:nvSpPr>
        <p:spPr>
          <a:xfrm>
            <a:off x="1390812" y="1413402"/>
            <a:ext cx="1476302" cy="369204"/>
          </a:xfrm>
          <a:prstGeom prst="rect">
            <a:avLst/>
          </a:prstGeom>
          <a:noFill/>
        </p:spPr>
        <p:txBody>
          <a:bodyPr wrap="none" rtlCol="0">
            <a:spAutoFit/>
          </a:bodyPr>
          <a:lstStyle/>
          <a:p>
            <a:r>
              <a:rPr lang="nl-BE" dirty="0"/>
              <a:t>DCAT-AP V1.1</a:t>
            </a:r>
          </a:p>
        </p:txBody>
      </p:sp>
      <p:sp>
        <p:nvSpPr>
          <p:cNvPr id="26" name="TextBox 25">
            <a:extLst>
              <a:ext uri="{FF2B5EF4-FFF2-40B4-BE49-F238E27FC236}">
                <a16:creationId xmlns:a16="http://schemas.microsoft.com/office/drawing/2014/main" id="{E47A407E-6A47-4615-B44C-4A765D04C8CE}"/>
              </a:ext>
            </a:extLst>
          </p:cNvPr>
          <p:cNvSpPr txBox="1"/>
          <p:nvPr/>
        </p:nvSpPr>
        <p:spPr>
          <a:xfrm>
            <a:off x="6073546" y="1413402"/>
            <a:ext cx="2132122" cy="369204"/>
          </a:xfrm>
          <a:prstGeom prst="rect">
            <a:avLst/>
          </a:prstGeom>
          <a:noFill/>
        </p:spPr>
        <p:txBody>
          <a:bodyPr wrap="none" rtlCol="0">
            <a:spAutoFit/>
          </a:bodyPr>
          <a:lstStyle/>
          <a:p>
            <a:r>
              <a:rPr lang="nl-BE" dirty="0"/>
              <a:t>DCAT-AP Vlaanderen</a:t>
            </a:r>
          </a:p>
        </p:txBody>
      </p:sp>
      <p:sp>
        <p:nvSpPr>
          <p:cNvPr id="27" name="Arrow: Chevron 26">
            <a:extLst>
              <a:ext uri="{FF2B5EF4-FFF2-40B4-BE49-F238E27FC236}">
                <a16:creationId xmlns:a16="http://schemas.microsoft.com/office/drawing/2014/main" id="{19CF8189-3983-45E5-B0E3-105D8F174B19}"/>
              </a:ext>
            </a:extLst>
          </p:cNvPr>
          <p:cNvSpPr/>
          <p:nvPr/>
        </p:nvSpPr>
        <p:spPr>
          <a:xfrm>
            <a:off x="4253948" y="2716695"/>
            <a:ext cx="924339" cy="194807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pic>
        <p:nvPicPr>
          <p:cNvPr id="10" name="Picture 9">
            <a:extLst>
              <a:ext uri="{FF2B5EF4-FFF2-40B4-BE49-F238E27FC236}">
                <a16:creationId xmlns:a16="http://schemas.microsoft.com/office/drawing/2014/main" id="{B367E5E9-6E7D-46C8-A111-7A4F47CD7192}"/>
              </a:ext>
            </a:extLst>
          </p:cNvPr>
          <p:cNvPicPr>
            <a:picLocks noChangeAspect="1"/>
          </p:cNvPicPr>
          <p:nvPr/>
        </p:nvPicPr>
        <p:blipFill>
          <a:blip r:embed="rId2"/>
          <a:stretch>
            <a:fillRect/>
          </a:stretch>
        </p:blipFill>
        <p:spPr>
          <a:xfrm>
            <a:off x="8810186" y="274911"/>
            <a:ext cx="829552" cy="924606"/>
          </a:xfrm>
          <a:prstGeom prst="rect">
            <a:avLst/>
          </a:prstGeom>
        </p:spPr>
      </p:pic>
      <p:pic>
        <p:nvPicPr>
          <p:cNvPr id="2" name="Picture 1">
            <a:extLst>
              <a:ext uri="{FF2B5EF4-FFF2-40B4-BE49-F238E27FC236}">
                <a16:creationId xmlns:a16="http://schemas.microsoft.com/office/drawing/2014/main" id="{708E0D23-955E-415D-9E63-E811685ED932}"/>
              </a:ext>
            </a:extLst>
          </p:cNvPr>
          <p:cNvPicPr>
            <a:picLocks noChangeAspect="1"/>
          </p:cNvPicPr>
          <p:nvPr/>
        </p:nvPicPr>
        <p:blipFill>
          <a:blip r:embed="rId3"/>
          <a:stretch>
            <a:fillRect/>
          </a:stretch>
        </p:blipFill>
        <p:spPr>
          <a:xfrm>
            <a:off x="841654" y="2015461"/>
            <a:ext cx="2895851" cy="3877392"/>
          </a:xfrm>
          <a:prstGeom prst="rect">
            <a:avLst/>
          </a:prstGeom>
        </p:spPr>
      </p:pic>
      <p:pic>
        <p:nvPicPr>
          <p:cNvPr id="6" name="Picture 5">
            <a:extLst>
              <a:ext uri="{FF2B5EF4-FFF2-40B4-BE49-F238E27FC236}">
                <a16:creationId xmlns:a16="http://schemas.microsoft.com/office/drawing/2014/main" id="{81953DCC-10D3-477F-ABA8-4F3E1BEB6881}"/>
              </a:ext>
            </a:extLst>
          </p:cNvPr>
          <p:cNvPicPr>
            <a:picLocks noChangeAspect="1"/>
          </p:cNvPicPr>
          <p:nvPr/>
        </p:nvPicPr>
        <p:blipFill>
          <a:blip r:embed="rId4"/>
          <a:stretch>
            <a:fillRect/>
          </a:stretch>
        </p:blipFill>
        <p:spPr>
          <a:xfrm>
            <a:off x="5694730" y="1948399"/>
            <a:ext cx="2889754" cy="3944454"/>
          </a:xfrm>
          <a:prstGeom prst="rect">
            <a:avLst/>
          </a:prstGeom>
        </p:spPr>
      </p:pic>
    </p:spTree>
    <p:extLst>
      <p:ext uri="{BB962C8B-B14F-4D97-AF65-F5344CB8AC3E}">
        <p14:creationId xmlns:p14="http://schemas.microsoft.com/office/powerpoint/2010/main" val="2778194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05EBB0F-AB33-4FEC-B8C9-4177DB927BE8}"/>
              </a:ext>
            </a:extLst>
          </p:cNvPr>
          <p:cNvSpPr>
            <a:spLocks noGrp="1"/>
          </p:cNvSpPr>
          <p:nvPr>
            <p:ph sz="quarter" idx="10"/>
          </p:nvPr>
        </p:nvSpPr>
        <p:spPr/>
        <p:txBody>
          <a:bodyPr vert="horz" lIns="91440" tIns="45720" rIns="91440" bIns="45720" rtlCol="0" anchor="t">
            <a:normAutofit/>
          </a:bodyPr>
          <a:lstStyle/>
          <a:p>
            <a:r>
              <a:rPr lang="nl-BE" i="1" dirty="0"/>
              <a:t>Licentie</a:t>
            </a:r>
            <a:r>
              <a:rPr lang="nl-BE" dirty="0"/>
              <a:t> is verplicht</a:t>
            </a:r>
          </a:p>
          <a:p>
            <a:endParaRPr lang="nl-BE" dirty="0"/>
          </a:p>
          <a:p>
            <a:r>
              <a:rPr lang="nl-BE" b="1" dirty="0"/>
              <a:t>Verantwoording</a:t>
            </a:r>
            <a:r>
              <a:rPr lang="nl-BE" dirty="0"/>
              <a:t>: Deze eigenschap stelt de voorwaarden vast waaronder de data van de Open Data catalogus kan (her)gebruikt worden. Het belangrijkste gebruik betreft het </a:t>
            </a:r>
            <a:r>
              <a:rPr lang="nl-BE" dirty="0" err="1"/>
              <a:t>harvesten</a:t>
            </a:r>
            <a:r>
              <a:rPr lang="nl-BE" dirty="0"/>
              <a:t> waarbij Open Data catalogi worden samengevoegd. </a:t>
            </a:r>
          </a:p>
          <a:p>
            <a:r>
              <a:rPr lang="nl-BE" dirty="0"/>
              <a:t>Indien geen licentie opgegeven is, is het niet duidelijk wat </a:t>
            </a:r>
            <a:r>
              <a:rPr lang="nl-BE" dirty="0" err="1"/>
              <a:t>bvb</a:t>
            </a:r>
            <a:r>
              <a:rPr lang="nl-BE" dirty="0"/>
              <a:t> een </a:t>
            </a:r>
            <a:r>
              <a:rPr lang="nl-BE" dirty="0" err="1"/>
              <a:t>harvester</a:t>
            </a:r>
            <a:r>
              <a:rPr lang="nl-BE" dirty="0"/>
              <a:t> met deze metadata mag doen.</a:t>
            </a:r>
          </a:p>
          <a:p>
            <a:pPr marL="0" indent="0">
              <a:buNone/>
            </a:pPr>
            <a:r>
              <a:rPr lang="en-US" dirty="0"/>
              <a:t> </a:t>
            </a:r>
            <a:endParaRPr lang="nl-BE" dirty="0"/>
          </a:p>
          <a:p>
            <a:endParaRPr lang="en-US" dirty="0"/>
          </a:p>
          <a:p>
            <a:endParaRPr lang="nl-BE" dirty="0"/>
          </a:p>
          <a:p>
            <a:pPr marL="0" indent="0">
              <a:buNone/>
            </a:pPr>
            <a:endParaRPr lang="nl-BE" dirty="0"/>
          </a:p>
        </p:txBody>
      </p:sp>
      <p:sp>
        <p:nvSpPr>
          <p:cNvPr id="2" name="Title 1">
            <a:extLst>
              <a:ext uri="{FF2B5EF4-FFF2-40B4-BE49-F238E27FC236}">
                <a16:creationId xmlns:a16="http://schemas.microsoft.com/office/drawing/2014/main" id="{B1E00F4F-0656-4424-8EB4-55E406391AB6}"/>
              </a:ext>
            </a:extLst>
          </p:cNvPr>
          <p:cNvSpPr>
            <a:spLocks noGrp="1"/>
          </p:cNvSpPr>
          <p:nvPr>
            <p:ph type="title"/>
          </p:nvPr>
        </p:nvSpPr>
        <p:spPr/>
        <p:txBody>
          <a:bodyPr/>
          <a:lstStyle/>
          <a:p>
            <a:r>
              <a:rPr lang="nl-BE" dirty="0" err="1"/>
              <a:t>DatasetCatalogus</a:t>
            </a:r>
            <a:r>
              <a:rPr lang="nl-BE" dirty="0"/>
              <a:t> – bijkomende eis 1</a:t>
            </a:r>
          </a:p>
        </p:txBody>
      </p:sp>
      <p:sp>
        <p:nvSpPr>
          <p:cNvPr id="3" name="Slide Number Placeholder 2">
            <a:extLst>
              <a:ext uri="{FF2B5EF4-FFF2-40B4-BE49-F238E27FC236}">
                <a16:creationId xmlns:a16="http://schemas.microsoft.com/office/drawing/2014/main" id="{8FF0440C-320A-45DD-A597-008512B39C9C}"/>
              </a:ext>
            </a:extLst>
          </p:cNvPr>
          <p:cNvSpPr>
            <a:spLocks noGrp="1"/>
          </p:cNvSpPr>
          <p:nvPr>
            <p:ph type="sldNum" sz="quarter" idx="4"/>
          </p:nvPr>
        </p:nvSpPr>
        <p:spPr/>
        <p:txBody>
          <a:bodyPr/>
          <a:lstStyle/>
          <a:p>
            <a:fld id="{C9C406F6-A053-43CA-AEC8-FA3EEE83A3FB}" type="slidenum">
              <a:rPr lang="nl-BE" smtClean="0"/>
              <a:pPr/>
              <a:t>32</a:t>
            </a:fld>
            <a:endParaRPr lang="nl-BE" dirty="0"/>
          </a:p>
        </p:txBody>
      </p:sp>
    </p:spTree>
    <p:extLst>
      <p:ext uri="{BB962C8B-B14F-4D97-AF65-F5344CB8AC3E}">
        <p14:creationId xmlns:p14="http://schemas.microsoft.com/office/powerpoint/2010/main" val="2430923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338592-C0A3-44B4-958F-06C9492B41A5}"/>
              </a:ext>
            </a:extLst>
          </p:cNvPr>
          <p:cNvSpPr>
            <a:spLocks noGrp="1"/>
          </p:cNvSpPr>
          <p:nvPr>
            <p:ph sz="quarter" idx="10"/>
          </p:nvPr>
        </p:nvSpPr>
        <p:spPr/>
        <p:txBody>
          <a:bodyPr vert="horz" lIns="91440" tIns="45720" rIns="91440" bIns="45720" rtlCol="0" anchor="t">
            <a:normAutofit lnSpcReduction="10000"/>
          </a:bodyPr>
          <a:lstStyle/>
          <a:p>
            <a:r>
              <a:rPr lang="nl-BE" i="1" dirty="0"/>
              <a:t>Laatste wijziging </a:t>
            </a:r>
            <a:r>
              <a:rPr lang="nl-BE" dirty="0"/>
              <a:t>is verplicht </a:t>
            </a:r>
          </a:p>
          <a:p>
            <a:endParaRPr lang="nl-BE" dirty="0"/>
          </a:p>
          <a:p>
            <a:r>
              <a:rPr lang="nl-BE" b="1" dirty="0"/>
              <a:t>Verantwoording</a:t>
            </a:r>
            <a:r>
              <a:rPr lang="nl-BE" dirty="0"/>
              <a:t>: om te weten te komen wanneer de laatste wijziging aan de catalogus inhoud gebeurt is. Hiermee geeft de Open Data catalogus beheerder inzicht in de activiteitsgraad. Deze informatie kan ook nuttig zijn bij </a:t>
            </a:r>
            <a:r>
              <a:rPr lang="nl-BE" dirty="0" err="1"/>
              <a:t>harvesting</a:t>
            </a:r>
            <a:r>
              <a:rPr lang="nl-BE" dirty="0"/>
              <a:t>. </a:t>
            </a:r>
          </a:p>
          <a:p>
            <a:endParaRPr lang="nl-BE" dirty="0"/>
          </a:p>
          <a:p>
            <a:r>
              <a:rPr lang="nl-BE" dirty="0"/>
              <a:t>Deze verplichting legt wel op dat de Open data catalogus beheerder ervoor zorgt dat bij  de minste wijziging van de metadata in de datasetcatalogus deze datum wordt aanpast.  Als deze datum dezelfde is gebleven kan </a:t>
            </a:r>
            <a:r>
              <a:rPr lang="nl-BE" dirty="0" err="1"/>
              <a:t>bvb</a:t>
            </a:r>
            <a:r>
              <a:rPr lang="nl-BE" dirty="0"/>
              <a:t> een har-</a:t>
            </a:r>
            <a:r>
              <a:rPr lang="nl-BE" dirty="0" err="1"/>
              <a:t>vester</a:t>
            </a:r>
            <a:r>
              <a:rPr lang="nl-BE" dirty="0"/>
              <a:t> er vanuit gaan dat er niets gewijzigd is.</a:t>
            </a:r>
          </a:p>
          <a:p>
            <a:endParaRPr lang="nl-BE" dirty="0"/>
          </a:p>
        </p:txBody>
      </p:sp>
      <p:sp>
        <p:nvSpPr>
          <p:cNvPr id="3" name="Title 2">
            <a:extLst>
              <a:ext uri="{FF2B5EF4-FFF2-40B4-BE49-F238E27FC236}">
                <a16:creationId xmlns:a16="http://schemas.microsoft.com/office/drawing/2014/main" id="{C6D9791E-0167-4003-A601-3C123F79084F}"/>
              </a:ext>
            </a:extLst>
          </p:cNvPr>
          <p:cNvSpPr>
            <a:spLocks noGrp="1"/>
          </p:cNvSpPr>
          <p:nvPr>
            <p:ph type="title"/>
          </p:nvPr>
        </p:nvSpPr>
        <p:spPr/>
        <p:txBody>
          <a:bodyPr/>
          <a:lstStyle/>
          <a:p>
            <a:r>
              <a:rPr lang="nl-BE" dirty="0" err="1"/>
              <a:t>DatasetCatalogus</a:t>
            </a:r>
            <a:r>
              <a:rPr lang="nl-BE" dirty="0"/>
              <a:t> – bijkomende eis 2</a:t>
            </a:r>
          </a:p>
        </p:txBody>
      </p:sp>
      <p:sp>
        <p:nvSpPr>
          <p:cNvPr id="4" name="Slide Number Placeholder 3">
            <a:extLst>
              <a:ext uri="{FF2B5EF4-FFF2-40B4-BE49-F238E27FC236}">
                <a16:creationId xmlns:a16="http://schemas.microsoft.com/office/drawing/2014/main" id="{D5402CBA-162B-4A49-8927-8FDA89F90A54}"/>
              </a:ext>
            </a:extLst>
          </p:cNvPr>
          <p:cNvSpPr>
            <a:spLocks noGrp="1"/>
          </p:cNvSpPr>
          <p:nvPr>
            <p:ph type="sldNum" sz="quarter" idx="4"/>
          </p:nvPr>
        </p:nvSpPr>
        <p:spPr/>
        <p:txBody>
          <a:bodyPr/>
          <a:lstStyle/>
          <a:p>
            <a:fld id="{C9C406F6-A053-43CA-AEC8-FA3EEE83A3FB}" type="slidenum">
              <a:rPr lang="nl-BE" smtClean="0"/>
              <a:pPr/>
              <a:t>33</a:t>
            </a:fld>
            <a:endParaRPr lang="nl-BE" dirty="0"/>
          </a:p>
        </p:txBody>
      </p:sp>
    </p:spTree>
    <p:extLst>
      <p:ext uri="{BB962C8B-B14F-4D97-AF65-F5344CB8AC3E}">
        <p14:creationId xmlns:p14="http://schemas.microsoft.com/office/powerpoint/2010/main" val="2198209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C901E7-8D57-49FE-961B-55F068F21782}"/>
              </a:ext>
            </a:extLst>
          </p:cNvPr>
          <p:cNvSpPr>
            <a:spLocks noGrp="1"/>
          </p:cNvSpPr>
          <p:nvPr>
            <p:ph sz="quarter" idx="10"/>
          </p:nvPr>
        </p:nvSpPr>
        <p:spPr/>
        <p:txBody>
          <a:bodyPr/>
          <a:lstStyle/>
          <a:p>
            <a:r>
              <a:rPr lang="nl-BE" dirty="0"/>
              <a:t>Term:</a:t>
            </a:r>
          </a:p>
          <a:p>
            <a:pPr lvl="1"/>
            <a:r>
              <a:rPr lang="nl-BE" dirty="0"/>
              <a:t>Dataset</a:t>
            </a:r>
          </a:p>
          <a:p>
            <a:pPr lvl="1"/>
            <a:r>
              <a:rPr lang="nl-BE" dirty="0"/>
              <a:t>Generieke benaming behouden, scope niet gewijzigd</a:t>
            </a:r>
          </a:p>
          <a:p>
            <a:r>
              <a:rPr lang="nl-BE" dirty="0"/>
              <a:t>Definitie:</a:t>
            </a:r>
          </a:p>
          <a:p>
            <a:pPr lvl="1"/>
            <a:r>
              <a:rPr lang="nl-BE" dirty="0"/>
              <a:t>Een verzameling van data, gepubliceerd en/of beheerd door een bronbeheerder, en beschikbaar in een of meerdere formaten. </a:t>
            </a:r>
          </a:p>
          <a:p>
            <a:pPr lvl="1"/>
            <a:r>
              <a:rPr lang="nl-BE" dirty="0"/>
              <a:t>(vertaling van definitie uit DCAT-AP v1.1)</a:t>
            </a:r>
          </a:p>
          <a:p>
            <a:pPr lvl="1"/>
            <a:endParaRPr lang="nl-BE" dirty="0"/>
          </a:p>
        </p:txBody>
      </p:sp>
      <p:sp>
        <p:nvSpPr>
          <p:cNvPr id="3" name="Title 2">
            <a:extLst>
              <a:ext uri="{FF2B5EF4-FFF2-40B4-BE49-F238E27FC236}">
                <a16:creationId xmlns:a16="http://schemas.microsoft.com/office/drawing/2014/main" id="{B78D3B0A-14B2-4468-9250-753D3D948C35}"/>
              </a:ext>
            </a:extLst>
          </p:cNvPr>
          <p:cNvSpPr>
            <a:spLocks noGrp="1"/>
          </p:cNvSpPr>
          <p:nvPr>
            <p:ph type="title"/>
          </p:nvPr>
        </p:nvSpPr>
        <p:spPr/>
        <p:txBody>
          <a:bodyPr/>
          <a:lstStyle/>
          <a:p>
            <a:r>
              <a:rPr lang="nl-BE" dirty="0"/>
              <a:t>Dataset</a:t>
            </a:r>
          </a:p>
        </p:txBody>
      </p:sp>
      <p:sp>
        <p:nvSpPr>
          <p:cNvPr id="4" name="Slide Number Placeholder 3">
            <a:extLst>
              <a:ext uri="{FF2B5EF4-FFF2-40B4-BE49-F238E27FC236}">
                <a16:creationId xmlns:a16="http://schemas.microsoft.com/office/drawing/2014/main" id="{A8C61C7E-A020-4664-8EDD-F3F2DB6CDD16}"/>
              </a:ext>
            </a:extLst>
          </p:cNvPr>
          <p:cNvSpPr>
            <a:spLocks noGrp="1"/>
          </p:cNvSpPr>
          <p:nvPr>
            <p:ph type="sldNum" sz="quarter" idx="4"/>
          </p:nvPr>
        </p:nvSpPr>
        <p:spPr/>
        <p:txBody>
          <a:bodyPr/>
          <a:lstStyle/>
          <a:p>
            <a:fld id="{C9C406F6-A053-43CA-AEC8-FA3EEE83A3FB}" type="slidenum">
              <a:rPr lang="nl-BE" smtClean="0"/>
              <a:pPr/>
              <a:t>34</a:t>
            </a:fld>
            <a:endParaRPr lang="nl-BE" dirty="0"/>
          </a:p>
        </p:txBody>
      </p:sp>
    </p:spTree>
    <p:extLst>
      <p:ext uri="{BB962C8B-B14F-4D97-AF65-F5344CB8AC3E}">
        <p14:creationId xmlns:p14="http://schemas.microsoft.com/office/powerpoint/2010/main" val="4108961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698CF3-FC17-421B-AE55-516DED4776B4}"/>
              </a:ext>
            </a:extLst>
          </p:cNvPr>
          <p:cNvSpPr>
            <a:spLocks noGrp="1"/>
          </p:cNvSpPr>
          <p:nvPr>
            <p:ph type="title"/>
          </p:nvPr>
        </p:nvSpPr>
        <p:spPr/>
        <p:txBody>
          <a:bodyPr/>
          <a:lstStyle/>
          <a:p>
            <a:r>
              <a:rPr lang="nl-BE" dirty="0"/>
              <a:t>Dataset</a:t>
            </a:r>
          </a:p>
        </p:txBody>
      </p:sp>
      <p:sp>
        <p:nvSpPr>
          <p:cNvPr id="4" name="Slide Number Placeholder 3">
            <a:extLst>
              <a:ext uri="{FF2B5EF4-FFF2-40B4-BE49-F238E27FC236}">
                <a16:creationId xmlns:a16="http://schemas.microsoft.com/office/drawing/2014/main" id="{F7FDCC74-A962-438B-98B6-EA598710355D}"/>
              </a:ext>
            </a:extLst>
          </p:cNvPr>
          <p:cNvSpPr>
            <a:spLocks noGrp="1"/>
          </p:cNvSpPr>
          <p:nvPr>
            <p:ph type="sldNum" sz="quarter" idx="4"/>
          </p:nvPr>
        </p:nvSpPr>
        <p:spPr/>
        <p:txBody>
          <a:bodyPr/>
          <a:lstStyle/>
          <a:p>
            <a:fld id="{C9C406F6-A053-43CA-AEC8-FA3EEE83A3FB}" type="slidenum">
              <a:rPr lang="nl-BE" smtClean="0"/>
              <a:pPr/>
              <a:t>35</a:t>
            </a:fld>
            <a:endParaRPr lang="nl-BE" dirty="0"/>
          </a:p>
        </p:txBody>
      </p:sp>
      <p:sp>
        <p:nvSpPr>
          <p:cNvPr id="13" name="Arrow: Chevron 12">
            <a:extLst>
              <a:ext uri="{FF2B5EF4-FFF2-40B4-BE49-F238E27FC236}">
                <a16:creationId xmlns:a16="http://schemas.microsoft.com/office/drawing/2014/main" id="{C5D1D7D8-AEAA-4B1A-BC8F-83095F1B8AD7}"/>
              </a:ext>
            </a:extLst>
          </p:cNvPr>
          <p:cNvSpPr/>
          <p:nvPr/>
        </p:nvSpPr>
        <p:spPr>
          <a:xfrm>
            <a:off x="4552122" y="2922104"/>
            <a:ext cx="824948" cy="180892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4" name="TextBox 13">
            <a:extLst>
              <a:ext uri="{FF2B5EF4-FFF2-40B4-BE49-F238E27FC236}">
                <a16:creationId xmlns:a16="http://schemas.microsoft.com/office/drawing/2014/main" id="{CD0C3D46-84C9-4FFA-9FEC-ED71223E131C}"/>
              </a:ext>
            </a:extLst>
          </p:cNvPr>
          <p:cNvSpPr txBox="1"/>
          <p:nvPr/>
        </p:nvSpPr>
        <p:spPr>
          <a:xfrm>
            <a:off x="1380872" y="1393751"/>
            <a:ext cx="1476302" cy="369204"/>
          </a:xfrm>
          <a:prstGeom prst="rect">
            <a:avLst/>
          </a:prstGeom>
          <a:noFill/>
        </p:spPr>
        <p:txBody>
          <a:bodyPr wrap="none" rtlCol="0">
            <a:spAutoFit/>
          </a:bodyPr>
          <a:lstStyle/>
          <a:p>
            <a:r>
              <a:rPr lang="nl-BE" dirty="0"/>
              <a:t>DCAT-AP V1.1</a:t>
            </a:r>
          </a:p>
        </p:txBody>
      </p:sp>
      <p:sp>
        <p:nvSpPr>
          <p:cNvPr id="15" name="TextBox 14">
            <a:extLst>
              <a:ext uri="{FF2B5EF4-FFF2-40B4-BE49-F238E27FC236}">
                <a16:creationId xmlns:a16="http://schemas.microsoft.com/office/drawing/2014/main" id="{35263715-6767-4B20-A844-3AA330C3E17C}"/>
              </a:ext>
            </a:extLst>
          </p:cNvPr>
          <p:cNvSpPr txBox="1"/>
          <p:nvPr/>
        </p:nvSpPr>
        <p:spPr>
          <a:xfrm>
            <a:off x="6732315" y="1393751"/>
            <a:ext cx="2132122" cy="369204"/>
          </a:xfrm>
          <a:prstGeom prst="rect">
            <a:avLst/>
          </a:prstGeom>
          <a:noFill/>
        </p:spPr>
        <p:txBody>
          <a:bodyPr wrap="none" rtlCol="0">
            <a:spAutoFit/>
          </a:bodyPr>
          <a:lstStyle/>
          <a:p>
            <a:r>
              <a:rPr lang="nl-BE" dirty="0"/>
              <a:t>DCAT-AP Vlaanderen</a:t>
            </a:r>
          </a:p>
        </p:txBody>
      </p:sp>
      <p:pic>
        <p:nvPicPr>
          <p:cNvPr id="10" name="Picture 9">
            <a:extLst>
              <a:ext uri="{FF2B5EF4-FFF2-40B4-BE49-F238E27FC236}">
                <a16:creationId xmlns:a16="http://schemas.microsoft.com/office/drawing/2014/main" id="{36EF2476-0618-4547-B612-DA02FCFD3B03}"/>
              </a:ext>
            </a:extLst>
          </p:cNvPr>
          <p:cNvPicPr>
            <a:picLocks noChangeAspect="1"/>
          </p:cNvPicPr>
          <p:nvPr/>
        </p:nvPicPr>
        <p:blipFill>
          <a:blip r:embed="rId3"/>
          <a:stretch>
            <a:fillRect/>
          </a:stretch>
        </p:blipFill>
        <p:spPr>
          <a:xfrm>
            <a:off x="8810186" y="274911"/>
            <a:ext cx="829552" cy="924606"/>
          </a:xfrm>
          <a:prstGeom prst="rect">
            <a:avLst/>
          </a:prstGeom>
        </p:spPr>
      </p:pic>
      <p:pic>
        <p:nvPicPr>
          <p:cNvPr id="5" name="Picture 4">
            <a:extLst>
              <a:ext uri="{FF2B5EF4-FFF2-40B4-BE49-F238E27FC236}">
                <a16:creationId xmlns:a16="http://schemas.microsoft.com/office/drawing/2014/main" id="{70902C98-76C6-4113-954D-7C6A21EBFB82}"/>
              </a:ext>
            </a:extLst>
          </p:cNvPr>
          <p:cNvPicPr>
            <a:picLocks noChangeAspect="1"/>
          </p:cNvPicPr>
          <p:nvPr/>
        </p:nvPicPr>
        <p:blipFill>
          <a:blip r:embed="rId4"/>
          <a:stretch>
            <a:fillRect/>
          </a:stretch>
        </p:blipFill>
        <p:spPr>
          <a:xfrm>
            <a:off x="692435" y="1887869"/>
            <a:ext cx="2853175" cy="3877392"/>
          </a:xfrm>
          <a:prstGeom prst="rect">
            <a:avLst/>
          </a:prstGeom>
        </p:spPr>
      </p:pic>
      <p:pic>
        <p:nvPicPr>
          <p:cNvPr id="7" name="Picture 6">
            <a:extLst>
              <a:ext uri="{FF2B5EF4-FFF2-40B4-BE49-F238E27FC236}">
                <a16:creationId xmlns:a16="http://schemas.microsoft.com/office/drawing/2014/main" id="{B6098A23-63DD-4E7B-930A-BA3C5E3191B8}"/>
              </a:ext>
            </a:extLst>
          </p:cNvPr>
          <p:cNvPicPr>
            <a:picLocks noChangeAspect="1"/>
          </p:cNvPicPr>
          <p:nvPr/>
        </p:nvPicPr>
        <p:blipFill>
          <a:blip r:embed="rId5"/>
          <a:stretch>
            <a:fillRect/>
          </a:stretch>
        </p:blipFill>
        <p:spPr>
          <a:xfrm>
            <a:off x="6360390" y="1876615"/>
            <a:ext cx="2853175" cy="3895682"/>
          </a:xfrm>
          <a:prstGeom prst="rect">
            <a:avLst/>
          </a:prstGeom>
        </p:spPr>
      </p:pic>
    </p:spTree>
    <p:extLst>
      <p:ext uri="{BB962C8B-B14F-4D97-AF65-F5344CB8AC3E}">
        <p14:creationId xmlns:p14="http://schemas.microsoft.com/office/powerpoint/2010/main" val="274362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F105F4-CFAC-4B67-A6B6-D63C1C93A0BD}"/>
              </a:ext>
            </a:extLst>
          </p:cNvPr>
          <p:cNvSpPr>
            <a:spLocks noGrp="1"/>
          </p:cNvSpPr>
          <p:nvPr>
            <p:ph sz="quarter" idx="10"/>
          </p:nvPr>
        </p:nvSpPr>
        <p:spPr/>
        <p:txBody>
          <a:bodyPr vert="horz" lIns="91440" tIns="45720" rIns="91440" bIns="45720" rtlCol="0" anchor="t">
            <a:normAutofit/>
          </a:bodyPr>
          <a:lstStyle/>
          <a:p>
            <a:r>
              <a:rPr lang="nl-BE" dirty="0"/>
              <a:t>Term</a:t>
            </a:r>
          </a:p>
          <a:p>
            <a:pPr marL="783590" lvl="1" indent="-326390"/>
            <a:r>
              <a:rPr lang="nl-BE" dirty="0"/>
              <a:t>EN: </a:t>
            </a:r>
            <a:r>
              <a:rPr lang="nl-BE" dirty="0" err="1"/>
              <a:t>publisher</a:t>
            </a:r>
          </a:p>
          <a:p>
            <a:pPr marL="783590" lvl="1" indent="-326390"/>
            <a:r>
              <a:rPr lang="nl-BE" dirty="0"/>
              <a:t>NL: uitgever</a:t>
            </a:r>
          </a:p>
          <a:p>
            <a:r>
              <a:rPr lang="nl-BE" dirty="0"/>
              <a:t>Definitie:</a:t>
            </a:r>
          </a:p>
          <a:p>
            <a:pPr marL="783590" lvl="1" indent="-326390"/>
            <a:r>
              <a:rPr lang="nl-BE" i="1" dirty="0"/>
              <a:t>datasetcatalogus</a:t>
            </a:r>
            <a:r>
              <a:rPr lang="nl-BE" dirty="0"/>
              <a:t>: Deze eigenschap verwijst naar de entiteit (organisatie) die verantwoordelijk is om de Open Data Catalogus beschikbaar te stellen</a:t>
            </a:r>
          </a:p>
          <a:p>
            <a:pPr marL="783590" lvl="1" indent="-326390"/>
            <a:r>
              <a:rPr lang="nl-BE" i="1" dirty="0"/>
              <a:t>Dataset. </a:t>
            </a:r>
            <a:r>
              <a:rPr lang="nl-BE" dirty="0"/>
              <a:t>Deze eigenschap verwijst naar de entiteit (organisatie) die verantwoordelijk is voor de publicatie van de dataset</a:t>
            </a:r>
          </a:p>
          <a:p>
            <a:pPr marL="783590" lvl="1" indent="-326390"/>
            <a:endParaRPr lang="nl-BE" dirty="0"/>
          </a:p>
          <a:p>
            <a:endParaRPr lang="nl-BE" dirty="0"/>
          </a:p>
        </p:txBody>
      </p:sp>
      <p:sp>
        <p:nvSpPr>
          <p:cNvPr id="3" name="Title 2">
            <a:extLst>
              <a:ext uri="{FF2B5EF4-FFF2-40B4-BE49-F238E27FC236}">
                <a16:creationId xmlns:a16="http://schemas.microsoft.com/office/drawing/2014/main" id="{F685B416-0E6B-4513-B7A0-09B4692B87C0}"/>
              </a:ext>
            </a:extLst>
          </p:cNvPr>
          <p:cNvSpPr>
            <a:spLocks noGrp="1"/>
          </p:cNvSpPr>
          <p:nvPr>
            <p:ph type="title"/>
          </p:nvPr>
        </p:nvSpPr>
        <p:spPr/>
        <p:txBody>
          <a:bodyPr/>
          <a:lstStyle/>
          <a:p>
            <a:r>
              <a:rPr lang="nl-BE" dirty="0"/>
              <a:t>Terminologie - </a:t>
            </a:r>
            <a:r>
              <a:rPr lang="nl-BE" dirty="0" err="1"/>
              <a:t>publisher</a:t>
            </a:r>
            <a:endParaRPr lang="nl-BE" dirty="0"/>
          </a:p>
        </p:txBody>
      </p:sp>
      <p:sp>
        <p:nvSpPr>
          <p:cNvPr id="4" name="Slide Number Placeholder 3">
            <a:extLst>
              <a:ext uri="{FF2B5EF4-FFF2-40B4-BE49-F238E27FC236}">
                <a16:creationId xmlns:a16="http://schemas.microsoft.com/office/drawing/2014/main" id="{B27F76F8-9CE0-43A2-AB6F-CDC64C5E55C4}"/>
              </a:ext>
            </a:extLst>
          </p:cNvPr>
          <p:cNvSpPr>
            <a:spLocks noGrp="1"/>
          </p:cNvSpPr>
          <p:nvPr>
            <p:ph type="sldNum" sz="quarter" idx="4"/>
          </p:nvPr>
        </p:nvSpPr>
        <p:spPr/>
        <p:txBody>
          <a:bodyPr/>
          <a:lstStyle/>
          <a:p>
            <a:fld id="{C9C406F6-A053-43CA-AEC8-FA3EEE83A3FB}" type="slidenum">
              <a:rPr lang="nl-BE" smtClean="0"/>
              <a:pPr/>
              <a:t>36</a:t>
            </a:fld>
            <a:endParaRPr lang="nl-BE" dirty="0"/>
          </a:p>
        </p:txBody>
      </p:sp>
      <p:sp>
        <p:nvSpPr>
          <p:cNvPr id="5" name="Date Placeholder 4">
            <a:extLst>
              <a:ext uri="{FF2B5EF4-FFF2-40B4-BE49-F238E27FC236}">
                <a16:creationId xmlns:a16="http://schemas.microsoft.com/office/drawing/2014/main" id="{8F441FC4-4E2F-417A-A0D2-304C8969CE1C}"/>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2231873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4D9A4B-3FCA-4951-9421-4798E0235A3A}"/>
              </a:ext>
            </a:extLst>
          </p:cNvPr>
          <p:cNvSpPr>
            <a:spLocks noGrp="1"/>
          </p:cNvSpPr>
          <p:nvPr>
            <p:ph sz="quarter" idx="10"/>
          </p:nvPr>
        </p:nvSpPr>
        <p:spPr/>
        <p:txBody>
          <a:bodyPr>
            <a:normAutofit fontScale="92500" lnSpcReduction="10000"/>
          </a:bodyPr>
          <a:lstStyle/>
          <a:p>
            <a:r>
              <a:rPr lang="nl-BE" dirty="0"/>
              <a:t>verplicht aangeven wie de uitgever is. </a:t>
            </a:r>
          </a:p>
          <a:p>
            <a:endParaRPr lang="nl-BE" b="1" dirty="0"/>
          </a:p>
          <a:p>
            <a:r>
              <a:rPr lang="nl-BE" b="1" dirty="0"/>
              <a:t>Verantwoording</a:t>
            </a:r>
            <a:r>
              <a:rPr lang="nl-BE" dirty="0"/>
              <a:t>:</a:t>
            </a:r>
          </a:p>
          <a:p>
            <a:pPr lvl="1"/>
            <a:r>
              <a:rPr lang="nl-BE" dirty="0"/>
              <a:t>(</a:t>
            </a:r>
            <a:r>
              <a:rPr lang="nl-BE" dirty="0" err="1"/>
              <a:t>def</a:t>
            </a:r>
            <a:r>
              <a:rPr lang="nl-BE" dirty="0"/>
              <a:t>) Deze eigenschap verwijst naar de verantwoordelijke organisatie voor de publicatie van de dataset. Dikwijls is de organisatie die instaat voor (de coördinatie van) het verzamelen en samenstellen van de dataset ook de organisatie die instaat voor de verspreiding ervan. Het kan echter voorkomen dat deze verschillend is, en dan zal de  uitgevende organisatie worden opgenomen . </a:t>
            </a:r>
          </a:p>
          <a:p>
            <a:pPr lvl="1"/>
            <a:r>
              <a:rPr lang="nl-BE" dirty="0"/>
              <a:t>(verantwoording) De verplichting is zinvol omdat hierdoor de eindgebruiker informatie krijgt over de beherende/publicerende organisatie van de dataset. Dit verhoogt het vertrouwen. Het zorgt ook ervoor dat er inzichtelijke rapportering kan gebeuren per organisatie.</a:t>
            </a:r>
          </a:p>
          <a:p>
            <a:endParaRPr lang="nl-BE" dirty="0"/>
          </a:p>
        </p:txBody>
      </p:sp>
      <p:sp>
        <p:nvSpPr>
          <p:cNvPr id="3" name="Title 2">
            <a:extLst>
              <a:ext uri="{FF2B5EF4-FFF2-40B4-BE49-F238E27FC236}">
                <a16:creationId xmlns:a16="http://schemas.microsoft.com/office/drawing/2014/main" id="{E3FC79B4-0591-411F-9CBE-729A53D1EBDB}"/>
              </a:ext>
            </a:extLst>
          </p:cNvPr>
          <p:cNvSpPr>
            <a:spLocks noGrp="1"/>
          </p:cNvSpPr>
          <p:nvPr>
            <p:ph type="title"/>
          </p:nvPr>
        </p:nvSpPr>
        <p:spPr/>
        <p:txBody>
          <a:bodyPr/>
          <a:lstStyle/>
          <a:p>
            <a:r>
              <a:rPr lang="nl-BE" dirty="0"/>
              <a:t>Dataset – bijkomende eis 1</a:t>
            </a:r>
          </a:p>
        </p:txBody>
      </p:sp>
      <p:sp>
        <p:nvSpPr>
          <p:cNvPr id="4" name="Slide Number Placeholder 3">
            <a:extLst>
              <a:ext uri="{FF2B5EF4-FFF2-40B4-BE49-F238E27FC236}">
                <a16:creationId xmlns:a16="http://schemas.microsoft.com/office/drawing/2014/main" id="{B288BE80-CF76-41CB-AEB5-C1DC861DA485}"/>
              </a:ext>
            </a:extLst>
          </p:cNvPr>
          <p:cNvSpPr>
            <a:spLocks noGrp="1"/>
          </p:cNvSpPr>
          <p:nvPr>
            <p:ph type="sldNum" sz="quarter" idx="4"/>
          </p:nvPr>
        </p:nvSpPr>
        <p:spPr/>
        <p:txBody>
          <a:bodyPr/>
          <a:lstStyle/>
          <a:p>
            <a:fld id="{C9C406F6-A053-43CA-AEC8-FA3EEE83A3FB}" type="slidenum">
              <a:rPr lang="nl-BE" smtClean="0"/>
              <a:pPr/>
              <a:t>37</a:t>
            </a:fld>
            <a:endParaRPr lang="nl-BE" dirty="0"/>
          </a:p>
        </p:txBody>
      </p:sp>
    </p:spTree>
    <p:extLst>
      <p:ext uri="{BB962C8B-B14F-4D97-AF65-F5344CB8AC3E}">
        <p14:creationId xmlns:p14="http://schemas.microsoft.com/office/powerpoint/2010/main" val="2436504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4DC67E-8ECF-4D87-A789-05D074F51393}"/>
              </a:ext>
            </a:extLst>
          </p:cNvPr>
          <p:cNvSpPr>
            <a:spLocks noGrp="1"/>
          </p:cNvSpPr>
          <p:nvPr>
            <p:ph sz="quarter" idx="10"/>
          </p:nvPr>
        </p:nvSpPr>
        <p:spPr/>
        <p:txBody>
          <a:bodyPr vert="horz" lIns="91440" tIns="45720" rIns="91440" bIns="45720" rtlCol="0" anchor="t">
            <a:normAutofit fontScale="92500" lnSpcReduction="10000"/>
          </a:bodyPr>
          <a:lstStyle/>
          <a:p>
            <a:r>
              <a:rPr lang="nl-BE" dirty="0"/>
              <a:t>Het gebruiken van het organisatieregister als lijst van uitgevers. </a:t>
            </a:r>
          </a:p>
          <a:p>
            <a:endParaRPr lang="nl-BE" dirty="0"/>
          </a:p>
          <a:p>
            <a:r>
              <a:rPr lang="nl-BE" b="1" dirty="0"/>
              <a:t>Verantwoording: </a:t>
            </a:r>
          </a:p>
          <a:p>
            <a:r>
              <a:rPr lang="nl-BE" dirty="0"/>
              <a:t>De uitgever is een Agent volgens DCAT-AP . </a:t>
            </a:r>
          </a:p>
          <a:p>
            <a:endParaRPr lang="nl-BE" dirty="0"/>
          </a:p>
          <a:p>
            <a:r>
              <a:rPr lang="nl-BE" dirty="0"/>
              <a:t>Het basisregister Organisatieregister omvat alle publieke organisaties in Vlaanderen. Elk van deze organisaties heeft een unieke identificator. Het organisatieregister wordt ontsloten volgens het applicatieprofiel OSLO organisatie basis.  Een organisatie is ook gemodelleerd als een subklasse van Agent.</a:t>
            </a:r>
          </a:p>
          <a:p>
            <a:endParaRPr lang="nl-BE" dirty="0"/>
          </a:p>
          <a:p>
            <a:r>
              <a:rPr lang="nl-BE" b="1" dirty="0"/>
              <a:t>Voorstel</a:t>
            </a:r>
            <a:r>
              <a:rPr lang="nl-BE" dirty="0"/>
              <a:t>: het gebruiken van het organisatieregister, indien die organisatie is opgenomen in het organisatieregister. </a:t>
            </a:r>
          </a:p>
          <a:p>
            <a:endParaRPr lang="nl-BE" dirty="0"/>
          </a:p>
        </p:txBody>
      </p:sp>
      <p:sp>
        <p:nvSpPr>
          <p:cNvPr id="3" name="Title 2">
            <a:extLst>
              <a:ext uri="{FF2B5EF4-FFF2-40B4-BE49-F238E27FC236}">
                <a16:creationId xmlns:a16="http://schemas.microsoft.com/office/drawing/2014/main" id="{EA0C8C6E-ADEF-4D3F-A49B-009843480426}"/>
              </a:ext>
            </a:extLst>
          </p:cNvPr>
          <p:cNvSpPr>
            <a:spLocks noGrp="1"/>
          </p:cNvSpPr>
          <p:nvPr>
            <p:ph type="title"/>
          </p:nvPr>
        </p:nvSpPr>
        <p:spPr/>
        <p:txBody>
          <a:bodyPr/>
          <a:lstStyle/>
          <a:p>
            <a:r>
              <a:rPr lang="nl-BE" dirty="0"/>
              <a:t>Dataset – Bijkomende eis 1a</a:t>
            </a:r>
          </a:p>
        </p:txBody>
      </p:sp>
      <p:sp>
        <p:nvSpPr>
          <p:cNvPr id="4" name="Slide Number Placeholder 3">
            <a:extLst>
              <a:ext uri="{FF2B5EF4-FFF2-40B4-BE49-F238E27FC236}">
                <a16:creationId xmlns:a16="http://schemas.microsoft.com/office/drawing/2014/main" id="{60C8F52D-04CE-4154-AEC3-306D29334955}"/>
              </a:ext>
            </a:extLst>
          </p:cNvPr>
          <p:cNvSpPr>
            <a:spLocks noGrp="1"/>
          </p:cNvSpPr>
          <p:nvPr>
            <p:ph type="sldNum" sz="quarter" idx="4"/>
          </p:nvPr>
        </p:nvSpPr>
        <p:spPr/>
        <p:txBody>
          <a:bodyPr/>
          <a:lstStyle/>
          <a:p>
            <a:fld id="{C9C406F6-A053-43CA-AEC8-FA3EEE83A3FB}" type="slidenum">
              <a:rPr lang="nl-BE" smtClean="0"/>
              <a:pPr/>
              <a:t>38</a:t>
            </a:fld>
            <a:endParaRPr lang="nl-BE" dirty="0"/>
          </a:p>
        </p:txBody>
      </p:sp>
    </p:spTree>
    <p:extLst>
      <p:ext uri="{BB962C8B-B14F-4D97-AF65-F5344CB8AC3E}">
        <p14:creationId xmlns:p14="http://schemas.microsoft.com/office/powerpoint/2010/main" val="29977061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F5432E-4E7D-45CB-B5DA-0CC1C406D5F6}"/>
              </a:ext>
            </a:extLst>
          </p:cNvPr>
          <p:cNvSpPr>
            <a:spLocks noGrp="1"/>
          </p:cNvSpPr>
          <p:nvPr>
            <p:ph sz="quarter" idx="10"/>
          </p:nvPr>
        </p:nvSpPr>
        <p:spPr/>
        <p:txBody>
          <a:bodyPr/>
          <a:lstStyle/>
          <a:p>
            <a:r>
              <a:rPr lang="nl-BE" i="1" dirty="0"/>
              <a:t>Contactgegevens zijn verplicht</a:t>
            </a:r>
          </a:p>
          <a:p>
            <a:endParaRPr lang="nl-BE" dirty="0"/>
          </a:p>
          <a:p>
            <a:r>
              <a:rPr lang="nl-BE" b="1" dirty="0"/>
              <a:t>Verantwoording</a:t>
            </a:r>
            <a:r>
              <a:rPr lang="nl-BE" dirty="0"/>
              <a:t>: Met de eigenschap </a:t>
            </a:r>
            <a:r>
              <a:rPr lang="nl-BE" i="1" dirty="0"/>
              <a:t>contactpunt </a:t>
            </a:r>
            <a:r>
              <a:rPr lang="nl-BE" dirty="0"/>
              <a:t>wordt informatie gedeeld over hoe een gebruiker in contact kan treden met de verantwoordelijke van de dataset. Zonder deze informatie is het voor de </a:t>
            </a:r>
            <a:r>
              <a:rPr lang="nl-BE" dirty="0" err="1"/>
              <a:t>hergebruiker</a:t>
            </a:r>
            <a:r>
              <a:rPr lang="nl-BE" dirty="0"/>
              <a:t> van de data een hele inspanning om in contact te komen met de verantwoordelijke van de dataset.</a:t>
            </a:r>
          </a:p>
        </p:txBody>
      </p:sp>
      <p:sp>
        <p:nvSpPr>
          <p:cNvPr id="3" name="Title 2">
            <a:extLst>
              <a:ext uri="{FF2B5EF4-FFF2-40B4-BE49-F238E27FC236}">
                <a16:creationId xmlns:a16="http://schemas.microsoft.com/office/drawing/2014/main" id="{B879C396-65D8-4D3E-9251-3E10133455EF}"/>
              </a:ext>
            </a:extLst>
          </p:cNvPr>
          <p:cNvSpPr>
            <a:spLocks noGrp="1"/>
          </p:cNvSpPr>
          <p:nvPr>
            <p:ph type="title"/>
          </p:nvPr>
        </p:nvSpPr>
        <p:spPr/>
        <p:txBody>
          <a:bodyPr/>
          <a:lstStyle/>
          <a:p>
            <a:r>
              <a:rPr lang="nl-BE" dirty="0"/>
              <a:t>Dataset – bijkomende eis 2</a:t>
            </a:r>
          </a:p>
        </p:txBody>
      </p:sp>
      <p:sp>
        <p:nvSpPr>
          <p:cNvPr id="4" name="Slide Number Placeholder 3">
            <a:extLst>
              <a:ext uri="{FF2B5EF4-FFF2-40B4-BE49-F238E27FC236}">
                <a16:creationId xmlns:a16="http://schemas.microsoft.com/office/drawing/2014/main" id="{DA902386-4619-489E-8B78-6A36D3F7217E}"/>
              </a:ext>
            </a:extLst>
          </p:cNvPr>
          <p:cNvSpPr>
            <a:spLocks noGrp="1"/>
          </p:cNvSpPr>
          <p:nvPr>
            <p:ph type="sldNum" sz="quarter" idx="4"/>
          </p:nvPr>
        </p:nvSpPr>
        <p:spPr/>
        <p:txBody>
          <a:bodyPr/>
          <a:lstStyle/>
          <a:p>
            <a:fld id="{C9C406F6-A053-43CA-AEC8-FA3EEE83A3FB}" type="slidenum">
              <a:rPr lang="nl-BE" smtClean="0"/>
              <a:pPr/>
              <a:t>39</a:t>
            </a:fld>
            <a:endParaRPr lang="nl-BE" dirty="0"/>
          </a:p>
        </p:txBody>
      </p:sp>
    </p:spTree>
    <p:extLst>
      <p:ext uri="{BB962C8B-B14F-4D97-AF65-F5344CB8AC3E}">
        <p14:creationId xmlns:p14="http://schemas.microsoft.com/office/powerpoint/2010/main" val="1518932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dirty="0"/>
              <a:t>Introductie</a:t>
            </a:r>
          </a:p>
        </p:txBody>
      </p:sp>
      <p:sp>
        <p:nvSpPr>
          <p:cNvPr id="7" name="Subtitle 6"/>
          <p:cNvSpPr>
            <a:spLocks noGrp="1"/>
          </p:cNvSpPr>
          <p:nvPr>
            <p:ph type="subTitle" idx="1"/>
          </p:nvPr>
        </p:nvSpPr>
        <p:spPr/>
        <p:txBody>
          <a:bodyPr/>
          <a:lstStyle/>
          <a:p>
            <a:r>
              <a:rPr lang="nl-BE" dirty="0"/>
              <a:t>Sectie 1</a:t>
            </a:r>
          </a:p>
        </p:txBody>
      </p:sp>
      <p:sp>
        <p:nvSpPr>
          <p:cNvPr id="4" name="Slide Number Placeholder 3"/>
          <p:cNvSpPr>
            <a:spLocks noGrp="1"/>
          </p:cNvSpPr>
          <p:nvPr>
            <p:ph type="sldNum" sz="quarter" idx="4294967295"/>
          </p:nvPr>
        </p:nvSpPr>
        <p:spPr>
          <a:xfrm>
            <a:off x="9167813" y="6559550"/>
            <a:ext cx="738187" cy="260350"/>
          </a:xfrm>
        </p:spPr>
        <p:txBody>
          <a:bodyPr/>
          <a:lstStyle/>
          <a:p>
            <a:fld id="{C9C406F6-A053-43CA-AEC8-FA3EEE83A3FB}" type="slidenum">
              <a:rPr lang="nl-BE" smtClean="0"/>
              <a:pPr/>
              <a:t>4</a:t>
            </a:fld>
            <a:endParaRPr lang="nl-BE" dirty="0"/>
          </a:p>
        </p:txBody>
      </p:sp>
    </p:spTree>
    <p:extLst>
      <p:ext uri="{BB962C8B-B14F-4D97-AF65-F5344CB8AC3E}">
        <p14:creationId xmlns:p14="http://schemas.microsoft.com/office/powerpoint/2010/main" val="25006078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D08BA2-4AF6-4C90-8669-1A18F3C71FBC}"/>
              </a:ext>
            </a:extLst>
          </p:cNvPr>
          <p:cNvSpPr>
            <a:spLocks noGrp="1"/>
          </p:cNvSpPr>
          <p:nvPr>
            <p:ph sz="quarter" idx="10"/>
          </p:nvPr>
        </p:nvSpPr>
        <p:spPr/>
        <p:txBody>
          <a:bodyPr vert="horz" lIns="91440" tIns="45720" rIns="91440" bIns="45720" rtlCol="0" anchor="t">
            <a:normAutofit/>
          </a:bodyPr>
          <a:lstStyle/>
          <a:p>
            <a:r>
              <a:rPr lang="nl-BE" dirty="0"/>
              <a:t>Verplicht meegeven van een emailadres als contactgegevens.</a:t>
            </a:r>
          </a:p>
          <a:p>
            <a:endParaRPr lang="nl-BE" b="1" dirty="0"/>
          </a:p>
          <a:p>
            <a:r>
              <a:rPr lang="nl-BE" b="1" dirty="0"/>
              <a:t>Verantwoording</a:t>
            </a:r>
            <a:r>
              <a:rPr lang="nl-BE" dirty="0"/>
              <a:t>: email is een algemeen beschikbaar niet-persoonsgebonden contactkanaal voor een organisatie. Het gebruik is ook laagdrempelig.</a:t>
            </a:r>
          </a:p>
          <a:p>
            <a:pPr marL="783590" lvl="1" indent="-326390"/>
            <a:r>
              <a:rPr lang="nl-BE" dirty="0"/>
              <a:t>Andere gegevens zoals adres, telefoon, website of chatbox zijn optioneel.</a:t>
            </a:r>
          </a:p>
        </p:txBody>
      </p:sp>
      <p:sp>
        <p:nvSpPr>
          <p:cNvPr id="3" name="Title 2">
            <a:extLst>
              <a:ext uri="{FF2B5EF4-FFF2-40B4-BE49-F238E27FC236}">
                <a16:creationId xmlns:a16="http://schemas.microsoft.com/office/drawing/2014/main" id="{4DEB4C52-DA30-459A-8AAB-43A39E82E870}"/>
              </a:ext>
            </a:extLst>
          </p:cNvPr>
          <p:cNvSpPr>
            <a:spLocks noGrp="1"/>
          </p:cNvSpPr>
          <p:nvPr>
            <p:ph type="title"/>
          </p:nvPr>
        </p:nvSpPr>
        <p:spPr/>
        <p:txBody>
          <a:bodyPr/>
          <a:lstStyle/>
          <a:p>
            <a:r>
              <a:rPr lang="nl-BE" dirty="0"/>
              <a:t>Dataset – bijkomende eis 2a</a:t>
            </a:r>
          </a:p>
        </p:txBody>
      </p:sp>
      <p:sp>
        <p:nvSpPr>
          <p:cNvPr id="4" name="Slide Number Placeholder 3">
            <a:extLst>
              <a:ext uri="{FF2B5EF4-FFF2-40B4-BE49-F238E27FC236}">
                <a16:creationId xmlns:a16="http://schemas.microsoft.com/office/drawing/2014/main" id="{0348FE54-D863-4302-97B8-F0BB90E566FF}"/>
              </a:ext>
            </a:extLst>
          </p:cNvPr>
          <p:cNvSpPr>
            <a:spLocks noGrp="1"/>
          </p:cNvSpPr>
          <p:nvPr>
            <p:ph type="sldNum" sz="quarter" idx="4"/>
          </p:nvPr>
        </p:nvSpPr>
        <p:spPr/>
        <p:txBody>
          <a:bodyPr/>
          <a:lstStyle/>
          <a:p>
            <a:fld id="{C9C406F6-A053-43CA-AEC8-FA3EEE83A3FB}" type="slidenum">
              <a:rPr lang="nl-BE" smtClean="0"/>
              <a:pPr/>
              <a:t>40</a:t>
            </a:fld>
            <a:endParaRPr lang="nl-BE" dirty="0"/>
          </a:p>
        </p:txBody>
      </p:sp>
      <p:sp>
        <p:nvSpPr>
          <p:cNvPr id="5" name="Date Placeholder 4">
            <a:extLst>
              <a:ext uri="{FF2B5EF4-FFF2-40B4-BE49-F238E27FC236}">
                <a16:creationId xmlns:a16="http://schemas.microsoft.com/office/drawing/2014/main" id="{15C07C51-C5B1-4A56-8211-A16387FEF43A}"/>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14098312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AB7ED8-5316-44F5-BB63-03E8C01824CF}"/>
              </a:ext>
            </a:extLst>
          </p:cNvPr>
          <p:cNvSpPr>
            <a:spLocks noGrp="1"/>
          </p:cNvSpPr>
          <p:nvPr>
            <p:ph sz="quarter" idx="10"/>
          </p:nvPr>
        </p:nvSpPr>
        <p:spPr/>
        <p:txBody>
          <a:bodyPr/>
          <a:lstStyle/>
          <a:p>
            <a:r>
              <a:rPr lang="nl-BE" dirty="0"/>
              <a:t>Elke datasetcatalogus heeft minstens 1 dataset</a:t>
            </a:r>
          </a:p>
          <a:p>
            <a:endParaRPr lang="nl-BE" dirty="0"/>
          </a:p>
          <a:p>
            <a:r>
              <a:rPr lang="nl-BE" b="1" dirty="0"/>
              <a:t>Verantwoording</a:t>
            </a:r>
            <a:r>
              <a:rPr lang="nl-BE" dirty="0"/>
              <a:t>: Het ontsluiten van een lege datasetcatalogus is weinig zinvol.</a:t>
            </a:r>
          </a:p>
        </p:txBody>
      </p:sp>
      <p:sp>
        <p:nvSpPr>
          <p:cNvPr id="3" name="Title 2">
            <a:extLst>
              <a:ext uri="{FF2B5EF4-FFF2-40B4-BE49-F238E27FC236}">
                <a16:creationId xmlns:a16="http://schemas.microsoft.com/office/drawing/2014/main" id="{52FEAF15-B0AB-4E1D-9DDE-4A2BD1742767}"/>
              </a:ext>
            </a:extLst>
          </p:cNvPr>
          <p:cNvSpPr>
            <a:spLocks noGrp="1"/>
          </p:cNvSpPr>
          <p:nvPr>
            <p:ph type="title"/>
          </p:nvPr>
        </p:nvSpPr>
        <p:spPr/>
        <p:txBody>
          <a:bodyPr/>
          <a:lstStyle/>
          <a:p>
            <a:r>
              <a:rPr lang="nl-BE" dirty="0"/>
              <a:t>Dataset – bijkomende eis 3</a:t>
            </a:r>
          </a:p>
        </p:txBody>
      </p:sp>
      <p:sp>
        <p:nvSpPr>
          <p:cNvPr id="4" name="Slide Number Placeholder 3">
            <a:extLst>
              <a:ext uri="{FF2B5EF4-FFF2-40B4-BE49-F238E27FC236}">
                <a16:creationId xmlns:a16="http://schemas.microsoft.com/office/drawing/2014/main" id="{38644C02-53B3-4AC7-BFF0-D36872FA08CD}"/>
              </a:ext>
            </a:extLst>
          </p:cNvPr>
          <p:cNvSpPr>
            <a:spLocks noGrp="1"/>
          </p:cNvSpPr>
          <p:nvPr>
            <p:ph type="sldNum" sz="quarter" idx="4"/>
          </p:nvPr>
        </p:nvSpPr>
        <p:spPr/>
        <p:txBody>
          <a:bodyPr/>
          <a:lstStyle/>
          <a:p>
            <a:fld id="{C9C406F6-A053-43CA-AEC8-FA3EEE83A3FB}" type="slidenum">
              <a:rPr lang="nl-BE" smtClean="0"/>
              <a:pPr/>
              <a:t>41</a:t>
            </a:fld>
            <a:endParaRPr lang="nl-BE" dirty="0"/>
          </a:p>
        </p:txBody>
      </p:sp>
    </p:spTree>
    <p:extLst>
      <p:ext uri="{BB962C8B-B14F-4D97-AF65-F5344CB8AC3E}">
        <p14:creationId xmlns:p14="http://schemas.microsoft.com/office/powerpoint/2010/main" val="1278586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20825C-3D6F-42DA-A6B1-0FF0A2DA976F}"/>
              </a:ext>
            </a:extLst>
          </p:cNvPr>
          <p:cNvSpPr>
            <a:spLocks noGrp="1"/>
          </p:cNvSpPr>
          <p:nvPr>
            <p:ph sz="quarter" idx="10"/>
          </p:nvPr>
        </p:nvSpPr>
        <p:spPr/>
        <p:txBody>
          <a:bodyPr/>
          <a:lstStyle/>
          <a:p>
            <a:r>
              <a:rPr lang="nl-BE" dirty="0"/>
              <a:t>De gegevens </a:t>
            </a:r>
            <a:r>
              <a:rPr lang="nl-BE" i="1" dirty="0"/>
              <a:t>publicatiedatum </a:t>
            </a:r>
            <a:r>
              <a:rPr lang="nl-BE" dirty="0"/>
              <a:t>en </a:t>
            </a:r>
            <a:r>
              <a:rPr lang="nl-BE" i="1" dirty="0"/>
              <a:t>laatste wijziging </a:t>
            </a:r>
            <a:r>
              <a:rPr lang="nl-BE" dirty="0"/>
              <a:t>worden aanbevolen.</a:t>
            </a:r>
          </a:p>
          <a:p>
            <a:endParaRPr lang="nl-BE" dirty="0"/>
          </a:p>
          <a:p>
            <a:r>
              <a:rPr lang="nl-BE" b="1" dirty="0"/>
              <a:t>Verantwoording</a:t>
            </a:r>
            <a:r>
              <a:rPr lang="nl-BE" dirty="0"/>
              <a:t>: deze gegevens geven inzicht in hoe recent de data is die beschikbaar wordt gesteld. </a:t>
            </a:r>
            <a:r>
              <a:rPr lang="nl-BE" i="1" dirty="0"/>
              <a:t>Aanbevolen</a:t>
            </a:r>
            <a:r>
              <a:rPr lang="nl-BE" dirty="0"/>
              <a:t> betekent dat indien deze gegevens gekend zijn deze ook moeten worden meegegeven door de dataset eigenaar. Open Data Catalogi beheerders worden dus ook aangezet om deze gegevens actief te bevragen. </a:t>
            </a:r>
          </a:p>
        </p:txBody>
      </p:sp>
      <p:sp>
        <p:nvSpPr>
          <p:cNvPr id="3" name="Title 2">
            <a:extLst>
              <a:ext uri="{FF2B5EF4-FFF2-40B4-BE49-F238E27FC236}">
                <a16:creationId xmlns:a16="http://schemas.microsoft.com/office/drawing/2014/main" id="{7991CA36-6DB0-4DB7-AA60-F45C9EB0382D}"/>
              </a:ext>
            </a:extLst>
          </p:cNvPr>
          <p:cNvSpPr>
            <a:spLocks noGrp="1"/>
          </p:cNvSpPr>
          <p:nvPr>
            <p:ph type="title"/>
          </p:nvPr>
        </p:nvSpPr>
        <p:spPr/>
        <p:txBody>
          <a:bodyPr/>
          <a:lstStyle/>
          <a:p>
            <a:r>
              <a:rPr lang="nl-BE" dirty="0"/>
              <a:t>Dataset – bijkomende eis 4</a:t>
            </a:r>
          </a:p>
        </p:txBody>
      </p:sp>
      <p:sp>
        <p:nvSpPr>
          <p:cNvPr id="4" name="Slide Number Placeholder 3">
            <a:extLst>
              <a:ext uri="{FF2B5EF4-FFF2-40B4-BE49-F238E27FC236}">
                <a16:creationId xmlns:a16="http://schemas.microsoft.com/office/drawing/2014/main" id="{52034B4F-2CB0-4C67-B192-8432F27F1D4F}"/>
              </a:ext>
            </a:extLst>
          </p:cNvPr>
          <p:cNvSpPr>
            <a:spLocks noGrp="1"/>
          </p:cNvSpPr>
          <p:nvPr>
            <p:ph type="sldNum" sz="quarter" idx="4"/>
          </p:nvPr>
        </p:nvSpPr>
        <p:spPr/>
        <p:txBody>
          <a:bodyPr/>
          <a:lstStyle/>
          <a:p>
            <a:fld id="{C9C406F6-A053-43CA-AEC8-FA3EEE83A3FB}" type="slidenum">
              <a:rPr lang="nl-BE" smtClean="0"/>
              <a:pPr/>
              <a:t>42</a:t>
            </a:fld>
            <a:endParaRPr lang="nl-BE" dirty="0"/>
          </a:p>
        </p:txBody>
      </p:sp>
      <p:sp>
        <p:nvSpPr>
          <p:cNvPr id="5" name="Date Placeholder 4">
            <a:extLst>
              <a:ext uri="{FF2B5EF4-FFF2-40B4-BE49-F238E27FC236}">
                <a16:creationId xmlns:a16="http://schemas.microsoft.com/office/drawing/2014/main" id="{1051285D-AABD-4999-91C0-109F916F1971}"/>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29022475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989234-6572-4912-A6FE-63C540A3360E}"/>
              </a:ext>
            </a:extLst>
          </p:cNvPr>
          <p:cNvSpPr>
            <a:spLocks noGrp="1"/>
          </p:cNvSpPr>
          <p:nvPr>
            <p:ph sz="quarter" idx="10"/>
          </p:nvPr>
        </p:nvSpPr>
        <p:spPr/>
        <p:txBody>
          <a:bodyPr>
            <a:normAutofit fontScale="92500" lnSpcReduction="10000"/>
          </a:bodyPr>
          <a:lstStyle/>
          <a:p>
            <a:r>
              <a:rPr lang="nl-BE" dirty="0"/>
              <a:t>Access </a:t>
            </a:r>
            <a:r>
              <a:rPr lang="nl-BE" dirty="0" err="1"/>
              <a:t>rights</a:t>
            </a:r>
            <a:r>
              <a:rPr lang="nl-BE" dirty="0"/>
              <a:t> (</a:t>
            </a:r>
            <a:r>
              <a:rPr lang="nl-BE" i="1" dirty="0" err="1"/>
              <a:t>dct:accessRights</a:t>
            </a:r>
            <a:r>
              <a:rPr lang="nl-BE" dirty="0"/>
              <a:t>)	</a:t>
            </a:r>
          </a:p>
          <a:p>
            <a:r>
              <a:rPr lang="en-US" dirty="0"/>
              <a:t>This property refers to information that indicates whether the Dataset is open data, has access restrictions or is not public. A controlled vocabulary with three members (:public, :restricted, :non-public) will be created and maintained by the Publications Office of the EU. </a:t>
            </a:r>
          </a:p>
          <a:p>
            <a:endParaRPr lang="en-US" dirty="0"/>
          </a:p>
          <a:p>
            <a:r>
              <a:rPr lang="en-US" b="1" dirty="0" err="1"/>
              <a:t>Voorstel</a:t>
            </a:r>
            <a:r>
              <a:rPr lang="en-US" dirty="0"/>
              <a:t>: </a:t>
            </a:r>
            <a:r>
              <a:rPr lang="en-US" dirty="0" err="1"/>
              <a:t>heet</a:t>
            </a:r>
            <a:r>
              <a:rPr lang="en-US" dirty="0"/>
              <a:t> </a:t>
            </a:r>
            <a:r>
              <a:rPr lang="en-US" dirty="0" err="1"/>
              <a:t>enkel</a:t>
            </a:r>
            <a:r>
              <a:rPr lang="en-US" dirty="0"/>
              <a:t>, </a:t>
            </a:r>
            <a:r>
              <a:rPr lang="en-US" dirty="0" err="1"/>
              <a:t>en</a:t>
            </a:r>
            <a:r>
              <a:rPr lang="en-US" dirty="0"/>
              <a:t> </a:t>
            </a:r>
            <a:r>
              <a:rPr lang="en-US" dirty="0" err="1"/>
              <a:t>verplicht</a:t>
            </a:r>
            <a:r>
              <a:rPr lang="en-US" dirty="0"/>
              <a:t> de </a:t>
            </a:r>
            <a:r>
              <a:rPr lang="en-US" dirty="0" err="1"/>
              <a:t>waarde</a:t>
            </a:r>
            <a:r>
              <a:rPr lang="en-US" dirty="0"/>
              <a:t> :public.</a:t>
            </a:r>
          </a:p>
          <a:p>
            <a:endParaRPr lang="en-US" dirty="0"/>
          </a:p>
          <a:p>
            <a:r>
              <a:rPr lang="en-US" b="1" dirty="0" err="1"/>
              <a:t>Verantwoording</a:t>
            </a:r>
            <a:r>
              <a:rPr lang="en-US" dirty="0"/>
              <a:t>: </a:t>
            </a:r>
            <a:r>
              <a:rPr lang="en-US" dirty="0" err="1"/>
              <a:t>voor</a:t>
            </a:r>
            <a:r>
              <a:rPr lang="en-US" dirty="0"/>
              <a:t> </a:t>
            </a:r>
            <a:r>
              <a:rPr lang="en-US" dirty="0" err="1"/>
              <a:t>een</a:t>
            </a:r>
            <a:r>
              <a:rPr lang="en-US" dirty="0"/>
              <a:t> dataset </a:t>
            </a:r>
            <a:r>
              <a:rPr lang="en-US" dirty="0" err="1"/>
              <a:t>dat</a:t>
            </a:r>
            <a:r>
              <a:rPr lang="en-US" dirty="0"/>
              <a:t> </a:t>
            </a:r>
            <a:r>
              <a:rPr lang="en-US" dirty="0" err="1"/>
              <a:t>voldoet</a:t>
            </a:r>
            <a:r>
              <a:rPr lang="en-US" dirty="0"/>
              <a:t> </a:t>
            </a:r>
            <a:r>
              <a:rPr lang="en-US" dirty="0" err="1"/>
              <a:t>aan</a:t>
            </a:r>
            <a:r>
              <a:rPr lang="en-US" dirty="0"/>
              <a:t> het </a:t>
            </a:r>
            <a:r>
              <a:rPr lang="en-US" dirty="0" err="1"/>
              <a:t>applicatieprofiel</a:t>
            </a:r>
            <a:r>
              <a:rPr lang="en-US" dirty="0"/>
              <a:t> DCAT-AP </a:t>
            </a:r>
            <a:r>
              <a:rPr lang="en-US" dirty="0" err="1"/>
              <a:t>Vlaanderen</a:t>
            </a:r>
            <a:r>
              <a:rPr lang="en-US" dirty="0"/>
              <a:t>: </a:t>
            </a:r>
            <a:r>
              <a:rPr lang="en-US" dirty="0" err="1"/>
              <a:t>namelijk</a:t>
            </a:r>
            <a:r>
              <a:rPr lang="en-US" dirty="0"/>
              <a:t> </a:t>
            </a:r>
            <a:r>
              <a:rPr lang="en-US" dirty="0" err="1"/>
              <a:t>een</a:t>
            </a:r>
            <a:r>
              <a:rPr lang="en-US" dirty="0"/>
              <a:t> Open Data </a:t>
            </a:r>
            <a:r>
              <a:rPr lang="en-US" dirty="0" err="1"/>
              <a:t>catalogus</a:t>
            </a:r>
            <a:r>
              <a:rPr lang="en-US" dirty="0"/>
              <a:t> is </a:t>
            </a:r>
            <a:r>
              <a:rPr lang="en-US" dirty="0" err="1"/>
              <a:t>dit</a:t>
            </a:r>
            <a:r>
              <a:rPr lang="en-US" dirty="0"/>
              <a:t> de </a:t>
            </a:r>
            <a:r>
              <a:rPr lang="en-US" dirty="0" err="1"/>
              <a:t>natuurlijke</a:t>
            </a:r>
            <a:r>
              <a:rPr lang="en-US" dirty="0"/>
              <a:t> </a:t>
            </a:r>
            <a:r>
              <a:rPr lang="en-US" dirty="0" err="1"/>
              <a:t>invulling</a:t>
            </a:r>
            <a:r>
              <a:rPr lang="en-US" dirty="0"/>
              <a:t>.</a:t>
            </a:r>
          </a:p>
          <a:p>
            <a:r>
              <a:rPr lang="en-US" dirty="0" err="1"/>
              <a:t>Codelijst</a:t>
            </a:r>
            <a:r>
              <a:rPr lang="en-US" dirty="0"/>
              <a:t>: http://publications.europa.eu/mdr/authority/access-right/index.html	</a:t>
            </a:r>
          </a:p>
          <a:p>
            <a:endParaRPr lang="nl-BE" i="1" dirty="0"/>
          </a:p>
        </p:txBody>
      </p:sp>
      <p:sp>
        <p:nvSpPr>
          <p:cNvPr id="3" name="Title 2">
            <a:extLst>
              <a:ext uri="{FF2B5EF4-FFF2-40B4-BE49-F238E27FC236}">
                <a16:creationId xmlns:a16="http://schemas.microsoft.com/office/drawing/2014/main" id="{36BC458E-2963-4DF7-B5C3-BB35B062C142}"/>
              </a:ext>
            </a:extLst>
          </p:cNvPr>
          <p:cNvSpPr>
            <a:spLocks noGrp="1"/>
          </p:cNvSpPr>
          <p:nvPr>
            <p:ph type="title"/>
          </p:nvPr>
        </p:nvSpPr>
        <p:spPr/>
        <p:txBody>
          <a:bodyPr/>
          <a:lstStyle/>
          <a:p>
            <a:r>
              <a:rPr lang="nl-BE" dirty="0"/>
              <a:t>Dataset -  bijkomende eis 5</a:t>
            </a:r>
          </a:p>
        </p:txBody>
      </p:sp>
      <p:sp>
        <p:nvSpPr>
          <p:cNvPr id="4" name="Slide Number Placeholder 3">
            <a:extLst>
              <a:ext uri="{FF2B5EF4-FFF2-40B4-BE49-F238E27FC236}">
                <a16:creationId xmlns:a16="http://schemas.microsoft.com/office/drawing/2014/main" id="{8889DC00-952A-4BBE-B377-3DB7F35418E8}"/>
              </a:ext>
            </a:extLst>
          </p:cNvPr>
          <p:cNvSpPr>
            <a:spLocks noGrp="1"/>
          </p:cNvSpPr>
          <p:nvPr>
            <p:ph type="sldNum" sz="quarter" idx="4"/>
          </p:nvPr>
        </p:nvSpPr>
        <p:spPr/>
        <p:txBody>
          <a:bodyPr/>
          <a:lstStyle/>
          <a:p>
            <a:fld id="{C9C406F6-A053-43CA-AEC8-FA3EEE83A3FB}" type="slidenum">
              <a:rPr lang="nl-BE" smtClean="0"/>
              <a:pPr/>
              <a:t>43</a:t>
            </a:fld>
            <a:endParaRPr lang="nl-BE" dirty="0"/>
          </a:p>
        </p:txBody>
      </p:sp>
    </p:spTree>
    <p:extLst>
      <p:ext uri="{BB962C8B-B14F-4D97-AF65-F5344CB8AC3E}">
        <p14:creationId xmlns:p14="http://schemas.microsoft.com/office/powerpoint/2010/main" val="1566302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8385F8-043D-402A-B944-F2F5A706FEEA}"/>
              </a:ext>
            </a:extLst>
          </p:cNvPr>
          <p:cNvSpPr>
            <a:spLocks noGrp="1"/>
          </p:cNvSpPr>
          <p:nvPr>
            <p:ph sz="quarter" idx="10"/>
          </p:nvPr>
        </p:nvSpPr>
        <p:spPr/>
        <p:txBody>
          <a:bodyPr>
            <a:normAutofit/>
          </a:bodyPr>
          <a:lstStyle/>
          <a:p>
            <a:r>
              <a:rPr lang="nl-BE" dirty="0"/>
              <a:t>Term:</a:t>
            </a:r>
          </a:p>
          <a:p>
            <a:pPr lvl="1"/>
            <a:r>
              <a:rPr lang="nl-BE" dirty="0"/>
              <a:t>Distributie</a:t>
            </a:r>
          </a:p>
          <a:p>
            <a:pPr lvl="1"/>
            <a:r>
              <a:rPr lang="nl-BE" i="1" dirty="0"/>
              <a:t>Generieke term behouden</a:t>
            </a:r>
          </a:p>
          <a:p>
            <a:r>
              <a:rPr lang="nl-BE" dirty="0"/>
              <a:t>Definitie:</a:t>
            </a:r>
          </a:p>
          <a:p>
            <a:pPr lvl="1"/>
            <a:r>
              <a:rPr lang="nl-BE" dirty="0"/>
              <a:t>Een dataset stelt een conceptuele entiteit van een verzameling van data voor. De effectief ontsloten vorm noemen we een distributie. Elke distributie is de </a:t>
            </a:r>
            <a:r>
              <a:rPr lang="nl-BE" dirty="0" err="1"/>
              <a:t>serialisatie</a:t>
            </a:r>
            <a:r>
              <a:rPr lang="nl-BE" dirty="0"/>
              <a:t> van de dataset in een formaat. Een distributie kan een downloadbaar bestand maar ook een API zijn. </a:t>
            </a:r>
          </a:p>
          <a:p>
            <a:pPr lvl="1"/>
            <a:r>
              <a:rPr lang="nl-BE" i="1" dirty="0"/>
              <a:t>Nota: in de w3c review van DCAT wordt de semantiek nauwer omdat de notie van een Distribution Data service wordt ingevoerd om API af te </a:t>
            </a:r>
            <a:r>
              <a:rPr lang="nl-BE" i="1"/>
              <a:t>dekken.</a:t>
            </a:r>
            <a:endParaRPr lang="nl-BE" i="1" dirty="0"/>
          </a:p>
        </p:txBody>
      </p:sp>
      <p:sp>
        <p:nvSpPr>
          <p:cNvPr id="3" name="Title 2">
            <a:extLst>
              <a:ext uri="{FF2B5EF4-FFF2-40B4-BE49-F238E27FC236}">
                <a16:creationId xmlns:a16="http://schemas.microsoft.com/office/drawing/2014/main" id="{C51D2532-ACB1-477F-AAE0-6B836DC21B94}"/>
              </a:ext>
            </a:extLst>
          </p:cNvPr>
          <p:cNvSpPr>
            <a:spLocks noGrp="1"/>
          </p:cNvSpPr>
          <p:nvPr>
            <p:ph type="title"/>
          </p:nvPr>
        </p:nvSpPr>
        <p:spPr/>
        <p:txBody>
          <a:bodyPr/>
          <a:lstStyle/>
          <a:p>
            <a:r>
              <a:rPr lang="nl-BE" dirty="0"/>
              <a:t>Distributie</a:t>
            </a:r>
          </a:p>
        </p:txBody>
      </p:sp>
      <p:sp>
        <p:nvSpPr>
          <p:cNvPr id="4" name="Slide Number Placeholder 3">
            <a:extLst>
              <a:ext uri="{FF2B5EF4-FFF2-40B4-BE49-F238E27FC236}">
                <a16:creationId xmlns:a16="http://schemas.microsoft.com/office/drawing/2014/main" id="{30CDA7EA-6FFB-444F-8733-B884DE816843}"/>
              </a:ext>
            </a:extLst>
          </p:cNvPr>
          <p:cNvSpPr>
            <a:spLocks noGrp="1"/>
          </p:cNvSpPr>
          <p:nvPr>
            <p:ph type="sldNum" sz="quarter" idx="4"/>
          </p:nvPr>
        </p:nvSpPr>
        <p:spPr/>
        <p:txBody>
          <a:bodyPr/>
          <a:lstStyle/>
          <a:p>
            <a:fld id="{C9C406F6-A053-43CA-AEC8-FA3EEE83A3FB}" type="slidenum">
              <a:rPr lang="nl-BE" smtClean="0"/>
              <a:pPr/>
              <a:t>44</a:t>
            </a:fld>
            <a:endParaRPr lang="nl-BE" dirty="0"/>
          </a:p>
        </p:txBody>
      </p:sp>
      <p:sp>
        <p:nvSpPr>
          <p:cNvPr id="5" name="Date Placeholder 4">
            <a:extLst>
              <a:ext uri="{FF2B5EF4-FFF2-40B4-BE49-F238E27FC236}">
                <a16:creationId xmlns:a16="http://schemas.microsoft.com/office/drawing/2014/main" id="{160DEBB9-4FC7-4345-ABFA-DD72F81EAED8}"/>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37414931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698CF3-FC17-421B-AE55-516DED4776B4}"/>
              </a:ext>
            </a:extLst>
          </p:cNvPr>
          <p:cNvSpPr>
            <a:spLocks noGrp="1"/>
          </p:cNvSpPr>
          <p:nvPr>
            <p:ph type="title"/>
          </p:nvPr>
        </p:nvSpPr>
        <p:spPr/>
        <p:txBody>
          <a:bodyPr/>
          <a:lstStyle/>
          <a:p>
            <a:r>
              <a:rPr lang="nl-BE" dirty="0"/>
              <a:t>Distributie</a:t>
            </a:r>
          </a:p>
        </p:txBody>
      </p:sp>
      <p:sp>
        <p:nvSpPr>
          <p:cNvPr id="4" name="Slide Number Placeholder 3">
            <a:extLst>
              <a:ext uri="{FF2B5EF4-FFF2-40B4-BE49-F238E27FC236}">
                <a16:creationId xmlns:a16="http://schemas.microsoft.com/office/drawing/2014/main" id="{F7FDCC74-A962-438B-98B6-EA598710355D}"/>
              </a:ext>
            </a:extLst>
          </p:cNvPr>
          <p:cNvSpPr>
            <a:spLocks noGrp="1"/>
          </p:cNvSpPr>
          <p:nvPr>
            <p:ph type="sldNum" sz="quarter" idx="4"/>
          </p:nvPr>
        </p:nvSpPr>
        <p:spPr/>
        <p:txBody>
          <a:bodyPr/>
          <a:lstStyle/>
          <a:p>
            <a:fld id="{C9C406F6-A053-43CA-AEC8-FA3EEE83A3FB}" type="slidenum">
              <a:rPr lang="nl-BE" smtClean="0"/>
              <a:pPr/>
              <a:t>45</a:t>
            </a:fld>
            <a:endParaRPr lang="nl-BE" dirty="0"/>
          </a:p>
        </p:txBody>
      </p:sp>
      <p:sp>
        <p:nvSpPr>
          <p:cNvPr id="5" name="Date Placeholder 4">
            <a:extLst>
              <a:ext uri="{FF2B5EF4-FFF2-40B4-BE49-F238E27FC236}">
                <a16:creationId xmlns:a16="http://schemas.microsoft.com/office/drawing/2014/main" id="{E96A9458-1DBC-4F8C-AA9F-D43273249EE8}"/>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
        <p:nvSpPr>
          <p:cNvPr id="13" name="Arrow: Chevron 12">
            <a:extLst>
              <a:ext uri="{FF2B5EF4-FFF2-40B4-BE49-F238E27FC236}">
                <a16:creationId xmlns:a16="http://schemas.microsoft.com/office/drawing/2014/main" id="{C5D1D7D8-AEAA-4B1A-BC8F-83095F1B8AD7}"/>
              </a:ext>
            </a:extLst>
          </p:cNvPr>
          <p:cNvSpPr/>
          <p:nvPr/>
        </p:nvSpPr>
        <p:spPr>
          <a:xfrm>
            <a:off x="4552122" y="2922104"/>
            <a:ext cx="824948" cy="180892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4" name="TextBox 13">
            <a:extLst>
              <a:ext uri="{FF2B5EF4-FFF2-40B4-BE49-F238E27FC236}">
                <a16:creationId xmlns:a16="http://schemas.microsoft.com/office/drawing/2014/main" id="{CD0C3D46-84C9-4FFA-9FEC-ED71223E131C}"/>
              </a:ext>
            </a:extLst>
          </p:cNvPr>
          <p:cNvSpPr txBox="1"/>
          <p:nvPr/>
        </p:nvSpPr>
        <p:spPr>
          <a:xfrm>
            <a:off x="1389616" y="1393751"/>
            <a:ext cx="1476302" cy="369204"/>
          </a:xfrm>
          <a:prstGeom prst="rect">
            <a:avLst/>
          </a:prstGeom>
          <a:noFill/>
        </p:spPr>
        <p:txBody>
          <a:bodyPr wrap="none" rtlCol="0">
            <a:spAutoFit/>
          </a:bodyPr>
          <a:lstStyle/>
          <a:p>
            <a:r>
              <a:rPr lang="nl-BE" dirty="0"/>
              <a:t>DCAT-AP V1.1</a:t>
            </a:r>
          </a:p>
        </p:txBody>
      </p:sp>
      <p:sp>
        <p:nvSpPr>
          <p:cNvPr id="15" name="TextBox 14">
            <a:extLst>
              <a:ext uri="{FF2B5EF4-FFF2-40B4-BE49-F238E27FC236}">
                <a16:creationId xmlns:a16="http://schemas.microsoft.com/office/drawing/2014/main" id="{35263715-6767-4B20-A844-3AA330C3E17C}"/>
              </a:ext>
            </a:extLst>
          </p:cNvPr>
          <p:cNvSpPr txBox="1"/>
          <p:nvPr/>
        </p:nvSpPr>
        <p:spPr>
          <a:xfrm>
            <a:off x="6735364" y="1393751"/>
            <a:ext cx="2132122" cy="369204"/>
          </a:xfrm>
          <a:prstGeom prst="rect">
            <a:avLst/>
          </a:prstGeom>
          <a:noFill/>
        </p:spPr>
        <p:txBody>
          <a:bodyPr wrap="none" rtlCol="0">
            <a:spAutoFit/>
          </a:bodyPr>
          <a:lstStyle/>
          <a:p>
            <a:r>
              <a:rPr lang="nl-BE" dirty="0"/>
              <a:t>DCAT-AP Vlaanderen</a:t>
            </a:r>
          </a:p>
        </p:txBody>
      </p:sp>
      <p:pic>
        <p:nvPicPr>
          <p:cNvPr id="10" name="Picture 9">
            <a:extLst>
              <a:ext uri="{FF2B5EF4-FFF2-40B4-BE49-F238E27FC236}">
                <a16:creationId xmlns:a16="http://schemas.microsoft.com/office/drawing/2014/main" id="{BB5F30A0-DA26-4555-BF36-5A11E6DF48DA}"/>
              </a:ext>
            </a:extLst>
          </p:cNvPr>
          <p:cNvPicPr>
            <a:picLocks noChangeAspect="1"/>
          </p:cNvPicPr>
          <p:nvPr/>
        </p:nvPicPr>
        <p:blipFill>
          <a:blip r:embed="rId2"/>
          <a:stretch>
            <a:fillRect/>
          </a:stretch>
        </p:blipFill>
        <p:spPr>
          <a:xfrm>
            <a:off x="8810186" y="274911"/>
            <a:ext cx="829552" cy="924606"/>
          </a:xfrm>
          <a:prstGeom prst="rect">
            <a:avLst/>
          </a:prstGeom>
        </p:spPr>
      </p:pic>
      <p:pic>
        <p:nvPicPr>
          <p:cNvPr id="7" name="Picture 6">
            <a:extLst>
              <a:ext uri="{FF2B5EF4-FFF2-40B4-BE49-F238E27FC236}">
                <a16:creationId xmlns:a16="http://schemas.microsoft.com/office/drawing/2014/main" id="{69ADC668-FAE4-4737-9479-35C8062AAC54}"/>
              </a:ext>
            </a:extLst>
          </p:cNvPr>
          <p:cNvPicPr>
            <a:picLocks noChangeAspect="1"/>
          </p:cNvPicPr>
          <p:nvPr/>
        </p:nvPicPr>
        <p:blipFill>
          <a:blip r:embed="rId3"/>
          <a:stretch>
            <a:fillRect/>
          </a:stretch>
        </p:blipFill>
        <p:spPr>
          <a:xfrm>
            <a:off x="674939" y="1977060"/>
            <a:ext cx="2859272" cy="3877392"/>
          </a:xfrm>
          <a:prstGeom prst="rect">
            <a:avLst/>
          </a:prstGeom>
        </p:spPr>
      </p:pic>
      <p:pic>
        <p:nvPicPr>
          <p:cNvPr id="8" name="Picture 7">
            <a:extLst>
              <a:ext uri="{FF2B5EF4-FFF2-40B4-BE49-F238E27FC236}">
                <a16:creationId xmlns:a16="http://schemas.microsoft.com/office/drawing/2014/main" id="{20BBEC38-AADE-4B8B-AB1C-A74959C1F981}"/>
              </a:ext>
            </a:extLst>
          </p:cNvPr>
          <p:cNvPicPr>
            <a:picLocks noChangeAspect="1"/>
          </p:cNvPicPr>
          <p:nvPr/>
        </p:nvPicPr>
        <p:blipFill>
          <a:blip r:embed="rId4"/>
          <a:stretch>
            <a:fillRect/>
          </a:stretch>
        </p:blipFill>
        <p:spPr>
          <a:xfrm>
            <a:off x="6371789" y="1903902"/>
            <a:ext cx="2859272" cy="3950550"/>
          </a:xfrm>
          <a:prstGeom prst="rect">
            <a:avLst/>
          </a:prstGeom>
        </p:spPr>
      </p:pic>
    </p:spTree>
    <p:extLst>
      <p:ext uri="{BB962C8B-B14F-4D97-AF65-F5344CB8AC3E}">
        <p14:creationId xmlns:p14="http://schemas.microsoft.com/office/powerpoint/2010/main" val="528966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9A0C5A-37B2-4F4D-A554-94D5334A27CD}"/>
              </a:ext>
            </a:extLst>
          </p:cNvPr>
          <p:cNvSpPr>
            <a:spLocks noGrp="1"/>
          </p:cNvSpPr>
          <p:nvPr>
            <p:ph sz="quarter" idx="10"/>
          </p:nvPr>
        </p:nvSpPr>
        <p:spPr/>
        <p:txBody>
          <a:bodyPr/>
          <a:lstStyle/>
          <a:p>
            <a:r>
              <a:rPr lang="nl-BE" dirty="0"/>
              <a:t>titel is verplicht</a:t>
            </a:r>
          </a:p>
          <a:p>
            <a:r>
              <a:rPr lang="nl-BE" b="1" dirty="0"/>
              <a:t>Verantwoording</a:t>
            </a:r>
            <a:r>
              <a:rPr lang="nl-BE" dirty="0"/>
              <a:t>: Deze bijkomende eis is er ter ondersteuning van de menselijke exploratie van de Open Data catalogus. Vanuit het perspectief van een machinale verwerking van de catalogus is de meerwaarde beperkt. Echter in een Open Data portaal laat deze titel toe om betekenisvolle links en hints te geven over een distributie</a:t>
            </a:r>
          </a:p>
        </p:txBody>
      </p:sp>
      <p:sp>
        <p:nvSpPr>
          <p:cNvPr id="3" name="Title 2">
            <a:extLst>
              <a:ext uri="{FF2B5EF4-FFF2-40B4-BE49-F238E27FC236}">
                <a16:creationId xmlns:a16="http://schemas.microsoft.com/office/drawing/2014/main" id="{874BD520-3BAF-4923-8B63-8DE91FB1FAA9}"/>
              </a:ext>
            </a:extLst>
          </p:cNvPr>
          <p:cNvSpPr>
            <a:spLocks noGrp="1"/>
          </p:cNvSpPr>
          <p:nvPr>
            <p:ph type="title"/>
          </p:nvPr>
        </p:nvSpPr>
        <p:spPr/>
        <p:txBody>
          <a:bodyPr/>
          <a:lstStyle/>
          <a:p>
            <a:r>
              <a:rPr lang="nl-BE" dirty="0"/>
              <a:t>Distributie – bijkomende eis 1</a:t>
            </a:r>
          </a:p>
        </p:txBody>
      </p:sp>
      <p:sp>
        <p:nvSpPr>
          <p:cNvPr id="4" name="Slide Number Placeholder 3">
            <a:extLst>
              <a:ext uri="{FF2B5EF4-FFF2-40B4-BE49-F238E27FC236}">
                <a16:creationId xmlns:a16="http://schemas.microsoft.com/office/drawing/2014/main" id="{5973845B-961A-4295-A549-60C400FD66E0}"/>
              </a:ext>
            </a:extLst>
          </p:cNvPr>
          <p:cNvSpPr>
            <a:spLocks noGrp="1"/>
          </p:cNvSpPr>
          <p:nvPr>
            <p:ph type="sldNum" sz="quarter" idx="4"/>
          </p:nvPr>
        </p:nvSpPr>
        <p:spPr/>
        <p:txBody>
          <a:bodyPr/>
          <a:lstStyle/>
          <a:p>
            <a:fld id="{C9C406F6-A053-43CA-AEC8-FA3EEE83A3FB}" type="slidenum">
              <a:rPr lang="nl-BE" smtClean="0"/>
              <a:pPr/>
              <a:t>46</a:t>
            </a:fld>
            <a:endParaRPr lang="nl-BE" dirty="0"/>
          </a:p>
        </p:txBody>
      </p:sp>
      <p:sp>
        <p:nvSpPr>
          <p:cNvPr id="5" name="Date Placeholder 4">
            <a:extLst>
              <a:ext uri="{FF2B5EF4-FFF2-40B4-BE49-F238E27FC236}">
                <a16:creationId xmlns:a16="http://schemas.microsoft.com/office/drawing/2014/main" id="{8A231EBB-7E32-455B-8BE1-729C967A6102}"/>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4463522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9A0C5A-37B2-4F4D-A554-94D5334A27CD}"/>
              </a:ext>
            </a:extLst>
          </p:cNvPr>
          <p:cNvSpPr>
            <a:spLocks noGrp="1"/>
          </p:cNvSpPr>
          <p:nvPr>
            <p:ph sz="quarter" idx="10"/>
          </p:nvPr>
        </p:nvSpPr>
        <p:spPr/>
        <p:txBody>
          <a:bodyPr/>
          <a:lstStyle/>
          <a:p>
            <a:r>
              <a:rPr lang="nl-BE" dirty="0"/>
              <a:t>beschrijving is verplicht</a:t>
            </a:r>
          </a:p>
          <a:p>
            <a:r>
              <a:rPr lang="nl-BE" b="1" dirty="0"/>
              <a:t>Verantwoording</a:t>
            </a:r>
            <a:r>
              <a:rPr lang="nl-BE" dirty="0"/>
              <a:t>: Deze verstrenging is er ter ondersteuning van de menselijke exploratie van de Open Data catalogus. Vanuit het perspectief van een machinale verwerking van de catalogus is de meerwaarde beperkt. Echter in een Open Data portaal laat deze beschrijving toe om betekenisvolle links en hints te geven over een distributie</a:t>
            </a:r>
          </a:p>
        </p:txBody>
      </p:sp>
      <p:sp>
        <p:nvSpPr>
          <p:cNvPr id="3" name="Title 2">
            <a:extLst>
              <a:ext uri="{FF2B5EF4-FFF2-40B4-BE49-F238E27FC236}">
                <a16:creationId xmlns:a16="http://schemas.microsoft.com/office/drawing/2014/main" id="{874BD520-3BAF-4923-8B63-8DE91FB1FAA9}"/>
              </a:ext>
            </a:extLst>
          </p:cNvPr>
          <p:cNvSpPr>
            <a:spLocks noGrp="1"/>
          </p:cNvSpPr>
          <p:nvPr>
            <p:ph type="title"/>
          </p:nvPr>
        </p:nvSpPr>
        <p:spPr/>
        <p:txBody>
          <a:bodyPr/>
          <a:lstStyle/>
          <a:p>
            <a:r>
              <a:rPr lang="nl-BE" dirty="0"/>
              <a:t>Distributie – bijkomende eis 2</a:t>
            </a:r>
          </a:p>
        </p:txBody>
      </p:sp>
      <p:sp>
        <p:nvSpPr>
          <p:cNvPr id="4" name="Slide Number Placeholder 3">
            <a:extLst>
              <a:ext uri="{FF2B5EF4-FFF2-40B4-BE49-F238E27FC236}">
                <a16:creationId xmlns:a16="http://schemas.microsoft.com/office/drawing/2014/main" id="{5973845B-961A-4295-A549-60C400FD66E0}"/>
              </a:ext>
            </a:extLst>
          </p:cNvPr>
          <p:cNvSpPr>
            <a:spLocks noGrp="1"/>
          </p:cNvSpPr>
          <p:nvPr>
            <p:ph type="sldNum" sz="quarter" idx="4"/>
          </p:nvPr>
        </p:nvSpPr>
        <p:spPr/>
        <p:txBody>
          <a:bodyPr/>
          <a:lstStyle/>
          <a:p>
            <a:fld id="{C9C406F6-A053-43CA-AEC8-FA3EEE83A3FB}" type="slidenum">
              <a:rPr lang="nl-BE" smtClean="0"/>
              <a:pPr/>
              <a:t>47</a:t>
            </a:fld>
            <a:endParaRPr lang="nl-BE" dirty="0"/>
          </a:p>
        </p:txBody>
      </p:sp>
      <p:sp>
        <p:nvSpPr>
          <p:cNvPr id="5" name="Date Placeholder 4">
            <a:extLst>
              <a:ext uri="{FF2B5EF4-FFF2-40B4-BE49-F238E27FC236}">
                <a16:creationId xmlns:a16="http://schemas.microsoft.com/office/drawing/2014/main" id="{8A231EBB-7E32-455B-8BE1-729C967A6102}"/>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34337527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54A352-7A0A-4448-B17B-378414ECE9FE}"/>
              </a:ext>
            </a:extLst>
          </p:cNvPr>
          <p:cNvSpPr>
            <a:spLocks noGrp="1"/>
          </p:cNvSpPr>
          <p:nvPr>
            <p:ph sz="quarter" idx="10"/>
          </p:nvPr>
        </p:nvSpPr>
        <p:spPr/>
        <p:txBody>
          <a:bodyPr vert="horz" lIns="91440" tIns="45720" rIns="91440" bIns="45720" rtlCol="0" anchor="t">
            <a:normAutofit/>
          </a:bodyPr>
          <a:lstStyle/>
          <a:p>
            <a:r>
              <a:rPr lang="nl-BE" i="1" dirty="0"/>
              <a:t>Licentie is verplicht</a:t>
            </a:r>
            <a:endParaRPr lang="nl-BE" dirty="0"/>
          </a:p>
          <a:p>
            <a:r>
              <a:rPr lang="nl-BE" b="1" dirty="0"/>
              <a:t>Verantwoording</a:t>
            </a:r>
            <a:r>
              <a:rPr lang="nl-BE" dirty="0"/>
              <a:t>: Een licentie geeft de voorwaarden weer waaronder  de distributie van de dataset kan worden (her)gebruikt worden.</a:t>
            </a:r>
          </a:p>
          <a:p>
            <a:r>
              <a:rPr lang="en-US" dirty="0" err="1"/>
              <a:t>Indien</a:t>
            </a:r>
            <a:r>
              <a:rPr lang="en-US" dirty="0"/>
              <a:t> </a:t>
            </a:r>
            <a:r>
              <a:rPr lang="en-US" dirty="0" err="1"/>
              <a:t>geen</a:t>
            </a:r>
            <a:r>
              <a:rPr lang="en-US" dirty="0"/>
              <a:t> </a:t>
            </a:r>
            <a:r>
              <a:rPr lang="en-US" dirty="0" err="1"/>
              <a:t>licentie</a:t>
            </a:r>
            <a:r>
              <a:rPr lang="en-US" dirty="0"/>
              <a:t> </a:t>
            </a:r>
            <a:r>
              <a:rPr lang="en-US" dirty="0" err="1"/>
              <a:t>opgegeven</a:t>
            </a:r>
            <a:r>
              <a:rPr lang="en-US" dirty="0"/>
              <a:t> is het </a:t>
            </a:r>
            <a:r>
              <a:rPr lang="en-US" dirty="0" err="1"/>
              <a:t>voor</a:t>
            </a:r>
            <a:r>
              <a:rPr lang="en-US" dirty="0"/>
              <a:t> de (her)</a:t>
            </a:r>
            <a:r>
              <a:rPr lang="en-US" dirty="0" err="1"/>
              <a:t>gebruiker</a:t>
            </a:r>
            <a:r>
              <a:rPr lang="en-US" dirty="0"/>
              <a:t> </a:t>
            </a:r>
            <a:r>
              <a:rPr lang="en-US" dirty="0" err="1"/>
              <a:t>niet</a:t>
            </a:r>
            <a:r>
              <a:rPr lang="en-US" dirty="0"/>
              <a:t> </a:t>
            </a:r>
            <a:r>
              <a:rPr lang="en-US" dirty="0" err="1"/>
              <a:t>duidelijk</a:t>
            </a:r>
            <a:r>
              <a:rPr lang="en-US" dirty="0"/>
              <a:t> of, of </a:t>
            </a:r>
            <a:r>
              <a:rPr lang="en-US" dirty="0" err="1"/>
              <a:t>tegen</a:t>
            </a:r>
            <a:r>
              <a:rPr lang="en-US" dirty="0"/>
              <a:t> </a:t>
            </a:r>
            <a:r>
              <a:rPr lang="en-US" dirty="0" err="1"/>
              <a:t>welke</a:t>
            </a:r>
            <a:r>
              <a:rPr lang="en-US" dirty="0"/>
              <a:t> </a:t>
            </a:r>
            <a:r>
              <a:rPr lang="en-US" dirty="0" err="1"/>
              <a:t>voorwaarden</a:t>
            </a:r>
            <a:r>
              <a:rPr lang="en-US" dirty="0"/>
              <a:t> </a:t>
            </a:r>
            <a:r>
              <a:rPr lang="en-US" dirty="0" err="1"/>
              <a:t>deze</a:t>
            </a:r>
            <a:r>
              <a:rPr lang="en-US" dirty="0"/>
              <a:t> dataset (via </a:t>
            </a:r>
            <a:r>
              <a:rPr lang="en-US" dirty="0" err="1"/>
              <a:t>deze</a:t>
            </a:r>
            <a:r>
              <a:rPr lang="en-US" dirty="0"/>
              <a:t> </a:t>
            </a:r>
            <a:r>
              <a:rPr lang="en-US" dirty="0" err="1"/>
              <a:t>distributie</a:t>
            </a:r>
            <a:r>
              <a:rPr lang="en-US" dirty="0"/>
              <a:t>) </a:t>
            </a:r>
            <a:r>
              <a:rPr lang="en-US" dirty="0" err="1"/>
              <a:t>kan</a:t>
            </a:r>
            <a:r>
              <a:rPr lang="en-US" dirty="0"/>
              <a:t>/mag </a:t>
            </a:r>
            <a:r>
              <a:rPr lang="en-US" dirty="0" err="1"/>
              <a:t>gebruikt</a:t>
            </a:r>
            <a:r>
              <a:rPr lang="en-US" dirty="0"/>
              <a:t> </a:t>
            </a:r>
            <a:r>
              <a:rPr lang="en-US" dirty="0" err="1"/>
              <a:t>worden</a:t>
            </a:r>
            <a:r>
              <a:rPr lang="en-US" dirty="0"/>
              <a:t>.</a:t>
            </a:r>
            <a:endParaRPr lang="nl-BE" dirty="0"/>
          </a:p>
        </p:txBody>
      </p:sp>
      <p:sp>
        <p:nvSpPr>
          <p:cNvPr id="3" name="Title 2">
            <a:extLst>
              <a:ext uri="{FF2B5EF4-FFF2-40B4-BE49-F238E27FC236}">
                <a16:creationId xmlns:a16="http://schemas.microsoft.com/office/drawing/2014/main" id="{4AFEE405-4280-4BE6-8CC9-C0E198459052}"/>
              </a:ext>
            </a:extLst>
          </p:cNvPr>
          <p:cNvSpPr>
            <a:spLocks noGrp="1"/>
          </p:cNvSpPr>
          <p:nvPr>
            <p:ph type="title"/>
          </p:nvPr>
        </p:nvSpPr>
        <p:spPr/>
        <p:txBody>
          <a:bodyPr/>
          <a:lstStyle/>
          <a:p>
            <a:r>
              <a:rPr lang="nl-BE" dirty="0"/>
              <a:t>Distributie -  bijkomende eis 3</a:t>
            </a:r>
          </a:p>
        </p:txBody>
      </p:sp>
      <p:sp>
        <p:nvSpPr>
          <p:cNvPr id="4" name="Slide Number Placeholder 3">
            <a:extLst>
              <a:ext uri="{FF2B5EF4-FFF2-40B4-BE49-F238E27FC236}">
                <a16:creationId xmlns:a16="http://schemas.microsoft.com/office/drawing/2014/main" id="{C262446A-8C42-4484-8D7D-B0D6B8382605}"/>
              </a:ext>
            </a:extLst>
          </p:cNvPr>
          <p:cNvSpPr>
            <a:spLocks noGrp="1"/>
          </p:cNvSpPr>
          <p:nvPr>
            <p:ph type="sldNum" sz="quarter" idx="4"/>
          </p:nvPr>
        </p:nvSpPr>
        <p:spPr/>
        <p:txBody>
          <a:bodyPr/>
          <a:lstStyle/>
          <a:p>
            <a:fld id="{C9C406F6-A053-43CA-AEC8-FA3EEE83A3FB}" type="slidenum">
              <a:rPr lang="nl-BE" smtClean="0"/>
              <a:pPr/>
              <a:t>48</a:t>
            </a:fld>
            <a:endParaRPr lang="nl-BE" dirty="0"/>
          </a:p>
        </p:txBody>
      </p:sp>
      <p:sp>
        <p:nvSpPr>
          <p:cNvPr id="5" name="Date Placeholder 4">
            <a:extLst>
              <a:ext uri="{FF2B5EF4-FFF2-40B4-BE49-F238E27FC236}">
                <a16:creationId xmlns:a16="http://schemas.microsoft.com/office/drawing/2014/main" id="{C0F1B312-3C2C-4ED4-872E-2FA49EDBEA1D}"/>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3168692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B29C4F-CD19-4CBB-BAAC-E3788A5676E3}"/>
              </a:ext>
            </a:extLst>
          </p:cNvPr>
          <p:cNvSpPr>
            <a:spLocks noGrp="1"/>
          </p:cNvSpPr>
          <p:nvPr>
            <p:ph sz="quarter" idx="10"/>
          </p:nvPr>
        </p:nvSpPr>
        <p:spPr/>
        <p:txBody>
          <a:bodyPr/>
          <a:lstStyle/>
          <a:p>
            <a:r>
              <a:rPr lang="nl-BE" dirty="0"/>
              <a:t>keuze van licentie</a:t>
            </a:r>
          </a:p>
          <a:p>
            <a:pPr lvl="1"/>
            <a:r>
              <a:rPr lang="nl-BE" dirty="0"/>
              <a:t>Er wordt geadviseerd om hiervoor de </a:t>
            </a:r>
            <a:r>
              <a:rPr lang="nl-BE" dirty="0" err="1"/>
              <a:t>URIs</a:t>
            </a:r>
            <a:r>
              <a:rPr lang="nl-BE" dirty="0"/>
              <a:t> overeenkomstig Vlaams decreet hergebruik van overheidsinformatie te gebruiken. Zie </a:t>
            </a:r>
            <a:r>
              <a:rPr lang="nl-BE" u="sng" dirty="0">
                <a:hlinkClick r:id="rId2"/>
              </a:rPr>
              <a:t>https://data.vlaanderen.be/doc/licentie/</a:t>
            </a:r>
            <a:r>
              <a:rPr lang="nl-BE" dirty="0"/>
              <a:t>.</a:t>
            </a:r>
          </a:p>
          <a:p>
            <a:pPr lvl="1"/>
            <a:r>
              <a:rPr lang="nl-BE" dirty="0"/>
              <a:t>Eigen licenties zijn toegestaan. Echter dan moeten ze beschreven worden conform de bepalingen van DCAT-AP als een </a:t>
            </a:r>
            <a:r>
              <a:rPr lang="nl-BE" i="1" dirty="0" err="1"/>
              <a:t>dct:LicenseDocument</a:t>
            </a:r>
            <a:r>
              <a:rPr lang="nl-BE" i="1" dirty="0"/>
              <a:t> </a:t>
            </a:r>
            <a:r>
              <a:rPr lang="nl-BE" dirty="0"/>
              <a:t>met een typering van de licentie (</a:t>
            </a:r>
            <a:r>
              <a:rPr lang="nl-BE" i="1" dirty="0" err="1"/>
              <a:t>dct:type</a:t>
            </a:r>
            <a:r>
              <a:rPr lang="nl-BE" i="1" dirty="0"/>
              <a:t>) </a:t>
            </a:r>
            <a:r>
              <a:rPr lang="nl-BE" dirty="0"/>
              <a:t>volgens de ADMS </a:t>
            </a:r>
            <a:r>
              <a:rPr lang="nl-BE" dirty="0" err="1"/>
              <a:t>licenceType</a:t>
            </a:r>
            <a:r>
              <a:rPr lang="nl-BE" dirty="0"/>
              <a:t> codelijst (purl.org/</a:t>
            </a:r>
            <a:r>
              <a:rPr lang="nl-BE" dirty="0" err="1"/>
              <a:t>adms</a:t>
            </a:r>
            <a:r>
              <a:rPr lang="nl-BE" dirty="0"/>
              <a:t>/</a:t>
            </a:r>
            <a:r>
              <a:rPr lang="nl-BE" dirty="0" err="1"/>
              <a:t>licencetype</a:t>
            </a:r>
            <a:r>
              <a:rPr lang="nl-BE" dirty="0"/>
              <a:t>/). </a:t>
            </a:r>
          </a:p>
          <a:p>
            <a:pPr marL="457200" lvl="1" indent="0">
              <a:buNone/>
            </a:pPr>
            <a:endParaRPr lang="nl-BE" dirty="0"/>
          </a:p>
          <a:p>
            <a:endParaRPr lang="nl-BE" dirty="0"/>
          </a:p>
        </p:txBody>
      </p:sp>
      <p:sp>
        <p:nvSpPr>
          <p:cNvPr id="3" name="Title 2">
            <a:extLst>
              <a:ext uri="{FF2B5EF4-FFF2-40B4-BE49-F238E27FC236}">
                <a16:creationId xmlns:a16="http://schemas.microsoft.com/office/drawing/2014/main" id="{0234C017-DF92-44C5-8D2C-59C6E8B020F6}"/>
              </a:ext>
            </a:extLst>
          </p:cNvPr>
          <p:cNvSpPr>
            <a:spLocks noGrp="1"/>
          </p:cNvSpPr>
          <p:nvPr>
            <p:ph type="title"/>
          </p:nvPr>
        </p:nvSpPr>
        <p:spPr/>
        <p:txBody>
          <a:bodyPr/>
          <a:lstStyle/>
          <a:p>
            <a:r>
              <a:rPr lang="nl-BE" dirty="0" err="1"/>
              <a:t>Distibutie</a:t>
            </a:r>
            <a:r>
              <a:rPr lang="nl-BE" dirty="0"/>
              <a:t> – bijkomende eis 3a</a:t>
            </a:r>
          </a:p>
        </p:txBody>
      </p:sp>
      <p:sp>
        <p:nvSpPr>
          <p:cNvPr id="4" name="Slide Number Placeholder 3">
            <a:extLst>
              <a:ext uri="{FF2B5EF4-FFF2-40B4-BE49-F238E27FC236}">
                <a16:creationId xmlns:a16="http://schemas.microsoft.com/office/drawing/2014/main" id="{1D5DAE80-C103-4817-8A60-8C03756D3846}"/>
              </a:ext>
            </a:extLst>
          </p:cNvPr>
          <p:cNvSpPr>
            <a:spLocks noGrp="1"/>
          </p:cNvSpPr>
          <p:nvPr>
            <p:ph type="sldNum" sz="quarter" idx="4"/>
          </p:nvPr>
        </p:nvSpPr>
        <p:spPr/>
        <p:txBody>
          <a:bodyPr/>
          <a:lstStyle/>
          <a:p>
            <a:fld id="{C9C406F6-A053-43CA-AEC8-FA3EEE83A3FB}" type="slidenum">
              <a:rPr lang="nl-BE" smtClean="0"/>
              <a:pPr/>
              <a:t>49</a:t>
            </a:fld>
            <a:endParaRPr lang="nl-BE" dirty="0"/>
          </a:p>
        </p:txBody>
      </p:sp>
      <p:sp>
        <p:nvSpPr>
          <p:cNvPr id="5" name="Date Placeholder 4">
            <a:extLst>
              <a:ext uri="{FF2B5EF4-FFF2-40B4-BE49-F238E27FC236}">
                <a16:creationId xmlns:a16="http://schemas.microsoft.com/office/drawing/2014/main" id="{98EC6FF6-E5C9-4395-B59C-2502588DB2F0}"/>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4000593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lnSpcReduction="10000"/>
          </a:bodyPr>
          <a:lstStyle/>
          <a:p>
            <a:pPr lvl="1"/>
            <a:r>
              <a:rPr lang="en-US" b="1" dirty="0" err="1"/>
              <a:t>Beleidskader</a:t>
            </a:r>
            <a:endParaRPr lang="en-US" b="1" dirty="0"/>
          </a:p>
          <a:p>
            <a:pPr lvl="2"/>
            <a:r>
              <a:rPr lang="en-US" dirty="0" err="1"/>
              <a:t>Conceptnota</a:t>
            </a:r>
            <a:r>
              <a:rPr lang="en-US" dirty="0"/>
              <a:t> Open Data, Vlaams </a:t>
            </a:r>
            <a:r>
              <a:rPr lang="en-US" dirty="0" err="1"/>
              <a:t>Regeerakkoord</a:t>
            </a:r>
            <a:r>
              <a:rPr lang="en-US" dirty="0"/>
              <a:t> 2014-2019, Open Data charter</a:t>
            </a:r>
          </a:p>
          <a:p>
            <a:pPr lvl="1"/>
            <a:r>
              <a:rPr lang="en-US" b="1" dirty="0" err="1"/>
              <a:t>Regelgeving</a:t>
            </a:r>
            <a:endParaRPr lang="en-US" b="1" dirty="0"/>
          </a:p>
          <a:p>
            <a:pPr lvl="2"/>
            <a:r>
              <a:rPr lang="en-US" dirty="0" err="1"/>
              <a:t>Omzetting</a:t>
            </a:r>
            <a:r>
              <a:rPr lang="en-US" dirty="0"/>
              <a:t> PSI-</a:t>
            </a:r>
            <a:r>
              <a:rPr lang="en-US" dirty="0" err="1"/>
              <a:t>richtlijn</a:t>
            </a:r>
            <a:r>
              <a:rPr lang="en-US" dirty="0"/>
              <a:t>, </a:t>
            </a:r>
            <a:r>
              <a:rPr lang="en-US" dirty="0" err="1"/>
              <a:t>modellicenties</a:t>
            </a:r>
            <a:endParaRPr lang="en-US" dirty="0"/>
          </a:p>
          <a:p>
            <a:pPr lvl="1"/>
            <a:r>
              <a:rPr lang="en-US" b="1" dirty="0" err="1"/>
              <a:t>Technische</a:t>
            </a:r>
            <a:r>
              <a:rPr lang="en-US" b="1" dirty="0"/>
              <a:t>, </a:t>
            </a:r>
            <a:r>
              <a:rPr lang="en-US" b="1" dirty="0" err="1"/>
              <a:t>inhoudelijke</a:t>
            </a:r>
            <a:r>
              <a:rPr lang="en-US" b="1" dirty="0"/>
              <a:t> en </a:t>
            </a:r>
            <a:r>
              <a:rPr lang="en-US" b="1" dirty="0" err="1"/>
              <a:t>financiële</a:t>
            </a:r>
            <a:r>
              <a:rPr lang="en-US" b="1" dirty="0"/>
              <a:t> </a:t>
            </a:r>
            <a:r>
              <a:rPr lang="en-US" b="1" dirty="0" err="1"/>
              <a:t>ondersteuning</a:t>
            </a:r>
            <a:endParaRPr lang="en-US" dirty="0"/>
          </a:p>
          <a:p>
            <a:pPr lvl="2"/>
            <a:r>
              <a:rPr lang="en-US" dirty="0" err="1"/>
              <a:t>Vlaams</a:t>
            </a:r>
            <a:r>
              <a:rPr lang="en-US" dirty="0"/>
              <a:t> Open Data portaal, DCAT-AP validator</a:t>
            </a:r>
          </a:p>
          <a:p>
            <a:pPr lvl="2"/>
            <a:r>
              <a:rPr lang="en-US" dirty="0"/>
              <a:t>Open Data handleiding</a:t>
            </a:r>
          </a:p>
          <a:p>
            <a:pPr lvl="2"/>
            <a:r>
              <a:rPr lang="en-US" dirty="0"/>
              <a:t>VIP-</a:t>
            </a:r>
            <a:r>
              <a:rPr lang="en-US" dirty="0" err="1"/>
              <a:t>projecten</a:t>
            </a:r>
            <a:endParaRPr lang="en-US" dirty="0"/>
          </a:p>
          <a:p>
            <a:pPr lvl="1"/>
            <a:r>
              <a:rPr lang="en-US" b="1" dirty="0" err="1"/>
              <a:t>Kennisdeling</a:t>
            </a:r>
            <a:r>
              <a:rPr lang="en-US" b="1" dirty="0"/>
              <a:t> </a:t>
            </a:r>
            <a:r>
              <a:rPr lang="en-US" b="1" dirty="0" err="1"/>
              <a:t>tussen</a:t>
            </a:r>
            <a:r>
              <a:rPr lang="en-US" b="1" dirty="0"/>
              <a:t> overheden</a:t>
            </a:r>
          </a:p>
          <a:p>
            <a:pPr lvl="2"/>
            <a:r>
              <a:rPr lang="en-US" dirty="0"/>
              <a:t>VODAP, linked (open) data, DCAT-AP, …</a:t>
            </a:r>
            <a:endParaRPr lang="en-US" b="1" dirty="0"/>
          </a:p>
          <a:p>
            <a:pPr lvl="1"/>
            <a:r>
              <a:rPr lang="en-US" b="1" dirty="0" err="1"/>
              <a:t>Dialoog</a:t>
            </a:r>
            <a:r>
              <a:rPr lang="en-US" b="1" dirty="0"/>
              <a:t> met stakeholders</a:t>
            </a:r>
          </a:p>
          <a:p>
            <a:pPr lvl="2"/>
            <a:r>
              <a:rPr lang="en-US" dirty="0"/>
              <a:t>Open data </a:t>
            </a:r>
            <a:r>
              <a:rPr lang="en-US" dirty="0" err="1"/>
              <a:t>dagen</a:t>
            </a:r>
            <a:r>
              <a:rPr lang="en-US" dirty="0"/>
              <a:t> / </a:t>
            </a:r>
            <a:r>
              <a:rPr lang="en-US" dirty="0" err="1"/>
              <a:t>trefdagen</a:t>
            </a:r>
            <a:r>
              <a:rPr lang="en-US" dirty="0"/>
              <a:t>, </a:t>
            </a:r>
            <a:r>
              <a:rPr lang="en-US" dirty="0" err="1"/>
              <a:t>rondetafels</a:t>
            </a:r>
            <a:r>
              <a:rPr lang="en-US" dirty="0"/>
              <a:t>, …</a:t>
            </a:r>
          </a:p>
        </p:txBody>
      </p:sp>
      <p:sp>
        <p:nvSpPr>
          <p:cNvPr id="3" name="Title 2"/>
          <p:cNvSpPr>
            <a:spLocks noGrp="1"/>
          </p:cNvSpPr>
          <p:nvPr>
            <p:ph type="title"/>
          </p:nvPr>
        </p:nvSpPr>
        <p:spPr/>
        <p:txBody>
          <a:bodyPr/>
          <a:lstStyle/>
          <a:p>
            <a:r>
              <a:rPr lang="en-US" dirty="0"/>
              <a:t>Open data </a:t>
            </a:r>
            <a:r>
              <a:rPr lang="en-US" dirty="0" err="1"/>
              <a:t>bij</a:t>
            </a:r>
            <a:r>
              <a:rPr lang="en-US" dirty="0"/>
              <a:t> de Vlaamse overheid</a:t>
            </a:r>
            <a:br>
              <a:rPr lang="en-US" dirty="0"/>
            </a:br>
            <a:r>
              <a:rPr lang="en-US" sz="2400" dirty="0" err="1"/>
              <a:t>Sinds</a:t>
            </a:r>
            <a:r>
              <a:rPr lang="en-US" sz="2400" dirty="0"/>
              <a:t> 2012…</a:t>
            </a:r>
          </a:p>
        </p:txBody>
      </p:sp>
      <p:sp>
        <p:nvSpPr>
          <p:cNvPr id="4" name="Slide Number Placeholder 3"/>
          <p:cNvSpPr>
            <a:spLocks noGrp="1"/>
          </p:cNvSpPr>
          <p:nvPr>
            <p:ph type="sldNum" sz="quarter" idx="4"/>
          </p:nvPr>
        </p:nvSpPr>
        <p:spPr/>
        <p:txBody>
          <a:bodyPr/>
          <a:lstStyle/>
          <a:p>
            <a:fld id="{C9C406F6-A053-43CA-AEC8-FA3EEE83A3FB}" type="slidenum">
              <a:rPr lang="nl-BE" smtClean="0"/>
              <a:pPr/>
              <a:t>5</a:t>
            </a:fld>
            <a:endParaRPr lang="nl-BE" dirty="0"/>
          </a:p>
        </p:txBody>
      </p:sp>
    </p:spTree>
    <p:extLst>
      <p:ext uri="{BB962C8B-B14F-4D97-AF65-F5344CB8AC3E}">
        <p14:creationId xmlns:p14="http://schemas.microsoft.com/office/powerpoint/2010/main" val="19068826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AB7ED8-5316-44F5-BB63-03E8C01824CF}"/>
              </a:ext>
            </a:extLst>
          </p:cNvPr>
          <p:cNvSpPr>
            <a:spLocks noGrp="1"/>
          </p:cNvSpPr>
          <p:nvPr>
            <p:ph sz="quarter" idx="10"/>
          </p:nvPr>
        </p:nvSpPr>
        <p:spPr/>
        <p:txBody>
          <a:bodyPr/>
          <a:lstStyle/>
          <a:p>
            <a:r>
              <a:rPr lang="nl-BE" dirty="0"/>
              <a:t>Elke dataset heeft minstens 1 distributie</a:t>
            </a:r>
          </a:p>
          <a:p>
            <a:endParaRPr lang="nl-BE" dirty="0"/>
          </a:p>
          <a:p>
            <a:r>
              <a:rPr lang="nl-BE" b="1" dirty="0"/>
              <a:t>Verantwoording</a:t>
            </a:r>
            <a:r>
              <a:rPr lang="nl-BE" dirty="0"/>
              <a:t>: Het ontsluiten van een dataset zonder een distributie die toegang geeft tot de eigenlijke data is in de context van Open Data weinig zinvol.</a:t>
            </a:r>
          </a:p>
        </p:txBody>
      </p:sp>
      <p:sp>
        <p:nvSpPr>
          <p:cNvPr id="3" name="Title 2">
            <a:extLst>
              <a:ext uri="{FF2B5EF4-FFF2-40B4-BE49-F238E27FC236}">
                <a16:creationId xmlns:a16="http://schemas.microsoft.com/office/drawing/2014/main" id="{52FEAF15-B0AB-4E1D-9DDE-4A2BD1742767}"/>
              </a:ext>
            </a:extLst>
          </p:cNvPr>
          <p:cNvSpPr>
            <a:spLocks noGrp="1"/>
          </p:cNvSpPr>
          <p:nvPr>
            <p:ph type="title"/>
          </p:nvPr>
        </p:nvSpPr>
        <p:spPr/>
        <p:txBody>
          <a:bodyPr/>
          <a:lstStyle/>
          <a:p>
            <a:r>
              <a:rPr lang="nl-BE" dirty="0"/>
              <a:t>Distributie – bijkomende eis 4</a:t>
            </a:r>
          </a:p>
        </p:txBody>
      </p:sp>
      <p:sp>
        <p:nvSpPr>
          <p:cNvPr id="4" name="Slide Number Placeholder 3">
            <a:extLst>
              <a:ext uri="{FF2B5EF4-FFF2-40B4-BE49-F238E27FC236}">
                <a16:creationId xmlns:a16="http://schemas.microsoft.com/office/drawing/2014/main" id="{38644C02-53B3-4AC7-BFF0-D36872FA08CD}"/>
              </a:ext>
            </a:extLst>
          </p:cNvPr>
          <p:cNvSpPr>
            <a:spLocks noGrp="1"/>
          </p:cNvSpPr>
          <p:nvPr>
            <p:ph type="sldNum" sz="quarter" idx="4"/>
          </p:nvPr>
        </p:nvSpPr>
        <p:spPr/>
        <p:txBody>
          <a:bodyPr/>
          <a:lstStyle/>
          <a:p>
            <a:fld id="{C9C406F6-A053-43CA-AEC8-FA3EEE83A3FB}" type="slidenum">
              <a:rPr lang="nl-BE" smtClean="0"/>
              <a:pPr/>
              <a:t>50</a:t>
            </a:fld>
            <a:endParaRPr lang="nl-BE" dirty="0"/>
          </a:p>
        </p:txBody>
      </p:sp>
      <p:sp>
        <p:nvSpPr>
          <p:cNvPr id="5" name="Date Placeholder 4">
            <a:extLst>
              <a:ext uri="{FF2B5EF4-FFF2-40B4-BE49-F238E27FC236}">
                <a16:creationId xmlns:a16="http://schemas.microsoft.com/office/drawing/2014/main" id="{80BF45E8-D342-410A-8FB6-4E71D4C6FEF0}"/>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33101911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3A4A3D-4917-4519-8ABC-A69AAF650D53}"/>
              </a:ext>
            </a:extLst>
          </p:cNvPr>
          <p:cNvSpPr>
            <a:spLocks noGrp="1"/>
          </p:cNvSpPr>
          <p:nvPr>
            <p:ph sz="quarter" idx="10"/>
          </p:nvPr>
        </p:nvSpPr>
        <p:spPr/>
        <p:txBody>
          <a:bodyPr vert="horz" lIns="91440" tIns="45720" rIns="91440" bIns="45720" rtlCol="0" anchor="t">
            <a:normAutofit/>
          </a:bodyPr>
          <a:lstStyle/>
          <a:p>
            <a:endParaRPr lang="nl-BE" dirty="0"/>
          </a:p>
        </p:txBody>
      </p:sp>
      <p:sp>
        <p:nvSpPr>
          <p:cNvPr id="3" name="Title 2">
            <a:extLst>
              <a:ext uri="{FF2B5EF4-FFF2-40B4-BE49-F238E27FC236}">
                <a16:creationId xmlns:a16="http://schemas.microsoft.com/office/drawing/2014/main" id="{D5DF082E-F4E6-4BDF-84C6-1C9805E4FCCC}"/>
              </a:ext>
            </a:extLst>
          </p:cNvPr>
          <p:cNvSpPr>
            <a:spLocks noGrp="1"/>
          </p:cNvSpPr>
          <p:nvPr>
            <p:ph type="title"/>
          </p:nvPr>
        </p:nvSpPr>
        <p:spPr/>
        <p:txBody>
          <a:bodyPr/>
          <a:lstStyle/>
          <a:p>
            <a:r>
              <a:rPr lang="nl-BE" dirty="0"/>
              <a:t>Inbreng werkgroep</a:t>
            </a:r>
          </a:p>
        </p:txBody>
      </p:sp>
      <p:sp>
        <p:nvSpPr>
          <p:cNvPr id="4" name="Slide Number Placeholder 3">
            <a:extLst>
              <a:ext uri="{FF2B5EF4-FFF2-40B4-BE49-F238E27FC236}">
                <a16:creationId xmlns:a16="http://schemas.microsoft.com/office/drawing/2014/main" id="{2B0750A5-3083-49B7-A313-96A621F9221C}"/>
              </a:ext>
            </a:extLst>
          </p:cNvPr>
          <p:cNvSpPr>
            <a:spLocks noGrp="1"/>
          </p:cNvSpPr>
          <p:nvPr>
            <p:ph type="sldNum" sz="quarter" idx="4"/>
          </p:nvPr>
        </p:nvSpPr>
        <p:spPr/>
        <p:txBody>
          <a:bodyPr/>
          <a:lstStyle/>
          <a:p>
            <a:fld id="{C9C406F6-A053-43CA-AEC8-FA3EEE83A3FB}" type="slidenum">
              <a:rPr lang="nl-BE" smtClean="0"/>
              <a:pPr/>
              <a:t>51</a:t>
            </a:fld>
            <a:endParaRPr lang="nl-BE" dirty="0"/>
          </a:p>
        </p:txBody>
      </p:sp>
      <p:sp>
        <p:nvSpPr>
          <p:cNvPr id="5" name="Date Placeholder 4">
            <a:extLst>
              <a:ext uri="{FF2B5EF4-FFF2-40B4-BE49-F238E27FC236}">
                <a16:creationId xmlns:a16="http://schemas.microsoft.com/office/drawing/2014/main" id="{CC788206-4D12-4F63-A59A-25DF3E4EA5E9}"/>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32580382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80F108-48D2-4C92-8B27-C9FFC15FB228}"/>
              </a:ext>
            </a:extLst>
          </p:cNvPr>
          <p:cNvSpPr>
            <a:spLocks noGrp="1"/>
          </p:cNvSpPr>
          <p:nvPr>
            <p:ph sz="quarter" idx="10"/>
          </p:nvPr>
        </p:nvSpPr>
        <p:spPr/>
        <p:txBody>
          <a:bodyPr/>
          <a:lstStyle/>
          <a:p>
            <a:r>
              <a:rPr lang="nl-BE" dirty="0"/>
              <a:t>DCAT-AP v1.1</a:t>
            </a:r>
          </a:p>
          <a:p>
            <a:pPr lvl="1"/>
            <a:r>
              <a:rPr lang="nl-BE" dirty="0">
                <a:hlinkClick r:id="rId2"/>
              </a:rPr>
              <a:t>https://joinup.ec.europa.eu/release/dcat-ap-v11</a:t>
            </a:r>
            <a:endParaRPr lang="nl-BE" dirty="0"/>
          </a:p>
          <a:p>
            <a:pPr lvl="1"/>
            <a:r>
              <a:rPr lang="nl-BE" dirty="0"/>
              <a:t>https://github.com/SEMICeu/DCAT-AP</a:t>
            </a:r>
          </a:p>
          <a:p>
            <a:r>
              <a:rPr lang="nl-BE" dirty="0"/>
              <a:t>W3C DCAT review</a:t>
            </a:r>
          </a:p>
          <a:p>
            <a:pPr lvl="1"/>
            <a:r>
              <a:rPr lang="nl-BE" dirty="0">
                <a:hlinkClick r:id="rId3"/>
              </a:rPr>
              <a:t>https://w3c.github.io/dxwg/dcat/</a:t>
            </a:r>
            <a:endParaRPr lang="nl-BE" dirty="0"/>
          </a:p>
          <a:p>
            <a:pPr lvl="1"/>
            <a:r>
              <a:rPr lang="nl-BE" dirty="0">
                <a:hlinkClick r:id="rId4"/>
              </a:rPr>
              <a:t>https://github.com/w3c/dxwg/issues</a:t>
            </a:r>
            <a:endParaRPr lang="nl-BE" dirty="0"/>
          </a:p>
          <a:p>
            <a:pPr marL="457200" lvl="1" indent="0">
              <a:buNone/>
            </a:pPr>
            <a:endParaRPr lang="nl-BE" dirty="0"/>
          </a:p>
          <a:p>
            <a:pPr lvl="1"/>
            <a:endParaRPr lang="nl-BE" dirty="0"/>
          </a:p>
        </p:txBody>
      </p:sp>
      <p:sp>
        <p:nvSpPr>
          <p:cNvPr id="3" name="Title 2">
            <a:extLst>
              <a:ext uri="{FF2B5EF4-FFF2-40B4-BE49-F238E27FC236}">
                <a16:creationId xmlns:a16="http://schemas.microsoft.com/office/drawing/2014/main" id="{1CD1CAFB-9D85-4FA2-BDD2-B81C871FCC86}"/>
              </a:ext>
            </a:extLst>
          </p:cNvPr>
          <p:cNvSpPr>
            <a:spLocks noGrp="1"/>
          </p:cNvSpPr>
          <p:nvPr>
            <p:ph type="title"/>
          </p:nvPr>
        </p:nvSpPr>
        <p:spPr/>
        <p:txBody>
          <a:bodyPr/>
          <a:lstStyle/>
          <a:p>
            <a:r>
              <a:rPr lang="nl-BE" dirty="0"/>
              <a:t>Achtergrond referenties</a:t>
            </a:r>
          </a:p>
        </p:txBody>
      </p:sp>
      <p:sp>
        <p:nvSpPr>
          <p:cNvPr id="4" name="Slide Number Placeholder 3">
            <a:extLst>
              <a:ext uri="{FF2B5EF4-FFF2-40B4-BE49-F238E27FC236}">
                <a16:creationId xmlns:a16="http://schemas.microsoft.com/office/drawing/2014/main" id="{3AE8ACB6-4C7C-4F4F-9D94-AC3277F6B287}"/>
              </a:ext>
            </a:extLst>
          </p:cNvPr>
          <p:cNvSpPr>
            <a:spLocks noGrp="1"/>
          </p:cNvSpPr>
          <p:nvPr>
            <p:ph type="sldNum" sz="quarter" idx="4"/>
          </p:nvPr>
        </p:nvSpPr>
        <p:spPr/>
        <p:txBody>
          <a:bodyPr/>
          <a:lstStyle/>
          <a:p>
            <a:fld id="{C9C406F6-A053-43CA-AEC8-FA3EEE83A3FB}" type="slidenum">
              <a:rPr lang="nl-BE" smtClean="0"/>
              <a:pPr/>
              <a:t>52</a:t>
            </a:fld>
            <a:endParaRPr lang="nl-BE" dirty="0"/>
          </a:p>
        </p:txBody>
      </p:sp>
      <p:sp>
        <p:nvSpPr>
          <p:cNvPr id="5" name="Date Placeholder 4">
            <a:extLst>
              <a:ext uri="{FF2B5EF4-FFF2-40B4-BE49-F238E27FC236}">
                <a16:creationId xmlns:a16="http://schemas.microsoft.com/office/drawing/2014/main" id="{5341B82A-3A90-4984-9804-C551D35E1E15}"/>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3401283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p:cNvGraphicFramePr/>
          <p:nvPr>
            <p:extLst/>
          </p:nvPr>
        </p:nvGraphicFramePr>
        <p:xfrm>
          <a:off x="3704087" y="1393751"/>
          <a:ext cx="6604000" cy="4402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nl-BE" dirty="0"/>
              <a:t>Vlaams Open Data Portaal (VODAP)</a:t>
            </a:r>
            <a:br>
              <a:rPr lang="nl-BE" dirty="0"/>
            </a:br>
            <a:r>
              <a:rPr lang="nl-BE" dirty="0">
                <a:hlinkClick r:id="rId8"/>
              </a:rPr>
              <a:t>https://opendata.vlaanderen.be</a:t>
            </a:r>
            <a:r>
              <a:rPr lang="nl-BE" dirty="0"/>
              <a:t> </a:t>
            </a:r>
          </a:p>
        </p:txBody>
      </p:sp>
      <p:sp>
        <p:nvSpPr>
          <p:cNvPr id="4" name="Slide Number Placeholder 3"/>
          <p:cNvSpPr>
            <a:spLocks noGrp="1"/>
          </p:cNvSpPr>
          <p:nvPr>
            <p:ph type="sldNum" sz="quarter" idx="4"/>
          </p:nvPr>
        </p:nvSpPr>
        <p:spPr/>
        <p:txBody>
          <a:bodyPr/>
          <a:lstStyle/>
          <a:p>
            <a:fld id="{C9C406F6-A053-43CA-AEC8-FA3EEE83A3FB}" type="slidenum">
              <a:rPr lang="nl-BE" smtClean="0"/>
              <a:pPr/>
              <a:t>6</a:t>
            </a:fld>
            <a:endParaRPr lang="nl-BE" dirty="0"/>
          </a:p>
        </p:txBody>
      </p:sp>
      <p:sp>
        <p:nvSpPr>
          <p:cNvPr id="9" name="Content Placeholder 1">
            <a:extLst>
              <a:ext uri="{FF2B5EF4-FFF2-40B4-BE49-F238E27FC236}">
                <a16:creationId xmlns:a16="http://schemas.microsoft.com/office/drawing/2014/main" id="{E78E84B8-15ED-43C5-A187-FABF4896AF3B}"/>
              </a:ext>
            </a:extLst>
          </p:cNvPr>
          <p:cNvSpPr txBox="1">
            <a:spLocks/>
          </p:cNvSpPr>
          <p:nvPr/>
        </p:nvSpPr>
        <p:spPr>
          <a:xfrm>
            <a:off x="681039" y="1482215"/>
            <a:ext cx="4231204" cy="4992328"/>
          </a:xfrm>
          <a:prstGeom prst="rect">
            <a:avLst/>
          </a:prstGeom>
        </p:spPr>
        <p:txBody>
          <a:bodyPr>
            <a:normAutofit/>
          </a:bodyPr>
          <a:lstStyle>
            <a:lvl1pPr marL="0" marR="0" indent="0" algn="l" defTabSz="914400" rtl="0" eaLnBrk="1" fontAlgn="auto" latinLnBrk="0" hangingPunct="1">
              <a:lnSpc>
                <a:spcPct val="100000"/>
              </a:lnSpc>
              <a:spcBef>
                <a:spcPts val="700"/>
              </a:spcBef>
              <a:spcAft>
                <a:spcPts val="0"/>
              </a:spcAft>
              <a:buClr>
                <a:schemeClr val="accent1"/>
              </a:buClr>
              <a:buSzPct val="100000"/>
              <a:buFont typeface="FlandersArtSans-Regular" panose="00000500000000000000" pitchFamily="2" charset="0"/>
              <a:buNone/>
              <a:tabLst/>
              <a:defRPr sz="2400" kern="1200">
                <a:solidFill>
                  <a:schemeClr val="tx1"/>
                </a:solidFill>
                <a:latin typeface="+mn-lt"/>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mn-lt"/>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mn-lt"/>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mn-lt"/>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&gt; 8000 datasets</a:t>
            </a:r>
          </a:p>
          <a:p>
            <a:pPr lvl="1"/>
            <a:r>
              <a:rPr lang="en-US" dirty="0"/>
              <a:t>Vlaamse en lokale overheden</a:t>
            </a:r>
          </a:p>
          <a:p>
            <a:pPr lvl="1"/>
            <a:r>
              <a:rPr lang="en-US" dirty="0"/>
              <a:t>SPOC </a:t>
            </a:r>
            <a:r>
              <a:rPr lang="en-US" dirty="0" err="1"/>
              <a:t>naar</a:t>
            </a:r>
            <a:r>
              <a:rPr lang="en-US" dirty="0"/>
              <a:t> </a:t>
            </a:r>
            <a:r>
              <a:rPr lang="en-US" dirty="0" err="1"/>
              <a:t>federale</a:t>
            </a:r>
            <a:r>
              <a:rPr lang="en-US" dirty="0"/>
              <a:t> overheid en Europa toe</a:t>
            </a:r>
          </a:p>
          <a:p>
            <a:pPr lvl="1"/>
            <a:r>
              <a:rPr lang="en-US" dirty="0"/>
              <a:t>CKAN</a:t>
            </a:r>
          </a:p>
          <a:p>
            <a:pPr lvl="1"/>
            <a:r>
              <a:rPr lang="en-US" dirty="0"/>
              <a:t>Test- </a:t>
            </a:r>
            <a:r>
              <a:rPr lang="en-US" dirty="0" err="1"/>
              <a:t>en</a:t>
            </a:r>
            <a:r>
              <a:rPr lang="en-US" dirty="0"/>
              <a:t> </a:t>
            </a:r>
            <a:r>
              <a:rPr lang="en-US" dirty="0" err="1"/>
              <a:t>productieplatform</a:t>
            </a:r>
            <a:endParaRPr lang="en-US" dirty="0"/>
          </a:p>
        </p:txBody>
      </p:sp>
    </p:spTree>
    <p:extLst>
      <p:ext uri="{BB962C8B-B14F-4D97-AF65-F5344CB8AC3E}">
        <p14:creationId xmlns:p14="http://schemas.microsoft.com/office/powerpoint/2010/main" val="3484595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8D75B80-BB93-472A-9B7C-193C145029CF}"/>
              </a:ext>
            </a:extLst>
          </p:cNvPr>
          <p:cNvSpPr>
            <a:spLocks noGrp="1"/>
          </p:cNvSpPr>
          <p:nvPr>
            <p:ph sz="quarter" idx="10"/>
          </p:nvPr>
        </p:nvSpPr>
        <p:spPr/>
        <p:txBody>
          <a:bodyPr/>
          <a:lstStyle/>
          <a:p>
            <a:r>
              <a:rPr lang="nl-BE" dirty="0"/>
              <a:t>Doel is het maken van afspraken voor het uitwisselen van Open Data dataset beschrijvingen tussen Open Data Portalen in Vlaanderen</a:t>
            </a:r>
          </a:p>
          <a:p>
            <a:endParaRPr lang="nl-BE" dirty="0"/>
          </a:p>
          <a:p>
            <a:pPr lvl="1"/>
            <a:r>
              <a:rPr lang="nl-BE" dirty="0"/>
              <a:t>In eerste instantie richting het Vlaams Open Data Portaal</a:t>
            </a:r>
          </a:p>
          <a:p>
            <a:pPr lvl="1"/>
            <a:r>
              <a:rPr lang="nl-BE" dirty="0"/>
              <a:t>Maar met grotere impact:</a:t>
            </a:r>
          </a:p>
          <a:p>
            <a:pPr lvl="2"/>
            <a:r>
              <a:rPr lang="nl-BE" dirty="0"/>
              <a:t>Meer geharmoniseerde, kwaliteitsvolle metadata beschrijvingen van Open Data datasets. </a:t>
            </a:r>
          </a:p>
          <a:p>
            <a:pPr lvl="2"/>
            <a:r>
              <a:rPr lang="nl-BE" dirty="0"/>
              <a:t>Waardoor vindbaarheid van deze datasets verhoogd</a:t>
            </a:r>
          </a:p>
          <a:p>
            <a:pPr lvl="1"/>
            <a:r>
              <a:rPr lang="nl-BE" dirty="0"/>
              <a:t>Balans tussen voldoende detail en laagdrempelige aanpak</a:t>
            </a:r>
          </a:p>
        </p:txBody>
      </p:sp>
      <p:sp>
        <p:nvSpPr>
          <p:cNvPr id="4" name="Title 3">
            <a:extLst>
              <a:ext uri="{FF2B5EF4-FFF2-40B4-BE49-F238E27FC236}">
                <a16:creationId xmlns:a16="http://schemas.microsoft.com/office/drawing/2014/main" id="{71FE41B3-4542-4639-9453-202B2B73982C}"/>
              </a:ext>
            </a:extLst>
          </p:cNvPr>
          <p:cNvSpPr>
            <a:spLocks noGrp="1"/>
          </p:cNvSpPr>
          <p:nvPr>
            <p:ph type="title"/>
          </p:nvPr>
        </p:nvSpPr>
        <p:spPr/>
        <p:txBody>
          <a:bodyPr/>
          <a:lstStyle/>
          <a:p>
            <a:r>
              <a:rPr lang="nl-BE" dirty="0"/>
              <a:t>Waarom DCAT-AP Vlaanderen</a:t>
            </a:r>
          </a:p>
        </p:txBody>
      </p:sp>
    </p:spTree>
    <p:extLst>
      <p:ext uri="{BB962C8B-B14F-4D97-AF65-F5344CB8AC3E}">
        <p14:creationId xmlns:p14="http://schemas.microsoft.com/office/powerpoint/2010/main" val="3981024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8D75B80-BB93-472A-9B7C-193C145029CF}"/>
              </a:ext>
            </a:extLst>
          </p:cNvPr>
          <p:cNvSpPr>
            <a:spLocks noGrp="1"/>
          </p:cNvSpPr>
          <p:nvPr>
            <p:ph sz="quarter" idx="10"/>
          </p:nvPr>
        </p:nvSpPr>
        <p:spPr/>
        <p:txBody>
          <a:bodyPr vert="horz" lIns="91440" tIns="45720" rIns="91440" bIns="45720" rtlCol="0" anchor="t">
            <a:normAutofit/>
          </a:bodyPr>
          <a:lstStyle/>
          <a:p>
            <a:r>
              <a:rPr lang="nl-BE" dirty="0"/>
              <a:t>AIV heeft de opdracht om de richtlijnen op te stellen voor het aanleveren van data aan het Vlaams Open Data portaal. We doen dit hier in samenwerking met de betrokkenen. </a:t>
            </a:r>
          </a:p>
        </p:txBody>
      </p:sp>
      <p:sp>
        <p:nvSpPr>
          <p:cNvPr id="4" name="Title 3">
            <a:extLst>
              <a:ext uri="{FF2B5EF4-FFF2-40B4-BE49-F238E27FC236}">
                <a16:creationId xmlns:a16="http://schemas.microsoft.com/office/drawing/2014/main" id="{71FE41B3-4542-4639-9453-202B2B73982C}"/>
              </a:ext>
            </a:extLst>
          </p:cNvPr>
          <p:cNvSpPr>
            <a:spLocks noGrp="1"/>
          </p:cNvSpPr>
          <p:nvPr>
            <p:ph type="title"/>
          </p:nvPr>
        </p:nvSpPr>
        <p:spPr/>
        <p:txBody>
          <a:bodyPr/>
          <a:lstStyle/>
          <a:p>
            <a:r>
              <a:rPr lang="nl-BE" dirty="0"/>
              <a:t>Waarom DCAT-AP Vlaanderen</a:t>
            </a:r>
          </a:p>
        </p:txBody>
      </p:sp>
    </p:spTree>
    <p:extLst>
      <p:ext uri="{BB962C8B-B14F-4D97-AF65-F5344CB8AC3E}">
        <p14:creationId xmlns:p14="http://schemas.microsoft.com/office/powerpoint/2010/main" val="3781133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br>
              <a:rPr lang="nl-NL" dirty="0"/>
            </a:br>
            <a:r>
              <a:rPr lang="nl-NL" dirty="0"/>
              <a:t>Het doorlopen</a:t>
            </a:r>
            <a:br>
              <a:rPr lang="nl-NL" dirty="0"/>
            </a:br>
            <a:r>
              <a:rPr lang="nl-NL" dirty="0"/>
              <a:t>OSLO standaardisatie proces</a:t>
            </a:r>
          </a:p>
        </p:txBody>
      </p:sp>
      <p:sp>
        <p:nvSpPr>
          <p:cNvPr id="7" name="Subtitle 6"/>
          <p:cNvSpPr>
            <a:spLocks noGrp="1"/>
          </p:cNvSpPr>
          <p:nvPr>
            <p:ph type="subTitle" idx="1"/>
          </p:nvPr>
        </p:nvSpPr>
        <p:spPr/>
        <p:txBody>
          <a:bodyPr/>
          <a:lstStyle/>
          <a:p>
            <a:endParaRPr lang="nl-BE" dirty="0"/>
          </a:p>
        </p:txBody>
      </p:sp>
      <p:sp>
        <p:nvSpPr>
          <p:cNvPr id="4" name="Slide Number Placeholder 3"/>
          <p:cNvSpPr>
            <a:spLocks noGrp="1"/>
          </p:cNvSpPr>
          <p:nvPr>
            <p:ph type="sldNum" sz="quarter" idx="4294967295"/>
          </p:nvPr>
        </p:nvSpPr>
        <p:spPr>
          <a:xfrm>
            <a:off x="9167813" y="6559550"/>
            <a:ext cx="738187" cy="260350"/>
          </a:xfrm>
        </p:spPr>
        <p:txBody>
          <a:bodyPr/>
          <a:lstStyle/>
          <a:p>
            <a:fld id="{C9C406F6-A053-43CA-AEC8-FA3EEE83A3FB}" type="slidenum">
              <a:rPr lang="nl-BE" smtClean="0"/>
              <a:pPr/>
              <a:t>9</a:t>
            </a:fld>
            <a:endParaRPr lang="nl-BE" dirty="0"/>
          </a:p>
        </p:txBody>
      </p:sp>
    </p:spTree>
    <p:extLst>
      <p:ext uri="{BB962C8B-B14F-4D97-AF65-F5344CB8AC3E}">
        <p14:creationId xmlns:p14="http://schemas.microsoft.com/office/powerpoint/2010/main" val="2424181070"/>
      </p:ext>
    </p:extLst>
  </p:cSld>
  <p:clrMapOvr>
    <a:masterClrMapping/>
  </p:clrMapOvr>
</p:sld>
</file>

<file path=ppt/theme/theme1.xml><?xml version="1.0" encoding="utf-8"?>
<a:theme xmlns:a="http://schemas.openxmlformats.org/drawingml/2006/main" name="Kantoorthema">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VPresentatie.potx" id="{BB6AF17C-7ABF-4120-AF7B-15569C0D293D}" vid="{0334A496-99CE-4B4F-BDDD-03B180768685}"/>
    </a:ext>
  </a:extLst>
</a:theme>
</file>

<file path=ppt/theme/theme2.xml><?xml version="1.0" encoding="utf-8"?>
<a:theme xmlns:a="http://schemas.openxmlformats.org/drawingml/2006/main" name="Office Theme">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B6EF7E2529B4246B231CA90D1EEF84F" ma:contentTypeVersion="" ma:contentTypeDescription="Een nieuw document maken." ma:contentTypeScope="" ma:versionID="e0c6d6b014e073f5a40f2019aa28d539">
  <xsd:schema xmlns:xsd="http://www.w3.org/2001/XMLSchema" xmlns:xs="http://www.w3.org/2001/XMLSchema" xmlns:p="http://schemas.microsoft.com/office/2006/metadata/properties" xmlns:ns2="67c4bb21-dabc-4c1c-a446-8c5d20d739b4" xmlns:ns3="a6ae32c9-b785-483a-8409-29b45fa2fdad" targetNamespace="http://schemas.microsoft.com/office/2006/metadata/properties" ma:root="true" ma:fieldsID="9e9074a332329cfecaf6fe764a3f61e6" ns2:_="" ns3:_="">
    <xsd:import namespace="67c4bb21-dabc-4c1c-a446-8c5d20d739b4"/>
    <xsd:import namespace="a6ae32c9-b785-483a-8409-29b45fa2fda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c4bb21-dabc-4c1c-a446-8c5d20d739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ae32c9-b785-483a-8409-29b45fa2fdad" elementFormDefault="qualified">
    <xsd:import namespace="http://schemas.microsoft.com/office/2006/documentManagement/types"/>
    <xsd:import namespace="http://schemas.microsoft.com/office/infopath/2007/PartnerControls"/>
    <xsd:element name="SharedWithUsers" ma:index="13"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9140AB-A6FE-4CDA-90D3-B1255784E2ED}">
  <ds:schemaRefs>
    <ds:schemaRef ds:uri="http://www.w3.org/XML/1998/namespace"/>
    <ds:schemaRef ds:uri="a6ae32c9-b785-483a-8409-29b45fa2fdad"/>
    <ds:schemaRef ds:uri="http://purl.org/dc/dcmitype/"/>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schemas.microsoft.com/office/infopath/2007/PartnerControls"/>
    <ds:schemaRef ds:uri="67c4bb21-dabc-4c1c-a446-8c5d20d739b4"/>
    <ds:schemaRef ds:uri="http://purl.org/dc/elements/1.1/"/>
  </ds:schemaRefs>
</ds:datastoreItem>
</file>

<file path=customXml/itemProps2.xml><?xml version="1.0" encoding="utf-8"?>
<ds:datastoreItem xmlns:ds="http://schemas.openxmlformats.org/officeDocument/2006/customXml" ds:itemID="{5ECEF073-43EF-4957-BC5C-90DA04845A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c4bb21-dabc-4c1c-a446-8c5d20d739b4"/>
    <ds:schemaRef ds:uri="a6ae32c9-b785-483a-8409-29b45fa2fd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ECE42F-853B-4EBB-8CF6-1B76B2615B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AIVPresentatie</Template>
  <TotalTime>9969</TotalTime>
  <Words>2107</Words>
  <Application>Microsoft Office PowerPoint</Application>
  <PresentationFormat>A4 Paper (210x297 mm)</PresentationFormat>
  <Paragraphs>335</Paragraphs>
  <Slides>52</Slides>
  <Notes>15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FlandersArtSans-Regular</vt:lpstr>
      <vt:lpstr>FlandersArtSans-Light</vt:lpstr>
      <vt:lpstr>Calibri</vt:lpstr>
      <vt:lpstr>Wingdings</vt:lpstr>
      <vt:lpstr>FlandersArtSans-Bold</vt:lpstr>
      <vt:lpstr>Arial</vt:lpstr>
      <vt:lpstr>Kantoorthema</vt:lpstr>
      <vt:lpstr>DCAT-AP Vlaanderen voorstelling standaard  11 juni 2019</vt:lpstr>
      <vt:lpstr>Agenda</vt:lpstr>
      <vt:lpstr>Enkele afspraken tijdens de webinar</vt:lpstr>
      <vt:lpstr>Introductie</vt:lpstr>
      <vt:lpstr>Open data bij de Vlaamse overheid Sinds 2012…</vt:lpstr>
      <vt:lpstr>Vlaams Open Data Portaal (VODAP) https://opendata.vlaanderen.be </vt:lpstr>
      <vt:lpstr>Waarom DCAT-AP Vlaanderen</vt:lpstr>
      <vt:lpstr>Waarom DCAT-AP Vlaanderen</vt:lpstr>
      <vt:lpstr> Het doorlopen OSLO standaardisatie proces</vt:lpstr>
      <vt:lpstr>Erkenningsprocedure</vt:lpstr>
      <vt:lpstr>DCAT-AP Vlaanderen</vt:lpstr>
      <vt:lpstr>Aanpak </vt:lpstr>
      <vt:lpstr>Aanpak – soorten eisen</vt:lpstr>
      <vt:lpstr>Input tijdens publieke review</vt:lpstr>
      <vt:lpstr>DCAT-AP Vlaanderen wijzigingen t.o.v. DCAT-AP 1.2</vt:lpstr>
      <vt:lpstr>UML diagram </vt:lpstr>
      <vt:lpstr>UML diagram - terminologie</vt:lpstr>
      <vt:lpstr>UML diagram - kardinaliteiten</vt:lpstr>
      <vt:lpstr>UML diagram - ranges</vt:lpstr>
      <vt:lpstr>UML diagram - ranges</vt:lpstr>
      <vt:lpstr>UML diagram – beschikbare bronnen </vt:lpstr>
      <vt:lpstr>Conformiteit aan DCAT-AP Vlaanderen</vt:lpstr>
      <vt:lpstr>Algemene gebruiksadviezen</vt:lpstr>
      <vt:lpstr>Specifieke gebruiksadviezen</vt:lpstr>
      <vt:lpstr>Vragen, opmerkingen?</vt:lpstr>
      <vt:lpstr>Verdere stappen</vt:lpstr>
      <vt:lpstr>Dank u </vt:lpstr>
      <vt:lpstr>PowerPoint Presentation</vt:lpstr>
      <vt:lpstr>DCAT-AP Vlaanderen datamodel voorstel</vt:lpstr>
      <vt:lpstr>Datasetcatalogus</vt:lpstr>
      <vt:lpstr>Datasetcatalogus</vt:lpstr>
      <vt:lpstr>DatasetCatalogus – bijkomende eis 1</vt:lpstr>
      <vt:lpstr>DatasetCatalogus – bijkomende eis 2</vt:lpstr>
      <vt:lpstr>Dataset</vt:lpstr>
      <vt:lpstr>Dataset</vt:lpstr>
      <vt:lpstr>Terminologie - publisher</vt:lpstr>
      <vt:lpstr>Dataset – bijkomende eis 1</vt:lpstr>
      <vt:lpstr>Dataset – Bijkomende eis 1a</vt:lpstr>
      <vt:lpstr>Dataset – bijkomende eis 2</vt:lpstr>
      <vt:lpstr>Dataset – bijkomende eis 2a</vt:lpstr>
      <vt:lpstr>Dataset – bijkomende eis 3</vt:lpstr>
      <vt:lpstr>Dataset – bijkomende eis 4</vt:lpstr>
      <vt:lpstr>Dataset -  bijkomende eis 5</vt:lpstr>
      <vt:lpstr>Distributie</vt:lpstr>
      <vt:lpstr>Distributie</vt:lpstr>
      <vt:lpstr>Distributie – bijkomende eis 1</vt:lpstr>
      <vt:lpstr>Distributie – bijkomende eis 2</vt:lpstr>
      <vt:lpstr>Distributie -  bijkomende eis 3</vt:lpstr>
      <vt:lpstr>Distibutie – bijkomende eis 3a</vt:lpstr>
      <vt:lpstr>Distributie – bijkomende eis 4</vt:lpstr>
      <vt:lpstr>Inbreng werkgroep</vt:lpstr>
      <vt:lpstr>Achtergrond referenties</vt:lpstr>
    </vt:vector>
  </TitlesOfParts>
  <Company>Informatie Vlaanderen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Van Herck Tom</dc:creator>
  <cp:lastModifiedBy>Bert Van Nuffelen</cp:lastModifiedBy>
  <cp:revision>424</cp:revision>
  <dcterms:created xsi:type="dcterms:W3CDTF">2017-10-04T08:02:15Z</dcterms:created>
  <dcterms:modified xsi:type="dcterms:W3CDTF">2019-06-13T05:58:52Z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0x010100AB6EF7E2529B4246B231CA90D1EEF84F</vt:lpwstr>
  </property>
</Properties>
</file>