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68" r:id="rId6"/>
    <p:sldId id="296" r:id="rId7"/>
    <p:sldId id="269" r:id="rId8"/>
    <p:sldId id="267" r:id="rId9"/>
    <p:sldId id="290" r:id="rId10"/>
    <p:sldId id="259" r:id="rId11"/>
    <p:sldId id="261" r:id="rId12"/>
    <p:sldId id="263" r:id="rId13"/>
    <p:sldId id="271" r:id="rId14"/>
    <p:sldId id="265" r:id="rId15"/>
    <p:sldId id="272" r:id="rId16"/>
    <p:sldId id="273" r:id="rId17"/>
    <p:sldId id="275" r:id="rId18"/>
    <p:sldId id="276" r:id="rId19"/>
    <p:sldId id="291" r:id="rId20"/>
    <p:sldId id="292" r:id="rId21"/>
    <p:sldId id="281" r:id="rId22"/>
    <p:sldId id="282" r:id="rId23"/>
    <p:sldId id="283" r:id="rId24"/>
    <p:sldId id="284" r:id="rId25"/>
    <p:sldId id="285" r:id="rId26"/>
    <p:sldId id="287" r:id="rId27"/>
    <p:sldId id="293" r:id="rId28"/>
    <p:sldId id="288" r:id="rId29"/>
    <p:sldId id="294" r:id="rId30"/>
    <p:sldId id="295" r:id="rId31"/>
    <p:sldId id="28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474D66-244C-4756-B4EC-D18A034B4FA5}">
          <p14:sldIdLst>
            <p14:sldId id="257"/>
            <p14:sldId id="268"/>
            <p14:sldId id="296"/>
            <p14:sldId id="269"/>
            <p14:sldId id="267"/>
            <p14:sldId id="290"/>
            <p14:sldId id="259"/>
            <p14:sldId id="261"/>
            <p14:sldId id="263"/>
            <p14:sldId id="271"/>
            <p14:sldId id="265"/>
            <p14:sldId id="272"/>
            <p14:sldId id="273"/>
            <p14:sldId id="275"/>
            <p14:sldId id="276"/>
            <p14:sldId id="291"/>
            <p14:sldId id="292"/>
            <p14:sldId id="281"/>
            <p14:sldId id="282"/>
            <p14:sldId id="283"/>
            <p14:sldId id="284"/>
            <p14:sldId id="285"/>
            <p14:sldId id="287"/>
            <p14:sldId id="293"/>
            <p14:sldId id="288"/>
            <p14:sldId id="294"/>
            <p14:sldId id="295"/>
            <p14:sldId id="289"/>
          </p14:sldIdLst>
        </p14:section>
        <p14:section name="Untitled Section" id="{FDCD3442-A6E7-42E0-9EAC-42A2EF9E35DC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8" d="100"/>
          <a:sy n="88" d="100"/>
        </p:scale>
        <p:origin x="-456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88825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8786" y="5617774"/>
            <a:ext cx="9841350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593" y="1016990"/>
            <a:ext cx="9570484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457" y="1009651"/>
            <a:ext cx="9570484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5761" y="702069"/>
            <a:ext cx="75691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5573" y="655331"/>
            <a:ext cx="566928" cy="7557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335" y="1794935"/>
            <a:ext cx="7629303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334" y="3736622"/>
            <a:ext cx="7614255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5218" y="5357593"/>
            <a:ext cx="1618007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4985" y="5357593"/>
            <a:ext cx="67113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3083" y="5357593"/>
            <a:ext cx="738505" cy="365125"/>
          </a:xfrm>
        </p:spPr>
        <p:txBody>
          <a:bodyPr/>
          <a:lstStyle>
            <a:lvl1pPr algn="ctr">
              <a:defRPr/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925691"/>
            <a:ext cx="1907326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511" y="1106313"/>
            <a:ext cx="6903240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37" y="2239431"/>
            <a:ext cx="833655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184" y="3725335"/>
            <a:ext cx="8306459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0813" y="2121407"/>
            <a:ext cx="4266089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6301" y="2119313"/>
            <a:ext cx="4266089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6618" y="2122312"/>
            <a:ext cx="391834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5853" y="2122311"/>
            <a:ext cx="3924802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0813" y="2944368"/>
            <a:ext cx="4302655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1922" y="2944813"/>
            <a:ext cx="4302655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88825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684" y="6058038"/>
            <a:ext cx="10292787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6945" y="605163"/>
            <a:ext cx="5050606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0336" y="603504"/>
            <a:ext cx="5050606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679" y="576868"/>
            <a:ext cx="5050606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484" y="576072"/>
            <a:ext cx="5050606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0652" y="293953"/>
            <a:ext cx="75691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5072" y="238774"/>
            <a:ext cx="566928" cy="7557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250" y="2020043"/>
            <a:ext cx="4085372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0702" y="1150993"/>
            <a:ext cx="4026674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436" y="3623748"/>
            <a:ext cx="4064129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3396" y="5885673"/>
            <a:ext cx="1618007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089" y="5829262"/>
            <a:ext cx="46955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3794" y="5896962"/>
            <a:ext cx="738505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88825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684" y="6058038"/>
            <a:ext cx="10292787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679" y="576868"/>
            <a:ext cx="5050606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152" y="575769"/>
            <a:ext cx="5050606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6945" y="605163"/>
            <a:ext cx="5050606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1474" y="603920"/>
            <a:ext cx="5050606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0652" y="293953"/>
            <a:ext cx="75691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5072" y="238774"/>
            <a:ext cx="566928" cy="7557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4848" y="2020824"/>
            <a:ext cx="4083256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29786" y="1207272"/>
            <a:ext cx="3884139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5792" y="3621024"/>
            <a:ext cx="4058879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9045" y="5888738"/>
            <a:ext cx="1618007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109" y="5831038"/>
            <a:ext cx="44242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0160" y="5900027"/>
            <a:ext cx="738505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88825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7982" y="6069330"/>
            <a:ext cx="1055857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106" y="575310"/>
            <a:ext cx="10258928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106" y="576072"/>
            <a:ext cx="10258928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800" y="273091"/>
            <a:ext cx="75691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1677" y="203774"/>
            <a:ext cx="566928" cy="75570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9651" y="817583"/>
            <a:ext cx="928457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13" y="2119257"/>
            <a:ext cx="8259722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3877" y="5809153"/>
            <a:ext cx="161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0DFD029-FB74-4578-B929-F66AA97659CA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4" y="5809153"/>
            <a:ext cx="7384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73" y="5809153"/>
            <a:ext cx="738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controller" TargetMode="External"/><Relationship Id="rId2" Type="http://schemas.openxmlformats.org/officeDocument/2006/relationships/hyperlink" Target="http://whatis.techtarget.com/definition/Open-Networking-Foundation-ON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networking.techtarget.com/definition/packet" TargetMode="External"/><Relationship Id="rId5" Type="http://schemas.openxmlformats.org/officeDocument/2006/relationships/hyperlink" Target="http://searchtelecom.techtarget.com/definition/switch" TargetMode="External"/><Relationship Id="rId4" Type="http://schemas.openxmlformats.org/officeDocument/2006/relationships/hyperlink" Target="http://whatis.techtarget.com/definition/serv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working.org/" TargetMode="External"/><Relationship Id="rId2" Type="http://schemas.openxmlformats.org/officeDocument/2006/relationships/hyperlink" Target="https://floodlight.atlassia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dxcentral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SDN FIREWALL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ANIRUDDH JHAVAR</a:t>
            </a:r>
          </a:p>
          <a:p>
            <a:r>
              <a:rPr lang="en-US" dirty="0"/>
              <a:t>ANNESHA CHOWDHURY</a:t>
            </a:r>
          </a:p>
          <a:p>
            <a:r>
              <a:rPr lang="en-US" dirty="0"/>
              <a:t>KEERTHI SANTHALINGAM</a:t>
            </a:r>
          </a:p>
          <a:p>
            <a:r>
              <a:rPr lang="en-US" dirty="0"/>
              <a:t>RUMELA </a:t>
            </a:r>
            <a:r>
              <a:rPr lang="en-US" dirty="0" smtClean="0"/>
              <a:t>SARASWATI</a:t>
            </a:r>
            <a:endParaRPr lang="en-US" dirty="0"/>
          </a:p>
          <a:p>
            <a:r>
              <a:rPr lang="en-US" dirty="0"/>
              <a:t>SUNNY ANAND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10360501" cy="1223963"/>
          </a:xfrm>
        </p:spPr>
        <p:txBody>
          <a:bodyPr/>
          <a:lstStyle/>
          <a:p>
            <a:r>
              <a:rPr lang="en-US" dirty="0" smtClean="0"/>
              <a:t>Loopback.io user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466" y="2119313"/>
            <a:ext cx="5543730" cy="36036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570413" y="2438400"/>
            <a:ext cx="457200" cy="1371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68169" y="2658223"/>
            <a:ext cx="1133755" cy="254233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4413" y="4919991"/>
            <a:ext cx="129540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PROTOCOLS</a:t>
            </a:r>
          </a:p>
        </p:txBody>
      </p:sp>
      <p:sp>
        <p:nvSpPr>
          <p:cNvPr id="12" name="Oval 11"/>
          <p:cNvSpPr/>
          <p:nvPr/>
        </p:nvSpPr>
        <p:spPr>
          <a:xfrm>
            <a:off x="3351213" y="2286000"/>
            <a:ext cx="762000" cy="15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82513" y="3810000"/>
            <a:ext cx="2815351" cy="2057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19399" y="5698123"/>
            <a:ext cx="350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DESTINATION IPs</a:t>
            </a:r>
          </a:p>
        </p:txBody>
      </p:sp>
      <p:sp>
        <p:nvSpPr>
          <p:cNvPr id="17" name="Oval 16"/>
          <p:cNvSpPr/>
          <p:nvPr/>
        </p:nvSpPr>
        <p:spPr>
          <a:xfrm>
            <a:off x="2206862" y="2467970"/>
            <a:ext cx="685800" cy="1371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Box 19"/>
          <p:cNvSpPr txBox="1"/>
          <p:nvPr/>
        </p:nvSpPr>
        <p:spPr>
          <a:xfrm>
            <a:off x="1140062" y="4648200"/>
            <a:ext cx="2986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 IPs</a:t>
            </a:r>
          </a:p>
        </p:txBody>
      </p:sp>
      <p:cxnSp>
        <p:nvCxnSpPr>
          <p:cNvPr id="22" name="Straight Arrow Connector 21"/>
          <p:cNvCxnSpPr>
            <a:stCxn id="17" idx="4"/>
          </p:cNvCxnSpPr>
          <p:nvPr/>
        </p:nvCxnSpPr>
        <p:spPr>
          <a:xfrm flipH="1">
            <a:off x="1787090" y="3839572"/>
            <a:ext cx="762675" cy="9017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FLOODLIGHT: USER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713" y="2119313"/>
            <a:ext cx="7295236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700958"/>
            <a:ext cx="10515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a. TOPOLOGIES                          |               B.  HOST IP(S)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410269"/>
            <a:ext cx="4953001" cy="412492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247241" y="1437564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41" y="1462958"/>
            <a:ext cx="343416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L2/L3 HEADER DESCRIPTION: A</a:t>
            </a:r>
            <a:r>
              <a:rPr lang="en-US" dirty="0" smtClean="0"/>
              <a:t>fter deploying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95" y="2119313"/>
            <a:ext cx="6252072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L2/L3 HEADER INSPECTION: </a:t>
            </a:r>
            <a:r>
              <a:rPr lang="en-US" dirty="0" smtClean="0"/>
              <a:t>Pinging h2 from h1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213" y="1981200"/>
            <a:ext cx="557222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L2/L3 HEADER INSPECTION: </a:t>
            </a:r>
            <a:r>
              <a:rPr lang="en-US" dirty="0" smtClean="0"/>
              <a:t>After pinging floodlight console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460" y="2119313"/>
            <a:ext cx="6251742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ACL : </a:t>
            </a:r>
            <a:r>
              <a:rPr lang="en-US" dirty="0" smtClean="0"/>
              <a:t>Creating deny rule and checking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170" y="2133600"/>
            <a:ext cx="6483538" cy="309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454" y="5437372"/>
            <a:ext cx="6483536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ACL: </a:t>
            </a:r>
            <a:r>
              <a:rPr lang="en-US" dirty="0" smtClean="0"/>
              <a:t>Bidirectional rule added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081" y="3193415"/>
            <a:ext cx="5524500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10360501" cy="1223963"/>
          </a:xfrm>
        </p:spPr>
        <p:txBody>
          <a:bodyPr>
            <a:normAutofit/>
          </a:bodyPr>
          <a:lstStyle/>
          <a:p>
            <a:r>
              <a:rPr lang="en-US" dirty="0"/>
              <a:t>ACCESS CONTROL LIST: </a:t>
            </a:r>
            <a:r>
              <a:rPr lang="en-US" dirty="0" smtClean="0"/>
              <a:t>Listing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461" y="2633345"/>
            <a:ext cx="553974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: </a:t>
            </a:r>
            <a:r>
              <a:rPr lang="en-US" dirty="0" smtClean="0"/>
              <a:t>Listing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12" y="2010129"/>
            <a:ext cx="769298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50212" y="1752600"/>
            <a:ext cx="8792399" cy="397046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SDN: According to the definition by ON Labs SDN is a </a:t>
            </a:r>
            <a:r>
              <a:rPr lang="en-US" sz="2000" dirty="0" err="1"/>
              <a:t>dynamic,cost</a:t>
            </a:r>
            <a:r>
              <a:rPr lang="en-US" sz="2000" dirty="0"/>
              <a:t>-effective, and adaptable architecture ideal for the dynamic nature of today's applications. Network control is directly programmable and network intelligence is centralized to maintain a global view of the network.</a:t>
            </a:r>
          </a:p>
          <a:p>
            <a:r>
              <a:rPr lang="en-US" sz="2000" dirty="0"/>
              <a:t>An OpenFlow controller is an application based on OpenFlow protocol that manages </a:t>
            </a:r>
            <a:r>
              <a:rPr lang="en-US" sz="2000" u="sng" dirty="0"/>
              <a:t>flow control in a </a:t>
            </a:r>
            <a:r>
              <a:rPr lang="en-US" sz="2000" u="sng" dirty="0">
                <a:hlinkClick r:id="rId2"/>
              </a:rPr>
              <a:t>SDN</a:t>
            </a:r>
            <a:r>
              <a:rPr lang="en-US" sz="2000" dirty="0"/>
              <a:t> environment. It connects </a:t>
            </a:r>
            <a:r>
              <a:rPr lang="en-US" sz="2000" u="sng" dirty="0">
                <a:hlinkClick r:id="rId3"/>
              </a:rPr>
              <a:t>controller</a:t>
            </a:r>
            <a:r>
              <a:rPr lang="en-US" sz="2000" dirty="0"/>
              <a:t> software to network devices so that </a:t>
            </a:r>
            <a:r>
              <a:rPr lang="en-US" sz="2000" u="sng" dirty="0">
                <a:hlinkClick r:id="rId4"/>
              </a:rPr>
              <a:t>server</a:t>
            </a:r>
            <a:r>
              <a:rPr lang="en-US" sz="2000" dirty="0"/>
              <a:t> software can tell </a:t>
            </a:r>
            <a:r>
              <a:rPr lang="en-US" sz="2000" u="sng" dirty="0">
                <a:hlinkClick r:id="rId5"/>
              </a:rPr>
              <a:t>switches</a:t>
            </a:r>
            <a:r>
              <a:rPr lang="en-US" sz="2000" dirty="0"/>
              <a:t> where to send </a:t>
            </a:r>
            <a:r>
              <a:rPr lang="en-US" sz="2000" u="sng" dirty="0">
                <a:hlinkClick r:id="rId6"/>
              </a:rPr>
              <a:t>packets</a:t>
            </a:r>
            <a:r>
              <a:rPr lang="en-US" sz="2000" u="sng" dirty="0"/>
              <a:t>.</a:t>
            </a:r>
          </a:p>
          <a:p>
            <a:r>
              <a:rPr lang="en-US" sz="2000" dirty="0"/>
              <a:t>Floodlight is an Open SDN Controller that works with physical and virtual switches and based on the OpenFlow protocol. Floodlight proposes a protocol, which allows us to use a remote controller to modify the behavior of networking devices with a set of well defined “forwarding instruction set. Some features are:</a:t>
            </a:r>
          </a:p>
          <a:p>
            <a:pPr marL="0" indent="0" algn="ctr">
              <a:buNone/>
            </a:pPr>
            <a:r>
              <a:rPr lang="en-US" sz="2000" dirty="0"/>
              <a:t>    a.     It offers a module loading system with high performance and multithreading.</a:t>
            </a:r>
          </a:p>
          <a:p>
            <a:pPr marL="0" indent="0">
              <a:buNone/>
            </a:pPr>
            <a:r>
              <a:rPr lang="en-US" sz="2000"/>
              <a:t>     </a:t>
            </a:r>
            <a:r>
              <a:rPr lang="en-US" sz="2000" smtClean="0"/>
              <a:t>b</a:t>
            </a:r>
            <a:r>
              <a:rPr lang="en-US" sz="2000" dirty="0"/>
              <a:t>.     Supports virtual as well as physical OpenFlow switches.</a:t>
            </a:r>
          </a:p>
          <a:p>
            <a:pPr algn="ctr"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ACL: </a:t>
            </a:r>
            <a:r>
              <a:rPr lang="en-US" dirty="0" smtClean="0"/>
              <a:t>Deleting rule(one rule)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815" y="2020068"/>
            <a:ext cx="8839200" cy="38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6815" y="2955085"/>
            <a:ext cx="8839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: </a:t>
            </a:r>
            <a:r>
              <a:rPr lang="en-US" dirty="0" smtClean="0"/>
              <a:t>Deleting all </a:t>
            </a:r>
            <a:r>
              <a:rPr lang="en-US" dirty="0" err="1" smtClean="0"/>
              <a:t>acl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09" y="2020068"/>
            <a:ext cx="7609604" cy="838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28008" y="3276600"/>
            <a:ext cx="760960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 :</a:t>
            </a:r>
            <a:r>
              <a:rPr lang="en-US" dirty="0" smtClean="0"/>
              <a:t>Enabling firewall(active)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2" y="1991463"/>
            <a:ext cx="7848600" cy="990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0641" y="3236570"/>
            <a:ext cx="7848600" cy="838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514000" y="4329278"/>
            <a:ext cx="7857012" cy="18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Firewall rule for switch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31" y="1752601"/>
            <a:ext cx="8431882" cy="58029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43929" y="2819400"/>
            <a:ext cx="843188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add ACL rules and modify the flows with different options and different topology.</a:t>
            </a:r>
          </a:p>
          <a:p>
            <a:r>
              <a:rPr lang="en-US" dirty="0"/>
              <a:t>We were able to overlay the firewall control along with ACL rules.</a:t>
            </a:r>
          </a:p>
          <a:p>
            <a:r>
              <a:rPr lang="en-US" dirty="0"/>
              <a:t>We were able to analyze the flow between hosts during this topological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9281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tried to add another functionality to our firewall: </a:t>
            </a:r>
            <a:br>
              <a:rPr lang="en-US" sz="2400" dirty="0" smtClean="0"/>
            </a:br>
            <a:r>
              <a:rPr lang="en-US" sz="2400" dirty="0" smtClean="0"/>
              <a:t>firewall between two hosts – it was not working because of the multiple switches in the topology. Tried using tree topology between two hosts which was not working . we are still trying to figure it out.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rest API for delete expected a parameter (“</a:t>
            </a:r>
            <a:r>
              <a:rPr lang="en-US" sz="2400" dirty="0" err="1" smtClean="0"/>
              <a:t>ruleid</a:t>
            </a:r>
            <a:r>
              <a:rPr lang="en-US" sz="2400" dirty="0" smtClean="0"/>
              <a:t>”). At the beginning we had trouble figuring out how to pass the parameter in the http request delete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8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work on the </a:t>
            </a:r>
            <a:r>
              <a:rPr lang="en-US" dirty="0"/>
              <a:t>following feature </a:t>
            </a:r>
            <a:r>
              <a:rPr lang="en-US" dirty="0" smtClean="0"/>
              <a:t>in future: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A</a:t>
            </a:r>
            <a:r>
              <a:rPr lang="en-US" dirty="0" smtClean="0"/>
              <a:t>dding a firewall between two hosts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Create hybrid topologies and try to implement the existing project features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Try the same project with multiple controllers to cover a larger network.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https://floodlight.atlassian.net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https://www.opennetworking.org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https://www.sdxcentral.com/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IMPLE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990600"/>
            <a:ext cx="7315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focused on trying to understand how floodlight controller can help manipulate the flows between different hosts and switches in a network topology.</a:t>
            </a:r>
          </a:p>
          <a:p>
            <a:r>
              <a:rPr lang="en-US" dirty="0"/>
              <a:t>We focused our implementation on Access Control Rules </a:t>
            </a:r>
            <a:r>
              <a:rPr lang="en-US" dirty="0" smtClean="0"/>
              <a:t>in a </a:t>
            </a:r>
            <a:r>
              <a:rPr lang="en-US" dirty="0"/>
              <a:t>linear &amp; tree topology</a:t>
            </a:r>
          </a:p>
          <a:p>
            <a:r>
              <a:rPr lang="en-US" dirty="0"/>
              <a:t>We then checked how Access Control lists behave when we overlay them with firewall rules.</a:t>
            </a:r>
          </a:p>
          <a:p>
            <a:r>
              <a:rPr lang="en-US" dirty="0"/>
              <a:t>We also checked for the L2/L3 packet header information while manipulating these network topology.</a:t>
            </a:r>
          </a:p>
        </p:txBody>
      </p:sp>
    </p:spTree>
    <p:extLst>
      <p:ext uri="{BB962C8B-B14F-4D97-AF65-F5344CB8AC3E}">
        <p14:creationId xmlns:p14="http://schemas.microsoft.com/office/powerpoint/2010/main" val="11174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50213" y="1752600"/>
            <a:ext cx="8259722" cy="3970469"/>
          </a:xfrm>
        </p:spPr>
        <p:txBody>
          <a:bodyPr>
            <a:normAutofit/>
          </a:bodyPr>
          <a:lstStyle/>
          <a:p>
            <a:r>
              <a:rPr lang="en-US" sz="2400" b="1" dirty="0"/>
              <a:t>ACL:</a:t>
            </a:r>
            <a:r>
              <a:rPr lang="en-US" sz="2400" dirty="0"/>
              <a:t>  The Floodlight controller enforces ACL rules without  by monitoring Packet-in messages and then pushing relevant flow entries. We have added the features of Adding , Deleting all the rules and also Listing also the ACL rules.</a:t>
            </a:r>
          </a:p>
          <a:p>
            <a:r>
              <a:rPr lang="en-US" sz="2400" b="1" dirty="0"/>
              <a:t>Firewall features</a:t>
            </a:r>
            <a:r>
              <a:rPr lang="en-US" sz="2400" dirty="0"/>
              <a:t>: The Firewall Module exposes REST interface implemented as </a:t>
            </a:r>
            <a:r>
              <a:rPr lang="en-US" sz="2400" dirty="0" err="1"/>
              <a:t>RestletRoutable</a:t>
            </a:r>
            <a:r>
              <a:rPr lang="en-US" sz="2400" dirty="0"/>
              <a:t> using Rest API Service. Some of the REST methods that we implemented were: </a:t>
            </a:r>
          </a:p>
          <a:p>
            <a:pPr marL="0" indent="0">
              <a:buNone/>
            </a:pPr>
            <a:r>
              <a:rPr lang="en-US" sz="2400" dirty="0"/>
              <a:t>              a. Enabling the firewall        b. Disabling the firewall</a:t>
            </a:r>
          </a:p>
          <a:p>
            <a:r>
              <a:rPr lang="en-US" sz="2400" dirty="0"/>
              <a:t>Communication between two </a:t>
            </a:r>
            <a:r>
              <a:rPr lang="en-US" sz="2400" dirty="0" smtClean="0"/>
              <a:t>switches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0213" y="2119256"/>
            <a:ext cx="8259722" cy="4357743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L2/L3 Header Inspection:  </a:t>
            </a:r>
            <a:r>
              <a:rPr lang="en-US" sz="2900" dirty="0"/>
              <a:t>Developed a Floodlight module that listens for PACKET_IN messages sent to the controller by the switches. The MAC addresses are extracted by the switch at the controller. </a:t>
            </a:r>
          </a:p>
          <a:p>
            <a:r>
              <a:rPr lang="en-US" sz="2900" dirty="0"/>
              <a:t>L2 header inspection for PACKET_IN messages: The MAC addresses are extracted as seen by the switch at the controller. This information may be leveraged at a later point for designing some features. </a:t>
            </a:r>
          </a:p>
          <a:p>
            <a:r>
              <a:rPr lang="en-US" sz="2900" dirty="0"/>
              <a:t>L3 header inspection for PACKET_IN messages: Steps:</a:t>
            </a:r>
          </a:p>
          <a:p>
            <a:pPr marL="0" indent="0" algn="just">
              <a:buNone/>
            </a:pPr>
            <a:r>
              <a:rPr lang="en-US" sz="2900" dirty="0"/>
              <a:t>                 </a:t>
            </a:r>
            <a:r>
              <a:rPr lang="en-US" sz="2900" dirty="0" err="1"/>
              <a:t>a.Ethernet</a:t>
            </a:r>
            <a:r>
              <a:rPr lang="en-US" sz="2900" dirty="0"/>
              <a:t> packet is obtained and L2 information is extracted for this packet.  </a:t>
            </a:r>
          </a:p>
          <a:p>
            <a:pPr marL="987380" lvl="3" indent="0" algn="just">
              <a:buNone/>
            </a:pPr>
            <a:r>
              <a:rPr lang="en-US" sz="2900" dirty="0"/>
              <a:t>b. payload of this Ethernet packet is then obtained, which could be of IPv4 type or ARP type.</a:t>
            </a:r>
          </a:p>
          <a:p>
            <a:pPr marL="987380" lvl="3" indent="0" algn="just">
              <a:buNone/>
            </a:pPr>
            <a:r>
              <a:rPr lang="en-US" sz="2900" dirty="0"/>
              <a:t>c.  The IP protocol version of the IPv4 packet’s payload is then determined which could be TCP or UDP. </a:t>
            </a:r>
          </a:p>
          <a:p>
            <a:pPr marL="987380" lvl="3" indent="0" algn="just">
              <a:buNone/>
            </a:pPr>
            <a:r>
              <a:rPr lang="en-US" sz="2900" dirty="0"/>
              <a:t>d. The payload is then handled appropriately to extract the source and destination ports.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Mininet : Mininet is a network emulator which creates a network of virtual hosts, switches, controllers, and links. </a:t>
            </a:r>
          </a:p>
          <a:p>
            <a:r>
              <a:rPr lang="en-US" dirty="0"/>
              <a:t>Floodlight Controller: An OpenFlow Controller</a:t>
            </a:r>
          </a:p>
          <a:p>
            <a:r>
              <a:rPr lang="en-US" dirty="0"/>
              <a:t>Floodlight GUI</a:t>
            </a:r>
          </a:p>
          <a:p>
            <a:r>
              <a:rPr lang="en-US" dirty="0"/>
              <a:t>WIRESHARK: </a:t>
            </a:r>
            <a:r>
              <a:rPr lang="en-US" b="1" dirty="0"/>
              <a:t>Wireshark</a:t>
            </a:r>
            <a:r>
              <a:rPr lang="en-US" dirty="0"/>
              <a:t> is a network packet analyzer which capture network packets and displays that packet data.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Virtual Box(VM): It is an emulation of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10172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PROJECT STEPS AND SCREENSHOTS: Starting </a:t>
            </a:r>
            <a:r>
              <a:rPr lang="en-US" sz="4000" dirty="0" smtClean="0"/>
              <a:t>Floodlight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566" y="2119313"/>
            <a:ext cx="5375531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SSH-</a:t>
            </a:r>
            <a:r>
              <a:rPr lang="en-US" dirty="0" err="1"/>
              <a:t>ing</a:t>
            </a:r>
            <a:r>
              <a:rPr lang="en-US" dirty="0"/>
              <a:t> into controller to perform operations using IP</a:t>
            </a:r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381" y="2119313"/>
            <a:ext cx="5279901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Wireshark: Using loopback.io to monitor all protocols and IP addresses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01" y="2119313"/>
            <a:ext cx="7546461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865</TotalTime>
  <Words>526</Words>
  <Application>Microsoft Office PowerPoint</Application>
  <PresentationFormat>Custom</PresentationFormat>
  <Paragraphs>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Pushpin</vt:lpstr>
      <vt:lpstr>SDN FIREWALL</vt:lpstr>
      <vt:lpstr>INTRODUCTION</vt:lpstr>
      <vt:lpstr>PROJECT DESCRIPTION </vt:lpstr>
      <vt:lpstr>PROJECT DESCRIPTION</vt:lpstr>
      <vt:lpstr>PROJECT DESCRIPTION</vt:lpstr>
      <vt:lpstr>TOOLS USED</vt:lpstr>
      <vt:lpstr>PROJECT STEPS AND SCREENSHOTS: Starting Floodlight</vt:lpstr>
      <vt:lpstr>SSH-ing into controller to perform operations using IP</vt:lpstr>
      <vt:lpstr>Wireshark: Using loopback.io to monitor all protocols and IP addresses</vt:lpstr>
      <vt:lpstr>Loopback.io user interface</vt:lpstr>
      <vt:lpstr>FLOODLIGHT: USER INTERFACE </vt:lpstr>
      <vt:lpstr>a. TOPOLOGIES                          |               B.  HOST IP(S)</vt:lpstr>
      <vt:lpstr>L2/L3 HEADER DESCRIPTION: After deploying topology</vt:lpstr>
      <vt:lpstr>L2/L3 HEADER INSPECTION: Pinging h2 from h1</vt:lpstr>
      <vt:lpstr>L2/L3 HEADER INSPECTION: After pinging floodlight console</vt:lpstr>
      <vt:lpstr>ACL : Creating deny rule and checking</vt:lpstr>
      <vt:lpstr>ACL: Bidirectional rule added</vt:lpstr>
      <vt:lpstr>ACCESS CONTROL LIST: Listing rules</vt:lpstr>
      <vt:lpstr>ACL : Listing rules</vt:lpstr>
      <vt:lpstr>ACL: Deleting rule(one rule) </vt:lpstr>
      <vt:lpstr>ACL : Deleting all acl rules</vt:lpstr>
      <vt:lpstr>FIREWALL :Enabling firewall(active)</vt:lpstr>
      <vt:lpstr>Adding Firewall rule for switch</vt:lpstr>
      <vt:lpstr>ACHIEVEMENTS</vt:lpstr>
      <vt:lpstr>CHALLENGES</vt:lpstr>
      <vt:lpstr>FUTURE SCOPE </vt:lpstr>
      <vt:lpstr>ACKNOWLEGEMENT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FIREWALL</dc:title>
  <dc:creator>Annesha Chowdhury</dc:creator>
  <cp:lastModifiedBy>Rumela Saraswati</cp:lastModifiedBy>
  <cp:revision>61</cp:revision>
  <dcterms:created xsi:type="dcterms:W3CDTF">2016-12-02T19:41:04Z</dcterms:created>
  <dcterms:modified xsi:type="dcterms:W3CDTF">2016-12-06T01:37:30Z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