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59"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2/28/2024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DF83-3A30-7E8E-C418-AC3FF1DDF4EC}"/>
              </a:ext>
            </a:extLst>
          </p:cNvPr>
          <p:cNvSpPr>
            <a:spLocks noGrp="1"/>
          </p:cNvSpPr>
          <p:nvPr>
            <p:ph type="ctrTitle"/>
          </p:nvPr>
        </p:nvSpPr>
        <p:spPr/>
        <p:txBody>
          <a:bodyPr/>
          <a:lstStyle/>
          <a:p>
            <a:r>
              <a:rPr lang="en-IN" sz="4800" b="1" dirty="0">
                <a:solidFill>
                  <a:schemeClr val="accent2">
                    <a:lumMod val="50000"/>
                  </a:schemeClr>
                </a:solidFill>
              </a:rPr>
              <a:t>HAND GESTURE DETECTION SYSTEM.</a:t>
            </a:r>
          </a:p>
        </p:txBody>
      </p:sp>
      <p:sp>
        <p:nvSpPr>
          <p:cNvPr id="3" name="Subtitle 2">
            <a:extLst>
              <a:ext uri="{FF2B5EF4-FFF2-40B4-BE49-F238E27FC236}">
                <a16:creationId xmlns:a16="http://schemas.microsoft.com/office/drawing/2014/main" id="{4E493A8A-D9AD-722F-81D7-7BE0D9488A2A}"/>
              </a:ext>
            </a:extLst>
          </p:cNvPr>
          <p:cNvSpPr>
            <a:spLocks noGrp="1"/>
          </p:cNvSpPr>
          <p:nvPr>
            <p:ph type="subTitle" idx="1"/>
          </p:nvPr>
        </p:nvSpPr>
        <p:spPr/>
        <p:txBody>
          <a:bodyPr/>
          <a:lstStyle/>
          <a:p>
            <a:r>
              <a:rPr lang="en-IN" dirty="0"/>
              <a:t>                                              </a:t>
            </a:r>
            <a:r>
              <a:rPr lang="en-IN" sz="2800" b="1" dirty="0">
                <a:solidFill>
                  <a:srgbClr val="C00000"/>
                </a:solidFill>
              </a:rPr>
              <a:t>GROUP:-16</a:t>
            </a:r>
          </a:p>
        </p:txBody>
      </p:sp>
    </p:spTree>
    <p:extLst>
      <p:ext uri="{BB962C8B-B14F-4D97-AF65-F5344CB8AC3E}">
        <p14:creationId xmlns:p14="http://schemas.microsoft.com/office/powerpoint/2010/main" val="3782126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AA76-1066-4926-76C7-ADD4BB6739BE}"/>
              </a:ext>
            </a:extLst>
          </p:cNvPr>
          <p:cNvSpPr>
            <a:spLocks noGrp="1"/>
          </p:cNvSpPr>
          <p:nvPr>
            <p:ph type="title"/>
          </p:nvPr>
        </p:nvSpPr>
        <p:spPr/>
        <p:txBody>
          <a:bodyPr>
            <a:normAutofit/>
          </a:bodyPr>
          <a:lstStyle/>
          <a:p>
            <a:r>
              <a:rPr lang="en-IN" b="1" u="sng" dirty="0">
                <a:solidFill>
                  <a:schemeClr val="accent4">
                    <a:lumMod val="75000"/>
                  </a:schemeClr>
                </a:solidFill>
              </a:rPr>
              <a:t>TEAM</a:t>
            </a:r>
          </a:p>
        </p:txBody>
      </p:sp>
      <p:sp>
        <p:nvSpPr>
          <p:cNvPr id="3" name="Content Placeholder 2">
            <a:extLst>
              <a:ext uri="{FF2B5EF4-FFF2-40B4-BE49-F238E27FC236}">
                <a16:creationId xmlns:a16="http://schemas.microsoft.com/office/drawing/2014/main" id="{FB0C3110-A4DC-AE24-BE4D-06AC4C2EB525}"/>
              </a:ext>
            </a:extLst>
          </p:cNvPr>
          <p:cNvSpPr>
            <a:spLocks noGrp="1"/>
          </p:cNvSpPr>
          <p:nvPr>
            <p:ph idx="1"/>
          </p:nvPr>
        </p:nvSpPr>
        <p:spPr/>
        <p:txBody>
          <a:bodyPr/>
          <a:lstStyle/>
          <a:p>
            <a:r>
              <a:rPr lang="en-IN" dirty="0"/>
              <a:t>ANNETTE</a:t>
            </a:r>
          </a:p>
          <a:p>
            <a:r>
              <a:rPr lang="en-IN" dirty="0"/>
              <a:t>GANGA.V</a:t>
            </a:r>
          </a:p>
          <a:p>
            <a:r>
              <a:rPr lang="en-IN" dirty="0"/>
              <a:t>AJISH</a:t>
            </a:r>
          </a:p>
        </p:txBody>
      </p:sp>
    </p:spTree>
    <p:extLst>
      <p:ext uri="{BB962C8B-B14F-4D97-AF65-F5344CB8AC3E}">
        <p14:creationId xmlns:p14="http://schemas.microsoft.com/office/powerpoint/2010/main" val="400602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D5E98-5625-5F60-98A9-D4875B0D1523}"/>
              </a:ext>
            </a:extLst>
          </p:cNvPr>
          <p:cNvSpPr>
            <a:spLocks noGrp="1"/>
          </p:cNvSpPr>
          <p:nvPr>
            <p:ph type="title"/>
          </p:nvPr>
        </p:nvSpPr>
        <p:spPr/>
        <p:txBody>
          <a:bodyPr/>
          <a:lstStyle/>
          <a:p>
            <a:r>
              <a:rPr lang="en-IN" b="1" u="sng" dirty="0">
                <a:solidFill>
                  <a:schemeClr val="accent5">
                    <a:lumMod val="50000"/>
                  </a:schemeClr>
                </a:solidFill>
              </a:rPr>
              <a:t>INTRODUCTION</a:t>
            </a:r>
          </a:p>
        </p:txBody>
      </p:sp>
      <p:sp>
        <p:nvSpPr>
          <p:cNvPr id="3" name="Content Placeholder 2">
            <a:extLst>
              <a:ext uri="{FF2B5EF4-FFF2-40B4-BE49-F238E27FC236}">
                <a16:creationId xmlns:a16="http://schemas.microsoft.com/office/drawing/2014/main" id="{D525DDF9-BCFF-F643-4D2F-EB75F704A76E}"/>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IN" b="1" dirty="0"/>
              <a:t>Hand gestures are the powerful communication medium for Human Computer Interaction(HCI) .</a:t>
            </a:r>
          </a:p>
          <a:p>
            <a:pPr>
              <a:buFont typeface="Arial" panose="020B0604020202020204" pitchFamily="34" charset="0"/>
              <a:buChar char="•"/>
            </a:pPr>
            <a:r>
              <a:rPr lang="en-IN" b="1" dirty="0"/>
              <a:t>Normally communications between a computer and person is done through a keyboard and a mouse.</a:t>
            </a:r>
          </a:p>
          <a:p>
            <a:pPr>
              <a:buFont typeface="Arial" panose="020B0604020202020204" pitchFamily="34" charset="0"/>
              <a:buChar char="•"/>
            </a:pPr>
            <a:r>
              <a:rPr lang="en-IN" b="1" dirty="0"/>
              <a:t>Here we decided to make this interaction easier and simpler without the use of  additional devices such as  the keyboard and mouse </a:t>
            </a:r>
          </a:p>
          <a:p>
            <a:pPr>
              <a:buFont typeface="Arial" panose="020B0604020202020204" pitchFamily="34" charset="0"/>
              <a:buChar char="•"/>
            </a:pPr>
            <a:r>
              <a:rPr lang="en-IN" b="1" dirty="0"/>
              <a:t>We suggest building interactive gesture-based </a:t>
            </a:r>
            <a:r>
              <a:rPr lang="en-IN" b="1" dirty="0" err="1"/>
              <a:t>volume,brightness,pause,forward,backward</a:t>
            </a:r>
            <a:r>
              <a:rPr lang="en-IN" b="1" dirty="0"/>
              <a:t> controls In a video and the controlling of a presentation too.</a:t>
            </a:r>
          </a:p>
          <a:p>
            <a:pPr>
              <a:buFont typeface="Arial" panose="020B0604020202020204" pitchFamily="34" charset="0"/>
              <a:buChar char="•"/>
            </a:pPr>
            <a:r>
              <a:rPr lang="en-IN" b="1" dirty="0"/>
              <a:t>In this gesture based interaction system we use hand gestures.</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1044516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BC5A0-E482-82D8-FCB7-814998C1344D}"/>
              </a:ext>
            </a:extLst>
          </p:cNvPr>
          <p:cNvSpPr>
            <a:spLocks noGrp="1"/>
          </p:cNvSpPr>
          <p:nvPr>
            <p:ph type="title"/>
          </p:nvPr>
        </p:nvSpPr>
        <p:spPr/>
        <p:txBody>
          <a:bodyPr/>
          <a:lstStyle/>
          <a:p>
            <a:r>
              <a:rPr lang="en-IN" sz="4400" b="1" u="sng" dirty="0">
                <a:solidFill>
                  <a:schemeClr val="accent6">
                    <a:lumMod val="50000"/>
                  </a:schemeClr>
                </a:solidFill>
              </a:rPr>
              <a:t>PROBLEM DEFINITION</a:t>
            </a:r>
            <a:endParaRPr lang="en-IN" dirty="0"/>
          </a:p>
        </p:txBody>
      </p:sp>
      <p:sp>
        <p:nvSpPr>
          <p:cNvPr id="3" name="Content Placeholder 2">
            <a:extLst>
              <a:ext uri="{FF2B5EF4-FFF2-40B4-BE49-F238E27FC236}">
                <a16:creationId xmlns:a16="http://schemas.microsoft.com/office/drawing/2014/main" id="{189224BB-2B7B-7F0A-74D1-1FA8952E5F61}"/>
              </a:ext>
            </a:extLst>
          </p:cNvPr>
          <p:cNvSpPr>
            <a:spLocks noGrp="1"/>
          </p:cNvSpPr>
          <p:nvPr>
            <p:ph idx="1"/>
          </p:nvPr>
        </p:nvSpPr>
        <p:spPr>
          <a:xfrm>
            <a:off x="1857376" y="2750477"/>
            <a:ext cx="9039222" cy="3071946"/>
          </a:xfrm>
        </p:spPr>
        <p:txBody>
          <a:bodyPr>
            <a:normAutofit fontScale="85000" lnSpcReduction="20000"/>
          </a:bodyPr>
          <a:lstStyle/>
          <a:p>
            <a:r>
              <a:rPr lang="en-IN" b="1" dirty="0"/>
              <a:t>Controlling the volume , brightness, pause, play backward and forward of a video  in televisions, computers and audio systems typically involves physical </a:t>
            </a:r>
            <a:r>
              <a:rPr lang="en-IN" b="1" dirty="0" err="1"/>
              <a:t>buttons,remote</a:t>
            </a:r>
            <a:r>
              <a:rPr lang="en-IN" b="1" dirty="0"/>
              <a:t> controls, keyboards, </a:t>
            </a:r>
            <a:r>
              <a:rPr lang="en-IN" b="1" dirty="0" err="1"/>
              <a:t>mouses</a:t>
            </a:r>
            <a:r>
              <a:rPr lang="en-IN" b="1" dirty="0"/>
              <a:t> etc....</a:t>
            </a:r>
          </a:p>
          <a:p>
            <a:r>
              <a:rPr lang="en-IN" b="1" dirty="0"/>
              <a:t>Also to control a presentation we use the same buttons or other techniques.</a:t>
            </a:r>
          </a:p>
          <a:p>
            <a:r>
              <a:rPr lang="en-IN" b="1" dirty="0"/>
              <a:t>When these are damaged we want to change it or when they are lost we want to buy another one. </a:t>
            </a:r>
          </a:p>
          <a:p>
            <a:r>
              <a:rPr lang="en-IN" b="1" dirty="0"/>
              <a:t>Why we can choose another way?</a:t>
            </a:r>
          </a:p>
          <a:p>
            <a:r>
              <a:rPr lang="en-IN" b="1" dirty="0"/>
              <a:t>That is how we can control a video with out the help of a keyboard, mouse or other external buttons?</a:t>
            </a:r>
          </a:p>
        </p:txBody>
      </p:sp>
    </p:spTree>
    <p:extLst>
      <p:ext uri="{BB962C8B-B14F-4D97-AF65-F5344CB8AC3E}">
        <p14:creationId xmlns:p14="http://schemas.microsoft.com/office/powerpoint/2010/main" val="4250837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D57A-A2A6-4C65-31C8-11081AA4C6BB}"/>
              </a:ext>
            </a:extLst>
          </p:cNvPr>
          <p:cNvSpPr>
            <a:spLocks noGrp="1"/>
          </p:cNvSpPr>
          <p:nvPr>
            <p:ph type="title"/>
          </p:nvPr>
        </p:nvSpPr>
        <p:spPr>
          <a:xfrm>
            <a:off x="1295401" y="982132"/>
            <a:ext cx="9601196" cy="1303867"/>
          </a:xfrm>
        </p:spPr>
        <p:txBody>
          <a:bodyPr/>
          <a:lstStyle/>
          <a:p>
            <a:r>
              <a:rPr lang="en-IN" b="1" u="sng" dirty="0">
                <a:solidFill>
                  <a:schemeClr val="accent5">
                    <a:lumMod val="50000"/>
                  </a:schemeClr>
                </a:solidFill>
              </a:rPr>
              <a:t>REQUIREMENTS</a:t>
            </a:r>
          </a:p>
        </p:txBody>
      </p:sp>
      <p:sp>
        <p:nvSpPr>
          <p:cNvPr id="3" name="Content Placeholder 2">
            <a:extLst>
              <a:ext uri="{FF2B5EF4-FFF2-40B4-BE49-F238E27FC236}">
                <a16:creationId xmlns:a16="http://schemas.microsoft.com/office/drawing/2014/main" id="{1818295B-7703-E4CF-4553-3E713376517D}"/>
              </a:ext>
            </a:extLst>
          </p:cNvPr>
          <p:cNvSpPr>
            <a:spLocks noGrp="1"/>
          </p:cNvSpPr>
          <p:nvPr>
            <p:ph idx="1"/>
          </p:nvPr>
        </p:nvSpPr>
        <p:spPr/>
        <p:txBody>
          <a:bodyPr>
            <a:normAutofit/>
          </a:bodyPr>
          <a:lstStyle/>
          <a:p>
            <a:r>
              <a:rPr lang="en-IN" b="1" u="sng" dirty="0">
                <a:solidFill>
                  <a:schemeClr val="accent1">
                    <a:lumMod val="75000"/>
                  </a:schemeClr>
                </a:solidFill>
              </a:rPr>
              <a:t>HARDWARE REQUIREMENTS</a:t>
            </a:r>
          </a:p>
          <a:p>
            <a:pPr>
              <a:buFont typeface="Courier New" panose="02070309020205020404" pitchFamily="49" charset="0"/>
              <a:buChar char="o"/>
            </a:pPr>
            <a:r>
              <a:rPr lang="en-IN" sz="2000" b="1" dirty="0"/>
              <a:t>      Processor</a:t>
            </a:r>
          </a:p>
          <a:p>
            <a:pPr>
              <a:buFont typeface="Courier New" panose="02070309020205020404" pitchFamily="49" charset="0"/>
              <a:buChar char="o"/>
            </a:pPr>
            <a:r>
              <a:rPr lang="en-IN" sz="2000" b="1" dirty="0"/>
              <a:t>      RAM:-1 GB</a:t>
            </a:r>
          </a:p>
          <a:p>
            <a:pPr>
              <a:buFont typeface="Courier New" panose="02070309020205020404" pitchFamily="49" charset="0"/>
              <a:buChar char="o"/>
            </a:pPr>
            <a:r>
              <a:rPr lang="en-IN" sz="2000" b="1" dirty="0"/>
              <a:t>      Space on hard disk:-1 GB</a:t>
            </a:r>
          </a:p>
          <a:p>
            <a:pPr>
              <a:buFont typeface="Courier New" panose="02070309020205020404" pitchFamily="49" charset="0"/>
              <a:buChar char="o"/>
            </a:pPr>
            <a:r>
              <a:rPr lang="en-IN" sz="2000" b="1" dirty="0"/>
              <a:t>      Device:-web cam</a:t>
            </a:r>
          </a:p>
        </p:txBody>
      </p:sp>
    </p:spTree>
    <p:extLst>
      <p:ext uri="{BB962C8B-B14F-4D97-AF65-F5344CB8AC3E}">
        <p14:creationId xmlns:p14="http://schemas.microsoft.com/office/powerpoint/2010/main" val="1946238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B638-93EB-51B1-7558-10BA2153BFDD}"/>
              </a:ext>
            </a:extLst>
          </p:cNvPr>
          <p:cNvSpPr>
            <a:spLocks noGrp="1"/>
          </p:cNvSpPr>
          <p:nvPr>
            <p:ph type="title"/>
          </p:nvPr>
        </p:nvSpPr>
        <p:spPr>
          <a:xfrm>
            <a:off x="1295401" y="982132"/>
            <a:ext cx="9601196" cy="1303867"/>
          </a:xfrm>
        </p:spPr>
        <p:txBody>
          <a:bodyPr/>
          <a:lstStyle/>
          <a:p>
            <a:r>
              <a:rPr lang="en-IN" b="1" u="sng" dirty="0">
                <a:solidFill>
                  <a:schemeClr val="accent5">
                    <a:lumMod val="50000"/>
                  </a:schemeClr>
                </a:solidFill>
              </a:rPr>
              <a:t>REQURIMENTS</a:t>
            </a:r>
          </a:p>
        </p:txBody>
      </p:sp>
      <p:sp>
        <p:nvSpPr>
          <p:cNvPr id="3" name="Content Placeholder 2">
            <a:extLst>
              <a:ext uri="{FF2B5EF4-FFF2-40B4-BE49-F238E27FC236}">
                <a16:creationId xmlns:a16="http://schemas.microsoft.com/office/drawing/2014/main" id="{D80E0FEC-68DD-1477-8D70-4A44AAF098A7}"/>
              </a:ext>
            </a:extLst>
          </p:cNvPr>
          <p:cNvSpPr>
            <a:spLocks noGrp="1"/>
          </p:cNvSpPr>
          <p:nvPr>
            <p:ph idx="1"/>
          </p:nvPr>
        </p:nvSpPr>
        <p:spPr/>
        <p:txBody>
          <a:bodyPr/>
          <a:lstStyle/>
          <a:p>
            <a:r>
              <a:rPr lang="en-IN" b="1" u="sng" dirty="0">
                <a:solidFill>
                  <a:schemeClr val="accent1">
                    <a:lumMod val="75000"/>
                  </a:schemeClr>
                </a:solidFill>
              </a:rPr>
              <a:t>Software Requirements</a:t>
            </a:r>
          </a:p>
          <a:p>
            <a:pPr>
              <a:buFont typeface="Courier New" panose="02070309020205020404" pitchFamily="49" charset="0"/>
              <a:buChar char="o"/>
            </a:pPr>
            <a:r>
              <a:rPr lang="en-IN" dirty="0"/>
              <a:t>     </a:t>
            </a:r>
            <a:r>
              <a:rPr lang="en-IN" b="1" dirty="0"/>
              <a:t>Application development:-</a:t>
            </a:r>
            <a:r>
              <a:rPr lang="en-IN" b="1" dirty="0" err="1"/>
              <a:t>Python</a:t>
            </a:r>
            <a:r>
              <a:rPr lang="en-IN" b="1" err="1"/>
              <a:t>,</a:t>
            </a:r>
            <a:r>
              <a:rPr lang="en-IN" b="1"/>
              <a:t>OpenCV</a:t>
            </a:r>
            <a:endParaRPr lang="en-IN" b="1" dirty="0"/>
          </a:p>
          <a:p>
            <a:pPr>
              <a:buFont typeface="Courier New" panose="02070309020205020404" pitchFamily="49" charset="0"/>
              <a:buChar char="o"/>
            </a:pPr>
            <a:r>
              <a:rPr lang="en-IN" b="1" dirty="0"/>
              <a:t>     Operating system:-Ubuntu/Unix</a:t>
            </a:r>
          </a:p>
          <a:p>
            <a:pPr>
              <a:buFont typeface="Arial" panose="020B0604020202020204" pitchFamily="34" charset="0"/>
              <a:buChar char="•"/>
            </a:pPr>
            <a:r>
              <a:rPr lang="en-IN" b="1" u="sng" dirty="0">
                <a:solidFill>
                  <a:schemeClr val="accent1">
                    <a:lumMod val="75000"/>
                  </a:schemeClr>
                </a:solidFill>
              </a:rPr>
              <a:t>Environmental specification</a:t>
            </a:r>
          </a:p>
          <a:p>
            <a:pPr>
              <a:buFont typeface="Courier New" panose="02070309020205020404" pitchFamily="49" charset="0"/>
              <a:buChar char="o"/>
            </a:pPr>
            <a:r>
              <a:rPr lang="en-IN" dirty="0"/>
              <a:t>    </a:t>
            </a:r>
            <a:r>
              <a:rPr lang="en-IN" b="1" dirty="0"/>
              <a:t>A clear white </a:t>
            </a:r>
            <a:r>
              <a:rPr lang="en-IN" b="1" dirty="0" err="1"/>
              <a:t>background.There</a:t>
            </a:r>
            <a:r>
              <a:rPr lang="en-IN" b="1" dirty="0"/>
              <a:t> should be no other objects(specifically skin </a:t>
            </a:r>
            <a:r>
              <a:rPr lang="en-IN" b="1" dirty="0" err="1"/>
              <a:t>colored</a:t>
            </a:r>
            <a:r>
              <a:rPr lang="en-IN" b="1" dirty="0"/>
              <a:t> objects) in front of the web cam other than hand</a:t>
            </a:r>
            <a:r>
              <a:rPr lang="en-IN" dirty="0"/>
              <a:t>.</a:t>
            </a:r>
          </a:p>
        </p:txBody>
      </p:sp>
    </p:spTree>
    <p:extLst>
      <p:ext uri="{BB962C8B-B14F-4D97-AF65-F5344CB8AC3E}">
        <p14:creationId xmlns:p14="http://schemas.microsoft.com/office/powerpoint/2010/main" val="4129616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31DBA-92CD-64A9-ED27-ACCED7C69AE0}"/>
              </a:ext>
            </a:extLst>
          </p:cNvPr>
          <p:cNvSpPr>
            <a:spLocks noGrp="1"/>
          </p:cNvSpPr>
          <p:nvPr>
            <p:ph type="title"/>
          </p:nvPr>
        </p:nvSpPr>
        <p:spPr/>
        <p:txBody>
          <a:bodyPr/>
          <a:lstStyle/>
          <a:p>
            <a:r>
              <a:rPr lang="en-IN" b="1" u="sng" dirty="0">
                <a:solidFill>
                  <a:schemeClr val="accent6">
                    <a:lumMod val="50000"/>
                  </a:schemeClr>
                </a:solidFill>
              </a:rPr>
              <a:t>SOLUTION</a:t>
            </a:r>
            <a:endParaRPr lang="en-IN" dirty="0"/>
          </a:p>
        </p:txBody>
      </p:sp>
      <p:sp>
        <p:nvSpPr>
          <p:cNvPr id="3" name="Content Placeholder 2">
            <a:extLst>
              <a:ext uri="{FF2B5EF4-FFF2-40B4-BE49-F238E27FC236}">
                <a16:creationId xmlns:a16="http://schemas.microsoft.com/office/drawing/2014/main" id="{EBF067D1-3A9B-FDAE-248F-109B4D44636A}"/>
              </a:ext>
            </a:extLst>
          </p:cNvPr>
          <p:cNvSpPr>
            <a:spLocks noGrp="1"/>
          </p:cNvSpPr>
          <p:nvPr>
            <p:ph idx="1"/>
          </p:nvPr>
        </p:nvSpPr>
        <p:spPr/>
        <p:txBody>
          <a:bodyPr/>
          <a:lstStyle/>
          <a:p>
            <a:r>
              <a:rPr lang="en-IN" b="1" dirty="0"/>
              <a:t>To control the video  and presentation we can use the hand gestures.</a:t>
            </a:r>
          </a:p>
          <a:p>
            <a:r>
              <a:rPr lang="en-IN" b="1" dirty="0"/>
              <a:t>Give different actions for different purpose.</a:t>
            </a:r>
          </a:p>
          <a:p>
            <a:r>
              <a:rPr lang="en-IN" b="1" dirty="0"/>
              <a:t>In this project we are using python technology .The code is written and designed in python language using </a:t>
            </a:r>
            <a:r>
              <a:rPr lang="en-IN" b="1" dirty="0" err="1"/>
              <a:t>opencv</a:t>
            </a:r>
            <a:r>
              <a:rPr lang="en-IN" b="1" dirty="0"/>
              <a:t>.</a:t>
            </a:r>
          </a:p>
          <a:p>
            <a:endParaRPr lang="en-US" b="1" dirty="0"/>
          </a:p>
          <a:p>
            <a:endParaRPr lang="en-IN" dirty="0"/>
          </a:p>
          <a:p>
            <a:endParaRPr lang="en-IN" dirty="0"/>
          </a:p>
        </p:txBody>
      </p:sp>
    </p:spTree>
    <p:extLst>
      <p:ext uri="{BB962C8B-B14F-4D97-AF65-F5344CB8AC3E}">
        <p14:creationId xmlns:p14="http://schemas.microsoft.com/office/powerpoint/2010/main" val="506689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AA1A9-EE4E-CE98-892D-3494CE219C71}"/>
              </a:ext>
            </a:extLst>
          </p:cNvPr>
          <p:cNvSpPr>
            <a:spLocks noGrp="1"/>
          </p:cNvSpPr>
          <p:nvPr>
            <p:ph type="title"/>
          </p:nvPr>
        </p:nvSpPr>
        <p:spPr/>
        <p:txBody>
          <a:bodyPr/>
          <a:lstStyle/>
          <a:p>
            <a:r>
              <a:rPr lang="en-IN" b="1" u="sng" dirty="0">
                <a:solidFill>
                  <a:schemeClr val="accent4">
                    <a:lumMod val="50000"/>
                  </a:schemeClr>
                </a:solidFill>
              </a:rPr>
              <a:t>OBJECTIVES</a:t>
            </a:r>
            <a:endParaRPr lang="en-IN" dirty="0"/>
          </a:p>
        </p:txBody>
      </p:sp>
      <p:sp>
        <p:nvSpPr>
          <p:cNvPr id="3" name="Content Placeholder 2">
            <a:extLst>
              <a:ext uri="{FF2B5EF4-FFF2-40B4-BE49-F238E27FC236}">
                <a16:creationId xmlns:a16="http://schemas.microsoft.com/office/drawing/2014/main" id="{8E7BAEC5-ABFF-9AD2-677E-758CDB834B9A}"/>
              </a:ext>
            </a:extLst>
          </p:cNvPr>
          <p:cNvSpPr>
            <a:spLocks noGrp="1"/>
          </p:cNvSpPr>
          <p:nvPr>
            <p:ph idx="1"/>
          </p:nvPr>
        </p:nvSpPr>
        <p:spPr>
          <a:xfrm>
            <a:off x="1621037" y="2661047"/>
            <a:ext cx="8949926" cy="2857634"/>
          </a:xfrm>
        </p:spPr>
        <p:txBody>
          <a:bodyPr>
            <a:normAutofit/>
          </a:bodyPr>
          <a:lstStyle/>
          <a:p>
            <a:pPr marL="0" indent="0">
              <a:buNone/>
            </a:pPr>
            <a:r>
              <a:rPr lang="en-IN" b="1" dirty="0"/>
              <a:t>1) To minimize the use of a keyboard, mouse, other buttons.</a:t>
            </a:r>
          </a:p>
          <a:p>
            <a:pPr marL="0" indent="0">
              <a:buNone/>
            </a:pPr>
            <a:r>
              <a:rPr lang="en-IN" b="1" dirty="0"/>
              <a:t>2) To integrate gesture recognition features into any system at a low cost. </a:t>
            </a:r>
          </a:p>
          <a:p>
            <a:pPr marL="0" indent="0">
              <a:buNone/>
            </a:pPr>
            <a:r>
              <a:rPr lang="en-IN" b="1" dirty="0"/>
              <a:t>3)Communication at distance</a:t>
            </a:r>
          </a:p>
          <a:p>
            <a:pPr marL="0" indent="0">
              <a:buNone/>
            </a:pPr>
            <a:endParaRPr lang="en-IN" b="1" dirty="0"/>
          </a:p>
        </p:txBody>
      </p:sp>
    </p:spTree>
    <p:extLst>
      <p:ext uri="{BB962C8B-B14F-4D97-AF65-F5344CB8AC3E}">
        <p14:creationId xmlns:p14="http://schemas.microsoft.com/office/powerpoint/2010/main" val="209278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9A348-0819-0D02-F088-9F5B910A2EEF}"/>
              </a:ext>
            </a:extLst>
          </p:cNvPr>
          <p:cNvSpPr>
            <a:spLocks noGrp="1"/>
          </p:cNvSpPr>
          <p:nvPr>
            <p:ph type="title"/>
          </p:nvPr>
        </p:nvSpPr>
        <p:spPr/>
        <p:txBody>
          <a:bodyPr/>
          <a:lstStyle/>
          <a:p>
            <a:r>
              <a:rPr lang="en-IN" b="1" u="sng" dirty="0">
                <a:solidFill>
                  <a:schemeClr val="accent5">
                    <a:lumMod val="50000"/>
                  </a:schemeClr>
                </a:solidFill>
              </a:rPr>
              <a:t>CONCLUSION</a:t>
            </a:r>
            <a:r>
              <a:rPr lang="en-IN" dirty="0"/>
              <a:t> </a:t>
            </a:r>
            <a:endParaRPr lang="en-US" dirty="0"/>
          </a:p>
        </p:txBody>
      </p:sp>
      <p:sp>
        <p:nvSpPr>
          <p:cNvPr id="3" name="Content Placeholder 2">
            <a:extLst>
              <a:ext uri="{FF2B5EF4-FFF2-40B4-BE49-F238E27FC236}">
                <a16:creationId xmlns:a16="http://schemas.microsoft.com/office/drawing/2014/main" id="{202A02E3-07B8-0477-1723-35390459FD0D}"/>
              </a:ext>
            </a:extLst>
          </p:cNvPr>
          <p:cNvSpPr>
            <a:spLocks noGrp="1"/>
          </p:cNvSpPr>
          <p:nvPr>
            <p:ph idx="1"/>
          </p:nvPr>
        </p:nvSpPr>
        <p:spPr/>
        <p:txBody>
          <a:bodyPr>
            <a:normAutofit/>
          </a:bodyPr>
          <a:lstStyle/>
          <a:p>
            <a:pPr marL="0" indent="0">
              <a:buNone/>
            </a:pPr>
            <a:r>
              <a:rPr lang="en-IN" dirty="0"/>
              <a:t>“ </a:t>
            </a:r>
            <a:r>
              <a:rPr lang="en-IN" b="1" dirty="0"/>
              <a:t>The gesture would function as the direct command for operations consisting of play or pause the video based on the person’s gestures onto the display. with the interesting characteristic. The Hand Gesture recognition is moving at incredible velocity for the futuristic services and products and main businesses are developing technology-based at-hand gesture devices. “</a:t>
            </a:r>
            <a:endParaRPr lang="en-US" b="1" dirty="0"/>
          </a:p>
        </p:txBody>
      </p:sp>
    </p:spTree>
    <p:extLst>
      <p:ext uri="{BB962C8B-B14F-4D97-AF65-F5344CB8AC3E}">
        <p14:creationId xmlns:p14="http://schemas.microsoft.com/office/powerpoint/2010/main" val="13123680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29</TotalTime>
  <Words>212</Words>
  <Application>Microsoft Office PowerPoint</Application>
  <PresentationFormat>Widescreen</PresentationFormat>
  <Paragraphs>26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Organic</vt:lpstr>
      <vt:lpstr>HAND GESTURE DETECTION SYSTEM.</vt:lpstr>
      <vt:lpstr>TEAM</vt:lpstr>
      <vt:lpstr>INTRODUCTION</vt:lpstr>
      <vt:lpstr>PROBLEM DEFINITION</vt:lpstr>
      <vt:lpstr>REQUIREMENTS</vt:lpstr>
      <vt:lpstr>REQURIMENTS</vt:lpstr>
      <vt:lpstr>SOLUTION</vt:lpstr>
      <vt:lpstr>OBJECTIVES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GESTURE BASED VIDEO CONTROLLER</dc:title>
  <dc:creator>GANGA V</dc:creator>
  <cp:lastModifiedBy>gangavilangukallil@gmail.com</cp:lastModifiedBy>
  <cp:revision>8</cp:revision>
  <dcterms:created xsi:type="dcterms:W3CDTF">2024-02-27T16:41:19Z</dcterms:created>
  <dcterms:modified xsi:type="dcterms:W3CDTF">2024-02-28T16:21:53Z</dcterms:modified>
</cp:coreProperties>
</file>