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7"/>
  </p:notesMasterIdLst>
  <p:sldIdLst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B987B-6643-43AA-9B56-509B80CCD0F3}" type="datetimeFigureOut">
              <a:rPr lang="en-US" smtClean="0"/>
              <a:t>10/20/2023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D42F3-CDD5-4B19-B3DB-7C5223465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058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5248-46FB-4B21-86CC-193094DCEFA0}" type="datetime1">
              <a:rPr lang="en-US" smtClean="0"/>
              <a:t>10/20/2023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CC9A-5A1F-4B55-A065-BB4E65346D4D}" type="datetime1">
              <a:rPr lang="en-US" smtClean="0"/>
              <a:t>10/20/2023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D0E3-2BD6-4254-82D0-8E1441667E33}" type="datetime1">
              <a:rPr lang="en-US" smtClean="0"/>
              <a:t>10/20/2023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CEC5-CE1B-4617-82D6-65BD0F5B07A5}" type="datetime1">
              <a:rPr lang="en-US" smtClean="0"/>
              <a:t>10/20/2023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011BD-7957-4CF3-8BCA-9A385F7F00A0}" type="datetime1">
              <a:rPr lang="en-US" smtClean="0"/>
              <a:t>10/20/2023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D1E35-9E29-4BA2-8650-B8DF2FB8418A}" type="datetime1">
              <a:rPr lang="en-US" smtClean="0"/>
              <a:t>10/20/2023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36BE-4641-4FC6-BB34-6A020DAA3E16}" type="datetime1">
              <a:rPr lang="en-US" smtClean="0"/>
              <a:t>10/20/2023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94D2-0D2E-4C87-8168-ED920BF6FA52}" type="datetime1">
              <a:rPr lang="en-US" smtClean="0"/>
              <a:t>10/20/2023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3852E-F5CF-4AEE-8E73-07BBAD90892A}" type="datetime1">
              <a:rPr lang="en-US" smtClean="0"/>
              <a:t>10/20/2023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CBE78-9AC4-4210-8A68-53918CCA97CC}" type="datetime1">
              <a:rPr lang="en-US" smtClean="0"/>
              <a:t>10/20/2023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BF09E-DD05-437F-9F41-BFC11A888A78}" type="datetime1">
              <a:rPr lang="en-US" smtClean="0"/>
              <a:t>10/20/2023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3E312BF-6E7B-46F2-B83A-98982FB970FA}" type="datetime1">
              <a:rPr lang="en-US" smtClean="0"/>
              <a:t>10/20/2023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becksddf/churn-in-telecoms-data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2282700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D3C9CC-F0AD-4F56-9B0F-18ED29C3B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3167" y="2590984"/>
            <a:ext cx="7369642" cy="360848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Predicting customer churn in SyriaTel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38C4F-5ED7-4B74-B0C6-2DF6DC04F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3168" y="1079212"/>
            <a:ext cx="6437630" cy="133550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Churn Prediction Modeling:</a:t>
            </a:r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25624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E7DC-8E8F-45F5-BC2D-EFA870151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Business recommendations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1ED0A-01F7-4863-95B1-7B901BE27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Focus marketing efforts on customers identified as high risk for churn.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Enhancing customer support to reduce customer service calls.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Product/service enhancements that is the ones that are most popular among long-term customers.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Establish customer feedback channels to understand reasons behind customer churn.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712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98FB7-0C4C-4EC7-B944-AC038EC66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60D0F-A3A9-4E26-B0E5-D61C8A445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Constant change of customer behaviour would not reflect future behaviour clearly.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Unseen patterns not reflected in the data may not present full picture of customer churn reasons.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Incomplete/Limited features or inaccurate data may give wrong or insufficient insights.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704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B2100-29C9-487C-8D64-89C123917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9" y="3101788"/>
            <a:ext cx="6738380" cy="1927412"/>
          </a:xfrm>
        </p:spPr>
        <p:txBody>
          <a:bodyPr>
            <a:normAutofit/>
          </a:bodyPr>
          <a:lstStyle/>
          <a:p>
            <a:pPr algn="ctr"/>
            <a:r>
              <a:rPr lang="en-GB" sz="8000" dirty="0"/>
              <a:t>THANK YOU!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758460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E8033-EDCC-45C5-A28A-840502B16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302" y="808056"/>
            <a:ext cx="7958331" cy="1077229"/>
          </a:xfrm>
        </p:spPr>
        <p:txBody>
          <a:bodyPr/>
          <a:lstStyle/>
          <a:p>
            <a:r>
              <a:rPr lang="en-US" b="1" dirty="0"/>
              <a:t>Introduction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92613-75EA-4D9F-ADC6-025AD934E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</a:t>
            </a:r>
            <a:r>
              <a:rPr lang="en-US" b="1" dirty="0"/>
              <a:t>Overview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Developing models to predict customer churn for SyriaTel, a telecommunications company. The goal is to assist the telecom industry in minimizing revenue loss by identifying patterns indicative of customers likely to leave soon. 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b="1" dirty="0"/>
              <a:t>Business problem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Targeting SyriaTel's business needs, this project aims to optimize customer retention strategies by analyzing predictable patterns, benefiting the company's financial sustainability.</a:t>
            </a:r>
          </a:p>
        </p:txBody>
      </p:sp>
    </p:spTree>
    <p:extLst>
      <p:ext uri="{BB962C8B-B14F-4D97-AF65-F5344CB8AC3E}">
        <p14:creationId xmlns:p14="http://schemas.microsoft.com/office/powerpoint/2010/main" val="792741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4759D-4CB0-4107-9A07-41E66F5B6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Dataset Overview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A9357-5775-4434-886F-E06923BBD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 data used in this project is from SyriaTel telecommunications company: </a:t>
            </a:r>
            <a:r>
              <a:rPr lang="en-US" sz="2400" dirty="0">
                <a:hlinkClick r:id="rId2"/>
              </a:rPr>
              <a:t>https://www.kaggle.com/datasets/becksddf/churn-in-telecoms-dataset</a:t>
            </a:r>
            <a:r>
              <a:rPr lang="en-US" sz="24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Variables: some columns in the data are, Customer service calls, total day calls, total eve calls, total intl calls, total night calls, total day minutes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Target variable: churn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We will use this information to predict the future churn and give insights into what can be done to reduce the churn rate by determining what contributes to churn.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885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604D2-9806-483A-BF44-226CF80A3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Exploratory Data Analysis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A92C9-CB14-45D2-87D6-529881559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 is clean.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Visualizing Data Distributions to see correlations of various variables.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Identifying Correlations of all variables to churn.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Encoding categorical variables.</a:t>
            </a:r>
          </a:p>
        </p:txBody>
      </p:sp>
    </p:spTree>
    <p:extLst>
      <p:ext uri="{BB962C8B-B14F-4D97-AF65-F5344CB8AC3E}">
        <p14:creationId xmlns:p14="http://schemas.microsoft.com/office/powerpoint/2010/main" val="396729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BF7F2-1E8C-4BB1-9F67-C8B7865D1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 Engineering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FBD7F-E0EF-48A6-9C31-CF565AD8A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Created new features Total Call Minutes, Total Call Charges, Average Call Duration, usage patterns, time-of-day patterns, combined features and created binary features.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Significance of Engineered Features: to improve model predictiveness.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692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17D37-E713-4E63-8E5A-316C0D478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Selection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FD303-114C-4814-A1BF-956D0C502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Applied the below models: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Baseline Model: Logistic Regression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Complex Model: Random Forest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Hyperparameter Tuning and Optimization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782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CCA5C-C699-43EE-B6B8-A74C44B34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Evaluation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65E83-37E8-4BD3-BD5A-EA4ED2893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Model Performance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Metrics: Accuracy, Precision, Recall, F1 Score, ROC AUC</a:t>
            </a:r>
          </a:p>
          <a:p>
            <a:pPr marL="0" indent="0">
              <a:buNone/>
            </a:pPr>
            <a:r>
              <a:rPr lang="en-US" dirty="0"/>
              <a:t>Baseline Model Metrics: Accuracy: 0.85 Precision: 0.67 Recall: 0.06 F1 Score: 0.11 ROC AUC: 0.53</a:t>
            </a:r>
          </a:p>
          <a:p>
            <a:pPr marL="0" indent="0">
              <a:buNone/>
            </a:pPr>
            <a:r>
              <a:rPr lang="en-US" dirty="0"/>
              <a:t>Complex Model Metrics: Accuracy: 0.97 Precision: 0.97 Recall: 0.83 F1 Score: 0.89 ROC AUC: 0.91</a:t>
            </a:r>
          </a:p>
          <a:p>
            <a:pPr marL="0" indent="0">
              <a:buNone/>
            </a:pPr>
            <a:r>
              <a:rPr lang="en-US" dirty="0"/>
              <a:t>Tuned Model Metrics: Accuracy: 0.97 Precision: 0.97 Recall: 0.83 F1 Score: 0.89 ROC AUC: 0.91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Comparison of Baseline, Complex, and Tuned Models</a:t>
            </a:r>
          </a:p>
          <a:p>
            <a:pPr marL="0" indent="0">
              <a:buNone/>
            </a:pPr>
            <a:r>
              <a:rPr lang="en-US" dirty="0"/>
              <a:t>Baseline model performance is not better than random chance while complex model and tuned model show a strong ability to distinguish variables that affect churn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455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623BB-CDDF-4ED3-A08C-07F5D677F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68008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Feature importance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926AD-2787-48C2-96A6-035EE230F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612" y="1416424"/>
            <a:ext cx="9538447" cy="46335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Features most important in predicting churn.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060A91-32C4-4985-AF5E-B3531DCD7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37" y="2348753"/>
            <a:ext cx="8554851" cy="381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891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28B80-8F8C-4932-A4B8-80953E0D9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20C14-DF30-46A2-A77B-138BC47DF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407459"/>
            <a:ext cx="7796540" cy="464248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600" dirty="0"/>
              <a:t>The model was useful in below scenarios: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600" dirty="0"/>
              <a:t>Customers with high usage patterns give a more accurate prediction for customers who are unlikely to churn.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600" dirty="0"/>
              <a:t>Customers with shorter contracts are likely to predict churn rate more accurately.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600" dirty="0"/>
              <a:t>Customers with customer service interactions indicate customer dissatisfaction hence may predict likelihood of churning.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600" dirty="0"/>
              <a:t>Customer segmentation: factors like age, location influence churn patterns, if specific segments have distinct churn behaviour ,the model can be useful in predicting churn within these segments.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7151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38766F-4A4C-4A97-A586-D473DB738966}">
  <ds:schemaRefs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71af3243-3dd4-4a8d-8c0d-dd76da1f02a5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15A3BA9-6D02-4532-AB7C-88A97C6EE2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09D4EA3-187B-4130-8E4D-A4F81F9678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 design</Template>
  <TotalTime>0</TotalTime>
  <Words>568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MS Shell Dlg 2</vt:lpstr>
      <vt:lpstr>Wingdings</vt:lpstr>
      <vt:lpstr>Wingdings 3</vt:lpstr>
      <vt:lpstr>Madison</vt:lpstr>
      <vt:lpstr>Predicting customer churn in SyriaTel</vt:lpstr>
      <vt:lpstr>Introduction </vt:lpstr>
      <vt:lpstr>Dataset Overview </vt:lpstr>
      <vt:lpstr>Exploratory Data Analysis  </vt:lpstr>
      <vt:lpstr>Feature Engineering </vt:lpstr>
      <vt:lpstr>Model Selection </vt:lpstr>
      <vt:lpstr>Model Evaluation </vt:lpstr>
      <vt:lpstr>Feature importance </vt:lpstr>
      <vt:lpstr>Conclusion </vt:lpstr>
      <vt:lpstr>Business recommendations</vt:lpstr>
      <vt:lpstr>Limitations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2023-10-19T18:53:44Z</dcterms:created>
  <dcterms:modified xsi:type="dcterms:W3CDTF">2023-10-20T09:35:19Z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