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309" r:id="rId4"/>
    <p:sldId id="258" r:id="rId5"/>
    <p:sldId id="260" r:id="rId6"/>
    <p:sldId id="261" r:id="rId7"/>
    <p:sldId id="310" r:id="rId8"/>
    <p:sldId id="263" r:id="rId9"/>
    <p:sldId id="311" r:id="rId10"/>
    <p:sldId id="312" r:id="rId11"/>
    <p:sldId id="313" r:id="rId12"/>
    <p:sldId id="314" r:id="rId13"/>
    <p:sldId id="315" r:id="rId14"/>
    <p:sldId id="264" r:id="rId15"/>
    <p:sldId id="316" r:id="rId16"/>
    <p:sldId id="317" r:id="rId17"/>
    <p:sldId id="265" r:id="rId18"/>
    <p:sldId id="31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653F4E-D419-4618-AEB9-3F8A6CF189E9}">
  <a:tblStyle styleId="{2C653F4E-D419-4618-AEB9-3F8A6CF189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303f8047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303f8047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577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303f8047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303f8047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181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303f8047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303f8047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79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303f8047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303f8047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61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c07566cc1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c07566cc1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c07566cc1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c07566cc1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295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303f80478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303f80478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17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303f8047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303f8047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303f8047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303f8047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73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81364c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b81364c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303f80478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303f80478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23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81364c40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81364c40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81364c40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81364c40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303f804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303f804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8d650b1287_0_2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8d650b1287_0_2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09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303f8047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303f8047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303f8047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303f8047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48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43750" y="1625188"/>
            <a:ext cx="6856500" cy="14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8500">
                <a:solidFill>
                  <a:srgbClr val="E5344C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43550" y="2853850"/>
            <a:ext cx="68568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ubTitle" idx="1"/>
          </p:nvPr>
        </p:nvSpPr>
        <p:spPr>
          <a:xfrm>
            <a:off x="1745248" y="1411538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ubTitle" idx="2"/>
          </p:nvPr>
        </p:nvSpPr>
        <p:spPr>
          <a:xfrm>
            <a:off x="1745248" y="1777425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3"/>
          </p:nvPr>
        </p:nvSpPr>
        <p:spPr>
          <a:xfrm>
            <a:off x="5702999" y="1412225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4"/>
          </p:nvPr>
        </p:nvSpPr>
        <p:spPr>
          <a:xfrm>
            <a:off x="5702999" y="1778232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5"/>
          </p:nvPr>
        </p:nvSpPr>
        <p:spPr>
          <a:xfrm>
            <a:off x="1745249" y="2903150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6"/>
          </p:nvPr>
        </p:nvSpPr>
        <p:spPr>
          <a:xfrm>
            <a:off x="1745249" y="3268450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title" idx="7" hasCustomPrompt="1"/>
          </p:nvPr>
        </p:nvSpPr>
        <p:spPr>
          <a:xfrm>
            <a:off x="988753" y="1603788"/>
            <a:ext cx="5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8" hasCustomPrompt="1"/>
          </p:nvPr>
        </p:nvSpPr>
        <p:spPr>
          <a:xfrm>
            <a:off x="4947136" y="1603788"/>
            <a:ext cx="60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9" hasCustomPrompt="1"/>
          </p:nvPr>
        </p:nvSpPr>
        <p:spPr>
          <a:xfrm>
            <a:off x="947353" y="3107095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3"/>
          </p:nvPr>
        </p:nvSpPr>
        <p:spPr>
          <a:xfrm>
            <a:off x="5703009" y="2903150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4"/>
          </p:nvPr>
        </p:nvSpPr>
        <p:spPr>
          <a:xfrm>
            <a:off x="5703009" y="3268461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15" hasCustomPrompt="1"/>
          </p:nvPr>
        </p:nvSpPr>
        <p:spPr>
          <a:xfrm>
            <a:off x="4923586" y="3107095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31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1"/>
          </p:nvPr>
        </p:nvSpPr>
        <p:spPr>
          <a:xfrm>
            <a:off x="3841425" y="1509325"/>
            <a:ext cx="46170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82750" y="1693075"/>
            <a:ext cx="4978500" cy="20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9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873000" y="991088"/>
            <a:ext cx="1398000" cy="10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9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4864000" y="2089275"/>
            <a:ext cx="2802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974381" y="2828175"/>
            <a:ext cx="2348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1974381" y="3182126"/>
            <a:ext cx="23484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4823619" y="2828175"/>
            <a:ext cx="2346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23619" y="3182126"/>
            <a:ext cx="23460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231725" y="2018350"/>
            <a:ext cx="3837000" cy="16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635750" y="3139363"/>
            <a:ext cx="5872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Quicksand"/>
                <a:ea typeface="Quicksand"/>
                <a:cs typeface="Quicksand"/>
                <a:sym typeface="Quicksa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Quicksand"/>
                <a:ea typeface="Quicksand"/>
                <a:cs typeface="Quicksand"/>
                <a:sym typeface="Quicksa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Quicksand"/>
                <a:ea typeface="Quicksand"/>
                <a:cs typeface="Quicksand"/>
                <a:sym typeface="Quicksa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Quicksand"/>
                <a:ea typeface="Quicksand"/>
                <a:cs typeface="Quicksand"/>
                <a:sym typeface="Quicksa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Quicksand"/>
                <a:ea typeface="Quicksand"/>
                <a:cs typeface="Quicksand"/>
                <a:sym typeface="Quicksa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Quicksand"/>
                <a:ea typeface="Quicksand"/>
                <a:cs typeface="Quicksand"/>
                <a:sym typeface="Quicksa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Quicksand"/>
                <a:ea typeface="Quicksand"/>
                <a:cs typeface="Quicksand"/>
                <a:sym typeface="Quicksa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>
            <a:off x="2003675" y="1501338"/>
            <a:ext cx="5136600" cy="1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6225" y="438118"/>
            <a:ext cx="76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762400" y="1043483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●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○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■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●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○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■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●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○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Quicksand Light"/>
              <a:buChar char="■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>
            <a:spLocks noGrp="1"/>
          </p:cNvSpPr>
          <p:nvPr>
            <p:ph type="ctrTitle"/>
          </p:nvPr>
        </p:nvSpPr>
        <p:spPr>
          <a:xfrm>
            <a:off x="1080139" y="2420318"/>
            <a:ext cx="6856500" cy="14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Red-Black Trees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2</a:t>
            </a:r>
            <a:endParaRPr dirty="0"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1"/>
          </p:nvPr>
        </p:nvSpPr>
        <p:spPr>
          <a:xfrm>
            <a:off x="3841425" y="1509325"/>
            <a:ext cx="46170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s-ES" dirty="0"/>
              <a:t>El padre es </a:t>
            </a:r>
            <a:r>
              <a:rPr lang="es-ES" b="1" dirty="0">
                <a:solidFill>
                  <a:srgbClr val="FF0000"/>
                </a:solidFill>
              </a:rPr>
              <a:t>rojo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s-ES" dirty="0"/>
              <a:t>El </a:t>
            </a:r>
            <a:r>
              <a:rPr lang="es-ES" b="1" dirty="0">
                <a:solidFill>
                  <a:srgbClr val="FF0000"/>
                </a:solidFill>
              </a:rPr>
              <a:t>hermano</a:t>
            </a:r>
            <a:r>
              <a:rPr lang="es-ES" dirty="0"/>
              <a:t> del padre es rojo.</a:t>
            </a:r>
            <a:endParaRPr lang="es-ES" dirty="0">
              <a:solidFill>
                <a:schemeClr val="tx1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</a:pPr>
            <a:endParaRPr dirty="0"/>
          </a:p>
        </p:txBody>
      </p:sp>
      <p:sp>
        <p:nvSpPr>
          <p:cNvPr id="4" name="Google Shape;1179;p71">
            <a:extLst>
              <a:ext uri="{FF2B5EF4-FFF2-40B4-BE49-F238E27FC236}">
                <a16:creationId xmlns:a16="http://schemas.microsoft.com/office/drawing/2014/main" id="{D4D99DE0-DE18-A744-826C-92782FC2836F}"/>
              </a:ext>
            </a:extLst>
          </p:cNvPr>
          <p:cNvSpPr/>
          <p:nvPr/>
        </p:nvSpPr>
        <p:spPr>
          <a:xfrm>
            <a:off x="5004863" y="2854609"/>
            <a:ext cx="624659" cy="469440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A3FCA8-8DB5-9243-A42C-C9BBFDEA4EB4}"/>
              </a:ext>
            </a:extLst>
          </p:cNvPr>
          <p:cNvSpPr txBox="1"/>
          <p:nvPr/>
        </p:nvSpPr>
        <p:spPr>
          <a:xfrm>
            <a:off x="5848254" y="2671639"/>
            <a:ext cx="2700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Cambie los colores del padre y del hermano del padre a negro y cambie los colores del abuelo a rojo. </a:t>
            </a:r>
            <a:br>
              <a:rPr lang="es-MX" dirty="0"/>
            </a:br>
            <a:r>
              <a:rPr lang="es-MX" dirty="0"/>
              <a:t>Si el abuelo ahora tiene un padre </a:t>
            </a:r>
            <a:r>
              <a:rPr lang="es-MX" dirty="0">
                <a:solidFill>
                  <a:srgbClr val="FF0000"/>
                </a:solidFill>
              </a:rPr>
              <a:t>rojo</a:t>
            </a:r>
            <a:r>
              <a:rPr lang="es-MX" dirty="0"/>
              <a:t>, arréglelo aplicándole nuestros casos.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04103F-531E-F946-8B6F-65F63EE2A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04" y="2864675"/>
            <a:ext cx="3458496" cy="162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17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3</a:t>
            </a:r>
            <a:endParaRPr dirty="0"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1"/>
          </p:nvPr>
        </p:nvSpPr>
        <p:spPr>
          <a:xfrm>
            <a:off x="3912988" y="902323"/>
            <a:ext cx="46170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s-ES" dirty="0"/>
              <a:t>El padre es </a:t>
            </a:r>
            <a:r>
              <a:rPr lang="es-ES" b="1" dirty="0">
                <a:solidFill>
                  <a:srgbClr val="FF0000"/>
                </a:solidFill>
              </a:rPr>
              <a:t>rojo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s-ES" dirty="0"/>
              <a:t>El </a:t>
            </a:r>
            <a:r>
              <a:rPr lang="es-ES" b="1" dirty="0">
                <a:solidFill>
                  <a:schemeClr val="tx1"/>
                </a:solidFill>
              </a:rPr>
              <a:t>hermano</a:t>
            </a:r>
            <a:r>
              <a:rPr lang="es-ES" dirty="0"/>
              <a:t> del padre es negro.</a:t>
            </a:r>
          </a:p>
          <a:p>
            <a:pPr lvl="1">
              <a:buClr>
                <a:schemeClr val="lt2"/>
              </a:buClr>
              <a:buChar char="●"/>
            </a:pPr>
            <a:r>
              <a:rPr lang="es-ES" dirty="0">
                <a:solidFill>
                  <a:schemeClr val="tx1"/>
                </a:solidFill>
              </a:rPr>
              <a:t>Si el nuevo nodo es mayor que su padre -&gt; rotación </a:t>
            </a:r>
            <a:r>
              <a:rPr lang="es-ES" b="1" dirty="0">
                <a:solidFill>
                  <a:srgbClr val="FF0000"/>
                </a:solidFill>
              </a:rPr>
              <a:t>izquierda</a:t>
            </a:r>
            <a:r>
              <a:rPr lang="es-ES" dirty="0">
                <a:solidFill>
                  <a:schemeClr val="tx1"/>
                </a:solidFill>
              </a:rPr>
              <a:t> (padre)</a:t>
            </a:r>
          </a:p>
          <a:p>
            <a:pPr>
              <a:buClr>
                <a:schemeClr val="lt2"/>
              </a:buClr>
              <a:buChar char="●"/>
            </a:pPr>
            <a:r>
              <a:rPr lang="es-ES" dirty="0">
                <a:solidFill>
                  <a:schemeClr val="tx1"/>
                </a:solidFill>
              </a:rPr>
              <a:t>Proceda al caso 4</a:t>
            </a:r>
          </a:p>
          <a:p>
            <a:pPr lvl="1">
              <a:buClr>
                <a:schemeClr val="lt2"/>
              </a:buClr>
              <a:buChar char="●"/>
            </a:pPr>
            <a:endParaRPr lang="es-ES" dirty="0">
              <a:solidFill>
                <a:schemeClr val="tx1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</a:pP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459290-4B21-D84E-9F49-007B03A9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4" y="2925377"/>
            <a:ext cx="3608129" cy="1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2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4</a:t>
            </a:r>
            <a:endParaRPr dirty="0"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1"/>
          </p:nvPr>
        </p:nvSpPr>
        <p:spPr>
          <a:xfrm>
            <a:off x="3912988" y="902323"/>
            <a:ext cx="46170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s-ES" dirty="0"/>
              <a:t>El padre es </a:t>
            </a:r>
            <a:r>
              <a:rPr lang="es-ES" b="1" dirty="0">
                <a:solidFill>
                  <a:srgbClr val="FF0000"/>
                </a:solidFill>
              </a:rPr>
              <a:t>rojo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s-ES" dirty="0"/>
              <a:t>El </a:t>
            </a:r>
            <a:r>
              <a:rPr lang="es-ES" b="1" dirty="0">
                <a:solidFill>
                  <a:schemeClr val="tx1"/>
                </a:solidFill>
              </a:rPr>
              <a:t>hermano</a:t>
            </a:r>
            <a:r>
              <a:rPr lang="es-ES" dirty="0"/>
              <a:t> del padre es negro.</a:t>
            </a:r>
          </a:p>
          <a:p>
            <a:pPr lvl="1">
              <a:buClr>
                <a:schemeClr val="lt2"/>
              </a:buClr>
              <a:buChar char="●"/>
            </a:pPr>
            <a:r>
              <a:rPr lang="es-ES" dirty="0">
                <a:solidFill>
                  <a:schemeClr val="tx1"/>
                </a:solidFill>
              </a:rPr>
              <a:t>El padre esta entre el nuevo y el abuelo padre.</a:t>
            </a:r>
          </a:p>
          <a:p>
            <a:pPr lvl="1">
              <a:buClr>
                <a:schemeClr val="lt2"/>
              </a:buClr>
              <a:buChar char="●"/>
            </a:pPr>
            <a:r>
              <a:rPr lang="es-ES" dirty="0">
                <a:solidFill>
                  <a:schemeClr val="tx1"/>
                </a:solidFill>
              </a:rPr>
              <a:t>Si el nuevo nodo tiene un valor menor que el padre, rotación </a:t>
            </a:r>
            <a:r>
              <a:rPr lang="es-ES" b="1" dirty="0">
                <a:solidFill>
                  <a:srgbClr val="FF0000"/>
                </a:solidFill>
              </a:rPr>
              <a:t>derecha</a:t>
            </a:r>
            <a:r>
              <a:rPr lang="es-ES" dirty="0">
                <a:solidFill>
                  <a:schemeClr val="tx1"/>
                </a:solidFill>
              </a:rPr>
              <a:t> (abuelo)</a:t>
            </a:r>
          </a:p>
          <a:p>
            <a:pPr lvl="1">
              <a:buClr>
                <a:schemeClr val="lt2"/>
              </a:buClr>
              <a:buChar char="●"/>
            </a:pPr>
            <a:r>
              <a:rPr lang="es-ES" dirty="0">
                <a:solidFill>
                  <a:schemeClr val="tx1"/>
                </a:solidFill>
              </a:rPr>
              <a:t>Intercambie los colores del padre y el abuelo.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</a:pP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252D24-45C3-BC4F-BD20-F044F7A6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5" y="2569029"/>
            <a:ext cx="3520312" cy="16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62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4</a:t>
            </a:r>
            <a:endParaRPr dirty="0"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1"/>
          </p:nvPr>
        </p:nvSpPr>
        <p:spPr>
          <a:xfrm>
            <a:off x="3912988" y="902323"/>
            <a:ext cx="46170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endParaRPr lang="es-ES" dirty="0"/>
          </a:p>
          <a:p>
            <a:pPr marL="584200" lvl="1" indent="0">
              <a:buClr>
                <a:schemeClr val="lt2"/>
              </a:buClr>
            </a:pPr>
            <a:r>
              <a:rPr lang="es-ES" dirty="0">
                <a:solidFill>
                  <a:schemeClr val="tx1"/>
                </a:solidFill>
              </a:rPr>
              <a:t>Si el nuevo nodo tiene un valor </a:t>
            </a:r>
            <a:r>
              <a:rPr lang="es-ES" b="1" dirty="0">
                <a:solidFill>
                  <a:schemeClr val="tx1"/>
                </a:solidFill>
              </a:rPr>
              <a:t>mayor</a:t>
            </a:r>
            <a:r>
              <a:rPr lang="es-ES" dirty="0">
                <a:solidFill>
                  <a:schemeClr val="tx1"/>
                </a:solidFill>
              </a:rPr>
              <a:t> que el padre, rotación </a:t>
            </a:r>
            <a:r>
              <a:rPr lang="es-ES" b="1" dirty="0">
                <a:solidFill>
                  <a:srgbClr val="FF0000"/>
                </a:solidFill>
              </a:rPr>
              <a:t>izquierda</a:t>
            </a:r>
            <a:r>
              <a:rPr lang="es-ES" dirty="0">
                <a:solidFill>
                  <a:schemeClr val="tx1"/>
                </a:solidFill>
              </a:rPr>
              <a:t> (abuelo)</a:t>
            </a:r>
          </a:p>
          <a:p>
            <a:pPr lvl="1">
              <a:buClr>
                <a:schemeClr val="lt2"/>
              </a:buClr>
              <a:buChar char="●"/>
            </a:pPr>
            <a:r>
              <a:rPr lang="es-ES" dirty="0">
                <a:solidFill>
                  <a:schemeClr val="tx1"/>
                </a:solidFill>
              </a:rPr>
              <a:t>Intercambie los colores del padre y el abuelo.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</a:pP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252D24-45C3-BC4F-BD20-F044F7A6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5" y="2569029"/>
            <a:ext cx="3520312" cy="16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66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Ejercicio</a:t>
            </a:r>
          </a:p>
        </p:txBody>
      </p:sp>
      <p:grpSp>
        <p:nvGrpSpPr>
          <p:cNvPr id="225" name="Google Shape;225;p40"/>
          <p:cNvGrpSpPr/>
          <p:nvPr/>
        </p:nvGrpSpPr>
        <p:grpSpPr>
          <a:xfrm>
            <a:off x="21851845" y="9438751"/>
            <a:ext cx="7032187" cy="6398423"/>
            <a:chOff x="267375" y="1071875"/>
            <a:chExt cx="470500" cy="428550"/>
          </a:xfrm>
        </p:grpSpPr>
        <p:sp>
          <p:nvSpPr>
            <p:cNvPr id="226" name="Google Shape;226;p40"/>
            <p:cNvSpPr/>
            <p:nvPr/>
          </p:nvSpPr>
          <p:spPr>
            <a:xfrm>
              <a:off x="288350" y="1290825"/>
              <a:ext cx="209600" cy="209600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1" y="0"/>
                  </a:moveTo>
                  <a:cubicBezTo>
                    <a:pt x="23" y="1056"/>
                    <a:pt x="239" y="2096"/>
                    <a:pt x="641" y="3073"/>
                  </a:cubicBezTo>
                  <a:cubicBezTo>
                    <a:pt x="676" y="3072"/>
                    <a:pt x="710" y="3070"/>
                    <a:pt x="745" y="3070"/>
                  </a:cubicBezTo>
                  <a:cubicBezTo>
                    <a:pt x="1419" y="3070"/>
                    <a:pt x="2047" y="3416"/>
                    <a:pt x="2406" y="3988"/>
                  </a:cubicBezTo>
                  <a:cubicBezTo>
                    <a:pt x="2766" y="4558"/>
                    <a:pt x="2808" y="5272"/>
                    <a:pt x="2516" y="5880"/>
                  </a:cubicBezTo>
                  <a:cubicBezTo>
                    <a:pt x="4076" y="7440"/>
                    <a:pt x="6179" y="8337"/>
                    <a:pt x="8384" y="8383"/>
                  </a:cubicBezTo>
                  <a:lnTo>
                    <a:pt x="8384" y="3190"/>
                  </a:lnTo>
                  <a:cubicBezTo>
                    <a:pt x="6664" y="3094"/>
                    <a:pt x="5290" y="1720"/>
                    <a:pt x="519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0"/>
            <p:cNvSpPr/>
            <p:nvPr/>
          </p:nvSpPr>
          <p:spPr>
            <a:xfrm>
              <a:off x="267375" y="1377050"/>
              <a:ext cx="79225" cy="79200"/>
            </a:xfrm>
            <a:custGeom>
              <a:avLst/>
              <a:gdLst/>
              <a:ahLst/>
              <a:cxnLst/>
              <a:rect l="l" t="t" r="r" b="b"/>
              <a:pathLst>
                <a:path w="3169" h="3168" extrusionOk="0">
                  <a:moveTo>
                    <a:pt x="1584" y="0"/>
                  </a:moveTo>
                  <a:cubicBezTo>
                    <a:pt x="710" y="0"/>
                    <a:pt x="1" y="710"/>
                    <a:pt x="1" y="1584"/>
                  </a:cubicBezTo>
                  <a:cubicBezTo>
                    <a:pt x="1" y="2459"/>
                    <a:pt x="710" y="3168"/>
                    <a:pt x="1584" y="3168"/>
                  </a:cubicBezTo>
                  <a:cubicBezTo>
                    <a:pt x="2459" y="3168"/>
                    <a:pt x="3168" y="2459"/>
                    <a:pt x="3168" y="1584"/>
                  </a:cubicBezTo>
                  <a:cubicBezTo>
                    <a:pt x="3168" y="710"/>
                    <a:pt x="2459" y="0"/>
                    <a:pt x="15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0"/>
            <p:cNvSpPr/>
            <p:nvPr/>
          </p:nvSpPr>
          <p:spPr>
            <a:xfrm>
              <a:off x="507325" y="1290825"/>
              <a:ext cx="209600" cy="209600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3189" y="0"/>
                  </a:moveTo>
                  <a:cubicBezTo>
                    <a:pt x="3093" y="1720"/>
                    <a:pt x="1721" y="3092"/>
                    <a:pt x="1" y="3190"/>
                  </a:cubicBezTo>
                  <a:lnTo>
                    <a:pt x="1" y="8383"/>
                  </a:lnTo>
                  <a:cubicBezTo>
                    <a:pt x="2206" y="8337"/>
                    <a:pt x="4309" y="7440"/>
                    <a:pt x="5868" y="5880"/>
                  </a:cubicBezTo>
                  <a:cubicBezTo>
                    <a:pt x="5577" y="5272"/>
                    <a:pt x="5618" y="4558"/>
                    <a:pt x="5979" y="3986"/>
                  </a:cubicBezTo>
                  <a:cubicBezTo>
                    <a:pt x="6337" y="3416"/>
                    <a:pt x="6965" y="3070"/>
                    <a:pt x="7639" y="3070"/>
                  </a:cubicBezTo>
                  <a:cubicBezTo>
                    <a:pt x="7675" y="3070"/>
                    <a:pt x="7710" y="3070"/>
                    <a:pt x="7743" y="3073"/>
                  </a:cubicBezTo>
                  <a:cubicBezTo>
                    <a:pt x="8145" y="2096"/>
                    <a:pt x="8362" y="1056"/>
                    <a:pt x="83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0"/>
            <p:cNvSpPr/>
            <p:nvPr/>
          </p:nvSpPr>
          <p:spPr>
            <a:xfrm>
              <a:off x="658700" y="1377050"/>
              <a:ext cx="79175" cy="79200"/>
            </a:xfrm>
            <a:custGeom>
              <a:avLst/>
              <a:gdLst/>
              <a:ahLst/>
              <a:cxnLst/>
              <a:rect l="l" t="t" r="r" b="b"/>
              <a:pathLst>
                <a:path w="3167" h="3168" extrusionOk="0">
                  <a:moveTo>
                    <a:pt x="1583" y="0"/>
                  </a:moveTo>
                  <a:cubicBezTo>
                    <a:pt x="708" y="0"/>
                    <a:pt x="1" y="710"/>
                    <a:pt x="1" y="1584"/>
                  </a:cubicBezTo>
                  <a:cubicBezTo>
                    <a:pt x="1" y="2459"/>
                    <a:pt x="708" y="3168"/>
                    <a:pt x="1583" y="3168"/>
                  </a:cubicBezTo>
                  <a:cubicBezTo>
                    <a:pt x="2457" y="3168"/>
                    <a:pt x="3166" y="2459"/>
                    <a:pt x="3166" y="1584"/>
                  </a:cubicBezTo>
                  <a:cubicBezTo>
                    <a:pt x="3166" y="710"/>
                    <a:pt x="2457" y="0"/>
                    <a:pt x="158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0"/>
            <p:cNvSpPr/>
            <p:nvPr/>
          </p:nvSpPr>
          <p:spPr>
            <a:xfrm>
              <a:off x="507325" y="1071875"/>
              <a:ext cx="209575" cy="209600"/>
            </a:xfrm>
            <a:custGeom>
              <a:avLst/>
              <a:gdLst/>
              <a:ahLst/>
              <a:cxnLst/>
              <a:rect l="l" t="t" r="r" b="b"/>
              <a:pathLst>
                <a:path w="8383" h="8384" extrusionOk="0">
                  <a:moveTo>
                    <a:pt x="1" y="1"/>
                  </a:moveTo>
                  <a:lnTo>
                    <a:pt x="1" y="5194"/>
                  </a:lnTo>
                  <a:cubicBezTo>
                    <a:pt x="1721" y="5290"/>
                    <a:pt x="3093" y="6662"/>
                    <a:pt x="3189" y="8384"/>
                  </a:cubicBezTo>
                  <a:lnTo>
                    <a:pt x="8382" y="8384"/>
                  </a:lnTo>
                  <a:cubicBezTo>
                    <a:pt x="8362" y="7328"/>
                    <a:pt x="8144" y="6286"/>
                    <a:pt x="7742" y="5311"/>
                  </a:cubicBezTo>
                  <a:cubicBezTo>
                    <a:pt x="7708" y="5312"/>
                    <a:pt x="7673" y="5314"/>
                    <a:pt x="7638" y="5314"/>
                  </a:cubicBezTo>
                  <a:cubicBezTo>
                    <a:pt x="6964" y="5312"/>
                    <a:pt x="6336" y="4966"/>
                    <a:pt x="5977" y="4396"/>
                  </a:cubicBezTo>
                  <a:cubicBezTo>
                    <a:pt x="5618" y="3825"/>
                    <a:pt x="5577" y="3110"/>
                    <a:pt x="5867" y="2502"/>
                  </a:cubicBezTo>
                  <a:cubicBezTo>
                    <a:pt x="4309" y="942"/>
                    <a:pt x="2206" y="4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0"/>
            <p:cNvSpPr/>
            <p:nvPr/>
          </p:nvSpPr>
          <p:spPr>
            <a:xfrm>
              <a:off x="658700" y="1116025"/>
              <a:ext cx="79175" cy="79175"/>
            </a:xfrm>
            <a:custGeom>
              <a:avLst/>
              <a:gdLst/>
              <a:ahLst/>
              <a:cxnLst/>
              <a:rect l="l" t="t" r="r" b="b"/>
              <a:pathLst>
                <a:path w="3167" h="3167" extrusionOk="0">
                  <a:moveTo>
                    <a:pt x="1583" y="1"/>
                  </a:moveTo>
                  <a:cubicBezTo>
                    <a:pt x="708" y="1"/>
                    <a:pt x="1" y="709"/>
                    <a:pt x="1" y="1583"/>
                  </a:cubicBezTo>
                  <a:cubicBezTo>
                    <a:pt x="1" y="2457"/>
                    <a:pt x="708" y="3167"/>
                    <a:pt x="1583" y="3167"/>
                  </a:cubicBezTo>
                  <a:cubicBezTo>
                    <a:pt x="2457" y="3167"/>
                    <a:pt x="3166" y="2457"/>
                    <a:pt x="3166" y="1583"/>
                  </a:cubicBezTo>
                  <a:cubicBezTo>
                    <a:pt x="3166" y="709"/>
                    <a:pt x="2457" y="1"/>
                    <a:pt x="158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288350" y="1071875"/>
              <a:ext cx="209600" cy="209550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8384" y="1"/>
                  </a:moveTo>
                  <a:cubicBezTo>
                    <a:pt x="6179" y="45"/>
                    <a:pt x="4076" y="942"/>
                    <a:pt x="2516" y="2502"/>
                  </a:cubicBezTo>
                  <a:cubicBezTo>
                    <a:pt x="2808" y="3110"/>
                    <a:pt x="2766" y="3825"/>
                    <a:pt x="2406" y="4396"/>
                  </a:cubicBezTo>
                  <a:cubicBezTo>
                    <a:pt x="2047" y="4966"/>
                    <a:pt x="1419" y="5312"/>
                    <a:pt x="745" y="5312"/>
                  </a:cubicBezTo>
                  <a:cubicBezTo>
                    <a:pt x="710" y="5312"/>
                    <a:pt x="675" y="5312"/>
                    <a:pt x="641" y="5311"/>
                  </a:cubicBezTo>
                  <a:cubicBezTo>
                    <a:pt x="239" y="6286"/>
                    <a:pt x="23" y="7327"/>
                    <a:pt x="1" y="8382"/>
                  </a:cubicBezTo>
                  <a:lnTo>
                    <a:pt x="5194" y="8382"/>
                  </a:lnTo>
                  <a:cubicBezTo>
                    <a:pt x="5290" y="6662"/>
                    <a:pt x="6664" y="5290"/>
                    <a:pt x="8384" y="5194"/>
                  </a:cubicBezTo>
                  <a:lnTo>
                    <a:pt x="838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0"/>
            <p:cNvSpPr/>
            <p:nvPr/>
          </p:nvSpPr>
          <p:spPr>
            <a:xfrm>
              <a:off x="267375" y="1116025"/>
              <a:ext cx="79225" cy="79175"/>
            </a:xfrm>
            <a:custGeom>
              <a:avLst/>
              <a:gdLst/>
              <a:ahLst/>
              <a:cxnLst/>
              <a:rect l="l" t="t" r="r" b="b"/>
              <a:pathLst>
                <a:path w="3169" h="3167" extrusionOk="0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40"/>
          <p:cNvSpPr txBox="1"/>
          <p:nvPr/>
        </p:nvSpPr>
        <p:spPr>
          <a:xfrm>
            <a:off x="5467762" y="2258439"/>
            <a:ext cx="3071940" cy="136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 sz="1800" b="1">
                <a:solidFill>
                  <a:schemeClr val="tx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¿que rotaciones o cambios de color se realizan?</a:t>
            </a:r>
          </a:p>
        </p:txBody>
      </p:sp>
      <p:sp>
        <p:nvSpPr>
          <p:cNvPr id="241" name="Google Shape;241;p40"/>
          <p:cNvSpPr txBox="1"/>
          <p:nvPr/>
        </p:nvSpPr>
        <p:spPr>
          <a:xfrm>
            <a:off x="5213320" y="1629894"/>
            <a:ext cx="2537791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 sz="1800" b="1">
                <a:solidFill>
                  <a:srgbClr val="E5344C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Inserte el valor 7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459BECE-14F3-F042-873D-6E03E74D9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10" y="1521350"/>
            <a:ext cx="3609621" cy="21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C2F2656-9CF5-CF4E-B6BA-59045CD3A6CA}"/>
              </a:ext>
            </a:extLst>
          </p:cNvPr>
          <p:cNvSpPr txBox="1"/>
          <p:nvPr/>
        </p:nvSpPr>
        <p:spPr>
          <a:xfrm>
            <a:off x="2695492" y="3967701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 no hay (Null) tratar como nodo negro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Ejercicio</a:t>
            </a:r>
          </a:p>
        </p:txBody>
      </p:sp>
      <p:grpSp>
        <p:nvGrpSpPr>
          <p:cNvPr id="225" name="Google Shape;225;p40"/>
          <p:cNvGrpSpPr/>
          <p:nvPr/>
        </p:nvGrpSpPr>
        <p:grpSpPr>
          <a:xfrm>
            <a:off x="21851845" y="9438751"/>
            <a:ext cx="7032187" cy="6398423"/>
            <a:chOff x="267375" y="1071875"/>
            <a:chExt cx="470500" cy="428550"/>
          </a:xfrm>
        </p:grpSpPr>
        <p:sp>
          <p:nvSpPr>
            <p:cNvPr id="226" name="Google Shape;226;p40"/>
            <p:cNvSpPr/>
            <p:nvPr/>
          </p:nvSpPr>
          <p:spPr>
            <a:xfrm>
              <a:off x="288350" y="1290825"/>
              <a:ext cx="209600" cy="209600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1" y="0"/>
                  </a:moveTo>
                  <a:cubicBezTo>
                    <a:pt x="23" y="1056"/>
                    <a:pt x="239" y="2096"/>
                    <a:pt x="641" y="3073"/>
                  </a:cubicBezTo>
                  <a:cubicBezTo>
                    <a:pt x="676" y="3072"/>
                    <a:pt x="710" y="3070"/>
                    <a:pt x="745" y="3070"/>
                  </a:cubicBezTo>
                  <a:cubicBezTo>
                    <a:pt x="1419" y="3070"/>
                    <a:pt x="2047" y="3416"/>
                    <a:pt x="2406" y="3988"/>
                  </a:cubicBezTo>
                  <a:cubicBezTo>
                    <a:pt x="2766" y="4558"/>
                    <a:pt x="2808" y="5272"/>
                    <a:pt x="2516" y="5880"/>
                  </a:cubicBezTo>
                  <a:cubicBezTo>
                    <a:pt x="4076" y="7440"/>
                    <a:pt x="6179" y="8337"/>
                    <a:pt x="8384" y="8383"/>
                  </a:cubicBezTo>
                  <a:lnTo>
                    <a:pt x="8384" y="3190"/>
                  </a:lnTo>
                  <a:cubicBezTo>
                    <a:pt x="6664" y="3094"/>
                    <a:pt x="5290" y="1720"/>
                    <a:pt x="519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0"/>
            <p:cNvSpPr/>
            <p:nvPr/>
          </p:nvSpPr>
          <p:spPr>
            <a:xfrm>
              <a:off x="267375" y="1377050"/>
              <a:ext cx="79225" cy="79200"/>
            </a:xfrm>
            <a:custGeom>
              <a:avLst/>
              <a:gdLst/>
              <a:ahLst/>
              <a:cxnLst/>
              <a:rect l="l" t="t" r="r" b="b"/>
              <a:pathLst>
                <a:path w="3169" h="3168" extrusionOk="0">
                  <a:moveTo>
                    <a:pt x="1584" y="0"/>
                  </a:moveTo>
                  <a:cubicBezTo>
                    <a:pt x="710" y="0"/>
                    <a:pt x="1" y="710"/>
                    <a:pt x="1" y="1584"/>
                  </a:cubicBezTo>
                  <a:cubicBezTo>
                    <a:pt x="1" y="2459"/>
                    <a:pt x="710" y="3168"/>
                    <a:pt x="1584" y="3168"/>
                  </a:cubicBezTo>
                  <a:cubicBezTo>
                    <a:pt x="2459" y="3168"/>
                    <a:pt x="3168" y="2459"/>
                    <a:pt x="3168" y="1584"/>
                  </a:cubicBezTo>
                  <a:cubicBezTo>
                    <a:pt x="3168" y="710"/>
                    <a:pt x="2459" y="0"/>
                    <a:pt x="15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0"/>
            <p:cNvSpPr/>
            <p:nvPr/>
          </p:nvSpPr>
          <p:spPr>
            <a:xfrm>
              <a:off x="507325" y="1290825"/>
              <a:ext cx="209600" cy="209600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3189" y="0"/>
                  </a:moveTo>
                  <a:cubicBezTo>
                    <a:pt x="3093" y="1720"/>
                    <a:pt x="1721" y="3092"/>
                    <a:pt x="1" y="3190"/>
                  </a:cubicBezTo>
                  <a:lnTo>
                    <a:pt x="1" y="8383"/>
                  </a:lnTo>
                  <a:cubicBezTo>
                    <a:pt x="2206" y="8337"/>
                    <a:pt x="4309" y="7440"/>
                    <a:pt x="5868" y="5880"/>
                  </a:cubicBezTo>
                  <a:cubicBezTo>
                    <a:pt x="5577" y="5272"/>
                    <a:pt x="5618" y="4558"/>
                    <a:pt x="5979" y="3986"/>
                  </a:cubicBezTo>
                  <a:cubicBezTo>
                    <a:pt x="6337" y="3416"/>
                    <a:pt x="6965" y="3070"/>
                    <a:pt x="7639" y="3070"/>
                  </a:cubicBezTo>
                  <a:cubicBezTo>
                    <a:pt x="7675" y="3070"/>
                    <a:pt x="7710" y="3070"/>
                    <a:pt x="7743" y="3073"/>
                  </a:cubicBezTo>
                  <a:cubicBezTo>
                    <a:pt x="8145" y="2096"/>
                    <a:pt x="8362" y="1056"/>
                    <a:pt x="83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0"/>
            <p:cNvSpPr/>
            <p:nvPr/>
          </p:nvSpPr>
          <p:spPr>
            <a:xfrm>
              <a:off x="658700" y="1377050"/>
              <a:ext cx="79175" cy="79200"/>
            </a:xfrm>
            <a:custGeom>
              <a:avLst/>
              <a:gdLst/>
              <a:ahLst/>
              <a:cxnLst/>
              <a:rect l="l" t="t" r="r" b="b"/>
              <a:pathLst>
                <a:path w="3167" h="3168" extrusionOk="0">
                  <a:moveTo>
                    <a:pt x="1583" y="0"/>
                  </a:moveTo>
                  <a:cubicBezTo>
                    <a:pt x="708" y="0"/>
                    <a:pt x="1" y="710"/>
                    <a:pt x="1" y="1584"/>
                  </a:cubicBezTo>
                  <a:cubicBezTo>
                    <a:pt x="1" y="2459"/>
                    <a:pt x="708" y="3168"/>
                    <a:pt x="1583" y="3168"/>
                  </a:cubicBezTo>
                  <a:cubicBezTo>
                    <a:pt x="2457" y="3168"/>
                    <a:pt x="3166" y="2459"/>
                    <a:pt x="3166" y="1584"/>
                  </a:cubicBezTo>
                  <a:cubicBezTo>
                    <a:pt x="3166" y="710"/>
                    <a:pt x="2457" y="0"/>
                    <a:pt x="158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0"/>
            <p:cNvSpPr/>
            <p:nvPr/>
          </p:nvSpPr>
          <p:spPr>
            <a:xfrm>
              <a:off x="507325" y="1071875"/>
              <a:ext cx="209575" cy="209600"/>
            </a:xfrm>
            <a:custGeom>
              <a:avLst/>
              <a:gdLst/>
              <a:ahLst/>
              <a:cxnLst/>
              <a:rect l="l" t="t" r="r" b="b"/>
              <a:pathLst>
                <a:path w="8383" h="8384" extrusionOk="0">
                  <a:moveTo>
                    <a:pt x="1" y="1"/>
                  </a:moveTo>
                  <a:lnTo>
                    <a:pt x="1" y="5194"/>
                  </a:lnTo>
                  <a:cubicBezTo>
                    <a:pt x="1721" y="5290"/>
                    <a:pt x="3093" y="6662"/>
                    <a:pt x="3189" y="8384"/>
                  </a:cubicBezTo>
                  <a:lnTo>
                    <a:pt x="8382" y="8384"/>
                  </a:lnTo>
                  <a:cubicBezTo>
                    <a:pt x="8362" y="7328"/>
                    <a:pt x="8144" y="6286"/>
                    <a:pt x="7742" y="5311"/>
                  </a:cubicBezTo>
                  <a:cubicBezTo>
                    <a:pt x="7708" y="5312"/>
                    <a:pt x="7673" y="5314"/>
                    <a:pt x="7638" y="5314"/>
                  </a:cubicBezTo>
                  <a:cubicBezTo>
                    <a:pt x="6964" y="5312"/>
                    <a:pt x="6336" y="4966"/>
                    <a:pt x="5977" y="4396"/>
                  </a:cubicBezTo>
                  <a:cubicBezTo>
                    <a:pt x="5618" y="3825"/>
                    <a:pt x="5577" y="3110"/>
                    <a:pt x="5867" y="2502"/>
                  </a:cubicBezTo>
                  <a:cubicBezTo>
                    <a:pt x="4309" y="942"/>
                    <a:pt x="2206" y="4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0"/>
            <p:cNvSpPr/>
            <p:nvPr/>
          </p:nvSpPr>
          <p:spPr>
            <a:xfrm>
              <a:off x="658700" y="1116025"/>
              <a:ext cx="79175" cy="79175"/>
            </a:xfrm>
            <a:custGeom>
              <a:avLst/>
              <a:gdLst/>
              <a:ahLst/>
              <a:cxnLst/>
              <a:rect l="l" t="t" r="r" b="b"/>
              <a:pathLst>
                <a:path w="3167" h="3167" extrusionOk="0">
                  <a:moveTo>
                    <a:pt x="1583" y="1"/>
                  </a:moveTo>
                  <a:cubicBezTo>
                    <a:pt x="708" y="1"/>
                    <a:pt x="1" y="709"/>
                    <a:pt x="1" y="1583"/>
                  </a:cubicBezTo>
                  <a:cubicBezTo>
                    <a:pt x="1" y="2457"/>
                    <a:pt x="708" y="3167"/>
                    <a:pt x="1583" y="3167"/>
                  </a:cubicBezTo>
                  <a:cubicBezTo>
                    <a:pt x="2457" y="3167"/>
                    <a:pt x="3166" y="2457"/>
                    <a:pt x="3166" y="1583"/>
                  </a:cubicBezTo>
                  <a:cubicBezTo>
                    <a:pt x="3166" y="709"/>
                    <a:pt x="2457" y="1"/>
                    <a:pt x="158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288350" y="1071875"/>
              <a:ext cx="209600" cy="209550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8384" y="1"/>
                  </a:moveTo>
                  <a:cubicBezTo>
                    <a:pt x="6179" y="45"/>
                    <a:pt x="4076" y="942"/>
                    <a:pt x="2516" y="2502"/>
                  </a:cubicBezTo>
                  <a:cubicBezTo>
                    <a:pt x="2808" y="3110"/>
                    <a:pt x="2766" y="3825"/>
                    <a:pt x="2406" y="4396"/>
                  </a:cubicBezTo>
                  <a:cubicBezTo>
                    <a:pt x="2047" y="4966"/>
                    <a:pt x="1419" y="5312"/>
                    <a:pt x="745" y="5312"/>
                  </a:cubicBezTo>
                  <a:cubicBezTo>
                    <a:pt x="710" y="5312"/>
                    <a:pt x="675" y="5312"/>
                    <a:pt x="641" y="5311"/>
                  </a:cubicBezTo>
                  <a:cubicBezTo>
                    <a:pt x="239" y="6286"/>
                    <a:pt x="23" y="7327"/>
                    <a:pt x="1" y="8382"/>
                  </a:cubicBezTo>
                  <a:lnTo>
                    <a:pt x="5194" y="8382"/>
                  </a:lnTo>
                  <a:cubicBezTo>
                    <a:pt x="5290" y="6662"/>
                    <a:pt x="6664" y="5290"/>
                    <a:pt x="8384" y="5194"/>
                  </a:cubicBezTo>
                  <a:lnTo>
                    <a:pt x="838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0"/>
            <p:cNvSpPr/>
            <p:nvPr/>
          </p:nvSpPr>
          <p:spPr>
            <a:xfrm>
              <a:off x="267375" y="1116025"/>
              <a:ext cx="79225" cy="79175"/>
            </a:xfrm>
            <a:custGeom>
              <a:avLst/>
              <a:gdLst/>
              <a:ahLst/>
              <a:cxnLst/>
              <a:rect l="l" t="t" r="r" b="b"/>
              <a:pathLst>
                <a:path w="3169" h="3167" extrusionOk="0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40"/>
          <p:cNvSpPr txBox="1"/>
          <p:nvPr/>
        </p:nvSpPr>
        <p:spPr>
          <a:xfrm>
            <a:off x="5467762" y="2258439"/>
            <a:ext cx="3071940" cy="136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 b="1">
                <a:solidFill>
                  <a:schemeClr val="tx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¿que rotaciones o cambios de color se realizan?</a:t>
            </a:r>
            <a:br>
              <a:rPr lang="es-ES_tradnl" b="1">
                <a:solidFill>
                  <a:schemeClr val="tx1"/>
                </a:solidFill>
                <a:latin typeface="Quicksand Light"/>
                <a:ea typeface="Quicksand Light"/>
                <a:cs typeface="Quicksand Light"/>
                <a:sym typeface="Quicksand Light"/>
              </a:rPr>
            </a:br>
            <a:br>
              <a:rPr lang="es-ES_tradnl" sz="1800" b="1">
                <a:solidFill>
                  <a:schemeClr val="tx1"/>
                </a:solidFill>
                <a:latin typeface="Quicksand Light"/>
                <a:ea typeface="Quicksand Light"/>
                <a:cs typeface="Quicksand Light"/>
                <a:sym typeface="Quicksand Light"/>
              </a:rPr>
            </a:br>
            <a:r>
              <a:rPr lang="es-ES_tradnl" sz="1800" b="1">
                <a:solidFill>
                  <a:schemeClr val="tx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Caso 4</a:t>
            </a:r>
            <a:br>
              <a:rPr lang="es-ES_tradnl" sz="1800" b="1">
                <a:solidFill>
                  <a:schemeClr val="tx1"/>
                </a:solidFill>
                <a:latin typeface="Quicksand Light"/>
                <a:ea typeface="Quicksand Light"/>
                <a:cs typeface="Quicksand Light"/>
                <a:sym typeface="Quicksand Light"/>
              </a:rPr>
            </a:br>
            <a:r>
              <a:rPr lang="es-ES_tradnl" sz="1800">
                <a:solidFill>
                  <a:schemeClr val="tx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Rotar el abuelo (1) izquierda </a:t>
            </a:r>
            <a:br>
              <a:rPr lang="es-ES_tradnl" sz="1800">
                <a:solidFill>
                  <a:schemeClr val="tx1"/>
                </a:solidFill>
                <a:latin typeface="Quicksand Light"/>
                <a:ea typeface="Quicksand Light"/>
                <a:cs typeface="Quicksand Light"/>
                <a:sym typeface="Quicksand Light"/>
              </a:rPr>
            </a:br>
            <a:r>
              <a:rPr lang="es-ES_tradnl" sz="1800">
                <a:solidFill>
                  <a:schemeClr val="tx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Intercambiar color de 6 con su hijo</a:t>
            </a:r>
          </a:p>
        </p:txBody>
      </p:sp>
      <p:sp>
        <p:nvSpPr>
          <p:cNvPr id="241" name="Google Shape;241;p40"/>
          <p:cNvSpPr txBox="1"/>
          <p:nvPr/>
        </p:nvSpPr>
        <p:spPr>
          <a:xfrm>
            <a:off x="5213320" y="1629894"/>
            <a:ext cx="2537791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 sz="1800" b="1">
                <a:solidFill>
                  <a:srgbClr val="E5344C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Inserte el valor 7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459BECE-14F3-F042-873D-6E03E74D9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10" y="1521350"/>
            <a:ext cx="3609621" cy="21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C2F2656-9CF5-CF4E-B6BA-59045CD3A6CA}"/>
              </a:ext>
            </a:extLst>
          </p:cNvPr>
          <p:cNvSpPr txBox="1"/>
          <p:nvPr/>
        </p:nvSpPr>
        <p:spPr>
          <a:xfrm>
            <a:off x="1693628" y="3922939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 no hay (Null) tratar como nodo negro</a:t>
            </a:r>
          </a:p>
        </p:txBody>
      </p:sp>
    </p:spTree>
    <p:extLst>
      <p:ext uri="{BB962C8B-B14F-4D97-AF65-F5344CB8AC3E}">
        <p14:creationId xmlns:p14="http://schemas.microsoft.com/office/powerpoint/2010/main" val="191182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9963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Si tienen el mismo numero de nodos </a:t>
            </a:r>
            <a:br>
              <a:rPr lang="es-ES_tradnl"/>
            </a:br>
            <a:r>
              <a:rPr lang="es-ES_tradnl"/>
              <a:t>¿cual busca mas rapido?</a:t>
            </a:r>
          </a:p>
        </p:txBody>
      </p:sp>
      <p:grpSp>
        <p:nvGrpSpPr>
          <p:cNvPr id="402" name="Google Shape;402;p48"/>
          <p:cNvGrpSpPr/>
          <p:nvPr/>
        </p:nvGrpSpPr>
        <p:grpSpPr>
          <a:xfrm>
            <a:off x="2992445" y="1384321"/>
            <a:ext cx="2994001" cy="2844234"/>
            <a:chOff x="2842800" y="1372850"/>
            <a:chExt cx="2994001" cy="2844234"/>
          </a:xfrm>
        </p:grpSpPr>
        <p:pic>
          <p:nvPicPr>
            <p:cNvPr id="403" name="Google Shape;403;p48"/>
            <p:cNvPicPr preferRelativeResize="0"/>
            <p:nvPr/>
          </p:nvPicPr>
          <p:blipFill>
            <a:blip r:embed="rId3">
              <a:alphaModFix amt="70000"/>
            </a:blip>
            <a:stretch>
              <a:fillRect/>
            </a:stretch>
          </p:blipFill>
          <p:spPr>
            <a:xfrm>
              <a:off x="2842800" y="1372850"/>
              <a:ext cx="1711801" cy="1586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48"/>
            <p:cNvPicPr preferRelativeResize="0"/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3989125" y="1372858"/>
              <a:ext cx="1711801" cy="1586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48"/>
            <p:cNvPicPr preferRelativeResize="0"/>
            <p:nvPr/>
          </p:nvPicPr>
          <p:blipFill>
            <a:blip r:embed="rId5">
              <a:alphaModFix amt="70000"/>
            </a:blip>
            <a:stretch>
              <a:fillRect/>
            </a:stretch>
          </p:blipFill>
          <p:spPr>
            <a:xfrm>
              <a:off x="2916800" y="2385425"/>
              <a:ext cx="1847674" cy="1831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48"/>
            <p:cNvPicPr preferRelativeResize="0"/>
            <p:nvPr/>
          </p:nvPicPr>
          <p:blipFill>
            <a:blip r:embed="rId3">
              <a:alphaModFix amt="70000"/>
            </a:blip>
            <a:stretch>
              <a:fillRect/>
            </a:stretch>
          </p:blipFill>
          <p:spPr>
            <a:xfrm>
              <a:off x="3816575" y="2227601"/>
              <a:ext cx="2020226" cy="187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7" name="Google Shape;407;p48"/>
          <p:cNvSpPr txBox="1">
            <a:spLocks noGrp="1"/>
          </p:cNvSpPr>
          <p:nvPr>
            <p:ph type="subTitle" idx="4294967295"/>
          </p:nvPr>
        </p:nvSpPr>
        <p:spPr>
          <a:xfrm>
            <a:off x="1474602" y="1886400"/>
            <a:ext cx="2364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 sz="1800" b="1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Arbol binario</a:t>
            </a:r>
          </a:p>
        </p:txBody>
      </p:sp>
      <p:sp>
        <p:nvSpPr>
          <p:cNvPr id="409" name="Google Shape;409;p48"/>
          <p:cNvSpPr txBox="1">
            <a:spLocks noGrp="1"/>
          </p:cNvSpPr>
          <p:nvPr>
            <p:ph type="subTitle" idx="4294967295"/>
          </p:nvPr>
        </p:nvSpPr>
        <p:spPr>
          <a:xfrm>
            <a:off x="4985227" y="1934763"/>
            <a:ext cx="2364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AVL</a:t>
            </a:r>
            <a:endParaRPr sz="1800" b="1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1" name="Google Shape;411;p48"/>
          <p:cNvSpPr txBox="1">
            <a:spLocks noGrp="1"/>
          </p:cNvSpPr>
          <p:nvPr>
            <p:ph type="subTitle" idx="4294967295"/>
          </p:nvPr>
        </p:nvSpPr>
        <p:spPr>
          <a:xfrm>
            <a:off x="1517990" y="2984791"/>
            <a:ext cx="2364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 sz="1800" b="1">
                <a:solidFill>
                  <a:srgbClr val="002060"/>
                </a:solidFill>
                <a:latin typeface="Quicksand"/>
                <a:ea typeface="Quicksand"/>
                <a:cs typeface="Quicksand"/>
                <a:sym typeface="Quicksand"/>
              </a:rPr>
              <a:t>Arbol binario de búsqueda</a:t>
            </a:r>
          </a:p>
        </p:txBody>
      </p:sp>
      <p:sp>
        <p:nvSpPr>
          <p:cNvPr id="413" name="Google Shape;413;p48"/>
          <p:cNvSpPr txBox="1">
            <a:spLocks noGrp="1"/>
          </p:cNvSpPr>
          <p:nvPr>
            <p:ph type="subTitle" idx="4294967295"/>
          </p:nvPr>
        </p:nvSpPr>
        <p:spPr>
          <a:xfrm>
            <a:off x="5096724" y="3135191"/>
            <a:ext cx="2364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Red-</a:t>
            </a:r>
            <a:r>
              <a:rPr lang="en" sz="1800" b="1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r>
              <a:rPr lang="en" sz="1800" b="1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 Tree</a:t>
            </a:r>
            <a:endParaRPr sz="1800" b="1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54418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MX" sz="2000" dirty="0">
                <a:solidFill>
                  <a:schemeClr val="tx1"/>
                </a:solidFill>
              </a:rPr>
              <a:t>¿cuáles son las ventajas de un </a:t>
            </a:r>
            <a:r>
              <a:rPr lang="es-MX" sz="2000" dirty="0">
                <a:solidFill>
                  <a:srgbClr val="FF0000"/>
                </a:solidFill>
              </a:rPr>
              <a:t>red</a:t>
            </a:r>
            <a:r>
              <a:rPr lang="es-MX" sz="2000" dirty="0">
                <a:solidFill>
                  <a:schemeClr val="tx1"/>
                </a:solidFill>
              </a:rPr>
              <a:t>-black sobre un BST estándar?</a:t>
            </a:r>
            <a:br>
              <a:rPr lang="es-MX" sz="2000" dirty="0">
                <a:solidFill>
                  <a:schemeClr val="tx1"/>
                </a:solidFill>
              </a:rPr>
            </a:br>
            <a:br>
              <a:rPr lang="es-MX" sz="2000" dirty="0">
                <a:solidFill>
                  <a:schemeClr val="tx1"/>
                </a:solidFill>
              </a:rPr>
            </a:b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9" name="Google Shape;323;p46">
            <a:extLst>
              <a:ext uri="{FF2B5EF4-FFF2-40B4-BE49-F238E27FC236}">
                <a16:creationId xmlns:a16="http://schemas.microsoft.com/office/drawing/2014/main" id="{92BD1D73-8D1F-1644-BF26-C25B248A5B9B}"/>
              </a:ext>
            </a:extLst>
          </p:cNvPr>
          <p:cNvSpPr txBox="1">
            <a:spLocks/>
          </p:cNvSpPr>
          <p:nvPr/>
        </p:nvSpPr>
        <p:spPr>
          <a:xfrm>
            <a:off x="2139448" y="1767168"/>
            <a:ext cx="5358631" cy="80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342900" indent="-342900" algn="l">
              <a:buFont typeface="+mj-lt"/>
              <a:buAutoNum type="alphaUcPeriod"/>
            </a:pPr>
            <a:r>
              <a:rPr lang="es-MX" dirty="0"/>
              <a:t>Esta mejor balanceado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s-MX" dirty="0"/>
              <a:t>Tiene mejores tiempos de inserción y eliminación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s-MX" dirty="0"/>
              <a:t>Tiene mejor tiempo de búsqueda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MX" sz="2000" dirty="0">
                <a:solidFill>
                  <a:schemeClr val="tx1"/>
                </a:solidFill>
              </a:rPr>
              <a:t>¿cuáles son las ventajas de un </a:t>
            </a:r>
            <a:r>
              <a:rPr lang="es-MX" sz="2000" dirty="0">
                <a:solidFill>
                  <a:srgbClr val="FF0000"/>
                </a:solidFill>
              </a:rPr>
              <a:t>red</a:t>
            </a:r>
            <a:r>
              <a:rPr lang="es-MX" sz="2000" dirty="0">
                <a:solidFill>
                  <a:schemeClr val="tx1"/>
                </a:solidFill>
              </a:rPr>
              <a:t>-black sobre un AVL?</a:t>
            </a:r>
            <a:br>
              <a:rPr lang="es-MX" sz="2000" dirty="0">
                <a:solidFill>
                  <a:schemeClr val="tx1"/>
                </a:solidFill>
              </a:rPr>
            </a:br>
            <a:br>
              <a:rPr lang="es-MX" sz="2000" dirty="0">
                <a:solidFill>
                  <a:schemeClr val="tx1"/>
                </a:solidFill>
              </a:rPr>
            </a:b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9" name="Google Shape;323;p46">
            <a:extLst>
              <a:ext uri="{FF2B5EF4-FFF2-40B4-BE49-F238E27FC236}">
                <a16:creationId xmlns:a16="http://schemas.microsoft.com/office/drawing/2014/main" id="{92BD1D73-8D1F-1644-BF26-C25B248A5B9B}"/>
              </a:ext>
            </a:extLst>
          </p:cNvPr>
          <p:cNvSpPr txBox="1">
            <a:spLocks/>
          </p:cNvSpPr>
          <p:nvPr/>
        </p:nvSpPr>
        <p:spPr>
          <a:xfrm>
            <a:off x="2139448" y="1767168"/>
            <a:ext cx="5358631" cy="80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Quicksand Light"/>
              <a:buNone/>
              <a:defRPr sz="1600" b="0" i="0" u="none" strike="noStrike" cap="none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342900" indent="-342900" algn="l">
              <a:buFont typeface="+mj-lt"/>
              <a:buAutoNum type="alphaUcPeriod"/>
            </a:pPr>
            <a:r>
              <a:rPr lang="es-MX" dirty="0"/>
              <a:t>Esta mejor balanceado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s-MX" dirty="0"/>
              <a:t>Tiene mejores tiempos de inserción y eliminación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s-MX" dirty="0"/>
              <a:t>Tiene mejor tiempo de búsqueda</a:t>
            </a:r>
          </a:p>
        </p:txBody>
      </p:sp>
    </p:spTree>
    <p:extLst>
      <p:ext uri="{BB962C8B-B14F-4D97-AF65-F5344CB8AC3E}">
        <p14:creationId xmlns:p14="http://schemas.microsoft.com/office/powerpoint/2010/main" val="31865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 txBox="1">
            <a:spLocks noGrp="1"/>
          </p:cNvSpPr>
          <p:nvPr>
            <p:ph type="title"/>
          </p:nvPr>
        </p:nvSpPr>
        <p:spPr>
          <a:xfrm>
            <a:off x="726225" y="438118"/>
            <a:ext cx="76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Red-Black Trees</a:t>
            </a:r>
            <a:endParaRPr dirty="0"/>
          </a:p>
        </p:txBody>
      </p:sp>
      <p:sp>
        <p:nvSpPr>
          <p:cNvPr id="137" name="Google Shape;137;p33"/>
          <p:cNvSpPr txBox="1">
            <a:spLocks noGrp="1"/>
          </p:cNvSpPr>
          <p:nvPr>
            <p:ph type="body" idx="1"/>
          </p:nvPr>
        </p:nvSpPr>
        <p:spPr>
          <a:xfrm>
            <a:off x="762400" y="1043483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30394B"/>
                </a:solidFill>
              </a:rPr>
              <a:t> </a:t>
            </a:r>
            <a:endParaRPr dirty="0">
              <a:solidFill>
                <a:srgbClr val="30394B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Font typeface="Quicksand"/>
              <a:buAutoNum type="arabicPeriod"/>
            </a:pPr>
            <a:r>
              <a:rPr lang="es-ES_tradnl" dirty="0">
                <a:solidFill>
                  <a:srgbClr val="30394B"/>
                </a:solidFill>
              </a:rPr>
              <a:t>También es un árbol “auto-balanceado”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Font typeface="Quicksand"/>
              <a:buAutoNum type="arabicPeriod"/>
            </a:pPr>
            <a:r>
              <a:rPr lang="es-ES_tradnl" dirty="0">
                <a:solidFill>
                  <a:srgbClr val="30394B"/>
                </a:solidFill>
              </a:rPr>
              <a:t>No tiene un requisito de </a:t>
            </a:r>
            <a:r>
              <a:rPr lang="es-ES_tradnl" b="1" dirty="0">
                <a:solidFill>
                  <a:schemeClr val="accent1"/>
                </a:solidFill>
              </a:rPr>
              <a:t>e</a:t>
            </a:r>
            <a:r>
              <a:rPr lang="es-ES_tradnl" b="1" dirty="0">
                <a:solidFill>
                  <a:schemeClr val="accent1"/>
                </a:solidFill>
                <a:uFill>
                  <a:noFill/>
                </a:uFill>
              </a:rPr>
              <a:t>quilibrio</a:t>
            </a:r>
            <a:r>
              <a:rPr lang="es-ES_tradnl" b="1" dirty="0">
                <a:solidFill>
                  <a:schemeClr val="accent1"/>
                </a:solidFill>
                <a:uFill>
                  <a:noFill/>
                </a:uFill>
                <a:hlinkClick r:id="" action="ppaction://noaction"/>
              </a:rPr>
              <a:t> </a:t>
            </a:r>
            <a:r>
              <a:rPr lang="es-ES_tradnl" b="1" dirty="0">
                <a:solidFill>
                  <a:schemeClr val="tx1"/>
                </a:solidFill>
                <a:uFill>
                  <a:noFill/>
                </a:uFill>
              </a:rPr>
              <a:t>tan rígido</a:t>
            </a:r>
            <a:r>
              <a:rPr lang="es-ES_tradnl" dirty="0">
                <a:solidFill>
                  <a:srgbClr val="30394B"/>
                </a:solidFill>
              </a:rPr>
              <a:t>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Font typeface="Quicksand"/>
              <a:buAutoNum type="arabicPeriod"/>
            </a:pPr>
            <a:r>
              <a:rPr lang="es-ES_tradnl" dirty="0">
                <a:solidFill>
                  <a:srgbClr val="30394B"/>
                </a:solidFill>
              </a:rPr>
              <a:t>La búsqueda en promedio es </a:t>
            </a:r>
            <a:r>
              <a:rPr lang="es-ES_tradnl" b="1" dirty="0">
                <a:solidFill>
                  <a:schemeClr val="accent1"/>
                </a:solidFill>
                <a:uFill>
                  <a:noFill/>
                </a:uFill>
                <a:hlinkClick r:id="" action="ppaction://noaction"/>
              </a:rPr>
              <a:t>más lenta</a:t>
            </a:r>
            <a:r>
              <a:rPr lang="es-ES_tradnl" b="1" dirty="0">
                <a:solidFill>
                  <a:schemeClr val="accent1"/>
                </a:solidFill>
                <a:uFill>
                  <a:noFill/>
                </a:uFill>
              </a:rPr>
              <a:t> que el AVL</a:t>
            </a:r>
            <a:endParaRPr lang="es-ES_tradnl" dirty="0">
              <a:solidFill>
                <a:srgbClr val="30394B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Font typeface="Quicksand"/>
              <a:buAutoNum type="arabicPeriod"/>
            </a:pPr>
            <a:r>
              <a:rPr lang="es-ES_tradnl" dirty="0">
                <a:solidFill>
                  <a:srgbClr val="30394B"/>
                </a:solidFill>
              </a:rPr>
              <a:t>La  </a:t>
            </a:r>
            <a:r>
              <a:rPr lang="es-ES_tradnl" b="1" dirty="0">
                <a:solidFill>
                  <a:schemeClr val="accent1"/>
                </a:solidFill>
                <a:uFill>
                  <a:noFill/>
                </a:uFill>
              </a:rPr>
              <a:t>inserción</a:t>
            </a:r>
            <a:r>
              <a:rPr lang="es-ES_tradnl" dirty="0">
                <a:solidFill>
                  <a:srgbClr val="FF0000"/>
                </a:solidFill>
                <a:uFill>
                  <a:noFill/>
                </a:uFill>
                <a:hlinkClick r:id="" action="ppaction://noaction"/>
              </a:rPr>
              <a:t> </a:t>
            </a:r>
            <a:r>
              <a:rPr lang="es-ES_tradnl" dirty="0">
                <a:solidFill>
                  <a:schemeClr val="tx1"/>
                </a:solidFill>
                <a:uFill>
                  <a:noFill/>
                </a:uFill>
              </a:rPr>
              <a:t>y eliminación son más rápidas que el AVL</a:t>
            </a:r>
            <a:endParaRPr lang="es-ES_tradn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295" y="806453"/>
            <a:ext cx="6478519" cy="374016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Red-Black Trees</a:t>
            </a:r>
            <a:endParaRPr dirty="0"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 rot="5400000">
            <a:off x="1054408" y="1313533"/>
            <a:ext cx="1598424" cy="15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B3F4E0-6518-E344-AABA-6CDBC62D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91" y="1638823"/>
            <a:ext cx="3913272" cy="227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00660" y="1475901"/>
            <a:ext cx="893851" cy="82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527" y="1527900"/>
            <a:ext cx="781650" cy="7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idea</a:t>
            </a:r>
            <a:endParaRPr dirty="0"/>
          </a:p>
        </p:txBody>
      </p:sp>
      <p:sp>
        <p:nvSpPr>
          <p:cNvPr id="147" name="Google Shape;147;p34"/>
          <p:cNvSpPr txBox="1">
            <a:spLocks noGrp="1"/>
          </p:cNvSpPr>
          <p:nvPr>
            <p:ph type="subTitle" idx="4"/>
          </p:nvPr>
        </p:nvSpPr>
        <p:spPr>
          <a:xfrm>
            <a:off x="5729073" y="1421314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/>
              <a:t>Dependiendo del color de los nodos circundantes, se rotan o se vuelven a pintar</a:t>
            </a:r>
          </a:p>
        </p:txBody>
      </p:sp>
      <p:sp>
        <p:nvSpPr>
          <p:cNvPr id="149" name="Google Shape;149;p34"/>
          <p:cNvSpPr txBox="1">
            <a:spLocks noGrp="1"/>
          </p:cNvSpPr>
          <p:nvPr>
            <p:ph type="subTitle" idx="2"/>
          </p:nvPr>
        </p:nvSpPr>
        <p:spPr>
          <a:xfrm>
            <a:off x="1745249" y="1567031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/>
              <a:t>Todos los nodos son </a:t>
            </a:r>
            <a:r>
              <a:rPr lang="es-ES_tradnl">
                <a:solidFill>
                  <a:srgbClr val="FF0000"/>
                </a:solidFill>
              </a:rPr>
              <a:t>rojos</a:t>
            </a:r>
            <a:r>
              <a:rPr lang="es-ES_tradnl"/>
              <a:t> o </a:t>
            </a:r>
            <a:r>
              <a:rPr lang="es-ES_tradnl">
                <a:solidFill>
                  <a:schemeClr val="tx1"/>
                </a:solidFill>
              </a:rPr>
              <a:t>negros</a:t>
            </a:r>
          </a:p>
        </p:txBody>
      </p:sp>
      <p:sp>
        <p:nvSpPr>
          <p:cNvPr id="151" name="Google Shape;151;p34"/>
          <p:cNvSpPr txBox="1">
            <a:spLocks noGrp="1"/>
          </p:cNvSpPr>
          <p:nvPr>
            <p:ph type="subTitle" idx="6"/>
          </p:nvPr>
        </p:nvSpPr>
        <p:spPr>
          <a:xfrm>
            <a:off x="1745249" y="3086378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/>
              <a:t>Los nodos recién insertados son </a:t>
            </a:r>
            <a:r>
              <a:rPr lang="es-ES_tradnl" b="1">
                <a:solidFill>
                  <a:srgbClr val="FF0000"/>
                </a:solidFill>
              </a:rPr>
              <a:t>rojos</a:t>
            </a:r>
          </a:p>
        </p:txBody>
      </p:sp>
      <p:sp>
        <p:nvSpPr>
          <p:cNvPr id="152" name="Google Shape;152;p34"/>
          <p:cNvSpPr txBox="1">
            <a:spLocks noGrp="1"/>
          </p:cNvSpPr>
          <p:nvPr>
            <p:ph type="title" idx="7"/>
          </p:nvPr>
        </p:nvSpPr>
        <p:spPr>
          <a:xfrm>
            <a:off x="988753" y="1603788"/>
            <a:ext cx="5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01</a:t>
            </a:r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14"/>
          </p:nvPr>
        </p:nvSpPr>
        <p:spPr>
          <a:xfrm>
            <a:off x="5694511" y="3033612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/>
              <a:t>El arbol resultante puede no estar perfectamente balanceado, pero garantiza O(log n) en la búsqueda.</a:t>
            </a:r>
          </a:p>
        </p:txBody>
      </p:sp>
      <p:sp>
        <p:nvSpPr>
          <p:cNvPr id="155" name="Google Shape;155;p34"/>
          <p:cNvSpPr txBox="1">
            <a:spLocks noGrp="1"/>
          </p:cNvSpPr>
          <p:nvPr>
            <p:ph type="title" idx="9"/>
          </p:nvPr>
        </p:nvSpPr>
        <p:spPr>
          <a:xfrm>
            <a:off x="947353" y="3107095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02</a:t>
            </a:r>
          </a:p>
        </p:txBody>
      </p:sp>
      <p:sp>
        <p:nvSpPr>
          <p:cNvPr id="156" name="Google Shape;156;p34"/>
          <p:cNvSpPr txBox="1">
            <a:spLocks noGrp="1"/>
          </p:cNvSpPr>
          <p:nvPr>
            <p:ph type="title" idx="8"/>
          </p:nvPr>
        </p:nvSpPr>
        <p:spPr>
          <a:xfrm>
            <a:off x="4947136" y="1603788"/>
            <a:ext cx="60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03</a:t>
            </a:r>
          </a:p>
        </p:txBody>
      </p:sp>
      <p:pic>
        <p:nvPicPr>
          <p:cNvPr id="157" name="Google Shape;1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858967" y="3033612"/>
            <a:ext cx="777239" cy="719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 txBox="1">
            <a:spLocks noGrp="1"/>
          </p:cNvSpPr>
          <p:nvPr>
            <p:ph type="title" idx="15"/>
          </p:nvPr>
        </p:nvSpPr>
        <p:spPr>
          <a:xfrm>
            <a:off x="4923586" y="3107095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1635750" y="3139363"/>
            <a:ext cx="5872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O (log n)</a:t>
            </a:r>
            <a:endParaRPr sz="3200" dirty="0"/>
          </a:p>
        </p:txBody>
      </p:sp>
      <p:sp>
        <p:nvSpPr>
          <p:cNvPr id="170" name="Google Shape;170;p36"/>
          <p:cNvSpPr txBox="1">
            <a:spLocks noGrp="1"/>
          </p:cNvSpPr>
          <p:nvPr>
            <p:ph type="subTitle" idx="1"/>
          </p:nvPr>
        </p:nvSpPr>
        <p:spPr>
          <a:xfrm>
            <a:off x="2003675" y="1501338"/>
            <a:ext cx="5136600" cy="1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/>
              <a:t>En la búsqueda, inserción y eliminación garantiza un costo en el peor de los casos 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33200" y="1217075"/>
            <a:ext cx="6477600" cy="32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4776" y="781698"/>
            <a:ext cx="1698350" cy="157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2082750" y="1693075"/>
            <a:ext cx="4978500" cy="20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2 log (n+1)</a:t>
            </a:r>
            <a:endParaRPr sz="6600" dirty="0"/>
          </a:p>
        </p:txBody>
      </p:sp>
      <p:sp>
        <p:nvSpPr>
          <p:cNvPr id="178" name="Google Shape;178;p37"/>
          <p:cNvSpPr txBox="1">
            <a:spLocks noGrp="1"/>
          </p:cNvSpPr>
          <p:nvPr>
            <p:ph type="title" idx="2"/>
          </p:nvPr>
        </p:nvSpPr>
        <p:spPr>
          <a:xfrm>
            <a:off x="1232452" y="905300"/>
            <a:ext cx="6578348" cy="10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400"/>
              <a:t>Aunque no esta perfectamente equilibrado                                su altura máxima será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6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Los nodos se rotan o </a:t>
            </a:r>
            <a:r>
              <a:rPr lang="es-ES_tradnl" u="sng" dirty="0"/>
              <a:t>repintan</a:t>
            </a:r>
            <a:r>
              <a:rPr lang="es-ES_tradnl" dirty="0"/>
              <a:t> de acuerdo a:</a:t>
            </a:r>
          </a:p>
        </p:txBody>
      </p:sp>
      <p:sp>
        <p:nvSpPr>
          <p:cNvPr id="915" name="Google Shape;915;p66"/>
          <p:cNvSpPr txBox="1">
            <a:spLocks noGrp="1"/>
          </p:cNvSpPr>
          <p:nvPr>
            <p:ph type="subTitle" idx="1"/>
          </p:nvPr>
        </p:nvSpPr>
        <p:spPr>
          <a:xfrm>
            <a:off x="4231725" y="2018350"/>
            <a:ext cx="3837000" cy="16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icksand Light"/>
              <a:buChar char="●"/>
            </a:pPr>
            <a:r>
              <a:rPr lang="es-ES" dirty="0">
                <a:uFill>
                  <a:noFill/>
                </a:uFill>
              </a:rPr>
              <a:t>Todos los nodos </a:t>
            </a:r>
            <a:r>
              <a:rPr lang="es-ES" dirty="0">
                <a:solidFill>
                  <a:srgbClr val="FF0000"/>
                </a:solidFill>
                <a:uFill>
                  <a:noFill/>
                </a:uFill>
              </a:rPr>
              <a:t>rojos</a:t>
            </a:r>
            <a:r>
              <a:rPr lang="es-ES" dirty="0">
                <a:uFill>
                  <a:noFill/>
                </a:uFill>
              </a:rPr>
              <a:t> deben de tener solo hijos </a:t>
            </a:r>
            <a:r>
              <a:rPr lang="es-ES" b="1" dirty="0">
                <a:solidFill>
                  <a:schemeClr val="tx1"/>
                </a:solidFill>
                <a:uFill>
                  <a:noFill/>
                </a:uFill>
              </a:rPr>
              <a:t>negros</a:t>
            </a:r>
            <a:endParaRPr b="1" dirty="0">
              <a:solidFill>
                <a:schemeClr val="tx1"/>
              </a:solidFill>
            </a:endParaRPr>
          </a:p>
          <a:p>
            <a:pPr lvl="0">
              <a:buClr>
                <a:schemeClr val="lt2"/>
              </a:buClr>
              <a:buFont typeface="Quicksand Light"/>
              <a:buChar char="●"/>
            </a:pPr>
            <a:r>
              <a:rPr lang="es-MX" dirty="0">
                <a:uFill>
                  <a:noFill/>
                </a:uFill>
              </a:rPr>
              <a:t>No importa dónde se encuentre en el árbol, cada camino hacia una hoja debe pasar por el mismo número de nodos negros.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693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Inserción</a:t>
            </a:r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1"/>
          </p:nvPr>
        </p:nvSpPr>
        <p:spPr>
          <a:xfrm>
            <a:off x="3841425" y="1509325"/>
            <a:ext cx="46170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s-ES" dirty="0"/>
              <a:t>Buscar el lugar que le corresponde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s-ES" dirty="0"/>
              <a:t>Almacenar (como en el ABB)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s-ES" dirty="0"/>
              <a:t>Píntalo de </a:t>
            </a:r>
            <a:r>
              <a:rPr lang="es-ES" dirty="0">
                <a:solidFill>
                  <a:srgbClr val="FF0000"/>
                </a:solidFill>
              </a:rPr>
              <a:t>rojo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s-ES" dirty="0">
                <a:solidFill>
                  <a:srgbClr val="FF0000"/>
                </a:solidFill>
              </a:rPr>
              <a:t>Evaluación y rotaciones.</a:t>
            </a:r>
            <a:endParaRPr lang="es-ES" dirty="0">
              <a:solidFill>
                <a:schemeClr val="tx1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1</a:t>
            </a:r>
            <a:endParaRPr dirty="0"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1"/>
          </p:nvPr>
        </p:nvSpPr>
        <p:spPr>
          <a:xfrm>
            <a:off x="3841425" y="1509325"/>
            <a:ext cx="46170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s-ES" dirty="0"/>
              <a:t>El padre es negro.</a:t>
            </a:r>
            <a:endParaRPr lang="es-ES" dirty="0">
              <a:solidFill>
                <a:schemeClr val="tx1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</a:pPr>
            <a:endParaRPr dirty="0"/>
          </a:p>
        </p:txBody>
      </p:sp>
      <p:sp>
        <p:nvSpPr>
          <p:cNvPr id="4" name="Google Shape;1179;p71">
            <a:extLst>
              <a:ext uri="{FF2B5EF4-FFF2-40B4-BE49-F238E27FC236}">
                <a16:creationId xmlns:a16="http://schemas.microsoft.com/office/drawing/2014/main" id="{D4D99DE0-DE18-A744-826C-92782FC2836F}"/>
              </a:ext>
            </a:extLst>
          </p:cNvPr>
          <p:cNvSpPr/>
          <p:nvPr/>
        </p:nvSpPr>
        <p:spPr>
          <a:xfrm>
            <a:off x="4988962" y="2424836"/>
            <a:ext cx="624659" cy="469440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A3FCA8-8DB5-9243-A42C-C9BBFDEA4EB4}"/>
              </a:ext>
            </a:extLst>
          </p:cNvPr>
          <p:cNvSpPr txBox="1"/>
          <p:nvPr/>
        </p:nvSpPr>
        <p:spPr>
          <a:xfrm>
            <a:off x="6019138" y="2524043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 hay que hacer nada</a:t>
            </a:r>
          </a:p>
        </p:txBody>
      </p:sp>
    </p:spTree>
    <p:extLst>
      <p:ext uri="{BB962C8B-B14F-4D97-AF65-F5344CB8AC3E}">
        <p14:creationId xmlns:p14="http://schemas.microsoft.com/office/powerpoint/2010/main" val="2483668602"/>
      </p:ext>
    </p:extLst>
  </p:cSld>
  <p:clrMapOvr>
    <a:masterClrMapping/>
  </p:clrMapOvr>
</p:sld>
</file>

<file path=ppt/theme/theme1.xml><?xml version="1.0" encoding="utf-8"?>
<a:theme xmlns:a="http://schemas.openxmlformats.org/drawingml/2006/main" name="Puress Onlin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5344C"/>
      </a:lt2>
      <a:accent1>
        <a:srgbClr val="E5344C"/>
      </a:accent1>
      <a:accent2>
        <a:srgbClr val="FF9900"/>
      </a:accent2>
      <a:accent3>
        <a:srgbClr val="FF9900"/>
      </a:accent3>
      <a:accent4>
        <a:srgbClr val="E06666"/>
      </a:accent4>
      <a:accent5>
        <a:srgbClr val="F6B26B"/>
      </a:accent5>
      <a:accent6>
        <a:srgbClr val="EA999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523</Words>
  <Application>Microsoft Macintosh PowerPoint</Application>
  <PresentationFormat>Presentación en pantalla (16:9)</PresentationFormat>
  <Paragraphs>72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Quicksand</vt:lpstr>
      <vt:lpstr>Pacifico</vt:lpstr>
      <vt:lpstr>Livvic</vt:lpstr>
      <vt:lpstr>Quicksand Light</vt:lpstr>
      <vt:lpstr>Roboto Condensed Light</vt:lpstr>
      <vt:lpstr>Puress Online by Slidesgo</vt:lpstr>
      <vt:lpstr>Red-Black Trees</vt:lpstr>
      <vt:lpstr>Red-Black Trees</vt:lpstr>
      <vt:lpstr>Red-Black Trees</vt:lpstr>
      <vt:lpstr>La idea</vt:lpstr>
      <vt:lpstr>O (log n)</vt:lpstr>
      <vt:lpstr>2 log (n+1)</vt:lpstr>
      <vt:lpstr>Los nodos se rotan o repintan de acuerdo a:</vt:lpstr>
      <vt:lpstr>Inserción</vt:lpstr>
      <vt:lpstr>Caso 1</vt:lpstr>
      <vt:lpstr>Caso 2</vt:lpstr>
      <vt:lpstr>Caso 3</vt:lpstr>
      <vt:lpstr>Caso 4</vt:lpstr>
      <vt:lpstr>Caso 4</vt:lpstr>
      <vt:lpstr>Ejercicio</vt:lpstr>
      <vt:lpstr>Ejercicio</vt:lpstr>
      <vt:lpstr>Si tienen el mismo numero de nodos  ¿cual busca mas rapido?</vt:lpstr>
      <vt:lpstr>¿cuáles son las ventajas de un red-black sobre un BST estándar?  </vt:lpstr>
      <vt:lpstr>¿cuáles son las ventajas de un red-black sobre un AVL?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</dc:title>
  <cp:lastModifiedBy>Leticia Mendez</cp:lastModifiedBy>
  <cp:revision>13</cp:revision>
  <cp:lastPrinted>2020-09-10T20:04:58Z</cp:lastPrinted>
  <dcterms:modified xsi:type="dcterms:W3CDTF">2020-09-10T20:05:03Z</dcterms:modified>
</cp:coreProperties>
</file>