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4" r:id="rId1"/>
  </p:sldMasterIdLst>
  <p:notesMasterIdLst>
    <p:notesMasterId r:id="rId69"/>
  </p:notesMasterIdLst>
  <p:sldIdLst>
    <p:sldId id="256" r:id="rId2"/>
    <p:sldId id="280" r:id="rId3"/>
    <p:sldId id="266" r:id="rId4"/>
    <p:sldId id="260" r:id="rId5"/>
    <p:sldId id="258" r:id="rId6"/>
    <p:sldId id="306" r:id="rId7"/>
    <p:sldId id="265" r:id="rId8"/>
    <p:sldId id="307" r:id="rId9"/>
    <p:sldId id="308" r:id="rId10"/>
    <p:sldId id="268" r:id="rId11"/>
    <p:sldId id="261" r:id="rId12"/>
    <p:sldId id="262" r:id="rId13"/>
    <p:sldId id="325" r:id="rId14"/>
    <p:sldId id="257" r:id="rId15"/>
    <p:sldId id="309" r:id="rId16"/>
    <p:sldId id="259" r:id="rId17"/>
    <p:sldId id="278" r:id="rId18"/>
    <p:sldId id="263" r:id="rId19"/>
    <p:sldId id="270" r:id="rId20"/>
    <p:sldId id="327" r:id="rId21"/>
    <p:sldId id="329" r:id="rId22"/>
    <p:sldId id="330" r:id="rId23"/>
    <p:sldId id="331" r:id="rId24"/>
    <p:sldId id="267" r:id="rId25"/>
    <p:sldId id="332" r:id="rId26"/>
    <p:sldId id="333" r:id="rId27"/>
    <p:sldId id="334" r:id="rId28"/>
    <p:sldId id="335" r:id="rId29"/>
    <p:sldId id="336" r:id="rId30"/>
    <p:sldId id="337" r:id="rId31"/>
    <p:sldId id="339" r:id="rId32"/>
    <p:sldId id="338" r:id="rId33"/>
    <p:sldId id="340" r:id="rId34"/>
    <p:sldId id="341" r:id="rId35"/>
    <p:sldId id="343" r:id="rId36"/>
    <p:sldId id="342" r:id="rId37"/>
    <p:sldId id="346" r:id="rId38"/>
    <p:sldId id="345" r:id="rId39"/>
    <p:sldId id="314" r:id="rId40"/>
    <p:sldId id="315" r:id="rId41"/>
    <p:sldId id="316" r:id="rId42"/>
    <p:sldId id="285" r:id="rId43"/>
    <p:sldId id="264" r:id="rId44"/>
    <p:sldId id="271" r:id="rId45"/>
    <p:sldId id="269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286" r:id="rId6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7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921962-3B4C-408F-8C77-42631074544B}">
  <a:tblStyle styleId="{4E921962-3B4C-408F-8C77-426310745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5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n%C3%A1lisis_de_algoritmo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s.wikipedia.org/wiki/Estructura_de_datos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a61d271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a61d271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a61d2712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a61d2712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a61d271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a61d271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a0076b5af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a0076b5af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518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61d271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61d271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61d271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61d271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817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a61d2712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a61d2712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a61d2712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a61d2712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a61d271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a61d271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a61d2712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a61d2712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a61d2712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8a61d2712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Premio ACM  + Hopcrof 1986 logros fundamentales en el diseño y </a:t>
            </a:r>
            <a:r>
              <a:rPr lang="es-MX" dirty="0">
                <a:hlinkClick r:id="rId3" tooltip="Análisis de algoritmos"/>
              </a:rPr>
              <a:t>análisis de algoritmos</a:t>
            </a:r>
            <a:r>
              <a:rPr lang="es-MX" dirty="0"/>
              <a:t> y </a:t>
            </a:r>
            <a:r>
              <a:rPr lang="es-MX" dirty="0">
                <a:hlinkClick r:id="rId4" tooltip="Estructura de datos"/>
              </a:rPr>
              <a:t>estructuras de datos</a:t>
            </a:r>
            <a:r>
              <a:rPr lang="es-MX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671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720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990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522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a61d2712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a61d2712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362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844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941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326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29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a61d2712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a61d2712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815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106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104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257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7564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592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512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483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61d271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61d271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976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a61d2712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8a61d2712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a61d271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a61d271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a61d2712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a61d2712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a61d2712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a61d2712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849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9660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1539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3267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9198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5528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25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61d2712d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61d2712d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2482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720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3680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1972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2532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888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8605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7440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1482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52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a61d2712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a61d2712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8047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0725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7920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945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61d271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61d271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4309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a61d2712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a61d2712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a61d2712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a61d2712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a61d2712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a61d2712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48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a61d2712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a61d2712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61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2025" y="478025"/>
            <a:ext cx="6503400" cy="9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30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209675" y="1619975"/>
            <a:ext cx="6916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100" b="1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069675" y="3286900"/>
            <a:ext cx="3062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972075" y="392750"/>
            <a:ext cx="33774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664060" y="1657574"/>
            <a:ext cx="15576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2"/>
          </p:nvPr>
        </p:nvSpPr>
        <p:spPr>
          <a:xfrm>
            <a:off x="5764160" y="1675124"/>
            <a:ext cx="12177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3"/>
          </p:nvPr>
        </p:nvSpPr>
        <p:spPr>
          <a:xfrm>
            <a:off x="2711698" y="3274261"/>
            <a:ext cx="10224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"/>
          </p:nvPr>
        </p:nvSpPr>
        <p:spPr>
          <a:xfrm>
            <a:off x="5912910" y="3250085"/>
            <a:ext cx="1164900" cy="5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5"/>
          </p:nvPr>
        </p:nvSpPr>
        <p:spPr>
          <a:xfrm>
            <a:off x="2756173" y="2029661"/>
            <a:ext cx="19851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6"/>
          </p:nvPr>
        </p:nvSpPr>
        <p:spPr>
          <a:xfrm>
            <a:off x="5857585" y="2029661"/>
            <a:ext cx="1831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7"/>
          </p:nvPr>
        </p:nvSpPr>
        <p:spPr>
          <a:xfrm>
            <a:off x="2756185" y="3651964"/>
            <a:ext cx="19851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8"/>
          </p:nvPr>
        </p:nvSpPr>
        <p:spPr>
          <a:xfrm>
            <a:off x="5857585" y="3651986"/>
            <a:ext cx="20529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2928500" y="1626000"/>
            <a:ext cx="3162600" cy="18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929825" y="3503775"/>
            <a:ext cx="3109800" cy="5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-57200" y="715550"/>
            <a:ext cx="9198900" cy="3814475"/>
            <a:chOff x="-57200" y="715550"/>
            <a:chExt cx="9198900" cy="3814475"/>
          </a:xfrm>
        </p:grpSpPr>
        <p:sp>
          <p:nvSpPr>
            <p:cNvPr id="74" name="Google Shape;74;p15"/>
            <p:cNvSpPr/>
            <p:nvPr/>
          </p:nvSpPr>
          <p:spPr>
            <a:xfrm rot="10800000">
              <a:off x="898900" y="718825"/>
              <a:ext cx="93000" cy="374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5400000">
              <a:off x="421300" y="3959425"/>
              <a:ext cx="92100" cy="1049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5400000">
              <a:off x="4974250" y="-3359800"/>
              <a:ext cx="92100" cy="82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6"/>
          <p:cNvGrpSpPr/>
          <p:nvPr/>
        </p:nvGrpSpPr>
        <p:grpSpPr>
          <a:xfrm>
            <a:off x="-625" y="-4731"/>
            <a:ext cx="9143904" cy="5143520"/>
            <a:chOff x="234850" y="846675"/>
            <a:chExt cx="7147025" cy="4018375"/>
          </a:xfrm>
        </p:grpSpPr>
        <p:sp>
          <p:nvSpPr>
            <p:cNvPr id="79" name="Google Shape;79;p16"/>
            <p:cNvSpPr/>
            <p:nvPr/>
          </p:nvSpPr>
          <p:spPr>
            <a:xfrm>
              <a:off x="235125" y="846675"/>
              <a:ext cx="3877300" cy="1247200"/>
            </a:xfrm>
            <a:custGeom>
              <a:avLst/>
              <a:gdLst/>
              <a:ahLst/>
              <a:cxnLst/>
              <a:rect l="l" t="t" r="r" b="b"/>
              <a:pathLst>
                <a:path w="155092" h="49888" extrusionOk="0">
                  <a:moveTo>
                    <a:pt x="1" y="0"/>
                  </a:moveTo>
                  <a:lnTo>
                    <a:pt x="1" y="49887"/>
                  </a:lnTo>
                  <a:lnTo>
                    <a:pt x="155092" y="49887"/>
                  </a:lnTo>
                  <a:lnTo>
                    <a:pt x="155092" y="0"/>
                  </a:lnTo>
                  <a:close/>
                </a:path>
              </a:pathLst>
            </a:custGeom>
            <a:solidFill>
              <a:srgbClr val="D022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112400" y="846675"/>
              <a:ext cx="1770500" cy="1770175"/>
            </a:xfrm>
            <a:custGeom>
              <a:avLst/>
              <a:gdLst/>
              <a:ahLst/>
              <a:cxnLst/>
              <a:rect l="l" t="t" r="r" b="b"/>
              <a:pathLst>
                <a:path w="70820" h="70807" extrusionOk="0">
                  <a:moveTo>
                    <a:pt x="1" y="0"/>
                  </a:moveTo>
                  <a:lnTo>
                    <a:pt x="1" y="70806"/>
                  </a:lnTo>
                  <a:lnTo>
                    <a:pt x="70819" y="70806"/>
                  </a:lnTo>
                  <a:lnTo>
                    <a:pt x="70819" y="0"/>
                  </a:lnTo>
                  <a:close/>
                </a:path>
              </a:pathLst>
            </a:custGeom>
            <a:solidFill>
              <a:srgbClr val="EEC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883175" y="846675"/>
              <a:ext cx="1495725" cy="1770175"/>
            </a:xfrm>
            <a:custGeom>
              <a:avLst/>
              <a:gdLst/>
              <a:ahLst/>
              <a:cxnLst/>
              <a:rect l="l" t="t" r="r" b="b"/>
              <a:pathLst>
                <a:path w="59829" h="70807" extrusionOk="0">
                  <a:moveTo>
                    <a:pt x="0" y="0"/>
                  </a:moveTo>
                  <a:lnTo>
                    <a:pt x="0" y="70806"/>
                  </a:lnTo>
                  <a:lnTo>
                    <a:pt x="59829" y="70806"/>
                  </a:lnTo>
                  <a:lnTo>
                    <a:pt x="598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868975" y="980300"/>
              <a:ext cx="2243450" cy="1113575"/>
            </a:xfrm>
            <a:custGeom>
              <a:avLst/>
              <a:gdLst/>
              <a:ahLst/>
              <a:cxnLst/>
              <a:rect l="l" t="t" r="r" b="b"/>
              <a:pathLst>
                <a:path w="89738" h="44543" extrusionOk="0">
                  <a:moveTo>
                    <a:pt x="44815" y="1"/>
                  </a:moveTo>
                  <a:cubicBezTo>
                    <a:pt x="20003" y="1"/>
                    <a:pt x="0" y="19813"/>
                    <a:pt x="0" y="44411"/>
                  </a:cubicBezTo>
                  <a:lnTo>
                    <a:pt x="89738" y="44542"/>
                  </a:lnTo>
                  <a:cubicBezTo>
                    <a:pt x="89738" y="19944"/>
                    <a:pt x="69640" y="1"/>
                    <a:pt x="44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235125" y="2093850"/>
              <a:ext cx="1591900" cy="3300"/>
            </a:xfrm>
            <a:custGeom>
              <a:avLst/>
              <a:gdLst/>
              <a:ahLst/>
              <a:cxnLst/>
              <a:rect l="l" t="t" r="r" b="b"/>
              <a:pathLst>
                <a:path w="63676" h="132" extrusionOk="0">
                  <a:moveTo>
                    <a:pt x="1" y="0"/>
                  </a:moveTo>
                  <a:lnTo>
                    <a:pt x="1" y="131"/>
                  </a:lnTo>
                  <a:lnTo>
                    <a:pt x="63676" y="0"/>
                  </a:lnTo>
                  <a:close/>
                </a:path>
              </a:pathLst>
            </a:custGeom>
            <a:solidFill>
              <a:srgbClr val="4A8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234850" y="2090575"/>
              <a:ext cx="3877275" cy="1259700"/>
            </a:xfrm>
            <a:custGeom>
              <a:avLst/>
              <a:gdLst/>
              <a:ahLst/>
              <a:cxnLst/>
              <a:rect l="l" t="t" r="r" b="b"/>
              <a:pathLst>
                <a:path w="155091" h="50388" extrusionOk="0">
                  <a:moveTo>
                    <a:pt x="65246" y="0"/>
                  </a:moveTo>
                  <a:cubicBezTo>
                    <a:pt x="65294" y="25087"/>
                    <a:pt x="44529" y="45482"/>
                    <a:pt x="18836" y="45530"/>
                  </a:cubicBezTo>
                  <a:cubicBezTo>
                    <a:pt x="18807" y="45530"/>
                    <a:pt x="18778" y="45530"/>
                    <a:pt x="18749" y="45530"/>
                  </a:cubicBezTo>
                  <a:cubicBezTo>
                    <a:pt x="12089" y="45530"/>
                    <a:pt x="5726" y="44161"/>
                    <a:pt x="0" y="41684"/>
                  </a:cubicBezTo>
                  <a:lnTo>
                    <a:pt x="0" y="50387"/>
                  </a:lnTo>
                  <a:lnTo>
                    <a:pt x="155091" y="50387"/>
                  </a:lnTo>
                  <a:lnTo>
                    <a:pt x="155091" y="0"/>
                  </a:lnTo>
                  <a:close/>
                </a:path>
              </a:pathLst>
            </a:custGeom>
            <a:solidFill>
              <a:srgbClr val="4A8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827000" y="2093850"/>
              <a:ext cx="39025" cy="25"/>
            </a:xfrm>
            <a:custGeom>
              <a:avLst/>
              <a:gdLst/>
              <a:ahLst/>
              <a:cxnLst/>
              <a:rect l="l" t="t" r="r" b="b"/>
              <a:pathLst>
                <a:path w="1561" h="1" extrusionOk="0">
                  <a:moveTo>
                    <a:pt x="1560" y="0"/>
                  </a:moveTo>
                  <a:lnTo>
                    <a:pt x="1" y="0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238125" y="2090575"/>
              <a:ext cx="1632350" cy="1138550"/>
            </a:xfrm>
            <a:custGeom>
              <a:avLst/>
              <a:gdLst/>
              <a:ahLst/>
              <a:cxnLst/>
              <a:rect l="l" t="t" r="r" b="b"/>
              <a:pathLst>
                <a:path w="65294" h="45542" extrusionOk="0">
                  <a:moveTo>
                    <a:pt x="63675" y="0"/>
                  </a:moveTo>
                  <a:lnTo>
                    <a:pt x="0" y="131"/>
                  </a:lnTo>
                  <a:lnTo>
                    <a:pt x="0" y="41696"/>
                  </a:lnTo>
                  <a:cubicBezTo>
                    <a:pt x="5738" y="44173"/>
                    <a:pt x="12078" y="45542"/>
                    <a:pt x="18761" y="45542"/>
                  </a:cubicBezTo>
                  <a:cubicBezTo>
                    <a:pt x="18790" y="45542"/>
                    <a:pt x="18819" y="45541"/>
                    <a:pt x="18848" y="45541"/>
                  </a:cubicBezTo>
                  <a:cubicBezTo>
                    <a:pt x="44517" y="45482"/>
                    <a:pt x="65294" y="25087"/>
                    <a:pt x="652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112400" y="2608775"/>
              <a:ext cx="3269475" cy="741200"/>
            </a:xfrm>
            <a:custGeom>
              <a:avLst/>
              <a:gdLst/>
              <a:ahLst/>
              <a:cxnLst/>
              <a:rect l="l" t="t" r="r" b="b"/>
              <a:pathLst>
                <a:path w="130779" h="29648" extrusionOk="0">
                  <a:moveTo>
                    <a:pt x="1" y="1"/>
                  </a:moveTo>
                  <a:lnTo>
                    <a:pt x="1" y="29647"/>
                  </a:lnTo>
                  <a:lnTo>
                    <a:pt x="130779" y="29647"/>
                  </a:lnTo>
                  <a:lnTo>
                    <a:pt x="130779" y="1"/>
                  </a:lnTo>
                  <a:close/>
                </a:path>
              </a:pathLst>
            </a:custGeom>
            <a:solidFill>
              <a:srgbClr val="D022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112400" y="2622475"/>
              <a:ext cx="3269475" cy="727500"/>
            </a:xfrm>
            <a:custGeom>
              <a:avLst/>
              <a:gdLst/>
              <a:ahLst/>
              <a:cxnLst/>
              <a:rect l="l" t="t" r="r" b="b"/>
              <a:pathLst>
                <a:path w="130779" h="29100" extrusionOk="0">
                  <a:moveTo>
                    <a:pt x="130779" y="1"/>
                  </a:moveTo>
                  <a:lnTo>
                    <a:pt x="1" y="29099"/>
                  </a:lnTo>
                  <a:lnTo>
                    <a:pt x="130779" y="29099"/>
                  </a:lnTo>
                  <a:lnTo>
                    <a:pt x="1307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35125" y="3349950"/>
              <a:ext cx="1860375" cy="1515100"/>
            </a:xfrm>
            <a:custGeom>
              <a:avLst/>
              <a:gdLst/>
              <a:ahLst/>
              <a:cxnLst/>
              <a:rect l="l" t="t" r="r" b="b"/>
              <a:pathLst>
                <a:path w="74415" h="60604" extrusionOk="0">
                  <a:moveTo>
                    <a:pt x="1" y="0"/>
                  </a:moveTo>
                  <a:lnTo>
                    <a:pt x="1" y="60603"/>
                  </a:lnTo>
                  <a:lnTo>
                    <a:pt x="74415" y="60603"/>
                  </a:lnTo>
                  <a:lnTo>
                    <a:pt x="74415" y="0"/>
                  </a:lnTo>
                  <a:close/>
                </a:path>
              </a:pathLst>
            </a:custGeom>
            <a:solidFill>
              <a:srgbClr val="D022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83675" y="3853275"/>
              <a:ext cx="1712125" cy="1011775"/>
            </a:xfrm>
            <a:custGeom>
              <a:avLst/>
              <a:gdLst/>
              <a:ahLst/>
              <a:cxnLst/>
              <a:rect l="l" t="t" r="r" b="b"/>
              <a:pathLst>
                <a:path w="68485" h="40471" extrusionOk="0">
                  <a:moveTo>
                    <a:pt x="0" y="1"/>
                  </a:moveTo>
                  <a:lnTo>
                    <a:pt x="0" y="40470"/>
                  </a:lnTo>
                  <a:lnTo>
                    <a:pt x="68485" y="40470"/>
                  </a:lnTo>
                  <a:lnTo>
                    <a:pt x="684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095500" y="3349950"/>
              <a:ext cx="1579375" cy="1515100"/>
            </a:xfrm>
            <a:custGeom>
              <a:avLst/>
              <a:gdLst/>
              <a:ahLst/>
              <a:cxnLst/>
              <a:rect l="l" t="t" r="r" b="b"/>
              <a:pathLst>
                <a:path w="63175" h="60604" extrusionOk="0">
                  <a:moveTo>
                    <a:pt x="0" y="0"/>
                  </a:moveTo>
                  <a:lnTo>
                    <a:pt x="0" y="60603"/>
                  </a:lnTo>
                  <a:lnTo>
                    <a:pt x="63175" y="60603"/>
                  </a:lnTo>
                  <a:lnTo>
                    <a:pt x="63175" y="0"/>
                  </a:lnTo>
                  <a:close/>
                </a:path>
              </a:pathLst>
            </a:custGeom>
            <a:solidFill>
              <a:srgbClr val="EEC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674850" y="3349950"/>
              <a:ext cx="1579700" cy="1515100"/>
            </a:xfrm>
            <a:custGeom>
              <a:avLst/>
              <a:gdLst/>
              <a:ahLst/>
              <a:cxnLst/>
              <a:rect l="l" t="t" r="r" b="b"/>
              <a:pathLst>
                <a:path w="63188" h="60604" extrusionOk="0">
                  <a:moveTo>
                    <a:pt x="1" y="0"/>
                  </a:moveTo>
                  <a:lnTo>
                    <a:pt x="1" y="60603"/>
                  </a:lnTo>
                  <a:lnTo>
                    <a:pt x="63187" y="60603"/>
                  </a:lnTo>
                  <a:lnTo>
                    <a:pt x="63187" y="0"/>
                  </a:lnTo>
                  <a:close/>
                </a:path>
              </a:pathLst>
            </a:custGeom>
            <a:solidFill>
              <a:srgbClr val="EEC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254225" y="3349950"/>
              <a:ext cx="2127650" cy="1515100"/>
            </a:xfrm>
            <a:custGeom>
              <a:avLst/>
              <a:gdLst/>
              <a:ahLst/>
              <a:cxnLst/>
              <a:rect l="l" t="t" r="r" b="b"/>
              <a:pathLst>
                <a:path w="85106" h="60604" extrusionOk="0">
                  <a:moveTo>
                    <a:pt x="0" y="0"/>
                  </a:moveTo>
                  <a:lnTo>
                    <a:pt x="0" y="60603"/>
                  </a:lnTo>
                  <a:lnTo>
                    <a:pt x="85106" y="60603"/>
                  </a:lnTo>
                  <a:lnTo>
                    <a:pt x="85106" y="0"/>
                  </a:lnTo>
                  <a:close/>
                </a:path>
              </a:pathLst>
            </a:custGeom>
            <a:solidFill>
              <a:srgbClr val="4A8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747425" y="3470500"/>
              <a:ext cx="1274000" cy="1274000"/>
            </a:xfrm>
            <a:custGeom>
              <a:avLst/>
              <a:gdLst/>
              <a:ahLst/>
              <a:cxnLst/>
              <a:rect l="l" t="t" r="r" b="b"/>
              <a:pathLst>
                <a:path w="50960" h="50960" extrusionOk="0">
                  <a:moveTo>
                    <a:pt x="25480" y="0"/>
                  </a:moveTo>
                  <a:cubicBezTo>
                    <a:pt x="11407" y="0"/>
                    <a:pt x="1" y="11407"/>
                    <a:pt x="1" y="25480"/>
                  </a:cubicBezTo>
                  <a:cubicBezTo>
                    <a:pt x="1" y="39553"/>
                    <a:pt x="11407" y="50959"/>
                    <a:pt x="25480" y="50959"/>
                  </a:cubicBezTo>
                  <a:cubicBezTo>
                    <a:pt x="39553" y="50959"/>
                    <a:pt x="50960" y="39553"/>
                    <a:pt x="50960" y="25480"/>
                  </a:cubicBezTo>
                  <a:cubicBezTo>
                    <a:pt x="50960" y="11407"/>
                    <a:pt x="39553" y="0"/>
                    <a:pt x="25480" y="0"/>
                  </a:cubicBezTo>
                  <a:close/>
                </a:path>
              </a:pathLst>
            </a:custGeom>
            <a:solidFill>
              <a:srgbClr val="EEC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095500" y="3350250"/>
              <a:ext cx="1579375" cy="1514500"/>
            </a:xfrm>
            <a:custGeom>
              <a:avLst/>
              <a:gdLst/>
              <a:ahLst/>
              <a:cxnLst/>
              <a:rect l="l" t="t" r="r" b="b"/>
              <a:pathLst>
                <a:path w="63175" h="60580" extrusionOk="0">
                  <a:moveTo>
                    <a:pt x="63175" y="0"/>
                  </a:moveTo>
                  <a:lnTo>
                    <a:pt x="0" y="60579"/>
                  </a:lnTo>
                  <a:lnTo>
                    <a:pt x="63175" y="60579"/>
                  </a:lnTo>
                  <a:lnTo>
                    <a:pt x="63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3674850" y="3350250"/>
              <a:ext cx="1579700" cy="1514500"/>
            </a:xfrm>
            <a:custGeom>
              <a:avLst/>
              <a:gdLst/>
              <a:ahLst/>
              <a:cxnLst/>
              <a:rect l="l" t="t" r="r" b="b"/>
              <a:pathLst>
                <a:path w="63188" h="60580" extrusionOk="0">
                  <a:moveTo>
                    <a:pt x="63187" y="0"/>
                  </a:moveTo>
                  <a:lnTo>
                    <a:pt x="1" y="60579"/>
                  </a:lnTo>
                  <a:lnTo>
                    <a:pt x="63187" y="60579"/>
                  </a:lnTo>
                  <a:lnTo>
                    <a:pt x="63187" y="0"/>
                  </a:lnTo>
                  <a:close/>
                </a:path>
              </a:pathLst>
            </a:custGeom>
            <a:solidFill>
              <a:srgbClr val="D022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039850" y="1727550"/>
            <a:ext cx="5064300" cy="1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Righteous"/>
              <a:buNone/>
              <a:defRPr sz="7400" b="1">
                <a:solidFill>
                  <a:schemeClr val="accent6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">
  <p:cSld name="CUSTOM_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5917000" y="403100"/>
            <a:ext cx="25929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1099825" y="1889800"/>
            <a:ext cx="7330800" cy="16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051700" y="355475"/>
            <a:ext cx="5467500" cy="11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/>
          </p:nvPr>
        </p:nvSpPr>
        <p:spPr>
          <a:xfrm>
            <a:off x="1051500" y="2238625"/>
            <a:ext cx="9546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3"/>
          </p:nvPr>
        </p:nvSpPr>
        <p:spPr>
          <a:xfrm>
            <a:off x="3597800" y="2238625"/>
            <a:ext cx="14091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 idx="4"/>
          </p:nvPr>
        </p:nvSpPr>
        <p:spPr>
          <a:xfrm>
            <a:off x="6421575" y="2238625"/>
            <a:ext cx="1178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818075" y="3140475"/>
            <a:ext cx="20142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5"/>
          </p:nvPr>
        </p:nvSpPr>
        <p:spPr>
          <a:xfrm>
            <a:off x="3575800" y="3140475"/>
            <a:ext cx="20142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6"/>
          </p:nvPr>
        </p:nvSpPr>
        <p:spPr>
          <a:xfrm>
            <a:off x="6526025" y="3140475"/>
            <a:ext cx="17667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rot="5400000">
            <a:off x="3716375" y="564925"/>
            <a:ext cx="102300" cy="75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907800" y="1864225"/>
            <a:ext cx="26025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1"/>
          </p:nvPr>
        </p:nvSpPr>
        <p:spPr>
          <a:xfrm>
            <a:off x="907800" y="2602950"/>
            <a:ext cx="260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6957250" y="10"/>
            <a:ext cx="2186760" cy="5143496"/>
            <a:chOff x="2258103" y="846675"/>
            <a:chExt cx="1581972" cy="3720700"/>
          </a:xfrm>
        </p:grpSpPr>
        <p:sp>
          <p:nvSpPr>
            <p:cNvPr id="114" name="Google Shape;114;p19"/>
            <p:cNvSpPr/>
            <p:nvPr/>
          </p:nvSpPr>
          <p:spPr>
            <a:xfrm>
              <a:off x="2258600" y="846675"/>
              <a:ext cx="1581175" cy="1158500"/>
            </a:xfrm>
            <a:custGeom>
              <a:avLst/>
              <a:gdLst/>
              <a:ahLst/>
              <a:cxnLst/>
              <a:rect l="l" t="t" r="r" b="b"/>
              <a:pathLst>
                <a:path w="63247" h="46340" extrusionOk="0">
                  <a:moveTo>
                    <a:pt x="1" y="0"/>
                  </a:moveTo>
                  <a:lnTo>
                    <a:pt x="1" y="46339"/>
                  </a:lnTo>
                  <a:lnTo>
                    <a:pt x="63247" y="46339"/>
                  </a:lnTo>
                  <a:lnTo>
                    <a:pt x="632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258600" y="2005150"/>
              <a:ext cx="1581175" cy="1150150"/>
            </a:xfrm>
            <a:custGeom>
              <a:avLst/>
              <a:gdLst/>
              <a:ahLst/>
              <a:cxnLst/>
              <a:rect l="l" t="t" r="r" b="b"/>
              <a:pathLst>
                <a:path w="63247" h="46006" extrusionOk="0">
                  <a:moveTo>
                    <a:pt x="1" y="0"/>
                  </a:moveTo>
                  <a:lnTo>
                    <a:pt x="1" y="46006"/>
                  </a:lnTo>
                  <a:lnTo>
                    <a:pt x="63247" y="46006"/>
                  </a:lnTo>
                  <a:lnTo>
                    <a:pt x="632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2258103" y="2005142"/>
              <a:ext cx="1581807" cy="973650"/>
            </a:xfrm>
            <a:custGeom>
              <a:avLst/>
              <a:gdLst/>
              <a:ahLst/>
              <a:cxnLst/>
              <a:rect l="l" t="t" r="r" b="b"/>
              <a:pathLst>
                <a:path w="63247" h="38946" extrusionOk="0">
                  <a:moveTo>
                    <a:pt x="1" y="0"/>
                  </a:moveTo>
                  <a:lnTo>
                    <a:pt x="1" y="19491"/>
                  </a:lnTo>
                  <a:cubicBezTo>
                    <a:pt x="1" y="30254"/>
                    <a:pt x="15014" y="38945"/>
                    <a:pt x="31624" y="38945"/>
                  </a:cubicBezTo>
                  <a:cubicBezTo>
                    <a:pt x="48233" y="38945"/>
                    <a:pt x="63247" y="30254"/>
                    <a:pt x="63247" y="19491"/>
                  </a:cubicBezTo>
                  <a:lnTo>
                    <a:pt x="63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2258600" y="3155275"/>
              <a:ext cx="1581175" cy="1412100"/>
            </a:xfrm>
            <a:custGeom>
              <a:avLst/>
              <a:gdLst/>
              <a:ahLst/>
              <a:cxnLst/>
              <a:rect l="l" t="t" r="r" b="b"/>
              <a:pathLst>
                <a:path w="63247" h="56484" extrusionOk="0">
                  <a:moveTo>
                    <a:pt x="1" y="1"/>
                  </a:moveTo>
                  <a:lnTo>
                    <a:pt x="1" y="56484"/>
                  </a:lnTo>
                  <a:lnTo>
                    <a:pt x="63247" y="56484"/>
                  </a:lnTo>
                  <a:lnTo>
                    <a:pt x="63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2719975" y="3613075"/>
              <a:ext cx="1120100" cy="954300"/>
            </a:xfrm>
            <a:custGeom>
              <a:avLst/>
              <a:gdLst/>
              <a:ahLst/>
              <a:cxnLst/>
              <a:rect l="l" t="t" r="r" b="b"/>
              <a:pathLst>
                <a:path w="44804" h="38172" extrusionOk="0">
                  <a:moveTo>
                    <a:pt x="0" y="0"/>
                  </a:moveTo>
                  <a:lnTo>
                    <a:pt x="0" y="38172"/>
                  </a:lnTo>
                  <a:lnTo>
                    <a:pt x="44804" y="38172"/>
                  </a:lnTo>
                  <a:lnTo>
                    <a:pt x="44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331725" y="1435550"/>
            <a:ext cx="3270600" cy="16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Font typeface="Righteous"/>
              <a:buNone/>
              <a:defRPr sz="30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3881000" y="2262325"/>
            <a:ext cx="3701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56275" y="1994025"/>
            <a:ext cx="2443800" cy="6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456275" y="2685338"/>
            <a:ext cx="2669700" cy="6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4974250" y="-3359800"/>
            <a:ext cx="92100" cy="82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1363" y="-4845"/>
            <a:ext cx="2186196" cy="5143496"/>
            <a:chOff x="238125" y="846675"/>
            <a:chExt cx="1581450" cy="3720700"/>
          </a:xfrm>
        </p:grpSpPr>
        <p:sp>
          <p:nvSpPr>
            <p:cNvPr id="18" name="Google Shape;18;p3"/>
            <p:cNvSpPr/>
            <p:nvPr/>
          </p:nvSpPr>
          <p:spPr>
            <a:xfrm>
              <a:off x="238125" y="846675"/>
              <a:ext cx="1581450" cy="1603775"/>
            </a:xfrm>
            <a:custGeom>
              <a:avLst/>
              <a:gdLst/>
              <a:ahLst/>
              <a:cxnLst/>
              <a:rect l="l" t="t" r="r" b="b"/>
              <a:pathLst>
                <a:path w="63258" h="64151" extrusionOk="0">
                  <a:moveTo>
                    <a:pt x="0" y="0"/>
                  </a:moveTo>
                  <a:lnTo>
                    <a:pt x="0" y="64151"/>
                  </a:lnTo>
                  <a:lnTo>
                    <a:pt x="63258" y="64151"/>
                  </a:lnTo>
                  <a:lnTo>
                    <a:pt x="632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8125" y="2450425"/>
              <a:ext cx="1581450" cy="704875"/>
            </a:xfrm>
            <a:custGeom>
              <a:avLst/>
              <a:gdLst/>
              <a:ahLst/>
              <a:cxnLst/>
              <a:rect l="l" t="t" r="r" b="b"/>
              <a:pathLst>
                <a:path w="63258" h="28195" extrusionOk="0">
                  <a:moveTo>
                    <a:pt x="0" y="1"/>
                  </a:moveTo>
                  <a:lnTo>
                    <a:pt x="0" y="28195"/>
                  </a:lnTo>
                  <a:lnTo>
                    <a:pt x="63258" y="28195"/>
                  </a:lnTo>
                  <a:lnTo>
                    <a:pt x="632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38125" y="2802850"/>
              <a:ext cx="1581450" cy="352450"/>
            </a:xfrm>
            <a:custGeom>
              <a:avLst/>
              <a:gdLst/>
              <a:ahLst/>
              <a:cxnLst/>
              <a:rect l="l" t="t" r="r" b="b"/>
              <a:pathLst>
                <a:path w="63258" h="14098" extrusionOk="0">
                  <a:moveTo>
                    <a:pt x="63258" y="1"/>
                  </a:moveTo>
                  <a:lnTo>
                    <a:pt x="0" y="13979"/>
                  </a:lnTo>
                  <a:lnTo>
                    <a:pt x="0" y="14098"/>
                  </a:lnTo>
                  <a:lnTo>
                    <a:pt x="63258" y="14098"/>
                  </a:lnTo>
                  <a:lnTo>
                    <a:pt x="63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38125" y="3155275"/>
              <a:ext cx="1581450" cy="1412100"/>
            </a:xfrm>
            <a:custGeom>
              <a:avLst/>
              <a:gdLst/>
              <a:ahLst/>
              <a:cxnLst/>
              <a:rect l="l" t="t" r="r" b="b"/>
              <a:pathLst>
                <a:path w="63258" h="56484" extrusionOk="0">
                  <a:moveTo>
                    <a:pt x="0" y="1"/>
                  </a:moveTo>
                  <a:lnTo>
                    <a:pt x="0" y="56484"/>
                  </a:lnTo>
                  <a:lnTo>
                    <a:pt x="63258" y="56484"/>
                  </a:lnTo>
                  <a:lnTo>
                    <a:pt x="632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238125" y="3155275"/>
              <a:ext cx="952500" cy="1412100"/>
            </a:xfrm>
            <a:custGeom>
              <a:avLst/>
              <a:gdLst/>
              <a:ahLst/>
              <a:cxnLst/>
              <a:rect l="l" t="t" r="r" b="b"/>
              <a:pathLst>
                <a:path w="38100" h="56484" extrusionOk="0">
                  <a:moveTo>
                    <a:pt x="38100" y="1"/>
                  </a:moveTo>
                  <a:lnTo>
                    <a:pt x="0" y="38684"/>
                  </a:lnTo>
                  <a:lnTo>
                    <a:pt x="0" y="56484"/>
                  </a:lnTo>
                  <a:lnTo>
                    <a:pt x="38100" y="56484"/>
                  </a:lnTo>
                  <a:lnTo>
                    <a:pt x="38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90625" y="3155275"/>
              <a:ext cx="628950" cy="1412100"/>
            </a:xfrm>
            <a:custGeom>
              <a:avLst/>
              <a:gdLst/>
              <a:ahLst/>
              <a:cxnLst/>
              <a:rect l="l" t="t" r="r" b="b"/>
              <a:pathLst>
                <a:path w="25158" h="56484" extrusionOk="0">
                  <a:moveTo>
                    <a:pt x="0" y="1"/>
                  </a:moveTo>
                  <a:lnTo>
                    <a:pt x="0" y="56484"/>
                  </a:lnTo>
                  <a:lnTo>
                    <a:pt x="25158" y="56484"/>
                  </a:lnTo>
                  <a:lnTo>
                    <a:pt x="25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22125" y="408200"/>
            <a:ext cx="7808700" cy="10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120425" y="2252838"/>
            <a:ext cx="19158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3507425" y="2219850"/>
            <a:ext cx="2035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3"/>
          </p:nvPr>
        </p:nvSpPr>
        <p:spPr>
          <a:xfrm>
            <a:off x="6077825" y="2219850"/>
            <a:ext cx="2191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935325" y="3933400"/>
            <a:ext cx="22860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3492025" y="3933400"/>
            <a:ext cx="2191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5946725" y="3933400"/>
            <a:ext cx="24540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7"/>
          </p:nvPr>
        </p:nvSpPr>
        <p:spPr>
          <a:xfrm>
            <a:off x="890225" y="1612400"/>
            <a:ext cx="1673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3681725" y="1612400"/>
            <a:ext cx="12780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9"/>
          </p:nvPr>
        </p:nvSpPr>
        <p:spPr>
          <a:xfrm>
            <a:off x="6374325" y="1612400"/>
            <a:ext cx="12780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3"/>
          </p:nvPr>
        </p:nvSpPr>
        <p:spPr>
          <a:xfrm>
            <a:off x="1098375" y="3325425"/>
            <a:ext cx="12780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4"/>
          </p:nvPr>
        </p:nvSpPr>
        <p:spPr>
          <a:xfrm>
            <a:off x="3661313" y="3328800"/>
            <a:ext cx="12780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5"/>
          </p:nvPr>
        </p:nvSpPr>
        <p:spPr>
          <a:xfrm>
            <a:off x="5954525" y="3328800"/>
            <a:ext cx="14328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Righteous"/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288300" y="682200"/>
            <a:ext cx="25674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Righteous"/>
                <a:ea typeface="Righteous"/>
                <a:cs typeface="Righteous"/>
                <a:sym typeface="Righteou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Righteous"/>
                <a:ea typeface="Righteous"/>
                <a:cs typeface="Righteous"/>
                <a:sym typeface="Righteou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Righteous"/>
                <a:ea typeface="Righteous"/>
                <a:cs typeface="Righteous"/>
                <a:sym typeface="Righteou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Righteous"/>
                <a:ea typeface="Righteous"/>
                <a:cs typeface="Righteous"/>
                <a:sym typeface="Righteou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Righteous"/>
                <a:ea typeface="Righteous"/>
                <a:cs typeface="Righteous"/>
                <a:sym typeface="Righteou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Righteous"/>
                <a:ea typeface="Righteous"/>
                <a:cs typeface="Righteous"/>
                <a:sym typeface="Righteou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Righteous"/>
                <a:ea typeface="Righteous"/>
                <a:cs typeface="Righteous"/>
                <a:sym typeface="Righteou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 idx="2"/>
          </p:nvPr>
        </p:nvSpPr>
        <p:spPr>
          <a:xfrm>
            <a:off x="3415588" y="1939500"/>
            <a:ext cx="23865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3"/>
          </p:nvPr>
        </p:nvSpPr>
        <p:spPr>
          <a:xfrm>
            <a:off x="3340650" y="3196800"/>
            <a:ext cx="24627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"/>
          </p:nvPr>
        </p:nvSpPr>
        <p:spPr>
          <a:xfrm>
            <a:off x="3551250" y="1396188"/>
            <a:ext cx="20415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4"/>
          </p:nvPr>
        </p:nvSpPr>
        <p:spPr>
          <a:xfrm>
            <a:off x="3557500" y="2622350"/>
            <a:ext cx="21027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5"/>
          </p:nvPr>
        </p:nvSpPr>
        <p:spPr>
          <a:xfrm>
            <a:off x="3491850" y="3985500"/>
            <a:ext cx="2160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2"/>
          </p:nvPr>
        </p:nvSpPr>
        <p:spPr>
          <a:xfrm>
            <a:off x="2295000" y="1712150"/>
            <a:ext cx="4401600" cy="11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200" b="1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200">
                <a:latin typeface="Righteous"/>
                <a:ea typeface="Righteous"/>
                <a:cs typeface="Righteous"/>
                <a:sym typeface="Righteou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200">
                <a:latin typeface="Righteous"/>
                <a:ea typeface="Righteous"/>
                <a:cs typeface="Righteous"/>
                <a:sym typeface="Righteou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200">
                <a:latin typeface="Righteous"/>
                <a:ea typeface="Righteous"/>
                <a:cs typeface="Righteous"/>
                <a:sym typeface="Righteou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200">
                <a:latin typeface="Righteous"/>
                <a:ea typeface="Righteous"/>
                <a:cs typeface="Righteous"/>
                <a:sym typeface="Righteou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200">
                <a:latin typeface="Righteous"/>
                <a:ea typeface="Righteous"/>
                <a:cs typeface="Righteous"/>
                <a:sym typeface="Righteou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200">
                <a:latin typeface="Righteous"/>
                <a:ea typeface="Righteous"/>
                <a:cs typeface="Righteous"/>
                <a:sym typeface="Righteou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200">
                <a:latin typeface="Righteous"/>
                <a:ea typeface="Righteous"/>
                <a:cs typeface="Righteous"/>
                <a:sym typeface="Righteou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200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grpSp>
        <p:nvGrpSpPr>
          <p:cNvPr id="153" name="Google Shape;153;p25"/>
          <p:cNvGrpSpPr/>
          <p:nvPr/>
        </p:nvGrpSpPr>
        <p:grpSpPr>
          <a:xfrm>
            <a:off x="427" y="4463"/>
            <a:ext cx="9144000" cy="877472"/>
            <a:chOff x="238125" y="2491200"/>
            <a:chExt cx="7143750" cy="685525"/>
          </a:xfrm>
        </p:grpSpPr>
        <p:sp>
          <p:nvSpPr>
            <p:cNvPr id="154" name="Google Shape;154;p25"/>
            <p:cNvSpPr/>
            <p:nvPr/>
          </p:nvSpPr>
          <p:spPr>
            <a:xfrm>
              <a:off x="6242425" y="2491200"/>
              <a:ext cx="1139450" cy="683750"/>
            </a:xfrm>
            <a:custGeom>
              <a:avLst/>
              <a:gdLst/>
              <a:ahLst/>
              <a:cxnLst/>
              <a:rect l="l" t="t" r="r" b="b"/>
              <a:pathLst>
                <a:path w="45578" h="27350" extrusionOk="0">
                  <a:moveTo>
                    <a:pt x="1" y="1"/>
                  </a:moveTo>
                  <a:lnTo>
                    <a:pt x="1" y="27349"/>
                  </a:lnTo>
                  <a:lnTo>
                    <a:pt x="45578" y="27349"/>
                  </a:lnTo>
                  <a:lnTo>
                    <a:pt x="45578" y="1"/>
                  </a:lnTo>
                  <a:close/>
                </a:path>
              </a:pathLst>
            </a:custGeom>
            <a:solidFill>
              <a:srgbClr val="D022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6242425" y="2716250"/>
              <a:ext cx="761450" cy="458700"/>
            </a:xfrm>
            <a:custGeom>
              <a:avLst/>
              <a:gdLst/>
              <a:ahLst/>
              <a:cxnLst/>
              <a:rect l="l" t="t" r="r" b="b"/>
              <a:pathLst>
                <a:path w="30458" h="18348" extrusionOk="0">
                  <a:moveTo>
                    <a:pt x="1" y="0"/>
                  </a:moveTo>
                  <a:lnTo>
                    <a:pt x="1" y="18347"/>
                  </a:lnTo>
                  <a:lnTo>
                    <a:pt x="30457" y="1834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3810000" y="2491800"/>
              <a:ext cx="1059375" cy="683150"/>
            </a:xfrm>
            <a:custGeom>
              <a:avLst/>
              <a:gdLst/>
              <a:ahLst/>
              <a:cxnLst/>
              <a:rect l="l" t="t" r="r" b="b"/>
              <a:pathLst>
                <a:path w="42375" h="27326" extrusionOk="0">
                  <a:moveTo>
                    <a:pt x="0" y="1"/>
                  </a:moveTo>
                  <a:lnTo>
                    <a:pt x="0" y="27325"/>
                  </a:lnTo>
                  <a:lnTo>
                    <a:pt x="42374" y="27325"/>
                  </a:lnTo>
                  <a:lnTo>
                    <a:pt x="42374" y="1"/>
                  </a:lnTo>
                  <a:close/>
                </a:path>
              </a:pathLst>
            </a:custGeom>
            <a:solidFill>
              <a:srgbClr val="357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4050800" y="2570975"/>
              <a:ext cx="539375" cy="539375"/>
            </a:xfrm>
            <a:custGeom>
              <a:avLst/>
              <a:gdLst/>
              <a:ahLst/>
              <a:cxnLst/>
              <a:rect l="l" t="t" r="r" b="b"/>
              <a:pathLst>
                <a:path w="21575" h="21575" extrusionOk="0">
                  <a:moveTo>
                    <a:pt x="10787" y="1"/>
                  </a:moveTo>
                  <a:cubicBezTo>
                    <a:pt x="4822" y="1"/>
                    <a:pt x="0" y="4823"/>
                    <a:pt x="0" y="10788"/>
                  </a:cubicBezTo>
                  <a:cubicBezTo>
                    <a:pt x="0" y="16741"/>
                    <a:pt x="4822" y="21575"/>
                    <a:pt x="10787" y="21575"/>
                  </a:cubicBezTo>
                  <a:cubicBezTo>
                    <a:pt x="16752" y="21575"/>
                    <a:pt x="21574" y="16741"/>
                    <a:pt x="21574" y="10788"/>
                  </a:cubicBezTo>
                  <a:cubicBezTo>
                    <a:pt x="21574" y="4823"/>
                    <a:pt x="16752" y="1"/>
                    <a:pt x="10787" y="1"/>
                  </a:cubicBezTo>
                  <a:close/>
                </a:path>
              </a:pathLst>
            </a:custGeom>
            <a:solidFill>
              <a:srgbClr val="EFC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4862500" y="2491500"/>
              <a:ext cx="1393950" cy="683750"/>
            </a:xfrm>
            <a:custGeom>
              <a:avLst/>
              <a:gdLst/>
              <a:ahLst/>
              <a:cxnLst/>
              <a:rect l="l" t="t" r="r" b="b"/>
              <a:pathLst>
                <a:path w="55758" h="27350" extrusionOk="0">
                  <a:moveTo>
                    <a:pt x="1" y="1"/>
                  </a:moveTo>
                  <a:lnTo>
                    <a:pt x="1" y="27349"/>
                  </a:lnTo>
                  <a:lnTo>
                    <a:pt x="55757" y="27349"/>
                  </a:lnTo>
                  <a:lnTo>
                    <a:pt x="55757" y="1"/>
                  </a:lnTo>
                  <a:close/>
                </a:path>
              </a:pathLst>
            </a:custGeom>
            <a:solidFill>
              <a:srgbClr val="EFC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5559025" y="2491500"/>
              <a:ext cx="700700" cy="683450"/>
            </a:xfrm>
            <a:custGeom>
              <a:avLst/>
              <a:gdLst/>
              <a:ahLst/>
              <a:cxnLst/>
              <a:rect l="l" t="t" r="r" b="b"/>
              <a:pathLst>
                <a:path w="28028" h="27338" extrusionOk="0">
                  <a:moveTo>
                    <a:pt x="0" y="1"/>
                  </a:moveTo>
                  <a:lnTo>
                    <a:pt x="0" y="27337"/>
                  </a:lnTo>
                  <a:lnTo>
                    <a:pt x="28027" y="27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4862200" y="2491200"/>
              <a:ext cx="696850" cy="683450"/>
            </a:xfrm>
            <a:custGeom>
              <a:avLst/>
              <a:gdLst/>
              <a:ahLst/>
              <a:cxnLst/>
              <a:rect l="l" t="t" r="r" b="b"/>
              <a:pathLst>
                <a:path w="27874" h="27338" extrusionOk="0">
                  <a:moveTo>
                    <a:pt x="1" y="1"/>
                  </a:moveTo>
                  <a:lnTo>
                    <a:pt x="1" y="27338"/>
                  </a:lnTo>
                  <a:lnTo>
                    <a:pt x="27873" y="273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22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670550" y="2492100"/>
              <a:ext cx="1139450" cy="683750"/>
            </a:xfrm>
            <a:custGeom>
              <a:avLst/>
              <a:gdLst/>
              <a:ahLst/>
              <a:cxnLst/>
              <a:rect l="l" t="t" r="r" b="b"/>
              <a:pathLst>
                <a:path w="45578" h="27350" extrusionOk="0">
                  <a:moveTo>
                    <a:pt x="1" y="1"/>
                  </a:moveTo>
                  <a:lnTo>
                    <a:pt x="1" y="27349"/>
                  </a:lnTo>
                  <a:lnTo>
                    <a:pt x="45578" y="27349"/>
                  </a:lnTo>
                  <a:lnTo>
                    <a:pt x="45578" y="1"/>
                  </a:lnTo>
                  <a:close/>
                </a:path>
              </a:pathLst>
            </a:custGeom>
            <a:solidFill>
              <a:srgbClr val="D022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2670550" y="2717425"/>
              <a:ext cx="761450" cy="458725"/>
            </a:xfrm>
            <a:custGeom>
              <a:avLst/>
              <a:gdLst/>
              <a:ahLst/>
              <a:cxnLst/>
              <a:rect l="l" t="t" r="r" b="b"/>
              <a:pathLst>
                <a:path w="30458" h="18349" extrusionOk="0">
                  <a:moveTo>
                    <a:pt x="1" y="1"/>
                  </a:moveTo>
                  <a:lnTo>
                    <a:pt x="1" y="18348"/>
                  </a:lnTo>
                  <a:lnTo>
                    <a:pt x="30457" y="18348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38125" y="2492700"/>
              <a:ext cx="1059375" cy="683150"/>
            </a:xfrm>
            <a:custGeom>
              <a:avLst/>
              <a:gdLst/>
              <a:ahLst/>
              <a:cxnLst/>
              <a:rect l="l" t="t" r="r" b="b"/>
              <a:pathLst>
                <a:path w="42375" h="27326" extrusionOk="0">
                  <a:moveTo>
                    <a:pt x="0" y="0"/>
                  </a:moveTo>
                  <a:lnTo>
                    <a:pt x="0" y="27325"/>
                  </a:lnTo>
                  <a:lnTo>
                    <a:pt x="42374" y="27325"/>
                  </a:lnTo>
                  <a:lnTo>
                    <a:pt x="42374" y="0"/>
                  </a:lnTo>
                  <a:close/>
                </a:path>
              </a:pathLst>
            </a:custGeom>
            <a:solidFill>
              <a:srgbClr val="357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78925" y="2571875"/>
              <a:ext cx="539375" cy="539675"/>
            </a:xfrm>
            <a:custGeom>
              <a:avLst/>
              <a:gdLst/>
              <a:ahLst/>
              <a:cxnLst/>
              <a:rect l="l" t="t" r="r" b="b"/>
              <a:pathLst>
                <a:path w="21575" h="21587" extrusionOk="0">
                  <a:moveTo>
                    <a:pt x="10787" y="0"/>
                  </a:moveTo>
                  <a:cubicBezTo>
                    <a:pt x="4822" y="0"/>
                    <a:pt x="0" y="4834"/>
                    <a:pt x="0" y="10799"/>
                  </a:cubicBezTo>
                  <a:cubicBezTo>
                    <a:pt x="0" y="16753"/>
                    <a:pt x="4822" y="21586"/>
                    <a:pt x="10787" y="21586"/>
                  </a:cubicBezTo>
                  <a:cubicBezTo>
                    <a:pt x="16752" y="21586"/>
                    <a:pt x="21574" y="16753"/>
                    <a:pt x="21574" y="10799"/>
                  </a:cubicBezTo>
                  <a:cubicBezTo>
                    <a:pt x="21574" y="4834"/>
                    <a:pt x="16752" y="0"/>
                    <a:pt x="10787" y="0"/>
                  </a:cubicBezTo>
                  <a:close/>
                </a:path>
              </a:pathLst>
            </a:custGeom>
            <a:solidFill>
              <a:srgbClr val="EFC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1290625" y="2492400"/>
              <a:ext cx="1393950" cy="683750"/>
            </a:xfrm>
            <a:custGeom>
              <a:avLst/>
              <a:gdLst/>
              <a:ahLst/>
              <a:cxnLst/>
              <a:rect l="l" t="t" r="r" b="b"/>
              <a:pathLst>
                <a:path w="55758" h="27350" extrusionOk="0">
                  <a:moveTo>
                    <a:pt x="1" y="1"/>
                  </a:moveTo>
                  <a:lnTo>
                    <a:pt x="1" y="27349"/>
                  </a:lnTo>
                  <a:lnTo>
                    <a:pt x="55757" y="27349"/>
                  </a:lnTo>
                  <a:lnTo>
                    <a:pt x="55757" y="1"/>
                  </a:lnTo>
                  <a:close/>
                </a:path>
              </a:pathLst>
            </a:custGeom>
            <a:solidFill>
              <a:srgbClr val="EFC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987150" y="2493000"/>
              <a:ext cx="700700" cy="683725"/>
            </a:xfrm>
            <a:custGeom>
              <a:avLst/>
              <a:gdLst/>
              <a:ahLst/>
              <a:cxnLst/>
              <a:rect l="l" t="t" r="r" b="b"/>
              <a:pathLst>
                <a:path w="28028" h="27349" extrusionOk="0">
                  <a:moveTo>
                    <a:pt x="0" y="0"/>
                  </a:moveTo>
                  <a:lnTo>
                    <a:pt x="0" y="27349"/>
                  </a:lnTo>
                  <a:lnTo>
                    <a:pt x="28027" y="27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290325" y="2492400"/>
              <a:ext cx="696850" cy="683450"/>
            </a:xfrm>
            <a:custGeom>
              <a:avLst/>
              <a:gdLst/>
              <a:ahLst/>
              <a:cxnLst/>
              <a:rect l="l" t="t" r="r" b="b"/>
              <a:pathLst>
                <a:path w="27874" h="27338" extrusionOk="0">
                  <a:moveTo>
                    <a:pt x="1" y="1"/>
                  </a:moveTo>
                  <a:lnTo>
                    <a:pt x="1" y="27337"/>
                  </a:lnTo>
                  <a:lnTo>
                    <a:pt x="27873" y="273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22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25"/>
          <p:cNvSpPr txBox="1"/>
          <p:nvPr/>
        </p:nvSpPr>
        <p:spPr>
          <a:xfrm>
            <a:off x="4849825" y="3481075"/>
            <a:ext cx="34551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CREDITS: </a:t>
            </a:r>
            <a:r>
              <a:rPr lang="en" sz="1200">
                <a:solidFill>
                  <a:srgbClr val="FFFFFF"/>
                </a:solidFill>
              </a:rPr>
              <a:t>This presentation template was created by Slidesgo, including icons by Flaticon, and infographics &amp; images by Freepik and illustrations by Stories.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29"/>
          <p:cNvGrpSpPr/>
          <p:nvPr/>
        </p:nvGrpSpPr>
        <p:grpSpPr>
          <a:xfrm rot="9568803" flipH="1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381" name="Google Shape;381;p29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120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2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68125" y="416450"/>
            <a:ext cx="48804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Righteous"/>
              <a:buNone/>
              <a:defRPr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55050" y="1035650"/>
            <a:ext cx="7833900" cy="36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36575" y="405575"/>
            <a:ext cx="48897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Righteous"/>
              <a:buNone/>
              <a:defRPr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Oswald"/>
              <a:buNone/>
              <a:defRPr sz="33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Oswald"/>
              <a:buNone/>
              <a:defRPr sz="33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Oswald"/>
              <a:buNone/>
              <a:defRPr sz="33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Oswald"/>
              <a:buNone/>
              <a:defRPr sz="33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Oswald"/>
              <a:buNone/>
              <a:defRPr sz="33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Oswald"/>
              <a:buNone/>
              <a:defRPr sz="33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Oswald"/>
              <a:buNone/>
              <a:defRPr sz="33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Oswald"/>
              <a:buNone/>
              <a:defRPr sz="33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030525" y="2680825"/>
            <a:ext cx="2101800" cy="13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accent4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376950" y="2670025"/>
            <a:ext cx="2145900" cy="13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accent4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2641775" y="2108125"/>
            <a:ext cx="149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387800" y="2130925"/>
            <a:ext cx="10917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52500" y="1459599"/>
            <a:ext cx="35433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3000" b="1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ighteous"/>
              <a:buNone/>
              <a:defRPr sz="29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ighteous"/>
              <a:buNone/>
              <a:defRPr sz="29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ighteous"/>
              <a:buNone/>
              <a:defRPr sz="29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ighteous"/>
              <a:buNone/>
              <a:defRPr sz="29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ighteous"/>
              <a:buNone/>
              <a:defRPr sz="29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ighteous"/>
              <a:buNone/>
              <a:defRPr sz="29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ighteous"/>
              <a:buNone/>
              <a:defRPr sz="29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ighteous"/>
              <a:buNone/>
              <a:defRPr sz="29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848950" y="1249200"/>
            <a:ext cx="3361200" cy="1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000" b="1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5402150" y="2799000"/>
            <a:ext cx="2808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4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946150" y="2057700"/>
            <a:ext cx="3325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76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3238325" y="3647625"/>
            <a:ext cx="2576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949975" y="2476925"/>
            <a:ext cx="4557000" cy="9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104275" y="1354075"/>
            <a:ext cx="40434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Font typeface="Righteous"/>
              <a:buNone/>
              <a:defRPr sz="67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Font typeface="Righteous"/>
              <a:buNone/>
              <a:defRPr sz="67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Font typeface="Righteous"/>
              <a:buNone/>
              <a:defRPr sz="67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Font typeface="Righteous"/>
              <a:buNone/>
              <a:defRPr sz="67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Font typeface="Righteous"/>
              <a:buNone/>
              <a:defRPr sz="67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Font typeface="Righteous"/>
              <a:buNone/>
              <a:defRPr sz="67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Font typeface="Righteous"/>
              <a:buNone/>
              <a:defRPr sz="67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Font typeface="Righteous"/>
              <a:buNone/>
              <a:defRPr sz="67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Font typeface="Righteous"/>
              <a:buNone/>
              <a:defRPr sz="67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649375" y="569575"/>
            <a:ext cx="3874800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 b="1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71" r:id="rId22"/>
    <p:sldLayoutId id="2147483677" r:id="rId23"/>
    <p:sldLayoutId id="2147483678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00FF00"/>
          </p15:clr>
        </p15:guide>
        <p15:guide id="2">
          <p15:clr>
            <a:srgbClr val="00FF00"/>
          </p15:clr>
        </p15:guide>
        <p15:guide id="3" pos="5760">
          <p15:clr>
            <a:srgbClr val="00FF00"/>
          </p15:clr>
        </p15:guide>
        <p15:guide id="4" pos="449">
          <p15:clr>
            <a:srgbClr val="00FF00"/>
          </p15:clr>
        </p15:guide>
        <p15:guide id="5" pos="5311">
          <p15:clr>
            <a:srgbClr val="00FF00"/>
          </p15:clr>
        </p15:guide>
        <p15:guide id="6" orient="horz" pos="1620">
          <p15:clr>
            <a:srgbClr val="00FF00"/>
          </p15:clr>
        </p15:guide>
        <p15:guide id="7" orient="horz" pos="340">
          <p15:clr>
            <a:srgbClr val="00FF00"/>
          </p15:clr>
        </p15:guide>
        <p15:guide id="8" orient="horz">
          <p15:clr>
            <a:srgbClr val="00FF00"/>
          </p15:clr>
        </p15:guide>
        <p15:guide id="9" orient="horz" pos="2897">
          <p15:clr>
            <a:srgbClr val="00FF00"/>
          </p15:clr>
        </p15:guide>
        <p15:guide id="10" orient="horz" pos="3237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redman@cs.rutger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2089950" y="1584750"/>
            <a:ext cx="4964100" cy="16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400" b="1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2039850" y="2013798"/>
            <a:ext cx="5064300" cy="1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F</a:t>
            </a:r>
            <a:r>
              <a:rPr lang="en" sz="4800" dirty="0" err="1"/>
              <a:t>ibonacci</a:t>
            </a:r>
            <a:r>
              <a:rPr lang="en" sz="4800" dirty="0"/>
              <a:t> heaps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8867978-537F-C548-9D44-F31DEE54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5" y="1237689"/>
            <a:ext cx="6679113" cy="26243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5"/>
          <p:cNvGrpSpPr/>
          <p:nvPr/>
        </p:nvGrpSpPr>
        <p:grpSpPr>
          <a:xfrm>
            <a:off x="8041967" y="3290087"/>
            <a:ext cx="825808" cy="1497145"/>
            <a:chOff x="2891725" y="1104425"/>
            <a:chExt cx="1842500" cy="3340350"/>
          </a:xfrm>
        </p:grpSpPr>
        <p:sp>
          <p:nvSpPr>
            <p:cNvPr id="252" name="Google Shape;252;p35"/>
            <p:cNvSpPr/>
            <p:nvPr/>
          </p:nvSpPr>
          <p:spPr>
            <a:xfrm>
              <a:off x="3463525" y="1551800"/>
              <a:ext cx="1270700" cy="2892975"/>
            </a:xfrm>
            <a:custGeom>
              <a:avLst/>
              <a:gdLst/>
              <a:ahLst/>
              <a:cxnLst/>
              <a:rect l="l" t="t" r="r" b="b"/>
              <a:pathLst>
                <a:path w="50828" h="115719" extrusionOk="0">
                  <a:moveTo>
                    <a:pt x="869" y="1"/>
                  </a:moveTo>
                  <a:lnTo>
                    <a:pt x="0" y="115717"/>
                  </a:lnTo>
                  <a:cubicBezTo>
                    <a:pt x="108" y="115718"/>
                    <a:pt x="217" y="115719"/>
                    <a:pt x="325" y="115719"/>
                  </a:cubicBezTo>
                  <a:cubicBezTo>
                    <a:pt x="27895" y="115719"/>
                    <a:pt x="50365" y="90066"/>
                    <a:pt x="50602" y="58234"/>
                  </a:cubicBezTo>
                  <a:cubicBezTo>
                    <a:pt x="50828" y="26266"/>
                    <a:pt x="28563" y="203"/>
                    <a:pt x="869" y="1"/>
                  </a:cubicBezTo>
                  <a:close/>
                </a:path>
              </a:pathLst>
            </a:custGeom>
            <a:solidFill>
              <a:srgbClr val="357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2891725" y="1104425"/>
              <a:ext cx="1064725" cy="1065050"/>
            </a:xfrm>
            <a:custGeom>
              <a:avLst/>
              <a:gdLst/>
              <a:ahLst/>
              <a:cxnLst/>
              <a:rect l="l" t="t" r="r" b="b"/>
              <a:pathLst>
                <a:path w="42589" h="42602" extrusionOk="0">
                  <a:moveTo>
                    <a:pt x="21301" y="1"/>
                  </a:moveTo>
                  <a:cubicBezTo>
                    <a:pt x="9537" y="1"/>
                    <a:pt x="0" y="9538"/>
                    <a:pt x="0" y="21301"/>
                  </a:cubicBezTo>
                  <a:cubicBezTo>
                    <a:pt x="0" y="33064"/>
                    <a:pt x="9537" y="42601"/>
                    <a:pt x="21301" y="42601"/>
                  </a:cubicBezTo>
                  <a:cubicBezTo>
                    <a:pt x="33064" y="42601"/>
                    <a:pt x="42589" y="33064"/>
                    <a:pt x="42589" y="21301"/>
                  </a:cubicBezTo>
                  <a:cubicBezTo>
                    <a:pt x="42589" y="9538"/>
                    <a:pt x="33064" y="1"/>
                    <a:pt x="21301" y="1"/>
                  </a:cubicBezTo>
                  <a:close/>
                </a:path>
              </a:pathLst>
            </a:custGeom>
            <a:solidFill>
              <a:srgbClr val="EFC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6691927" y="85712"/>
            <a:ext cx="2443800" cy="6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01</a:t>
            </a:r>
            <a:r>
              <a:rPr lang="en" dirty="0">
                <a:solidFill>
                  <a:schemeClr val="accent4"/>
                </a:solidFill>
              </a:rPr>
              <a:t>. </a:t>
            </a:r>
            <a:r>
              <a:rPr lang="en" dirty="0" err="1">
                <a:solidFill>
                  <a:schemeClr val="accent4"/>
                </a:solidFill>
              </a:rPr>
              <a:t>costos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68ACB93-796B-BB48-9D4E-E7D10A30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44" y="1190833"/>
            <a:ext cx="5141924" cy="3516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 rot="5400000">
            <a:off x="2846625" y="-2146450"/>
            <a:ext cx="92100" cy="58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6"/>
          <p:cNvSpPr/>
          <p:nvPr/>
        </p:nvSpPr>
        <p:spPr>
          <a:xfrm rot="5400000">
            <a:off x="8914350" y="583100"/>
            <a:ext cx="102300" cy="3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title"/>
          </p:nvPr>
        </p:nvSpPr>
        <p:spPr>
          <a:xfrm>
            <a:off x="5917000" y="403100"/>
            <a:ext cx="25929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>
                <a:solidFill>
                  <a:schemeClr val="accent6"/>
                </a:solidFill>
              </a:rPr>
              <a:t>insertar</a:t>
            </a:r>
            <a:endParaRPr lang="es-ES_tradnl">
              <a:solidFill>
                <a:schemeClr val="accent4"/>
              </a:solidFill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1"/>
          </p:nvPr>
        </p:nvSpPr>
        <p:spPr>
          <a:xfrm>
            <a:off x="1753950" y="1900900"/>
            <a:ext cx="6451796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>
                <a:solidFill>
                  <a:schemeClr val="lt1"/>
                </a:solidFill>
              </a:rPr>
              <a:t>Se considera un proceso flojo (lazy)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s-ES_tradnl">
                <a:solidFill>
                  <a:schemeClr val="lt1"/>
                </a:solidFill>
              </a:rPr>
              <a:t>Inserta el nuevo nodo en la lista de raíces.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s-ES_tradnl">
                <a:solidFill>
                  <a:schemeClr val="lt1"/>
                </a:solidFill>
              </a:rPr>
              <a:t>Actualiza (si procede) el apuntador al mínimo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>
                <a:solidFill>
                  <a:schemeClr val="lt1"/>
                </a:solidFill>
              </a:rPr>
              <a:t>Deja el proceso de “limpia” o mezcla para el siguiente eliminar_min</a:t>
            </a:r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8"/>
          <p:cNvSpPr txBox="1">
            <a:spLocks noGrp="1"/>
          </p:cNvSpPr>
          <p:nvPr>
            <p:ph type="subTitle" idx="4294967295"/>
          </p:nvPr>
        </p:nvSpPr>
        <p:spPr>
          <a:xfrm>
            <a:off x="1024800" y="3774457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400" dirty="0"/>
              <a:t>Crear el nuevo elemento como un nodo único en un árbol nuevo</a:t>
            </a:r>
          </a:p>
        </p:txBody>
      </p:sp>
      <p:sp>
        <p:nvSpPr>
          <p:cNvPr id="701" name="Google Shape;701;p58"/>
          <p:cNvSpPr txBox="1">
            <a:spLocks noGrp="1"/>
          </p:cNvSpPr>
          <p:nvPr>
            <p:ph type="subTitle" idx="4294967295"/>
          </p:nvPr>
        </p:nvSpPr>
        <p:spPr>
          <a:xfrm>
            <a:off x="2816726" y="1502561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400" dirty="0"/>
              <a:t>Agregarlo a la lista de raíces (</a:t>
            </a:r>
            <a:r>
              <a:rPr lang="es-ES_tradnl" sz="1400" i="1" dirty="0" err="1"/>
              <a:t>heap</a:t>
            </a:r>
            <a:r>
              <a:rPr lang="es-ES_tradnl" sz="1400" dirty="0"/>
              <a:t>)</a:t>
            </a:r>
          </a:p>
        </p:txBody>
      </p:sp>
      <p:sp>
        <p:nvSpPr>
          <p:cNvPr id="703" name="Google Shape;703;p58"/>
          <p:cNvSpPr txBox="1">
            <a:spLocks noGrp="1"/>
          </p:cNvSpPr>
          <p:nvPr>
            <p:ph type="subTitle" idx="4294967295"/>
          </p:nvPr>
        </p:nvSpPr>
        <p:spPr>
          <a:xfrm>
            <a:off x="4580243" y="3886955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1400" dirty="0"/>
              <a:t>Verificar no exista otro del mismo orden</a:t>
            </a:r>
          </a:p>
        </p:txBody>
      </p:sp>
      <p:sp>
        <p:nvSpPr>
          <p:cNvPr id="705" name="Google Shape;705;p58"/>
          <p:cNvSpPr txBox="1">
            <a:spLocks noGrp="1"/>
          </p:cNvSpPr>
          <p:nvPr>
            <p:ph type="subTitle" idx="4294967295"/>
          </p:nvPr>
        </p:nvSpPr>
        <p:spPr>
          <a:xfrm>
            <a:off x="6399337" y="1641082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1400" dirty="0"/>
              <a:t>Mezclar los del mismo orden</a:t>
            </a:r>
          </a:p>
        </p:txBody>
      </p:sp>
      <p:sp>
        <p:nvSpPr>
          <p:cNvPr id="706" name="Google Shape;706;p58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Insertar</a:t>
            </a:r>
          </a:p>
        </p:txBody>
      </p:sp>
      <p:sp>
        <p:nvSpPr>
          <p:cNvPr id="707" name="Google Shape;707;p58"/>
          <p:cNvSpPr/>
          <p:nvPr/>
        </p:nvSpPr>
        <p:spPr>
          <a:xfrm rot="-5400000">
            <a:off x="4530750" y="-384938"/>
            <a:ext cx="82500" cy="6903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8"/>
          <p:cNvSpPr/>
          <p:nvPr/>
        </p:nvSpPr>
        <p:spPr>
          <a:xfrm>
            <a:off x="1597763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8"/>
          <p:cNvSpPr/>
          <p:nvPr/>
        </p:nvSpPr>
        <p:spPr>
          <a:xfrm>
            <a:off x="3389688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8"/>
          <p:cNvSpPr/>
          <p:nvPr/>
        </p:nvSpPr>
        <p:spPr>
          <a:xfrm>
            <a:off x="5181613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8"/>
          <p:cNvSpPr/>
          <p:nvPr/>
        </p:nvSpPr>
        <p:spPr>
          <a:xfrm>
            <a:off x="6973538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191;p74">
            <a:extLst>
              <a:ext uri="{FF2B5EF4-FFF2-40B4-BE49-F238E27FC236}">
                <a16:creationId xmlns:a16="http://schemas.microsoft.com/office/drawing/2014/main" id="{1A07E9F5-791B-0248-B1BA-35250A5F9BD1}"/>
              </a:ext>
            </a:extLst>
          </p:cNvPr>
          <p:cNvSpPr/>
          <p:nvPr/>
        </p:nvSpPr>
        <p:spPr>
          <a:xfrm>
            <a:off x="6400577" y="3621382"/>
            <a:ext cx="889809" cy="517817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6894;p82">
            <a:extLst>
              <a:ext uri="{FF2B5EF4-FFF2-40B4-BE49-F238E27FC236}">
                <a16:creationId xmlns:a16="http://schemas.microsoft.com/office/drawing/2014/main" id="{A1CFD64C-DDFA-5B4B-B792-6FF9106894DE}"/>
              </a:ext>
            </a:extLst>
          </p:cNvPr>
          <p:cNvGrpSpPr/>
          <p:nvPr/>
        </p:nvGrpSpPr>
        <p:grpSpPr>
          <a:xfrm>
            <a:off x="5294894" y="2941746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37" name="Google Shape;6895;p82">
              <a:extLst>
                <a:ext uri="{FF2B5EF4-FFF2-40B4-BE49-F238E27FC236}">
                  <a16:creationId xmlns:a16="http://schemas.microsoft.com/office/drawing/2014/main" id="{4052489D-7099-354A-BE56-322B9FC45DA3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96;p82">
              <a:extLst>
                <a:ext uri="{FF2B5EF4-FFF2-40B4-BE49-F238E27FC236}">
                  <a16:creationId xmlns:a16="http://schemas.microsoft.com/office/drawing/2014/main" id="{D5D5AFAB-C6C0-D840-81CA-51CD19233DEA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97;p82">
              <a:extLst>
                <a:ext uri="{FF2B5EF4-FFF2-40B4-BE49-F238E27FC236}">
                  <a16:creationId xmlns:a16="http://schemas.microsoft.com/office/drawing/2014/main" id="{F4B30E14-6F84-9E4B-A9BB-9CCBC399913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98;p82">
              <a:extLst>
                <a:ext uri="{FF2B5EF4-FFF2-40B4-BE49-F238E27FC236}">
                  <a16:creationId xmlns:a16="http://schemas.microsoft.com/office/drawing/2014/main" id="{AA88FAA0-6956-7C49-8198-7692FFF6BF04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6320;p81">
            <a:extLst>
              <a:ext uri="{FF2B5EF4-FFF2-40B4-BE49-F238E27FC236}">
                <a16:creationId xmlns:a16="http://schemas.microsoft.com/office/drawing/2014/main" id="{1BA4F650-9327-B743-B8B1-12368756CB88}"/>
              </a:ext>
            </a:extLst>
          </p:cNvPr>
          <p:cNvGrpSpPr/>
          <p:nvPr/>
        </p:nvGrpSpPr>
        <p:grpSpPr>
          <a:xfrm>
            <a:off x="7145865" y="2860265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43" name="Google Shape;6321;p81">
              <a:extLst>
                <a:ext uri="{FF2B5EF4-FFF2-40B4-BE49-F238E27FC236}">
                  <a16:creationId xmlns:a16="http://schemas.microsoft.com/office/drawing/2014/main" id="{F8F4876E-B375-E543-932D-F9C6FDD2AE9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22;p81">
              <a:extLst>
                <a:ext uri="{FF2B5EF4-FFF2-40B4-BE49-F238E27FC236}">
                  <a16:creationId xmlns:a16="http://schemas.microsoft.com/office/drawing/2014/main" id="{1CCCF51D-8EFB-E64A-BFF4-A65C8835DC5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23;p81">
              <a:extLst>
                <a:ext uri="{FF2B5EF4-FFF2-40B4-BE49-F238E27FC236}">
                  <a16:creationId xmlns:a16="http://schemas.microsoft.com/office/drawing/2014/main" id="{AE0FCCFB-85B8-D44C-901D-D586637E53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08;p86">
            <a:extLst>
              <a:ext uri="{FF2B5EF4-FFF2-40B4-BE49-F238E27FC236}">
                <a16:creationId xmlns:a16="http://schemas.microsoft.com/office/drawing/2014/main" id="{E11597A9-4C70-F848-A30B-39DA552C38E7}"/>
              </a:ext>
            </a:extLst>
          </p:cNvPr>
          <p:cNvGrpSpPr/>
          <p:nvPr/>
        </p:nvGrpSpPr>
        <p:grpSpPr>
          <a:xfrm>
            <a:off x="3524781" y="2912100"/>
            <a:ext cx="305390" cy="255910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47" name="Google Shape;8509;p86">
              <a:extLst>
                <a:ext uri="{FF2B5EF4-FFF2-40B4-BE49-F238E27FC236}">
                  <a16:creationId xmlns:a16="http://schemas.microsoft.com/office/drawing/2014/main" id="{46DABC26-2C90-3E4B-836A-D61CAFCC9E21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10;p86">
              <a:extLst>
                <a:ext uri="{FF2B5EF4-FFF2-40B4-BE49-F238E27FC236}">
                  <a16:creationId xmlns:a16="http://schemas.microsoft.com/office/drawing/2014/main" id="{5199AF6B-87F3-844A-8A94-C456B43FAC79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8627;p86">
            <a:extLst>
              <a:ext uri="{FF2B5EF4-FFF2-40B4-BE49-F238E27FC236}">
                <a16:creationId xmlns:a16="http://schemas.microsoft.com/office/drawing/2014/main" id="{177865A5-48BA-9C49-AF19-B3E153ED5AA7}"/>
              </a:ext>
            </a:extLst>
          </p:cNvPr>
          <p:cNvGrpSpPr/>
          <p:nvPr/>
        </p:nvGrpSpPr>
        <p:grpSpPr>
          <a:xfrm>
            <a:off x="1706616" y="2885909"/>
            <a:ext cx="359006" cy="321570"/>
            <a:chOff x="-4118225" y="3990475"/>
            <a:chExt cx="292225" cy="273325"/>
          </a:xfrm>
          <a:solidFill>
            <a:schemeClr val="bg1"/>
          </a:solidFill>
        </p:grpSpPr>
        <p:sp>
          <p:nvSpPr>
            <p:cNvPr id="50" name="Google Shape;8628;p86">
              <a:extLst>
                <a:ext uri="{FF2B5EF4-FFF2-40B4-BE49-F238E27FC236}">
                  <a16:creationId xmlns:a16="http://schemas.microsoft.com/office/drawing/2014/main" id="{DAAB09C9-F153-BE47-A9CA-9A530A0CD610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629;p86">
              <a:extLst>
                <a:ext uri="{FF2B5EF4-FFF2-40B4-BE49-F238E27FC236}">
                  <a16:creationId xmlns:a16="http://schemas.microsoft.com/office/drawing/2014/main" id="{BA7ED695-781C-9B48-B5FB-7C8654AB6BAF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630;p86">
              <a:extLst>
                <a:ext uri="{FF2B5EF4-FFF2-40B4-BE49-F238E27FC236}">
                  <a16:creationId xmlns:a16="http://schemas.microsoft.com/office/drawing/2014/main" id="{06054D73-02AC-A646-AF95-3C52093B874B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631;p86">
              <a:extLst>
                <a:ext uri="{FF2B5EF4-FFF2-40B4-BE49-F238E27FC236}">
                  <a16:creationId xmlns:a16="http://schemas.microsoft.com/office/drawing/2014/main" id="{7EF8F6D1-EC5D-F04A-B402-9983A6E11349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eñal de prohibido 2">
            <a:extLst>
              <a:ext uri="{FF2B5EF4-FFF2-40B4-BE49-F238E27FC236}">
                <a16:creationId xmlns:a16="http://schemas.microsoft.com/office/drawing/2014/main" id="{47C2C08C-872C-A044-9FF6-FB2C412AF282}"/>
              </a:ext>
            </a:extLst>
          </p:cNvPr>
          <p:cNvSpPr/>
          <p:nvPr/>
        </p:nvSpPr>
        <p:spPr>
          <a:xfrm>
            <a:off x="4846489" y="2475763"/>
            <a:ext cx="1218964" cy="1156367"/>
          </a:xfrm>
          <a:prstGeom prst="noSmoking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2" name="Señal de prohibido 31">
            <a:extLst>
              <a:ext uri="{FF2B5EF4-FFF2-40B4-BE49-F238E27FC236}">
                <a16:creationId xmlns:a16="http://schemas.microsoft.com/office/drawing/2014/main" id="{74A46FD7-8B67-A34F-89F2-A02E6A51E63D}"/>
              </a:ext>
            </a:extLst>
          </p:cNvPr>
          <p:cNvSpPr/>
          <p:nvPr/>
        </p:nvSpPr>
        <p:spPr>
          <a:xfrm>
            <a:off x="6578615" y="2465015"/>
            <a:ext cx="1218964" cy="1156367"/>
          </a:xfrm>
          <a:prstGeom prst="noSmoking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2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568124" y="416450"/>
            <a:ext cx="8392995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insert</a:t>
            </a:r>
            <a:r>
              <a:rPr lang="en" dirty="0">
                <a:solidFill>
                  <a:schemeClr val="accent4"/>
                </a:solidFill>
              </a:rPr>
              <a:t> (21)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EA591D-2128-8344-8E30-E22757F14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8" y="1389200"/>
            <a:ext cx="6595270" cy="333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568124" y="416450"/>
            <a:ext cx="8392995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insert</a:t>
            </a:r>
            <a:r>
              <a:rPr lang="en" dirty="0">
                <a:solidFill>
                  <a:schemeClr val="accent4"/>
                </a:solidFill>
              </a:rPr>
              <a:t> (21)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43F563-9CDE-1A43-8E41-D60A5208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" y="1494845"/>
            <a:ext cx="7821343" cy="2929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071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7195800" y="1989450"/>
            <a:ext cx="1948200" cy="116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0" y="1989450"/>
            <a:ext cx="1948200" cy="116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2654850" y="1971850"/>
            <a:ext cx="38343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err="1"/>
              <a:t>elimina</a:t>
            </a:r>
            <a:endParaRPr sz="8000" dirty="0"/>
          </a:p>
        </p:txBody>
      </p:sp>
      <p:sp>
        <p:nvSpPr>
          <p:cNvPr id="226" name="Google Shape;226;p33"/>
          <p:cNvSpPr/>
          <p:nvPr/>
        </p:nvSpPr>
        <p:spPr>
          <a:xfrm rot="5400886">
            <a:off x="-70348" y="2059949"/>
            <a:ext cx="1164600" cy="102360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23901" y="2109600"/>
            <a:ext cx="924300" cy="92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/>
          <p:nvPr/>
        </p:nvSpPr>
        <p:spPr>
          <a:xfrm rot="-5400886" flipH="1">
            <a:off x="8049751" y="2059949"/>
            <a:ext cx="1164600" cy="10236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/>
          <p:nvPr/>
        </p:nvSpPr>
        <p:spPr>
          <a:xfrm flipH="1">
            <a:off x="7195802" y="2109600"/>
            <a:ext cx="924300" cy="92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"/>
          <p:cNvSpPr txBox="1">
            <a:spLocks noGrp="1"/>
          </p:cNvSpPr>
          <p:nvPr>
            <p:ph type="title" idx="2"/>
          </p:nvPr>
        </p:nvSpPr>
        <p:spPr>
          <a:xfrm>
            <a:off x="615067" y="979737"/>
            <a:ext cx="23865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Elimina()</a:t>
            </a:r>
          </a:p>
        </p:txBody>
      </p:sp>
      <p:sp>
        <p:nvSpPr>
          <p:cNvPr id="551" name="Google Shape;551;p52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2"/>
          <p:cNvSpPr/>
          <p:nvPr/>
        </p:nvSpPr>
        <p:spPr>
          <a:xfrm rot="10800000" flipH="1">
            <a:off x="667187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2"/>
          <p:cNvSpPr/>
          <p:nvPr/>
        </p:nvSpPr>
        <p:spPr>
          <a:xfrm>
            <a:off x="713225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99;p58">
            <a:extLst>
              <a:ext uri="{FF2B5EF4-FFF2-40B4-BE49-F238E27FC236}">
                <a16:creationId xmlns:a16="http://schemas.microsoft.com/office/drawing/2014/main" id="{1043FF93-4D39-8E40-BBBF-B33D4ADE6277}"/>
              </a:ext>
            </a:extLst>
          </p:cNvPr>
          <p:cNvSpPr txBox="1">
            <a:spLocks/>
          </p:cNvSpPr>
          <p:nvPr/>
        </p:nvSpPr>
        <p:spPr>
          <a:xfrm>
            <a:off x="723975" y="3402380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s-ES_tradnl" sz="1400" dirty="0"/>
              <a:t>Buscar la raíz más pequeña</a:t>
            </a:r>
          </a:p>
        </p:txBody>
      </p:sp>
      <p:sp>
        <p:nvSpPr>
          <p:cNvPr id="18" name="Google Shape;701;p58">
            <a:extLst>
              <a:ext uri="{FF2B5EF4-FFF2-40B4-BE49-F238E27FC236}">
                <a16:creationId xmlns:a16="http://schemas.microsoft.com/office/drawing/2014/main" id="{130CCC32-CC13-564A-AD24-D75137952799}"/>
              </a:ext>
            </a:extLst>
          </p:cNvPr>
          <p:cNvSpPr txBox="1">
            <a:spLocks/>
          </p:cNvSpPr>
          <p:nvPr/>
        </p:nvSpPr>
        <p:spPr>
          <a:xfrm>
            <a:off x="1828436" y="189728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S_tradnl" sz="1400" dirty="0"/>
              <a:t>Removerla</a:t>
            </a:r>
          </a:p>
        </p:txBody>
      </p:sp>
      <p:sp>
        <p:nvSpPr>
          <p:cNvPr id="19" name="Google Shape;703;p58">
            <a:extLst>
              <a:ext uri="{FF2B5EF4-FFF2-40B4-BE49-F238E27FC236}">
                <a16:creationId xmlns:a16="http://schemas.microsoft.com/office/drawing/2014/main" id="{9C8F3A0D-AA8A-B240-A365-5BD552DA9D33}"/>
              </a:ext>
            </a:extLst>
          </p:cNvPr>
          <p:cNvSpPr txBox="1">
            <a:spLocks/>
          </p:cNvSpPr>
          <p:nvPr/>
        </p:nvSpPr>
        <p:spPr>
          <a:xfrm>
            <a:off x="5594466" y="2162014"/>
            <a:ext cx="2079354" cy="51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1400" dirty="0"/>
              <a:t>Verificar no exista otro del mismo orden</a:t>
            </a:r>
          </a:p>
        </p:txBody>
      </p:sp>
      <p:sp>
        <p:nvSpPr>
          <p:cNvPr id="20" name="Google Shape;705;p58">
            <a:extLst>
              <a:ext uri="{FF2B5EF4-FFF2-40B4-BE49-F238E27FC236}">
                <a16:creationId xmlns:a16="http://schemas.microsoft.com/office/drawing/2014/main" id="{1291095F-1ED6-F247-B09F-EFE908B50AB5}"/>
              </a:ext>
            </a:extLst>
          </p:cNvPr>
          <p:cNvSpPr txBox="1">
            <a:spLocks/>
          </p:cNvSpPr>
          <p:nvPr/>
        </p:nvSpPr>
        <p:spPr>
          <a:xfrm>
            <a:off x="7226169" y="332355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1400"/>
              <a:t>Mezclar los del mismo orden</a:t>
            </a:r>
            <a:endParaRPr lang="es-ES_tradnl" sz="1400" dirty="0"/>
          </a:p>
        </p:txBody>
      </p:sp>
      <p:sp>
        <p:nvSpPr>
          <p:cNvPr id="21" name="Google Shape;707;p58">
            <a:extLst>
              <a:ext uri="{FF2B5EF4-FFF2-40B4-BE49-F238E27FC236}">
                <a16:creationId xmlns:a16="http://schemas.microsoft.com/office/drawing/2014/main" id="{93E9C025-4B54-9842-99E5-FF7DAC48AC24}"/>
              </a:ext>
            </a:extLst>
          </p:cNvPr>
          <p:cNvSpPr/>
          <p:nvPr/>
        </p:nvSpPr>
        <p:spPr>
          <a:xfrm rot="-5400000">
            <a:off x="4537894" y="-821849"/>
            <a:ext cx="45719" cy="77400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09;p58">
            <a:extLst>
              <a:ext uri="{FF2B5EF4-FFF2-40B4-BE49-F238E27FC236}">
                <a16:creationId xmlns:a16="http://schemas.microsoft.com/office/drawing/2014/main" id="{DDEEF53A-B607-5B45-B02A-A9643355357C}"/>
              </a:ext>
            </a:extLst>
          </p:cNvPr>
          <p:cNvSpPr/>
          <p:nvPr/>
        </p:nvSpPr>
        <p:spPr>
          <a:xfrm>
            <a:off x="2379323" y="279605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10;p58">
            <a:extLst>
              <a:ext uri="{FF2B5EF4-FFF2-40B4-BE49-F238E27FC236}">
                <a16:creationId xmlns:a16="http://schemas.microsoft.com/office/drawing/2014/main" id="{2F3DAF2F-0743-E54B-8325-97E395554F5B}"/>
              </a:ext>
            </a:extLst>
          </p:cNvPr>
          <p:cNvSpPr/>
          <p:nvPr/>
        </p:nvSpPr>
        <p:spPr>
          <a:xfrm>
            <a:off x="6317847" y="2793459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1;p58">
            <a:extLst>
              <a:ext uri="{FF2B5EF4-FFF2-40B4-BE49-F238E27FC236}">
                <a16:creationId xmlns:a16="http://schemas.microsoft.com/office/drawing/2014/main" id="{D380A2B7-858E-FF4C-ADC3-1D4392B37865}"/>
              </a:ext>
            </a:extLst>
          </p:cNvPr>
          <p:cNvSpPr/>
          <p:nvPr/>
        </p:nvSpPr>
        <p:spPr>
          <a:xfrm>
            <a:off x="7673192" y="278021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91;p74">
            <a:extLst>
              <a:ext uri="{FF2B5EF4-FFF2-40B4-BE49-F238E27FC236}">
                <a16:creationId xmlns:a16="http://schemas.microsoft.com/office/drawing/2014/main" id="{28753CD2-1707-984E-8966-1616E51494E2}"/>
              </a:ext>
            </a:extLst>
          </p:cNvPr>
          <p:cNvSpPr/>
          <p:nvPr/>
        </p:nvSpPr>
        <p:spPr>
          <a:xfrm rot="2288851">
            <a:off x="6562701" y="3515548"/>
            <a:ext cx="889809" cy="517817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6894;p82">
            <a:extLst>
              <a:ext uri="{FF2B5EF4-FFF2-40B4-BE49-F238E27FC236}">
                <a16:creationId xmlns:a16="http://schemas.microsoft.com/office/drawing/2014/main" id="{9AADCC29-13DC-1C40-AB3E-B9CDDFD77437}"/>
              </a:ext>
            </a:extLst>
          </p:cNvPr>
          <p:cNvGrpSpPr/>
          <p:nvPr/>
        </p:nvGrpSpPr>
        <p:grpSpPr>
          <a:xfrm>
            <a:off x="6428959" y="2956881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7" name="Google Shape;6895;p82">
              <a:extLst>
                <a:ext uri="{FF2B5EF4-FFF2-40B4-BE49-F238E27FC236}">
                  <a16:creationId xmlns:a16="http://schemas.microsoft.com/office/drawing/2014/main" id="{6D78C524-14E0-0746-95DC-EA0B9AEA1365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96;p82">
              <a:extLst>
                <a:ext uri="{FF2B5EF4-FFF2-40B4-BE49-F238E27FC236}">
                  <a16:creationId xmlns:a16="http://schemas.microsoft.com/office/drawing/2014/main" id="{E766D2EE-4AAD-5F46-85A8-973C843724B2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97;p82">
              <a:extLst>
                <a:ext uri="{FF2B5EF4-FFF2-40B4-BE49-F238E27FC236}">
                  <a16:creationId xmlns:a16="http://schemas.microsoft.com/office/drawing/2014/main" id="{CAD5EEE4-23BB-164E-AC05-2CE3499FE1B5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8;p82">
              <a:extLst>
                <a:ext uri="{FF2B5EF4-FFF2-40B4-BE49-F238E27FC236}">
                  <a16:creationId xmlns:a16="http://schemas.microsoft.com/office/drawing/2014/main" id="{2ECCDC00-1B3E-A24D-9599-D66458CA4F1C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320;p81">
            <a:extLst>
              <a:ext uri="{FF2B5EF4-FFF2-40B4-BE49-F238E27FC236}">
                <a16:creationId xmlns:a16="http://schemas.microsoft.com/office/drawing/2014/main" id="{367254FA-F7FC-034E-B975-FE7019626771}"/>
              </a:ext>
            </a:extLst>
          </p:cNvPr>
          <p:cNvGrpSpPr/>
          <p:nvPr/>
        </p:nvGrpSpPr>
        <p:grpSpPr>
          <a:xfrm>
            <a:off x="7845519" y="2860266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2" name="Google Shape;6321;p81">
              <a:extLst>
                <a:ext uri="{FF2B5EF4-FFF2-40B4-BE49-F238E27FC236}">
                  <a16:creationId xmlns:a16="http://schemas.microsoft.com/office/drawing/2014/main" id="{20CF2507-D2F3-A243-BB13-7C00AB42853E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22;p81">
              <a:extLst>
                <a:ext uri="{FF2B5EF4-FFF2-40B4-BE49-F238E27FC236}">
                  <a16:creationId xmlns:a16="http://schemas.microsoft.com/office/drawing/2014/main" id="{6AA16E89-09DB-5E4F-A7E9-F4B7C48CA638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23;p81">
              <a:extLst>
                <a:ext uri="{FF2B5EF4-FFF2-40B4-BE49-F238E27FC236}">
                  <a16:creationId xmlns:a16="http://schemas.microsoft.com/office/drawing/2014/main" id="{2376D694-F331-764B-9355-E2FF48C83E5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03;p58">
            <a:extLst>
              <a:ext uri="{FF2B5EF4-FFF2-40B4-BE49-F238E27FC236}">
                <a16:creationId xmlns:a16="http://schemas.microsoft.com/office/drawing/2014/main" id="{BA703065-579F-BD4D-8A5A-D85B122C6870}"/>
              </a:ext>
            </a:extLst>
          </p:cNvPr>
          <p:cNvSpPr txBox="1">
            <a:spLocks/>
          </p:cNvSpPr>
          <p:nvPr/>
        </p:nvSpPr>
        <p:spPr>
          <a:xfrm>
            <a:off x="3072015" y="3565809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1400" dirty="0">
                <a:solidFill>
                  <a:schemeClr val="bg1"/>
                </a:solidFill>
              </a:rPr>
              <a:t>Promover a los hijos</a:t>
            </a:r>
          </a:p>
        </p:txBody>
      </p:sp>
      <p:sp>
        <p:nvSpPr>
          <p:cNvPr id="36" name="Google Shape;710;p58">
            <a:extLst>
              <a:ext uri="{FF2B5EF4-FFF2-40B4-BE49-F238E27FC236}">
                <a16:creationId xmlns:a16="http://schemas.microsoft.com/office/drawing/2014/main" id="{47954093-040E-4344-9AEB-F4595C5B0ABD}"/>
              </a:ext>
            </a:extLst>
          </p:cNvPr>
          <p:cNvSpPr/>
          <p:nvPr/>
        </p:nvSpPr>
        <p:spPr>
          <a:xfrm>
            <a:off x="3549536" y="278968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6;p63">
            <a:extLst>
              <a:ext uri="{FF2B5EF4-FFF2-40B4-BE49-F238E27FC236}">
                <a16:creationId xmlns:a16="http://schemas.microsoft.com/office/drawing/2014/main" id="{8306D7C9-7772-B248-BDF8-C9365A4BA9CD}"/>
              </a:ext>
            </a:extLst>
          </p:cNvPr>
          <p:cNvSpPr/>
          <p:nvPr/>
        </p:nvSpPr>
        <p:spPr>
          <a:xfrm>
            <a:off x="1282814" y="279605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815;p63">
            <a:extLst>
              <a:ext uri="{FF2B5EF4-FFF2-40B4-BE49-F238E27FC236}">
                <a16:creationId xmlns:a16="http://schemas.microsoft.com/office/drawing/2014/main" id="{141A9037-26BD-6B4A-A609-93980EA0501E}"/>
              </a:ext>
            </a:extLst>
          </p:cNvPr>
          <p:cNvGrpSpPr/>
          <p:nvPr/>
        </p:nvGrpSpPr>
        <p:grpSpPr>
          <a:xfrm>
            <a:off x="1393191" y="2906910"/>
            <a:ext cx="351940" cy="350995"/>
            <a:chOff x="944600" y="3981825"/>
            <a:chExt cx="297750" cy="296950"/>
          </a:xfrm>
        </p:grpSpPr>
        <p:sp>
          <p:nvSpPr>
            <p:cNvPr id="39" name="Google Shape;816;p63">
              <a:extLst>
                <a:ext uri="{FF2B5EF4-FFF2-40B4-BE49-F238E27FC236}">
                  <a16:creationId xmlns:a16="http://schemas.microsoft.com/office/drawing/2014/main" id="{104F6E7C-8059-DC47-9AE3-DCFD2078685C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7;p63">
              <a:extLst>
                <a:ext uri="{FF2B5EF4-FFF2-40B4-BE49-F238E27FC236}">
                  <a16:creationId xmlns:a16="http://schemas.microsoft.com/office/drawing/2014/main" id="{6B856DCE-6F15-AB4B-B70A-1BC49833CEF8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8;p63">
              <a:extLst>
                <a:ext uri="{FF2B5EF4-FFF2-40B4-BE49-F238E27FC236}">
                  <a16:creationId xmlns:a16="http://schemas.microsoft.com/office/drawing/2014/main" id="{636FD80B-0D4E-1243-9AC1-A233AAB28A24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19;p63">
              <a:extLst>
                <a:ext uri="{FF2B5EF4-FFF2-40B4-BE49-F238E27FC236}">
                  <a16:creationId xmlns:a16="http://schemas.microsoft.com/office/drawing/2014/main" id="{DCC79AEC-4FA4-4D40-BA45-BEC4E0BA08BB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157;p81">
            <a:extLst>
              <a:ext uri="{FF2B5EF4-FFF2-40B4-BE49-F238E27FC236}">
                <a16:creationId xmlns:a16="http://schemas.microsoft.com/office/drawing/2014/main" id="{57FFC469-BAE5-4F44-B949-044F23DBEF19}"/>
              </a:ext>
            </a:extLst>
          </p:cNvPr>
          <p:cNvGrpSpPr/>
          <p:nvPr/>
        </p:nvGrpSpPr>
        <p:grpSpPr>
          <a:xfrm>
            <a:off x="3647883" y="2875587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44" name="Google Shape;6158;p81">
              <a:extLst>
                <a:ext uri="{FF2B5EF4-FFF2-40B4-BE49-F238E27FC236}">
                  <a16:creationId xmlns:a16="http://schemas.microsoft.com/office/drawing/2014/main" id="{AB59A11A-DB8C-4345-AF20-F791E0677B09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59;p81">
              <a:extLst>
                <a:ext uri="{FF2B5EF4-FFF2-40B4-BE49-F238E27FC236}">
                  <a16:creationId xmlns:a16="http://schemas.microsoft.com/office/drawing/2014/main" id="{EE474567-3281-A14C-BEED-F3984ACBD473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5702;p80">
            <a:extLst>
              <a:ext uri="{FF2B5EF4-FFF2-40B4-BE49-F238E27FC236}">
                <a16:creationId xmlns:a16="http://schemas.microsoft.com/office/drawing/2014/main" id="{16769C67-7B0B-5C41-81EC-0F5836B94EFC}"/>
              </a:ext>
            </a:extLst>
          </p:cNvPr>
          <p:cNvGrpSpPr/>
          <p:nvPr/>
        </p:nvGrpSpPr>
        <p:grpSpPr>
          <a:xfrm>
            <a:off x="2497120" y="2897039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7" name="Google Shape;5703;p80">
              <a:extLst>
                <a:ext uri="{FF2B5EF4-FFF2-40B4-BE49-F238E27FC236}">
                  <a16:creationId xmlns:a16="http://schemas.microsoft.com/office/drawing/2014/main" id="{82DFAB9E-8985-3948-AA10-6312CCE88FA9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5704;p80">
              <a:extLst>
                <a:ext uri="{FF2B5EF4-FFF2-40B4-BE49-F238E27FC236}">
                  <a16:creationId xmlns:a16="http://schemas.microsoft.com/office/drawing/2014/main" id="{7788EE42-7645-1F4A-B726-80278E8B4A4E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" name="Señal de prohibido 55">
            <a:extLst>
              <a:ext uri="{FF2B5EF4-FFF2-40B4-BE49-F238E27FC236}">
                <a16:creationId xmlns:a16="http://schemas.microsoft.com/office/drawing/2014/main" id="{201E5646-4959-2F40-B165-0AC15360D24C}"/>
              </a:ext>
            </a:extLst>
          </p:cNvPr>
          <p:cNvSpPr/>
          <p:nvPr/>
        </p:nvSpPr>
        <p:spPr>
          <a:xfrm>
            <a:off x="952985" y="2528553"/>
            <a:ext cx="1218964" cy="1156367"/>
          </a:xfrm>
          <a:prstGeom prst="noSmoking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7" name="Google Shape;711;p58">
            <a:extLst>
              <a:ext uri="{FF2B5EF4-FFF2-40B4-BE49-F238E27FC236}">
                <a16:creationId xmlns:a16="http://schemas.microsoft.com/office/drawing/2014/main" id="{CE97A554-676C-9A4C-AF24-A0F358C9FD95}"/>
              </a:ext>
            </a:extLst>
          </p:cNvPr>
          <p:cNvSpPr/>
          <p:nvPr/>
        </p:nvSpPr>
        <p:spPr>
          <a:xfrm>
            <a:off x="4689612" y="279648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703;p58">
            <a:extLst>
              <a:ext uri="{FF2B5EF4-FFF2-40B4-BE49-F238E27FC236}">
                <a16:creationId xmlns:a16="http://schemas.microsoft.com/office/drawing/2014/main" id="{7FE79A4C-8598-484A-A953-A1D2FFF3C240}"/>
              </a:ext>
            </a:extLst>
          </p:cNvPr>
          <p:cNvSpPr txBox="1">
            <a:spLocks/>
          </p:cNvSpPr>
          <p:nvPr/>
        </p:nvSpPr>
        <p:spPr>
          <a:xfrm>
            <a:off x="4389301" y="2146500"/>
            <a:ext cx="1127276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1400" dirty="0">
                <a:solidFill>
                  <a:schemeClr val="bg1"/>
                </a:solidFill>
              </a:rPr>
              <a:t>Actualizar el menor</a:t>
            </a:r>
          </a:p>
        </p:txBody>
      </p:sp>
      <p:grpSp>
        <p:nvGrpSpPr>
          <p:cNvPr id="59" name="Google Shape;5311;p72">
            <a:extLst>
              <a:ext uri="{FF2B5EF4-FFF2-40B4-BE49-F238E27FC236}">
                <a16:creationId xmlns:a16="http://schemas.microsoft.com/office/drawing/2014/main" id="{D27002AD-90BD-FD48-9F52-13D60C1F8A78}"/>
              </a:ext>
            </a:extLst>
          </p:cNvPr>
          <p:cNvGrpSpPr/>
          <p:nvPr/>
        </p:nvGrpSpPr>
        <p:grpSpPr>
          <a:xfrm>
            <a:off x="4820219" y="2919169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60" name="Google Shape;5312;p72">
              <a:extLst>
                <a:ext uri="{FF2B5EF4-FFF2-40B4-BE49-F238E27FC236}">
                  <a16:creationId xmlns:a16="http://schemas.microsoft.com/office/drawing/2014/main" id="{66D45389-D1FE-D44B-9DD0-190BAEA80EB8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5313;p72">
              <a:extLst>
                <a:ext uri="{FF2B5EF4-FFF2-40B4-BE49-F238E27FC236}">
                  <a16:creationId xmlns:a16="http://schemas.microsoft.com/office/drawing/2014/main" id="{438A241B-6CEC-B74B-B40E-7C1E6B12052F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5314;p72">
              <a:extLst>
                <a:ext uri="{FF2B5EF4-FFF2-40B4-BE49-F238E27FC236}">
                  <a16:creationId xmlns:a16="http://schemas.microsoft.com/office/drawing/2014/main" id="{55875AAC-F230-F842-B830-6FBD7CA7D005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5315;p72">
              <a:extLst>
                <a:ext uri="{FF2B5EF4-FFF2-40B4-BE49-F238E27FC236}">
                  <a16:creationId xmlns:a16="http://schemas.microsoft.com/office/drawing/2014/main" id="{53F2308F-BAC5-434E-9CB9-BC413F5F186A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636575" y="405575"/>
            <a:ext cx="48897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Procedimiento de </a:t>
            </a:r>
            <a:r>
              <a:rPr lang="es-ES_tradnl">
                <a:solidFill>
                  <a:schemeClr val="accent6"/>
                </a:solidFill>
              </a:rPr>
              <a:t>mezcla</a:t>
            </a:r>
          </a:p>
        </p:txBody>
      </p:sp>
      <p:grpSp>
        <p:nvGrpSpPr>
          <p:cNvPr id="269" name="Google Shape;269;p37"/>
          <p:cNvGrpSpPr/>
          <p:nvPr/>
        </p:nvGrpSpPr>
        <p:grpSpPr>
          <a:xfrm>
            <a:off x="4989778" y="2187338"/>
            <a:ext cx="2123163" cy="1771921"/>
            <a:chOff x="4965725" y="2224575"/>
            <a:chExt cx="2338800" cy="1952100"/>
          </a:xfrm>
        </p:grpSpPr>
        <p:sp>
          <p:nvSpPr>
            <p:cNvPr id="270" name="Google Shape;270;p37"/>
            <p:cNvSpPr/>
            <p:nvPr/>
          </p:nvSpPr>
          <p:spPr>
            <a:xfrm>
              <a:off x="5422925" y="2224575"/>
              <a:ext cx="1881600" cy="17997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4965725" y="2376975"/>
              <a:ext cx="1881600" cy="179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7"/>
          <p:cNvGrpSpPr/>
          <p:nvPr/>
        </p:nvGrpSpPr>
        <p:grpSpPr>
          <a:xfrm>
            <a:off x="788809" y="2190591"/>
            <a:ext cx="2031322" cy="1821345"/>
            <a:chOff x="699975" y="2251300"/>
            <a:chExt cx="2204125" cy="1976500"/>
          </a:xfrm>
        </p:grpSpPr>
        <p:sp>
          <p:nvSpPr>
            <p:cNvPr id="273" name="Google Shape;273;p37"/>
            <p:cNvSpPr/>
            <p:nvPr/>
          </p:nvSpPr>
          <p:spPr>
            <a:xfrm>
              <a:off x="991900" y="2251300"/>
              <a:ext cx="1912200" cy="19122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699975" y="2315600"/>
              <a:ext cx="1912200" cy="191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7"/>
          <p:cNvSpPr txBox="1">
            <a:spLocks noGrp="1"/>
          </p:cNvSpPr>
          <p:nvPr>
            <p:ph type="body" idx="1"/>
          </p:nvPr>
        </p:nvSpPr>
        <p:spPr>
          <a:xfrm>
            <a:off x="2030525" y="2680825"/>
            <a:ext cx="2101800" cy="13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dirty="0"/>
              <a:t>Compara las raíces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dirty="0"/>
              <a:t>Sea</a:t>
            </a:r>
            <a:br>
              <a:rPr lang="es-ES_tradnl" dirty="0"/>
            </a:br>
            <a:r>
              <a:rPr lang="es-ES_tradnl" dirty="0"/>
              <a:t>A- el de menor raíz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dirty="0"/>
              <a:t>B- el de mayor raíz</a:t>
            </a:r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2"/>
          </p:nvPr>
        </p:nvSpPr>
        <p:spPr>
          <a:xfrm>
            <a:off x="6376950" y="2670025"/>
            <a:ext cx="2145900" cy="13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dirty="0"/>
              <a:t>Haz B hijo de A</a:t>
            </a:r>
          </a:p>
        </p:txBody>
      </p:sp>
      <p:sp>
        <p:nvSpPr>
          <p:cNvPr id="277" name="Google Shape;277;p37"/>
          <p:cNvSpPr txBox="1">
            <a:spLocks noGrp="1"/>
          </p:cNvSpPr>
          <p:nvPr>
            <p:ph type="title" idx="3"/>
          </p:nvPr>
        </p:nvSpPr>
        <p:spPr>
          <a:xfrm>
            <a:off x="2641775" y="2108125"/>
            <a:ext cx="149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ordena</a:t>
            </a:r>
          </a:p>
        </p:txBody>
      </p:sp>
      <p:sp>
        <p:nvSpPr>
          <p:cNvPr id="278" name="Google Shape;278;p37"/>
          <p:cNvSpPr txBox="1">
            <a:spLocks noGrp="1"/>
          </p:cNvSpPr>
          <p:nvPr>
            <p:ph type="title" idx="4"/>
          </p:nvPr>
        </p:nvSpPr>
        <p:spPr>
          <a:xfrm>
            <a:off x="7387799" y="2130925"/>
            <a:ext cx="1310927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adopta</a:t>
            </a:r>
          </a:p>
        </p:txBody>
      </p:sp>
      <p:sp>
        <p:nvSpPr>
          <p:cNvPr id="279" name="Google Shape;279;p37"/>
          <p:cNvSpPr/>
          <p:nvPr/>
        </p:nvSpPr>
        <p:spPr>
          <a:xfrm rot="5400000">
            <a:off x="155700" y="544250"/>
            <a:ext cx="92100" cy="43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7"/>
          <p:cNvGrpSpPr/>
          <p:nvPr/>
        </p:nvGrpSpPr>
        <p:grpSpPr>
          <a:xfrm>
            <a:off x="4484925" y="1152725"/>
            <a:ext cx="4668600" cy="3468900"/>
            <a:chOff x="4434850" y="1142850"/>
            <a:chExt cx="4668600" cy="3468900"/>
          </a:xfrm>
        </p:grpSpPr>
        <p:sp>
          <p:nvSpPr>
            <p:cNvPr id="281" name="Google Shape;281;p37"/>
            <p:cNvSpPr/>
            <p:nvPr/>
          </p:nvSpPr>
          <p:spPr>
            <a:xfrm rot="10800000">
              <a:off x="4434900" y="1142850"/>
              <a:ext cx="92100" cy="346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 rot="5400000">
              <a:off x="6718000" y="2226300"/>
              <a:ext cx="102300" cy="466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91;p38">
            <a:extLst>
              <a:ext uri="{FF2B5EF4-FFF2-40B4-BE49-F238E27FC236}">
                <a16:creationId xmlns:a16="http://schemas.microsoft.com/office/drawing/2014/main" id="{6933F8E7-6F4D-444E-8C73-D313382DC041}"/>
              </a:ext>
            </a:extLst>
          </p:cNvPr>
          <p:cNvSpPr/>
          <p:nvPr/>
        </p:nvSpPr>
        <p:spPr>
          <a:xfrm>
            <a:off x="678895" y="3401526"/>
            <a:ext cx="838800" cy="83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92;p38">
            <a:extLst>
              <a:ext uri="{FF2B5EF4-FFF2-40B4-BE49-F238E27FC236}">
                <a16:creationId xmlns:a16="http://schemas.microsoft.com/office/drawing/2014/main" id="{23DF64F9-C0D8-CC45-B85B-57951F6636F7}"/>
              </a:ext>
            </a:extLst>
          </p:cNvPr>
          <p:cNvSpPr/>
          <p:nvPr/>
        </p:nvSpPr>
        <p:spPr>
          <a:xfrm>
            <a:off x="1247139" y="3352974"/>
            <a:ext cx="954600" cy="8259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91;p38">
            <a:extLst>
              <a:ext uri="{FF2B5EF4-FFF2-40B4-BE49-F238E27FC236}">
                <a16:creationId xmlns:a16="http://schemas.microsoft.com/office/drawing/2014/main" id="{37D385E8-3A5C-E642-A5BE-97BD2531E1B5}"/>
              </a:ext>
            </a:extLst>
          </p:cNvPr>
          <p:cNvSpPr/>
          <p:nvPr/>
        </p:nvSpPr>
        <p:spPr>
          <a:xfrm>
            <a:off x="5543165" y="3400348"/>
            <a:ext cx="838800" cy="83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92;p38">
            <a:extLst>
              <a:ext uri="{FF2B5EF4-FFF2-40B4-BE49-F238E27FC236}">
                <a16:creationId xmlns:a16="http://schemas.microsoft.com/office/drawing/2014/main" id="{DACD2FC6-7122-6F41-906D-1C44F51EF04E}"/>
              </a:ext>
            </a:extLst>
          </p:cNvPr>
          <p:cNvSpPr/>
          <p:nvPr/>
        </p:nvSpPr>
        <p:spPr>
          <a:xfrm>
            <a:off x="5485265" y="3889011"/>
            <a:ext cx="954600" cy="8259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/>
          <p:nvPr/>
        </p:nvSpPr>
        <p:spPr>
          <a:xfrm rot="5400000">
            <a:off x="4515300" y="-234125"/>
            <a:ext cx="102300" cy="913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4"/>
          <p:cNvSpPr txBox="1">
            <a:spLocks noGrp="1"/>
          </p:cNvSpPr>
          <p:nvPr>
            <p:ph type="ctrTitle"/>
          </p:nvPr>
        </p:nvSpPr>
        <p:spPr>
          <a:xfrm>
            <a:off x="598158" y="198625"/>
            <a:ext cx="6503400" cy="9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chemeClr val="accent6"/>
                </a:solidFill>
              </a:rPr>
              <a:t>mezcla</a:t>
            </a:r>
            <a:endParaRPr lang="es-ES_tradnl" dirty="0">
              <a:solidFill>
                <a:schemeClr val="accent4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A5CD95-7CE5-574C-932D-9E8F12F2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49" y="1335058"/>
            <a:ext cx="6019701" cy="26992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4"/>
          <p:cNvSpPr txBox="1">
            <a:spLocks noGrp="1"/>
          </p:cNvSpPr>
          <p:nvPr>
            <p:ph type="title"/>
          </p:nvPr>
        </p:nvSpPr>
        <p:spPr>
          <a:xfrm>
            <a:off x="5573864" y="435400"/>
            <a:ext cx="2923486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</a:t>
            </a:r>
            <a:r>
              <a:rPr lang="en" dirty="0"/>
              <a:t>e la </a:t>
            </a:r>
            <a:r>
              <a:rPr lang="en" dirty="0" err="1">
                <a:solidFill>
                  <a:schemeClr val="accent2"/>
                </a:solidFill>
              </a:rPr>
              <a:t>mente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/>
              <a:t>de</a:t>
            </a:r>
            <a:endParaRPr dirty="0"/>
          </a:p>
        </p:txBody>
      </p:sp>
      <p:sp>
        <p:nvSpPr>
          <p:cNvPr id="573" name="Google Shape;573;p54"/>
          <p:cNvSpPr/>
          <p:nvPr/>
        </p:nvSpPr>
        <p:spPr>
          <a:xfrm>
            <a:off x="2312350" y="1483350"/>
            <a:ext cx="1691400" cy="1691400"/>
          </a:xfrm>
          <a:prstGeom prst="ellipse">
            <a:avLst/>
          </a:prstGeom>
          <a:noFill/>
          <a:ln w="9525" cap="flat" cmpd="sng">
            <a:solidFill>
              <a:srgbClr val="357D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54"/>
          <p:cNvSpPr txBox="1"/>
          <p:nvPr/>
        </p:nvSpPr>
        <p:spPr>
          <a:xfrm>
            <a:off x="2219288" y="3334843"/>
            <a:ext cx="1784462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Michael </a:t>
            </a:r>
            <a:r>
              <a:rPr lang="en" b="1" dirty="0" err="1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Fredman</a:t>
            </a:r>
            <a:endParaRPr b="1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75" name="Google Shape;575;p54"/>
          <p:cNvSpPr txBox="1"/>
          <p:nvPr/>
        </p:nvSpPr>
        <p:spPr>
          <a:xfrm>
            <a:off x="2247408" y="3601425"/>
            <a:ext cx="16914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dirty="0">
                <a:solidFill>
                  <a:schemeClr val="accent4"/>
                </a:solidFill>
              </a:rPr>
              <a:t>Rutgers University</a:t>
            </a:r>
            <a:br>
              <a:rPr lang="es-MX" dirty="0">
                <a:solidFill>
                  <a:schemeClr val="accent4"/>
                </a:solidFill>
              </a:rPr>
            </a:br>
            <a:r>
              <a:rPr lang="es-ES_tradnl" sz="900" dirty="0">
                <a:hlinkClick r:id="rId3"/>
              </a:rPr>
              <a:t>fredman@cs.rutgers.edu</a:t>
            </a:r>
            <a:endParaRPr lang="es-ES_tradnl" sz="900" dirty="0"/>
          </a:p>
          <a:p>
            <a:pPr lvl="0" algn="ctr"/>
            <a:endParaRPr sz="900" dirty="0">
              <a:solidFill>
                <a:schemeClr val="accent4"/>
              </a:solidFill>
            </a:endParaRPr>
          </a:p>
        </p:txBody>
      </p:sp>
      <p:sp>
        <p:nvSpPr>
          <p:cNvPr id="576" name="Google Shape;576;p54"/>
          <p:cNvSpPr/>
          <p:nvPr/>
        </p:nvSpPr>
        <p:spPr>
          <a:xfrm>
            <a:off x="5665150" y="1483350"/>
            <a:ext cx="1691400" cy="1691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4"/>
          <p:cNvSpPr txBox="1"/>
          <p:nvPr/>
        </p:nvSpPr>
        <p:spPr>
          <a:xfrm>
            <a:off x="5410150" y="3329200"/>
            <a:ext cx="18702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Robert </a:t>
            </a:r>
            <a:r>
              <a:rPr lang="en" b="1" dirty="0" err="1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Tarjan</a:t>
            </a:r>
            <a:endParaRPr b="1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78" name="Google Shape;578;p54"/>
          <p:cNvSpPr txBox="1"/>
          <p:nvPr/>
        </p:nvSpPr>
        <p:spPr>
          <a:xfrm>
            <a:off x="5345208" y="3601425"/>
            <a:ext cx="2011342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MX" dirty="0">
                <a:solidFill>
                  <a:schemeClr val="accent4"/>
                </a:solidFill>
              </a:rPr>
              <a:t>Premio Turing ACM</a:t>
            </a:r>
            <a:br>
              <a:rPr lang="es-MX" dirty="0">
                <a:solidFill>
                  <a:schemeClr val="accent4"/>
                </a:solidFill>
              </a:rPr>
            </a:br>
            <a:r>
              <a:rPr lang="es-MX" dirty="0">
                <a:solidFill>
                  <a:schemeClr val="accent4"/>
                </a:solidFill>
              </a:rPr>
              <a:t>ret@cs.princeton.edu</a:t>
            </a:r>
          </a:p>
        </p:txBody>
      </p:sp>
      <p:pic>
        <p:nvPicPr>
          <p:cNvPr id="579" name="Google Shape;579;p54"/>
          <p:cNvPicPr preferRelativeResize="0"/>
          <p:nvPr/>
        </p:nvPicPr>
        <p:blipFill>
          <a:blip r:embed="rId4"/>
          <a:srcRect/>
          <a:stretch/>
        </p:blipFill>
        <p:spPr>
          <a:xfrm>
            <a:off x="2061675" y="1536176"/>
            <a:ext cx="1691400" cy="1691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80" name="Google Shape;580;p54"/>
          <p:cNvPicPr preferRelativeResize="0"/>
          <p:nvPr/>
        </p:nvPicPr>
        <p:blipFill>
          <a:blip r:embed="rId5"/>
          <a:srcRect/>
          <a:stretch/>
        </p:blipFill>
        <p:spPr>
          <a:xfrm>
            <a:off x="5410150" y="1535576"/>
            <a:ext cx="1692000" cy="1692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6309D2-315F-1D40-8FD7-E661A40F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9" y="729588"/>
            <a:ext cx="7330445" cy="3409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598158" y="-29976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Elimina()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703;p58">
            <a:extLst>
              <a:ext uri="{FF2B5EF4-FFF2-40B4-BE49-F238E27FC236}">
                <a16:creationId xmlns:a16="http://schemas.microsoft.com/office/drawing/2014/main" id="{1E4894D6-5915-5448-AB29-B956CDA9750B}"/>
              </a:ext>
            </a:extLst>
          </p:cNvPr>
          <p:cNvSpPr txBox="1">
            <a:spLocks/>
          </p:cNvSpPr>
          <p:nvPr/>
        </p:nvSpPr>
        <p:spPr>
          <a:xfrm>
            <a:off x="2979440" y="103023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1400" dirty="0">
                <a:solidFill>
                  <a:schemeClr val="bg1"/>
                </a:solidFill>
              </a:rPr>
              <a:t>Promover a los hijos</a:t>
            </a:r>
          </a:p>
        </p:txBody>
      </p: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67724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8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Elimina()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7A12EBA0-BFEA-AF46-BF51-F3772F105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66" y="899271"/>
            <a:ext cx="6698819" cy="3330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6072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Elimina()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7A12EBA0-BFEA-AF46-BF51-F3772F105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66" y="899271"/>
            <a:ext cx="6698819" cy="3330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249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CCB18D1B-6068-F145-8637-F04A1225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40" y="899271"/>
            <a:ext cx="7694735" cy="33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8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>
            <a:spLocks noGrp="1"/>
          </p:cNvSpPr>
          <p:nvPr>
            <p:ph type="body" idx="1"/>
          </p:nvPr>
        </p:nvSpPr>
        <p:spPr>
          <a:xfrm>
            <a:off x="4503166" y="2469300"/>
            <a:ext cx="3853433" cy="9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>
                <a:solidFill>
                  <a:schemeClr val="lt1"/>
                </a:solidFill>
              </a:rPr>
              <a:t>Buscando hacer menos repeticiones, se apoya en un arreglo de apuntadores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>
                <a:solidFill>
                  <a:schemeClr val="lt1"/>
                </a:solidFill>
              </a:rPr>
              <a:t>En donde el índice representa el orden</a:t>
            </a:r>
            <a:endParaRPr lang="es-ES_tradnl"/>
          </a:p>
        </p:txBody>
      </p:sp>
      <p:sp>
        <p:nvSpPr>
          <p:cNvPr id="327" name="Google Shape;327;p41"/>
          <p:cNvSpPr/>
          <p:nvPr/>
        </p:nvSpPr>
        <p:spPr>
          <a:xfrm rot="10800000">
            <a:off x="2331400" y="50"/>
            <a:ext cx="102300" cy="15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41"/>
          <p:cNvGrpSpPr/>
          <p:nvPr/>
        </p:nvGrpSpPr>
        <p:grpSpPr>
          <a:xfrm>
            <a:off x="2357500" y="3528950"/>
            <a:ext cx="6794450" cy="854525"/>
            <a:chOff x="2357500" y="3528950"/>
            <a:chExt cx="6794450" cy="854525"/>
          </a:xfrm>
        </p:grpSpPr>
        <p:sp>
          <p:nvSpPr>
            <p:cNvPr id="329" name="Google Shape;329;p41"/>
            <p:cNvSpPr/>
            <p:nvPr/>
          </p:nvSpPr>
          <p:spPr>
            <a:xfrm rot="10800000">
              <a:off x="2357500" y="3528950"/>
              <a:ext cx="102300" cy="796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 rot="5400000">
              <a:off x="5703600" y="935125"/>
              <a:ext cx="102300" cy="679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41"/>
          <p:cNvSpPr txBox="1">
            <a:spLocks noGrp="1"/>
          </p:cNvSpPr>
          <p:nvPr>
            <p:ph type="title"/>
          </p:nvPr>
        </p:nvSpPr>
        <p:spPr>
          <a:xfrm>
            <a:off x="1104275" y="1313100"/>
            <a:ext cx="40434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arreglo </a:t>
            </a:r>
            <a:r>
              <a:rPr lang="es-ES_tradnl" dirty="0">
                <a:solidFill>
                  <a:schemeClr val="accent6"/>
                </a:solidFill>
              </a:rPr>
              <a:t>auxiliar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D0FBAED4-8FED-ED4D-9EBB-4762D851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15" y="879450"/>
            <a:ext cx="7659560" cy="3335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6507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ACC2EF72-0942-8743-928B-9E7032DA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64" y="909863"/>
            <a:ext cx="7061662" cy="33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9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96AA9473-343B-A842-8502-B6F63D784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8" y="927330"/>
            <a:ext cx="6854783" cy="31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83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9E570AFC-E751-5743-8F56-8C84E2A68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24" y="909095"/>
            <a:ext cx="6445404" cy="33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22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66CFEEED-E4B0-9F40-AC87-EE3DE221E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18" y="864361"/>
            <a:ext cx="6503400" cy="333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/>
          <p:nvPr/>
        </p:nvSpPr>
        <p:spPr>
          <a:xfrm>
            <a:off x="953325" y="695350"/>
            <a:ext cx="2848200" cy="28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title"/>
          </p:nvPr>
        </p:nvSpPr>
        <p:spPr>
          <a:xfrm>
            <a:off x="953325" y="1151650"/>
            <a:ext cx="2848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2900">
                <a:solidFill>
                  <a:schemeClr val="accent4"/>
                </a:solidFill>
              </a:rPr>
              <a:t>Mejorar implementación del algoritmo de Dijkstra</a:t>
            </a:r>
          </a:p>
        </p:txBody>
      </p:sp>
      <p:grpSp>
        <p:nvGrpSpPr>
          <p:cNvPr id="316" name="Google Shape;316;p40"/>
          <p:cNvGrpSpPr/>
          <p:nvPr/>
        </p:nvGrpSpPr>
        <p:grpSpPr>
          <a:xfrm>
            <a:off x="-70425" y="3673100"/>
            <a:ext cx="2493900" cy="833100"/>
            <a:chOff x="-70425" y="3673100"/>
            <a:chExt cx="2493900" cy="833100"/>
          </a:xfrm>
        </p:grpSpPr>
        <p:sp>
          <p:nvSpPr>
            <p:cNvPr id="317" name="Google Shape;317;p40"/>
            <p:cNvSpPr/>
            <p:nvPr/>
          </p:nvSpPr>
          <p:spPr>
            <a:xfrm rot="5400000">
              <a:off x="1125375" y="3208075"/>
              <a:ext cx="102300" cy="249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 rot="10800000">
              <a:off x="2331375" y="3673100"/>
              <a:ext cx="92100" cy="83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40"/>
          <p:cNvSpPr/>
          <p:nvPr/>
        </p:nvSpPr>
        <p:spPr>
          <a:xfrm rot="10800000">
            <a:off x="2327925" y="0"/>
            <a:ext cx="99000" cy="5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0"/>
          <p:cNvSpPr/>
          <p:nvPr/>
        </p:nvSpPr>
        <p:spPr>
          <a:xfrm>
            <a:off x="4261275" y="2571750"/>
            <a:ext cx="2920800" cy="256710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7119750" y="0"/>
            <a:ext cx="20244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C1DFFF49-5784-4743-958E-6817FED5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59" y="859858"/>
            <a:ext cx="5982682" cy="33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9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48476327-33FA-BE42-9381-53966E4A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85" y="846745"/>
            <a:ext cx="4653915" cy="32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3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5EB02EBA-5C34-6A47-8965-4A9A70BD1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12" y="785290"/>
            <a:ext cx="4156475" cy="34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4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D26612FF-A9B7-3C4D-9EF6-F792E248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95" y="803051"/>
            <a:ext cx="4693495" cy="34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08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B30A4A96-62C6-C847-95E6-3238D833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60" y="796513"/>
            <a:ext cx="5057158" cy="34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0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3ED9F260-E88D-B047-8BDC-56971E08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61" y="817712"/>
            <a:ext cx="4470497" cy="330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78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E5CF80FB-8E09-D84B-B09B-F9AB5B43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05" y="901948"/>
            <a:ext cx="4015640" cy="31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79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F468DCCC-537F-B54C-A382-94FD7FDB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2" y="1050546"/>
            <a:ext cx="6016068" cy="31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74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 rot="5400000">
            <a:off x="4516925" y="12650"/>
            <a:ext cx="105000" cy="92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98100" y="-879450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10800000" flipH="1">
            <a:off x="1423025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6;p44">
            <a:extLst>
              <a:ext uri="{FF2B5EF4-FFF2-40B4-BE49-F238E27FC236}">
                <a16:creationId xmlns:a16="http://schemas.microsoft.com/office/drawing/2014/main" id="{07C7AA31-B98D-6E46-BD0E-57A16DD5FE9C}"/>
              </a:ext>
            </a:extLst>
          </p:cNvPr>
          <p:cNvSpPr txBox="1">
            <a:spLocks/>
          </p:cNvSpPr>
          <p:nvPr/>
        </p:nvSpPr>
        <p:spPr>
          <a:xfrm>
            <a:off x="602458" y="-16560"/>
            <a:ext cx="6503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9100" b="1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s-ES_tradnl" sz="2800" dirty="0">
                <a:solidFill>
                  <a:schemeClr val="accent6"/>
                </a:solidFill>
              </a:rPr>
              <a:t>Consolidar raíces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24" name="Google Shape;709;p58">
            <a:extLst>
              <a:ext uri="{FF2B5EF4-FFF2-40B4-BE49-F238E27FC236}">
                <a16:creationId xmlns:a16="http://schemas.microsoft.com/office/drawing/2014/main" id="{9085B534-01C9-4341-A291-C4B16754872D}"/>
              </a:ext>
            </a:extLst>
          </p:cNvPr>
          <p:cNvSpPr/>
          <p:nvPr/>
        </p:nvSpPr>
        <p:spPr>
          <a:xfrm>
            <a:off x="3332993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10;p58">
            <a:extLst>
              <a:ext uri="{FF2B5EF4-FFF2-40B4-BE49-F238E27FC236}">
                <a16:creationId xmlns:a16="http://schemas.microsoft.com/office/drawing/2014/main" id="{CE9EEF1D-9C30-5F4C-A94C-8E6C52BF8F1A}"/>
              </a:ext>
            </a:extLst>
          </p:cNvPr>
          <p:cNvSpPr/>
          <p:nvPr/>
        </p:nvSpPr>
        <p:spPr>
          <a:xfrm>
            <a:off x="6103117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11;p58">
            <a:extLst>
              <a:ext uri="{FF2B5EF4-FFF2-40B4-BE49-F238E27FC236}">
                <a16:creationId xmlns:a16="http://schemas.microsoft.com/office/drawing/2014/main" id="{7CE5EDAA-B755-B94B-9E61-89E5599495B2}"/>
              </a:ext>
            </a:extLst>
          </p:cNvPr>
          <p:cNvSpPr/>
          <p:nvPr/>
        </p:nvSpPr>
        <p:spPr>
          <a:xfrm>
            <a:off x="6920071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894;p82">
            <a:extLst>
              <a:ext uri="{FF2B5EF4-FFF2-40B4-BE49-F238E27FC236}">
                <a16:creationId xmlns:a16="http://schemas.microsoft.com/office/drawing/2014/main" id="{ECE0FDF1-5F1A-CC4D-9936-7C427DB42734}"/>
              </a:ext>
            </a:extLst>
          </p:cNvPr>
          <p:cNvGrpSpPr/>
          <p:nvPr/>
        </p:nvGrpSpPr>
        <p:grpSpPr>
          <a:xfrm>
            <a:off x="6214229" y="4516880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29" name="Google Shape;6895;p82">
              <a:extLst>
                <a:ext uri="{FF2B5EF4-FFF2-40B4-BE49-F238E27FC236}">
                  <a16:creationId xmlns:a16="http://schemas.microsoft.com/office/drawing/2014/main" id="{0EAA1DE7-48D4-794B-9AEA-3A6E9D27A7CB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6;p82">
              <a:extLst>
                <a:ext uri="{FF2B5EF4-FFF2-40B4-BE49-F238E27FC236}">
                  <a16:creationId xmlns:a16="http://schemas.microsoft.com/office/drawing/2014/main" id="{30A1C9DE-230E-194F-861C-E7740462DDB1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97;p82">
              <a:extLst>
                <a:ext uri="{FF2B5EF4-FFF2-40B4-BE49-F238E27FC236}">
                  <a16:creationId xmlns:a16="http://schemas.microsoft.com/office/drawing/2014/main" id="{671D3C4C-98DF-4447-9A7A-28B50C4C858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98;p82">
              <a:extLst>
                <a:ext uri="{FF2B5EF4-FFF2-40B4-BE49-F238E27FC236}">
                  <a16:creationId xmlns:a16="http://schemas.microsoft.com/office/drawing/2014/main" id="{A3EE2CC8-E18C-9649-A54B-1DADA5C71B1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320;p81">
            <a:extLst>
              <a:ext uri="{FF2B5EF4-FFF2-40B4-BE49-F238E27FC236}">
                <a16:creationId xmlns:a16="http://schemas.microsoft.com/office/drawing/2014/main" id="{B422A7A3-4E20-E541-9205-3C0535B5C4E1}"/>
              </a:ext>
            </a:extLst>
          </p:cNvPr>
          <p:cNvGrpSpPr/>
          <p:nvPr/>
        </p:nvGrpSpPr>
        <p:grpSpPr>
          <a:xfrm>
            <a:off x="7105858" y="4454072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4" name="Google Shape;6321;p81">
              <a:extLst>
                <a:ext uri="{FF2B5EF4-FFF2-40B4-BE49-F238E27FC236}">
                  <a16:creationId xmlns:a16="http://schemas.microsoft.com/office/drawing/2014/main" id="{57EBBD9E-C4B6-B44D-A71D-38D8962E4C1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22;p81">
              <a:extLst>
                <a:ext uri="{FF2B5EF4-FFF2-40B4-BE49-F238E27FC236}">
                  <a16:creationId xmlns:a16="http://schemas.microsoft.com/office/drawing/2014/main" id="{6B7A4A6F-429C-F444-BC23-F21AAB18371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3;p81">
              <a:extLst>
                <a:ext uri="{FF2B5EF4-FFF2-40B4-BE49-F238E27FC236}">
                  <a16:creationId xmlns:a16="http://schemas.microsoft.com/office/drawing/2014/main" id="{4F920033-1511-3045-BBD7-3E3DEA1DEC42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10;p58">
            <a:extLst>
              <a:ext uri="{FF2B5EF4-FFF2-40B4-BE49-F238E27FC236}">
                <a16:creationId xmlns:a16="http://schemas.microsoft.com/office/drawing/2014/main" id="{1370CDEF-1112-EC4D-9EC2-7085CD44A02F}"/>
              </a:ext>
            </a:extLst>
          </p:cNvPr>
          <p:cNvSpPr/>
          <p:nvPr/>
        </p:nvSpPr>
        <p:spPr>
          <a:xfrm>
            <a:off x="4283075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157;p81">
            <a:extLst>
              <a:ext uri="{FF2B5EF4-FFF2-40B4-BE49-F238E27FC236}">
                <a16:creationId xmlns:a16="http://schemas.microsoft.com/office/drawing/2014/main" id="{6C286004-23FB-9E44-8B01-157054BE7CF6}"/>
              </a:ext>
            </a:extLst>
          </p:cNvPr>
          <p:cNvGrpSpPr/>
          <p:nvPr/>
        </p:nvGrpSpPr>
        <p:grpSpPr>
          <a:xfrm>
            <a:off x="4381390" y="4444923"/>
            <a:ext cx="363518" cy="370178"/>
            <a:chOff x="-40742778" y="3972175"/>
            <a:chExt cx="311125" cy="316825"/>
          </a:xfrm>
          <a:solidFill>
            <a:schemeClr val="bg1"/>
          </a:solidFill>
        </p:grpSpPr>
        <p:sp>
          <p:nvSpPr>
            <p:cNvPr id="46" name="Google Shape;6158;p81">
              <a:extLst>
                <a:ext uri="{FF2B5EF4-FFF2-40B4-BE49-F238E27FC236}">
                  <a16:creationId xmlns:a16="http://schemas.microsoft.com/office/drawing/2014/main" id="{1F47484F-836E-9044-8873-23E57682564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81">
              <a:extLst>
                <a:ext uri="{FF2B5EF4-FFF2-40B4-BE49-F238E27FC236}">
                  <a16:creationId xmlns:a16="http://schemas.microsoft.com/office/drawing/2014/main" id="{3D1F9FD8-1103-4246-A40B-A4F00994BC72}"/>
                </a:ext>
              </a:extLst>
            </p:cNvPr>
            <p:cNvSpPr/>
            <p:nvPr/>
          </p:nvSpPr>
          <p:spPr>
            <a:xfrm>
              <a:off x="-40742778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02;p80">
            <a:extLst>
              <a:ext uri="{FF2B5EF4-FFF2-40B4-BE49-F238E27FC236}">
                <a16:creationId xmlns:a16="http://schemas.microsoft.com/office/drawing/2014/main" id="{784E5E70-484A-C94F-82C4-D8A9F140B27D}"/>
              </a:ext>
            </a:extLst>
          </p:cNvPr>
          <p:cNvGrpSpPr/>
          <p:nvPr/>
        </p:nvGrpSpPr>
        <p:grpSpPr>
          <a:xfrm>
            <a:off x="3450790" y="4460386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49" name="Google Shape;5703;p80">
              <a:extLst>
                <a:ext uri="{FF2B5EF4-FFF2-40B4-BE49-F238E27FC236}">
                  <a16:creationId xmlns:a16="http://schemas.microsoft.com/office/drawing/2014/main" id="{A560AC8A-7304-DA4C-B455-71EA9A2B2A93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704;p80">
              <a:extLst>
                <a:ext uri="{FF2B5EF4-FFF2-40B4-BE49-F238E27FC236}">
                  <a16:creationId xmlns:a16="http://schemas.microsoft.com/office/drawing/2014/main" id="{9550A02F-2766-DB4F-BCB2-06EEDD5A529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711;p58">
            <a:extLst>
              <a:ext uri="{FF2B5EF4-FFF2-40B4-BE49-F238E27FC236}">
                <a16:creationId xmlns:a16="http://schemas.microsoft.com/office/drawing/2014/main" id="{02671F4B-6FBE-E54B-8905-39976E0A9731}"/>
              </a:ext>
            </a:extLst>
          </p:cNvPr>
          <p:cNvSpPr/>
          <p:nvPr/>
        </p:nvSpPr>
        <p:spPr>
          <a:xfrm>
            <a:off x="5194550" y="43436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311;p72">
            <a:extLst>
              <a:ext uri="{FF2B5EF4-FFF2-40B4-BE49-F238E27FC236}">
                <a16:creationId xmlns:a16="http://schemas.microsoft.com/office/drawing/2014/main" id="{9BCDFB2D-8D85-004D-9865-86CB246EBE11}"/>
              </a:ext>
            </a:extLst>
          </p:cNvPr>
          <p:cNvGrpSpPr/>
          <p:nvPr/>
        </p:nvGrpSpPr>
        <p:grpSpPr>
          <a:xfrm>
            <a:off x="5325157" y="4480954"/>
            <a:ext cx="340204" cy="298116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5" name="Google Shape;5312;p72">
              <a:extLst>
                <a:ext uri="{FF2B5EF4-FFF2-40B4-BE49-F238E27FC236}">
                  <a16:creationId xmlns:a16="http://schemas.microsoft.com/office/drawing/2014/main" id="{7A09F341-930B-E347-964D-ED6852A77DCE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313;p72">
              <a:extLst>
                <a:ext uri="{FF2B5EF4-FFF2-40B4-BE49-F238E27FC236}">
                  <a16:creationId xmlns:a16="http://schemas.microsoft.com/office/drawing/2014/main" id="{F517BC05-A58F-F646-B9FE-D0857575D9A5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314;p72">
              <a:extLst>
                <a:ext uri="{FF2B5EF4-FFF2-40B4-BE49-F238E27FC236}">
                  <a16:creationId xmlns:a16="http://schemas.microsoft.com/office/drawing/2014/main" id="{B804A89B-D9A6-6241-AF97-65635C7BC082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315;p72">
              <a:extLst>
                <a:ext uri="{FF2B5EF4-FFF2-40B4-BE49-F238E27FC236}">
                  <a16:creationId xmlns:a16="http://schemas.microsoft.com/office/drawing/2014/main" id="{8525AACF-82EE-4F4B-8248-760DA7F67A91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316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631292"/>
            <a:ext cx="8520600" cy="572700"/>
          </a:xfrm>
        </p:spPr>
        <p:txBody>
          <a:bodyPr/>
          <a:lstStyle/>
          <a:p>
            <a:r>
              <a:rPr lang="es-ES_tradnl" dirty="0">
                <a:solidFill>
                  <a:schemeClr val="tx1"/>
                </a:solidFill>
              </a:rPr>
              <a:t>¿Fibonacci?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1700" y="1601208"/>
            <a:ext cx="8520600" cy="3416400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dirty="0"/>
              <a:t> 1- 1- 2- 3- 5 -8 -13- 21- 34-55- . . . 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/>
              <a:t>El grado de cada nodo esta restringido:</a:t>
            </a:r>
          </a:p>
          <a:p>
            <a:pPr lvl="1"/>
            <a:r>
              <a:rPr lang="es-ES_tradnl" dirty="0"/>
              <a:t>Cada nodo en el </a:t>
            </a:r>
            <a:r>
              <a:rPr lang="es-ES_tradnl" dirty="0" err="1"/>
              <a:t>heap</a:t>
            </a:r>
            <a:r>
              <a:rPr lang="es-ES_tradnl" dirty="0"/>
              <a:t> tiene un grado </a:t>
            </a:r>
            <a:r>
              <a:rPr lang="es-ES_tradnl" dirty="0" err="1"/>
              <a:t>maximo</a:t>
            </a:r>
            <a:r>
              <a:rPr lang="es-ES_tradnl" dirty="0"/>
              <a:t> de O (log n)</a:t>
            </a:r>
          </a:p>
          <a:p>
            <a:pPr lvl="1"/>
            <a:r>
              <a:rPr lang="es-ES_tradnl" dirty="0"/>
              <a:t>El tamaño del </a:t>
            </a:r>
            <a:r>
              <a:rPr lang="es-ES_tradnl" dirty="0" err="1"/>
              <a:t>subarbol</a:t>
            </a:r>
            <a:r>
              <a:rPr lang="es-ES_tradnl" dirty="0"/>
              <a:t> “enraizado” en un nodo de grado k es al menos </a:t>
            </a:r>
            <a:r>
              <a:rPr lang="es-ES_tradnl" dirty="0" err="1"/>
              <a:t>F</a:t>
            </a:r>
            <a:r>
              <a:rPr lang="es-ES_tradnl" baseline="-25000" dirty="0" err="1"/>
              <a:t>k</a:t>
            </a:r>
            <a:r>
              <a:rPr lang="es-ES_tradnl" dirty="0"/>
              <a:t> +2</a:t>
            </a:r>
          </a:p>
        </p:txBody>
      </p:sp>
    </p:spTree>
    <p:extLst>
      <p:ext uri="{BB962C8B-B14F-4D97-AF65-F5344CB8AC3E}">
        <p14:creationId xmlns:p14="http://schemas.microsoft.com/office/powerpoint/2010/main" val="178032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2473840" y="1625725"/>
            <a:ext cx="4207200" cy="18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dirty="0"/>
              <a:t>“Extiende los </a:t>
            </a:r>
            <a:r>
              <a:rPr lang="es-ES_tradnl" dirty="0" err="1"/>
              <a:t>heaps</a:t>
            </a:r>
            <a:r>
              <a:rPr lang="es-ES_tradnl" dirty="0"/>
              <a:t> binomiales para soportar borrado arbitrario en O (log N), y todas las demás  en O(1), tiempos amortizados ”</a:t>
            </a:r>
          </a:p>
        </p:txBody>
      </p:sp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2742250" y="3392875"/>
            <a:ext cx="3503400" cy="5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Righteous"/>
                <a:ea typeface="Righteous"/>
                <a:cs typeface="Righteous"/>
                <a:sym typeface="Righteous"/>
              </a:rPr>
              <a:t>-</a:t>
            </a:r>
            <a:r>
              <a:rPr lang="en" sz="2500" dirty="0" err="1">
                <a:latin typeface="Righteous"/>
                <a:ea typeface="Righteous"/>
                <a:cs typeface="Righteous"/>
                <a:sym typeface="Righteous"/>
              </a:rPr>
              <a:t>Fredman</a:t>
            </a:r>
            <a:r>
              <a:rPr lang="en" sz="2500" dirty="0">
                <a:latin typeface="Righteous"/>
                <a:ea typeface="Righteous"/>
                <a:cs typeface="Righteous"/>
                <a:sym typeface="Righteous"/>
              </a:rPr>
              <a:t> &amp; </a:t>
            </a:r>
            <a:r>
              <a:rPr lang="en" sz="2500" dirty="0" err="1">
                <a:latin typeface="Righteous"/>
                <a:ea typeface="Righteous"/>
                <a:cs typeface="Righteous"/>
                <a:sym typeface="Righteous"/>
              </a:rPr>
              <a:t>Tarjan</a:t>
            </a:r>
            <a:endParaRPr sz="2500" dirty="0"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236" name="Google Shape;236;p34"/>
          <p:cNvGrpSpPr/>
          <p:nvPr/>
        </p:nvGrpSpPr>
        <p:grpSpPr>
          <a:xfrm>
            <a:off x="0" y="2173477"/>
            <a:ext cx="2037439" cy="796535"/>
            <a:chOff x="0" y="2173477"/>
            <a:chExt cx="2037439" cy="796535"/>
          </a:xfrm>
        </p:grpSpPr>
        <p:sp>
          <p:nvSpPr>
            <p:cNvPr id="237" name="Google Shape;237;p34"/>
            <p:cNvSpPr/>
            <p:nvPr/>
          </p:nvSpPr>
          <p:spPr>
            <a:xfrm>
              <a:off x="0" y="2173861"/>
              <a:ext cx="1233853" cy="795587"/>
            </a:xfrm>
            <a:custGeom>
              <a:avLst/>
              <a:gdLst/>
              <a:ahLst/>
              <a:cxnLst/>
              <a:rect l="l" t="t" r="r" b="b"/>
              <a:pathLst>
                <a:path w="77297" h="49841" extrusionOk="0">
                  <a:moveTo>
                    <a:pt x="1" y="1"/>
                  </a:moveTo>
                  <a:lnTo>
                    <a:pt x="1" y="49840"/>
                  </a:lnTo>
                  <a:lnTo>
                    <a:pt x="77296" y="49840"/>
                  </a:lnTo>
                  <a:lnTo>
                    <a:pt x="77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80699" y="2266038"/>
              <a:ext cx="628140" cy="628140"/>
            </a:xfrm>
            <a:custGeom>
              <a:avLst/>
              <a:gdLst/>
              <a:ahLst/>
              <a:cxnLst/>
              <a:rect l="l" t="t" r="r" b="b"/>
              <a:pathLst>
                <a:path w="39351" h="39351" extrusionOk="0">
                  <a:moveTo>
                    <a:pt x="19669" y="0"/>
                  </a:moveTo>
                  <a:cubicBezTo>
                    <a:pt x="8811" y="0"/>
                    <a:pt x="0" y="8811"/>
                    <a:pt x="0" y="19681"/>
                  </a:cubicBezTo>
                  <a:cubicBezTo>
                    <a:pt x="0" y="30540"/>
                    <a:pt x="8811" y="39350"/>
                    <a:pt x="19669" y="39350"/>
                  </a:cubicBezTo>
                  <a:cubicBezTo>
                    <a:pt x="30540" y="39350"/>
                    <a:pt x="39350" y="30540"/>
                    <a:pt x="39350" y="19681"/>
                  </a:cubicBezTo>
                  <a:cubicBezTo>
                    <a:pt x="39350" y="8811"/>
                    <a:pt x="30540" y="0"/>
                    <a:pt x="19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225779" y="2173675"/>
              <a:ext cx="811661" cy="796337"/>
            </a:xfrm>
            <a:custGeom>
              <a:avLst/>
              <a:gdLst/>
              <a:ahLst/>
              <a:cxnLst/>
              <a:rect l="l" t="t" r="r" b="b"/>
              <a:pathLst>
                <a:path w="101680" h="49888" extrusionOk="0">
                  <a:moveTo>
                    <a:pt x="0" y="1"/>
                  </a:moveTo>
                  <a:lnTo>
                    <a:pt x="0" y="49888"/>
                  </a:lnTo>
                  <a:lnTo>
                    <a:pt x="101679" y="49888"/>
                  </a:lnTo>
                  <a:lnTo>
                    <a:pt x="1016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1225782" y="2173477"/>
              <a:ext cx="811533" cy="795970"/>
            </a:xfrm>
            <a:custGeom>
              <a:avLst/>
              <a:gdLst/>
              <a:ahLst/>
              <a:cxnLst/>
              <a:rect l="l" t="t" r="r" b="b"/>
              <a:pathLst>
                <a:path w="50840" h="49865" extrusionOk="0">
                  <a:moveTo>
                    <a:pt x="0" y="1"/>
                  </a:moveTo>
                  <a:lnTo>
                    <a:pt x="0" y="49864"/>
                  </a:lnTo>
                  <a:lnTo>
                    <a:pt x="50840" y="49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34"/>
          <p:cNvSpPr/>
          <p:nvPr/>
        </p:nvSpPr>
        <p:spPr>
          <a:xfrm>
            <a:off x="6953944" y="2161512"/>
            <a:ext cx="841848" cy="821260"/>
          </a:xfrm>
          <a:custGeom>
            <a:avLst/>
            <a:gdLst/>
            <a:ahLst/>
            <a:cxnLst/>
            <a:rect l="l" t="t" r="r" b="b"/>
            <a:pathLst>
              <a:path w="51114" h="49864" extrusionOk="0">
                <a:moveTo>
                  <a:pt x="0" y="1"/>
                </a:moveTo>
                <a:lnTo>
                  <a:pt x="0" y="49864"/>
                </a:lnTo>
                <a:lnTo>
                  <a:pt x="51114" y="49864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4"/>
          <p:cNvGrpSpPr/>
          <p:nvPr/>
        </p:nvGrpSpPr>
        <p:grpSpPr>
          <a:xfrm>
            <a:off x="6949578" y="2160738"/>
            <a:ext cx="2194424" cy="822043"/>
            <a:chOff x="6949578" y="2160738"/>
            <a:chExt cx="2194424" cy="822043"/>
          </a:xfrm>
        </p:grpSpPr>
        <p:sp>
          <p:nvSpPr>
            <p:cNvPr id="243" name="Google Shape;243;p34"/>
            <p:cNvSpPr/>
            <p:nvPr/>
          </p:nvSpPr>
          <p:spPr>
            <a:xfrm>
              <a:off x="7774835" y="2160738"/>
              <a:ext cx="1369168" cy="821655"/>
            </a:xfrm>
            <a:custGeom>
              <a:avLst/>
              <a:gdLst/>
              <a:ahLst/>
              <a:cxnLst/>
              <a:rect l="l" t="t" r="r" b="b"/>
              <a:pathLst>
                <a:path w="83131" h="49888" extrusionOk="0">
                  <a:moveTo>
                    <a:pt x="1" y="0"/>
                  </a:moveTo>
                  <a:lnTo>
                    <a:pt x="1" y="49887"/>
                  </a:lnTo>
                  <a:lnTo>
                    <a:pt x="83130" y="49887"/>
                  </a:lnTo>
                  <a:lnTo>
                    <a:pt x="83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7775033" y="2431156"/>
              <a:ext cx="914612" cy="551251"/>
            </a:xfrm>
            <a:custGeom>
              <a:avLst/>
              <a:gdLst/>
              <a:ahLst/>
              <a:cxnLst/>
              <a:rect l="l" t="t" r="r" b="b"/>
              <a:pathLst>
                <a:path w="55532" h="33470" extrusionOk="0">
                  <a:moveTo>
                    <a:pt x="1" y="1"/>
                  </a:moveTo>
                  <a:lnTo>
                    <a:pt x="1" y="33469"/>
                  </a:lnTo>
                  <a:lnTo>
                    <a:pt x="55532" y="33469"/>
                  </a:lnTo>
                  <a:lnTo>
                    <a:pt x="55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6949578" y="2161125"/>
              <a:ext cx="841910" cy="821655"/>
            </a:xfrm>
            <a:custGeom>
              <a:avLst/>
              <a:gdLst/>
              <a:ahLst/>
              <a:cxnLst/>
              <a:rect l="l" t="t" r="r" b="b"/>
              <a:pathLst>
                <a:path w="101680" h="49888" extrusionOk="0">
                  <a:moveTo>
                    <a:pt x="1" y="1"/>
                  </a:moveTo>
                  <a:lnTo>
                    <a:pt x="1" y="49888"/>
                  </a:lnTo>
                  <a:lnTo>
                    <a:pt x="101680" y="49888"/>
                  </a:lnTo>
                  <a:lnTo>
                    <a:pt x="1016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6954765" y="2160738"/>
              <a:ext cx="837351" cy="821458"/>
            </a:xfrm>
            <a:custGeom>
              <a:avLst/>
              <a:gdLst/>
              <a:ahLst/>
              <a:cxnLst/>
              <a:rect l="l" t="t" r="r" b="b"/>
              <a:pathLst>
                <a:path w="50841" h="49876" extrusionOk="0">
                  <a:moveTo>
                    <a:pt x="1" y="0"/>
                  </a:moveTo>
                  <a:lnTo>
                    <a:pt x="1" y="49875"/>
                  </a:lnTo>
                  <a:lnTo>
                    <a:pt x="50840" y="498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04" y="1613140"/>
            <a:ext cx="5746926" cy="30451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74073" y="2235530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/>
              <a:t>N=13</a:t>
            </a:r>
          </a:p>
          <a:p>
            <a:r>
              <a:rPr lang="es-ES_tradnl" sz="1050" dirty="0"/>
              <a:t>Log (13) = 3.7</a:t>
            </a:r>
          </a:p>
          <a:p>
            <a:endParaRPr lang="es-ES_tradnl" sz="1050" dirty="0"/>
          </a:p>
          <a:p>
            <a:r>
              <a:rPr lang="es-ES_tradnl" sz="1050" dirty="0"/>
              <a:t>	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592159" y="540638"/>
            <a:ext cx="35330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dirty="0"/>
              <a:t>Grado: 3</a:t>
            </a:r>
          </a:p>
          <a:p>
            <a:r>
              <a:rPr lang="es-ES_tradnl" sz="1050" dirty="0"/>
              <a:t>Tamaño del </a:t>
            </a:r>
            <a:r>
              <a:rPr lang="es-ES_tradnl" sz="1050" dirty="0" err="1"/>
              <a:t>subarbol</a:t>
            </a:r>
            <a:r>
              <a:rPr lang="es-ES_tradnl" sz="1050" dirty="0"/>
              <a:t> </a:t>
            </a:r>
            <a:r>
              <a:rPr lang="es-ES_tradnl" sz="1050" dirty="0" err="1"/>
              <a:t>minimo</a:t>
            </a:r>
            <a:r>
              <a:rPr lang="es-ES_tradnl" sz="1050" dirty="0"/>
              <a:t>= F</a:t>
            </a:r>
            <a:r>
              <a:rPr lang="es-ES_tradnl" sz="1050" baseline="-25000" dirty="0"/>
              <a:t>3</a:t>
            </a:r>
            <a:r>
              <a:rPr lang="es-ES_tradnl" sz="1050" dirty="0"/>
              <a:t>+2=4</a:t>
            </a:r>
          </a:p>
          <a:p>
            <a:r>
              <a:rPr lang="es-ES_tradnl" sz="1050" dirty="0"/>
              <a:t>Tamaño real = 7 ✅</a:t>
            </a:r>
            <a:endParaRPr lang="es-ES_tradnl" sz="1050" dirty="0">
              <a:solidFill>
                <a:srgbClr val="FF0000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 rot="1409969">
            <a:off x="4410281" y="1273925"/>
            <a:ext cx="223253" cy="675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50"/>
          </a:p>
        </p:txBody>
      </p:sp>
    </p:spTree>
    <p:extLst>
      <p:ext uri="{BB962C8B-B14F-4D97-AF65-F5344CB8AC3E}">
        <p14:creationId xmlns:p14="http://schemas.microsoft.com/office/powerpoint/2010/main" val="3738298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04" y="1613140"/>
            <a:ext cx="5746926" cy="30451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74073" y="2235530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/>
              <a:t>N=13</a:t>
            </a:r>
          </a:p>
          <a:p>
            <a:r>
              <a:rPr lang="es-ES_tradnl" sz="1050" dirty="0"/>
              <a:t>Log (13) = 3.7</a:t>
            </a:r>
          </a:p>
          <a:p>
            <a:endParaRPr lang="es-ES_tradnl" sz="1050" dirty="0"/>
          </a:p>
          <a:p>
            <a:r>
              <a:rPr lang="es-ES_tradnl" sz="1050" dirty="0"/>
              <a:t>	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592159" y="540638"/>
            <a:ext cx="35330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dirty="0"/>
              <a:t>Grado: 2</a:t>
            </a:r>
          </a:p>
          <a:p>
            <a:r>
              <a:rPr lang="es-ES_tradnl" sz="1050" dirty="0"/>
              <a:t>Tamaño del </a:t>
            </a:r>
            <a:r>
              <a:rPr lang="es-ES_tradnl" sz="1050" dirty="0" err="1"/>
              <a:t>subarbol</a:t>
            </a:r>
            <a:r>
              <a:rPr lang="es-ES_tradnl" sz="1050" dirty="0"/>
              <a:t> </a:t>
            </a:r>
            <a:r>
              <a:rPr lang="es-ES_tradnl" sz="1050" dirty="0" err="1"/>
              <a:t>minimo</a:t>
            </a:r>
            <a:r>
              <a:rPr lang="es-ES_tradnl" sz="1050" dirty="0"/>
              <a:t>= F</a:t>
            </a:r>
            <a:r>
              <a:rPr lang="es-ES_tradnl" sz="1050" baseline="-25000" dirty="0"/>
              <a:t>2</a:t>
            </a:r>
            <a:r>
              <a:rPr lang="es-ES_tradnl" sz="1050" dirty="0"/>
              <a:t>+2=3</a:t>
            </a:r>
          </a:p>
          <a:p>
            <a:r>
              <a:rPr lang="es-ES_tradnl" sz="1050" dirty="0"/>
              <a:t>Tamaño real = 3 ✅</a:t>
            </a:r>
            <a:endParaRPr lang="es-ES_tradnl" sz="1050" dirty="0">
              <a:solidFill>
                <a:srgbClr val="FF0000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 rot="18633731">
            <a:off x="6467681" y="1417999"/>
            <a:ext cx="223253" cy="675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50"/>
          </a:p>
        </p:txBody>
      </p:sp>
    </p:spTree>
    <p:extLst>
      <p:ext uri="{BB962C8B-B14F-4D97-AF65-F5344CB8AC3E}">
        <p14:creationId xmlns:p14="http://schemas.microsoft.com/office/powerpoint/2010/main" val="2863106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9"/>
          <p:cNvSpPr txBox="1">
            <a:spLocks noGrp="1"/>
          </p:cNvSpPr>
          <p:nvPr>
            <p:ph type="body" idx="4294967295"/>
          </p:nvPr>
        </p:nvSpPr>
        <p:spPr>
          <a:xfrm>
            <a:off x="1331725" y="3237575"/>
            <a:ext cx="4294500" cy="9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rPr lang="es-ES_tradnl" sz="1400">
                <a:solidFill>
                  <a:schemeClr val="lt1"/>
                </a:solidFill>
              </a:rPr>
              <a:t>Requerida para implementar el algoritmo de Dijkstra y procedimientos de optimización de redes</a:t>
            </a:r>
            <a:endParaRPr lang="es-ES_tradnl" sz="1400"/>
          </a:p>
        </p:txBody>
      </p:sp>
      <p:sp>
        <p:nvSpPr>
          <p:cNvPr id="658" name="Google Shape;658;p59"/>
          <p:cNvSpPr txBox="1">
            <a:spLocks noGrp="1"/>
          </p:cNvSpPr>
          <p:nvPr>
            <p:ph type="title"/>
          </p:nvPr>
        </p:nvSpPr>
        <p:spPr>
          <a:xfrm>
            <a:off x="1331724" y="1080450"/>
            <a:ext cx="5399275" cy="20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sz="4600" dirty="0"/>
              <a:t>D</a:t>
            </a:r>
            <a:r>
              <a:rPr lang="en" sz="4600" dirty="0" err="1"/>
              <a:t>ecrease</a:t>
            </a:r>
            <a:r>
              <a:rPr lang="en" sz="4600" dirty="0" err="1">
                <a:solidFill>
                  <a:schemeClr val="accent6"/>
                </a:solidFill>
              </a:rPr>
              <a:t>key</a:t>
            </a:r>
            <a:r>
              <a:rPr lang="en" sz="4600" dirty="0">
                <a:solidFill>
                  <a:schemeClr val="bg1"/>
                </a:solidFill>
              </a:rPr>
              <a:t>(</a:t>
            </a:r>
            <a:r>
              <a:rPr lang="en" sz="4600" dirty="0" err="1">
                <a:solidFill>
                  <a:srgbClr val="C00000"/>
                </a:solidFill>
              </a:rPr>
              <a:t>a</a:t>
            </a:r>
            <a:r>
              <a:rPr lang="en" sz="4600" dirty="0" err="1">
                <a:solidFill>
                  <a:schemeClr val="accent6"/>
                </a:solidFill>
              </a:rPr>
              <a:t>,</a:t>
            </a:r>
            <a:r>
              <a:rPr lang="en" sz="4600" dirty="0" err="1">
                <a:solidFill>
                  <a:schemeClr val="tx2"/>
                </a:solidFill>
              </a:rPr>
              <a:t>b</a:t>
            </a:r>
            <a:r>
              <a:rPr lang="en" sz="4600" dirty="0"/>
              <a:t>)</a:t>
            </a:r>
            <a:endParaRPr sz="4600" dirty="0">
              <a:solidFill>
                <a:schemeClr val="accent6"/>
              </a:solidFill>
            </a:endParaRPr>
          </a:p>
        </p:txBody>
      </p:sp>
      <p:grpSp>
        <p:nvGrpSpPr>
          <p:cNvPr id="659" name="Google Shape;659;p59"/>
          <p:cNvGrpSpPr/>
          <p:nvPr/>
        </p:nvGrpSpPr>
        <p:grpSpPr>
          <a:xfrm>
            <a:off x="-20500" y="539500"/>
            <a:ext cx="9164500" cy="4262700"/>
            <a:chOff x="-20500" y="539500"/>
            <a:chExt cx="9164500" cy="4262700"/>
          </a:xfrm>
        </p:grpSpPr>
        <p:sp>
          <p:nvSpPr>
            <p:cNvPr id="660" name="Google Shape;660;p59"/>
            <p:cNvSpPr/>
            <p:nvPr/>
          </p:nvSpPr>
          <p:spPr>
            <a:xfrm rot="5400000">
              <a:off x="3538250" y="1138425"/>
              <a:ext cx="105000" cy="722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7097000" y="539500"/>
              <a:ext cx="105000" cy="426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 rot="5400000">
              <a:off x="8067600" y="-431900"/>
              <a:ext cx="105000" cy="20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59"/>
          <p:cNvSpPr/>
          <p:nvPr/>
        </p:nvSpPr>
        <p:spPr>
          <a:xfrm rot="10800000" flipH="1">
            <a:off x="6270050" y="4259475"/>
            <a:ext cx="1758900" cy="1758900"/>
          </a:xfrm>
          <a:prstGeom prst="pie">
            <a:avLst>
              <a:gd name="adj1" fmla="val 0"/>
              <a:gd name="adj2" fmla="val 107836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2037275" y="3115075"/>
            <a:ext cx="20142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/>
              <a:t>Pierde un hijo y serás marcado como </a:t>
            </a:r>
            <a:r>
              <a:rPr lang="es-ES_tradnl" b="1" i="1" u="sng">
                <a:solidFill>
                  <a:schemeClr val="bg2"/>
                </a:solidFill>
              </a:rPr>
              <a:t>loser</a:t>
            </a: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3051700" y="355475"/>
            <a:ext cx="5467500" cy="11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R</a:t>
            </a:r>
            <a:r>
              <a:rPr lang="es-ES_tradnl">
                <a:solidFill>
                  <a:schemeClr val="accent6"/>
                </a:solidFill>
              </a:rPr>
              <a:t>eglas</a:t>
            </a:r>
            <a:endParaRPr lang="es-ES_tradnl"/>
          </a:p>
        </p:txBody>
      </p:sp>
      <p:sp>
        <p:nvSpPr>
          <p:cNvPr id="289" name="Google Shape;289;p38"/>
          <p:cNvSpPr txBox="1">
            <a:spLocks noGrp="1"/>
          </p:cNvSpPr>
          <p:nvPr>
            <p:ph type="subTitle" idx="5"/>
          </p:nvPr>
        </p:nvSpPr>
        <p:spPr>
          <a:xfrm>
            <a:off x="4795000" y="3115075"/>
            <a:ext cx="20142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/>
              <a:t>Pierde dos y te irás con las raices</a:t>
            </a:r>
          </a:p>
        </p:txBody>
      </p:sp>
      <p:sp>
        <p:nvSpPr>
          <p:cNvPr id="291" name="Google Shape;291;p38"/>
          <p:cNvSpPr/>
          <p:nvPr/>
        </p:nvSpPr>
        <p:spPr>
          <a:xfrm>
            <a:off x="2624975" y="2079025"/>
            <a:ext cx="838800" cy="83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5324802" y="2085619"/>
            <a:ext cx="954600" cy="8259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 txBox="1">
            <a:spLocks noGrp="1"/>
          </p:cNvSpPr>
          <p:nvPr>
            <p:ph type="title" idx="3"/>
          </p:nvPr>
        </p:nvSpPr>
        <p:spPr>
          <a:xfrm>
            <a:off x="4817000" y="2213225"/>
            <a:ext cx="14091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raíces</a:t>
            </a:r>
          </a:p>
        </p:txBody>
      </p:sp>
      <p:sp>
        <p:nvSpPr>
          <p:cNvPr id="295" name="Google Shape;295;p38"/>
          <p:cNvSpPr txBox="1">
            <a:spLocks noGrp="1"/>
          </p:cNvSpPr>
          <p:nvPr>
            <p:ph type="title" idx="2"/>
          </p:nvPr>
        </p:nvSpPr>
        <p:spPr>
          <a:xfrm>
            <a:off x="2270700" y="2213225"/>
            <a:ext cx="9546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loser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>
            <a:spLocks noGrp="1"/>
          </p:cNvSpPr>
          <p:nvPr>
            <p:ph type="title"/>
          </p:nvPr>
        </p:nvSpPr>
        <p:spPr>
          <a:xfrm>
            <a:off x="622125" y="408200"/>
            <a:ext cx="7808700" cy="10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dirty="0">
                <a:solidFill>
                  <a:schemeClr val="lt1"/>
                </a:solidFill>
              </a:rPr>
              <a:t>N</a:t>
            </a:r>
            <a:r>
              <a:rPr lang="es-ES_tradnl" dirty="0">
                <a:solidFill>
                  <a:schemeClr val="accent2"/>
                </a:solidFill>
              </a:rPr>
              <a:t>otas</a:t>
            </a:r>
            <a:endParaRPr lang="es-ES_tradnl" dirty="0"/>
          </a:p>
        </p:txBody>
      </p:sp>
      <p:sp>
        <p:nvSpPr>
          <p:cNvPr id="381" name="Google Shape;381;p45"/>
          <p:cNvSpPr/>
          <p:nvPr/>
        </p:nvSpPr>
        <p:spPr>
          <a:xfrm>
            <a:off x="2834425" y="1907250"/>
            <a:ext cx="657600" cy="6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5"/>
          <p:cNvSpPr/>
          <p:nvPr/>
        </p:nvSpPr>
        <p:spPr>
          <a:xfrm>
            <a:off x="7013075" y="1876748"/>
            <a:ext cx="748500" cy="6579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47;p43">
            <a:extLst>
              <a:ext uri="{FF2B5EF4-FFF2-40B4-BE49-F238E27FC236}">
                <a16:creationId xmlns:a16="http://schemas.microsoft.com/office/drawing/2014/main" id="{A060D6BB-DAC8-254D-9B45-1AB2ACA4A514}"/>
              </a:ext>
            </a:extLst>
          </p:cNvPr>
          <p:cNvSpPr txBox="1"/>
          <p:nvPr/>
        </p:nvSpPr>
        <p:spPr>
          <a:xfrm>
            <a:off x="1225342" y="1999050"/>
            <a:ext cx="22666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5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identificado</a:t>
            </a:r>
          </a:p>
        </p:txBody>
      </p:sp>
      <p:sp>
        <p:nvSpPr>
          <p:cNvPr id="48" name="Google Shape;349;p43">
            <a:extLst>
              <a:ext uri="{FF2B5EF4-FFF2-40B4-BE49-F238E27FC236}">
                <a16:creationId xmlns:a16="http://schemas.microsoft.com/office/drawing/2014/main" id="{8CD3A462-98EF-B845-9054-FEAEA7DD6BBB}"/>
              </a:ext>
            </a:extLst>
          </p:cNvPr>
          <p:cNvSpPr txBox="1"/>
          <p:nvPr/>
        </p:nvSpPr>
        <p:spPr>
          <a:xfrm>
            <a:off x="5867665" y="1931758"/>
            <a:ext cx="18720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5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aumentar</a:t>
            </a:r>
          </a:p>
        </p:txBody>
      </p:sp>
      <p:sp>
        <p:nvSpPr>
          <p:cNvPr id="49" name="Google Shape;351;p43">
            <a:extLst>
              <a:ext uri="{FF2B5EF4-FFF2-40B4-BE49-F238E27FC236}">
                <a16:creationId xmlns:a16="http://schemas.microsoft.com/office/drawing/2014/main" id="{AB558A7B-02D2-EE4E-A0AE-832B1CEE51B0}"/>
              </a:ext>
            </a:extLst>
          </p:cNvPr>
          <p:cNvSpPr txBox="1"/>
          <p:nvPr/>
        </p:nvSpPr>
        <p:spPr>
          <a:xfrm>
            <a:off x="5946725" y="2517648"/>
            <a:ext cx="19404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_tradnl" sz="1050" dirty="0">
                <a:solidFill>
                  <a:schemeClr val="accent4"/>
                </a:solidFill>
              </a:rPr>
              <a:t>El valor no viola propiedad de orden, por lo que no hay que hacer nada</a:t>
            </a:r>
          </a:p>
        </p:txBody>
      </p:sp>
      <p:sp>
        <p:nvSpPr>
          <p:cNvPr id="50" name="Google Shape;350;p43">
            <a:extLst>
              <a:ext uri="{FF2B5EF4-FFF2-40B4-BE49-F238E27FC236}">
                <a16:creationId xmlns:a16="http://schemas.microsoft.com/office/drawing/2014/main" id="{39901DF0-2771-2C46-BBC4-317408660FB2}"/>
              </a:ext>
            </a:extLst>
          </p:cNvPr>
          <p:cNvSpPr txBox="1"/>
          <p:nvPr/>
        </p:nvSpPr>
        <p:spPr>
          <a:xfrm>
            <a:off x="1420482" y="2512848"/>
            <a:ext cx="24571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_tradnl" sz="1000" dirty="0">
                <a:solidFill>
                  <a:schemeClr val="accent4"/>
                </a:solidFill>
              </a:rPr>
              <a:t>Ya se sabe donde esta 5</a:t>
            </a:r>
            <a:br>
              <a:rPr lang="es-ES_tradnl" sz="1000" dirty="0">
                <a:solidFill>
                  <a:schemeClr val="accent4"/>
                </a:solidFill>
              </a:rPr>
            </a:br>
            <a:r>
              <a:rPr lang="es-ES_tradnl" sz="1000" dirty="0">
                <a:solidFill>
                  <a:schemeClr val="accent4"/>
                </a:solidFill>
              </a:rPr>
              <a:t>Se recibe la dirección del nodo a </a:t>
            </a:r>
            <a:r>
              <a:rPr lang="es-ES_tradnl" sz="1000" dirty="0" err="1">
                <a:solidFill>
                  <a:schemeClr val="accent4"/>
                </a:solidFill>
              </a:rPr>
              <a:t>decrementar</a:t>
            </a:r>
            <a:endParaRPr lang="es-ES_tradnl" sz="1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3655892" y="56957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nodo-5,3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6288294" y="186243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6288294" y="251116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6468294" y="2222433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5667528" y="25384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5679428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5847528" y="2898488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4876894" y="25315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4876894" y="3138638"/>
            <a:ext cx="360000" cy="360000"/>
          </a:xfrm>
          <a:prstGeom prst="ellips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5056894" y="2891588"/>
            <a:ext cx="0" cy="24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4195761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4195761" y="364818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4375761" y="3449887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4375761" y="2891588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5056894" y="2222433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847528" y="2222433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>
            <a:off x="6779856" y="17548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menor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3655892" y="56957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nodo-5,3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881400" y="1703425"/>
            <a:ext cx="478500" cy="47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993892" y="1666807"/>
            <a:ext cx="22666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5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1</a:t>
            </a:r>
          </a:p>
        </p:txBody>
      </p:sp>
      <p:sp>
        <p:nvSpPr>
          <p:cNvPr id="348" name="Google Shape;348;p43"/>
          <p:cNvSpPr/>
          <p:nvPr/>
        </p:nvSpPr>
        <p:spPr>
          <a:xfrm>
            <a:off x="881400" y="2871163"/>
            <a:ext cx="478500" cy="478500"/>
          </a:xfrm>
          <a:prstGeom prst="ellipse">
            <a:avLst/>
          </a:prstGeom>
          <a:solidFill>
            <a:srgbClr val="357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937984" y="2832138"/>
            <a:ext cx="18720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5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2</a:t>
            </a:r>
          </a:p>
        </p:txBody>
      </p:sp>
      <p:sp>
        <p:nvSpPr>
          <p:cNvPr id="350" name="Google Shape;350;p43"/>
          <p:cNvSpPr txBox="1"/>
          <p:nvPr/>
        </p:nvSpPr>
        <p:spPr>
          <a:xfrm>
            <a:off x="1385736" y="1750378"/>
            <a:ext cx="24571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_tradnl" dirty="0">
                <a:solidFill>
                  <a:schemeClr val="accent4"/>
                </a:solidFill>
              </a:rPr>
              <a:t>Actualizar el valor</a:t>
            </a:r>
          </a:p>
        </p:txBody>
      </p:sp>
      <p:sp>
        <p:nvSpPr>
          <p:cNvPr id="351" name="Google Shape;351;p43"/>
          <p:cNvSpPr txBox="1"/>
          <p:nvPr/>
        </p:nvSpPr>
        <p:spPr>
          <a:xfrm>
            <a:off x="1387294" y="2900028"/>
            <a:ext cx="19404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_tradnl" dirty="0">
                <a:solidFill>
                  <a:schemeClr val="accent4"/>
                </a:solidFill>
              </a:rPr>
              <a:t>Verificar propiedad de orden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6288294" y="186243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6288294" y="251116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6468294" y="2222433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5667528" y="25384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5679428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5847528" y="2898488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4876894" y="25315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4876894" y="3138638"/>
            <a:ext cx="360000" cy="360000"/>
          </a:xfrm>
          <a:prstGeom prst="ellips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5056894" y="2891588"/>
            <a:ext cx="0" cy="24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4195761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4195761" y="364818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4375761" y="3449887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4375761" y="2891588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5056894" y="2222433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847528" y="2222433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>
            <a:off x="6779856" y="17548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menor</a:t>
            </a:r>
          </a:p>
        </p:txBody>
      </p:sp>
    </p:spTree>
    <p:extLst>
      <p:ext uri="{BB962C8B-B14F-4D97-AF65-F5344CB8AC3E}">
        <p14:creationId xmlns:p14="http://schemas.microsoft.com/office/powerpoint/2010/main" val="1876486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3655892" y="56957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nodo-3,</a:t>
            </a:r>
            <a:r>
              <a:rPr lang="en" dirty="0">
                <a:solidFill>
                  <a:schemeClr val="bg1"/>
                </a:solidFill>
              </a:rPr>
              <a:t>0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6288294" y="186243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6288294" y="251116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6468294" y="2222433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5667528" y="25384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5679428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5847528" y="2898488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4876894" y="25315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4876894" y="3138638"/>
            <a:ext cx="360000" cy="360000"/>
          </a:xfrm>
          <a:prstGeom prst="ellips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5056894" y="2891588"/>
            <a:ext cx="0" cy="24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4195761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4195761" y="364818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4375761" y="3449887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4375761" y="2891588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5056894" y="2222433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847528" y="2222433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>
            <a:off x="6779856" y="17548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menor</a:t>
            </a:r>
          </a:p>
        </p:txBody>
      </p:sp>
    </p:spTree>
    <p:extLst>
      <p:ext uri="{BB962C8B-B14F-4D97-AF65-F5344CB8AC3E}">
        <p14:creationId xmlns:p14="http://schemas.microsoft.com/office/powerpoint/2010/main" val="414329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3655892" y="56957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nodo-5,3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881400" y="1703425"/>
            <a:ext cx="478500" cy="47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993892" y="1666807"/>
            <a:ext cx="22666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5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1</a:t>
            </a:r>
          </a:p>
        </p:txBody>
      </p:sp>
      <p:sp>
        <p:nvSpPr>
          <p:cNvPr id="348" name="Google Shape;348;p43"/>
          <p:cNvSpPr/>
          <p:nvPr/>
        </p:nvSpPr>
        <p:spPr>
          <a:xfrm>
            <a:off x="881400" y="2871163"/>
            <a:ext cx="478500" cy="478500"/>
          </a:xfrm>
          <a:prstGeom prst="ellipse">
            <a:avLst/>
          </a:prstGeom>
          <a:solidFill>
            <a:srgbClr val="357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937984" y="2832138"/>
            <a:ext cx="18720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5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2</a:t>
            </a:r>
          </a:p>
        </p:txBody>
      </p:sp>
      <p:sp>
        <p:nvSpPr>
          <p:cNvPr id="350" name="Google Shape;350;p43"/>
          <p:cNvSpPr txBox="1"/>
          <p:nvPr/>
        </p:nvSpPr>
        <p:spPr>
          <a:xfrm>
            <a:off x="1385736" y="1750378"/>
            <a:ext cx="24571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_tradnl" dirty="0">
                <a:solidFill>
                  <a:schemeClr val="accent4"/>
                </a:solidFill>
              </a:rPr>
              <a:t>Actualizar el valor</a:t>
            </a:r>
          </a:p>
        </p:txBody>
      </p:sp>
      <p:sp>
        <p:nvSpPr>
          <p:cNvPr id="351" name="Google Shape;351;p43"/>
          <p:cNvSpPr txBox="1"/>
          <p:nvPr/>
        </p:nvSpPr>
        <p:spPr>
          <a:xfrm>
            <a:off x="1387294" y="2900028"/>
            <a:ext cx="19404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_tradnl" dirty="0">
                <a:solidFill>
                  <a:schemeClr val="accent4"/>
                </a:solidFill>
              </a:rPr>
              <a:t>Verificar propiedad de orden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6288294" y="186243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6288294" y="251116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6468294" y="2222433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5667528" y="25384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5679428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5847528" y="2898488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4876894" y="25315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4876894" y="3138638"/>
            <a:ext cx="360000" cy="360000"/>
          </a:xfrm>
          <a:prstGeom prst="ellips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0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5056894" y="2891588"/>
            <a:ext cx="0" cy="24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4195761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4195761" y="364818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4375761" y="3449887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4375761" y="2891588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5056894" y="2222433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847528" y="2222433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>
            <a:off x="6779856" y="17548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menor</a:t>
            </a:r>
          </a:p>
        </p:txBody>
      </p:sp>
    </p:spTree>
    <p:extLst>
      <p:ext uri="{BB962C8B-B14F-4D97-AF65-F5344CB8AC3E}">
        <p14:creationId xmlns:p14="http://schemas.microsoft.com/office/powerpoint/2010/main" val="639057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3655892" y="56957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nodo-5,3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881400" y="1703425"/>
            <a:ext cx="478500" cy="47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993892" y="1666807"/>
            <a:ext cx="22666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5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1</a:t>
            </a:r>
          </a:p>
        </p:txBody>
      </p:sp>
      <p:sp>
        <p:nvSpPr>
          <p:cNvPr id="348" name="Google Shape;348;p43"/>
          <p:cNvSpPr/>
          <p:nvPr/>
        </p:nvSpPr>
        <p:spPr>
          <a:xfrm>
            <a:off x="881400" y="2871163"/>
            <a:ext cx="478500" cy="478500"/>
          </a:xfrm>
          <a:prstGeom prst="ellipse">
            <a:avLst/>
          </a:prstGeom>
          <a:solidFill>
            <a:srgbClr val="357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937984" y="2832138"/>
            <a:ext cx="18720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5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2</a:t>
            </a:r>
          </a:p>
        </p:txBody>
      </p:sp>
      <p:sp>
        <p:nvSpPr>
          <p:cNvPr id="350" name="Google Shape;350;p43"/>
          <p:cNvSpPr txBox="1"/>
          <p:nvPr/>
        </p:nvSpPr>
        <p:spPr>
          <a:xfrm>
            <a:off x="1385736" y="1750378"/>
            <a:ext cx="24571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_tradnl" dirty="0">
                <a:solidFill>
                  <a:schemeClr val="accent4"/>
                </a:solidFill>
              </a:rPr>
              <a:t>Actualizar el valor</a:t>
            </a:r>
          </a:p>
        </p:txBody>
      </p:sp>
      <p:sp>
        <p:nvSpPr>
          <p:cNvPr id="351" name="Google Shape;351;p43"/>
          <p:cNvSpPr txBox="1"/>
          <p:nvPr/>
        </p:nvSpPr>
        <p:spPr>
          <a:xfrm>
            <a:off x="1387294" y="2900028"/>
            <a:ext cx="19404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_tradnl" dirty="0">
                <a:solidFill>
                  <a:schemeClr val="accent4"/>
                </a:solidFill>
              </a:rPr>
              <a:t>Verificar propiedad de orden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6288294" y="186243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6288294" y="251116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6468294" y="2222433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5667528" y="25384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5679428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5847528" y="2898488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4876894" y="2531588"/>
            <a:ext cx="360000" cy="36000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4876894" y="3138638"/>
            <a:ext cx="360000" cy="360000"/>
          </a:xfrm>
          <a:prstGeom prst="ellipse">
            <a:avLst/>
          </a:prstGeom>
          <a:solidFill>
            <a:schemeClr val="bg2"/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5056894" y="2891588"/>
            <a:ext cx="0" cy="24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4195761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4195761" y="364818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4375761" y="3449887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4375761" y="2891588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5056894" y="2222433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847528" y="2222433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>
            <a:off x="6779856" y="17548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menor</a:t>
            </a:r>
          </a:p>
        </p:txBody>
      </p:sp>
      <p:grpSp>
        <p:nvGrpSpPr>
          <p:cNvPr id="27" name="Google Shape;5635;p72">
            <a:extLst>
              <a:ext uri="{FF2B5EF4-FFF2-40B4-BE49-F238E27FC236}">
                <a16:creationId xmlns:a16="http://schemas.microsoft.com/office/drawing/2014/main" id="{EE610325-9200-C549-8D0C-7BB535D48A48}"/>
              </a:ext>
            </a:extLst>
          </p:cNvPr>
          <p:cNvGrpSpPr/>
          <p:nvPr/>
        </p:nvGrpSpPr>
        <p:grpSpPr>
          <a:xfrm>
            <a:off x="4333578" y="2403051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28" name="Google Shape;5636;p72">
              <a:extLst>
                <a:ext uri="{FF2B5EF4-FFF2-40B4-BE49-F238E27FC236}">
                  <a16:creationId xmlns:a16="http://schemas.microsoft.com/office/drawing/2014/main" id="{3A628F02-2027-8349-90CE-D0E08004615A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5637;p72">
              <a:extLst>
                <a:ext uri="{FF2B5EF4-FFF2-40B4-BE49-F238E27FC236}">
                  <a16:creationId xmlns:a16="http://schemas.microsoft.com/office/drawing/2014/main" id="{FF288EDC-E3E6-E94C-A7F1-1CC54F652886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5638;p72">
              <a:extLst>
                <a:ext uri="{FF2B5EF4-FFF2-40B4-BE49-F238E27FC236}">
                  <a16:creationId xmlns:a16="http://schemas.microsoft.com/office/drawing/2014/main" id="{BC7F5CC4-E7A1-BE4F-A47D-E1C91FE53712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2"/>
          <p:cNvGrpSpPr/>
          <p:nvPr/>
        </p:nvGrpSpPr>
        <p:grpSpPr>
          <a:xfrm>
            <a:off x="1615986" y="1670146"/>
            <a:ext cx="1165045" cy="1064462"/>
            <a:chOff x="1530963" y="1347675"/>
            <a:chExt cx="1305812" cy="1193075"/>
          </a:xfrm>
        </p:grpSpPr>
        <p:sp>
          <p:nvSpPr>
            <p:cNvPr id="194" name="Google Shape;194;p32"/>
            <p:cNvSpPr/>
            <p:nvPr/>
          </p:nvSpPr>
          <p:spPr>
            <a:xfrm>
              <a:off x="1544750" y="1528250"/>
              <a:ext cx="1012500" cy="1012500"/>
            </a:xfrm>
            <a:prstGeom prst="rect">
              <a:avLst/>
            </a:prstGeom>
            <a:solidFill>
              <a:srgbClr val="EFC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1824275" y="1347675"/>
              <a:ext cx="1012500" cy="1012500"/>
            </a:xfrm>
            <a:prstGeom prst="rect">
              <a:avLst/>
            </a:prstGeom>
            <a:noFill/>
            <a:ln w="9525" cap="flat" cmpd="sng">
              <a:solidFill>
                <a:srgbClr val="EFCB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 rot="5400000">
              <a:off x="1683363" y="1373195"/>
              <a:ext cx="721500" cy="1026300"/>
            </a:xfrm>
            <a:prstGeom prst="flowChartDelay">
              <a:avLst/>
            </a:prstGeom>
            <a:solidFill>
              <a:srgbClr val="D022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2"/>
          <p:cNvGrpSpPr/>
          <p:nvPr/>
        </p:nvGrpSpPr>
        <p:grpSpPr>
          <a:xfrm>
            <a:off x="1628286" y="3293671"/>
            <a:ext cx="1152745" cy="1064462"/>
            <a:chOff x="1544750" y="3167363"/>
            <a:chExt cx="1292025" cy="1193075"/>
          </a:xfrm>
        </p:grpSpPr>
        <p:sp>
          <p:nvSpPr>
            <p:cNvPr id="198" name="Google Shape;198;p32"/>
            <p:cNvSpPr/>
            <p:nvPr/>
          </p:nvSpPr>
          <p:spPr>
            <a:xfrm>
              <a:off x="1544750" y="3347938"/>
              <a:ext cx="1012500" cy="1012500"/>
            </a:xfrm>
            <a:prstGeom prst="rect">
              <a:avLst/>
            </a:prstGeom>
            <a:solidFill>
              <a:srgbClr val="357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1824275" y="3167363"/>
              <a:ext cx="1012500" cy="1012500"/>
            </a:xfrm>
            <a:prstGeom prst="rect">
              <a:avLst/>
            </a:prstGeom>
            <a:noFill/>
            <a:ln w="9525" cap="flat" cmpd="sng">
              <a:solidFill>
                <a:srgbClr val="357D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1678250" y="3498463"/>
              <a:ext cx="745500" cy="745500"/>
            </a:xfrm>
            <a:prstGeom prst="ellipse">
              <a:avLst/>
            </a:prstGeom>
            <a:solidFill>
              <a:srgbClr val="EFC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32"/>
          <p:cNvGrpSpPr/>
          <p:nvPr/>
        </p:nvGrpSpPr>
        <p:grpSpPr>
          <a:xfrm>
            <a:off x="4796444" y="3276770"/>
            <a:ext cx="1086525" cy="1098273"/>
            <a:chOff x="5095700" y="3145603"/>
            <a:chExt cx="1217804" cy="1230972"/>
          </a:xfrm>
        </p:grpSpPr>
        <p:sp>
          <p:nvSpPr>
            <p:cNvPr id="202" name="Google Shape;202;p32"/>
            <p:cNvSpPr/>
            <p:nvPr/>
          </p:nvSpPr>
          <p:spPr>
            <a:xfrm>
              <a:off x="5301004" y="3145603"/>
              <a:ext cx="1012500" cy="10125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 rot="10800000">
              <a:off x="5095700" y="3340875"/>
              <a:ext cx="1012500" cy="101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 rot="-5400000">
              <a:off x="5237750" y="3492325"/>
              <a:ext cx="742200" cy="1026300"/>
            </a:xfrm>
            <a:prstGeom prst="flowChartDelay">
              <a:avLst/>
            </a:prstGeom>
            <a:solidFill>
              <a:srgbClr val="357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2"/>
          <p:cNvGrpSpPr/>
          <p:nvPr/>
        </p:nvGrpSpPr>
        <p:grpSpPr>
          <a:xfrm>
            <a:off x="4796444" y="1670146"/>
            <a:ext cx="1086521" cy="1069547"/>
            <a:chOff x="5095700" y="1347675"/>
            <a:chExt cx="1217800" cy="1198775"/>
          </a:xfrm>
        </p:grpSpPr>
        <p:sp>
          <p:nvSpPr>
            <p:cNvPr id="206" name="Google Shape;206;p32"/>
            <p:cNvSpPr/>
            <p:nvPr/>
          </p:nvSpPr>
          <p:spPr>
            <a:xfrm>
              <a:off x="5095700" y="1528250"/>
              <a:ext cx="1012500" cy="1012500"/>
            </a:xfrm>
            <a:prstGeom prst="rect">
              <a:avLst/>
            </a:prstGeom>
            <a:solidFill>
              <a:srgbClr val="D022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5301000" y="1347675"/>
              <a:ext cx="1012500" cy="1012500"/>
            </a:xfrm>
            <a:prstGeom prst="rect">
              <a:avLst/>
            </a:prstGeom>
            <a:noFill/>
            <a:ln w="9525" cap="flat" cmpd="sng">
              <a:solidFill>
                <a:srgbClr val="D022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 rot="-5400000">
              <a:off x="5095700" y="1522550"/>
              <a:ext cx="1023900" cy="1023900"/>
            </a:xfrm>
            <a:prstGeom prst="rtTriangle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2073817" y="383036"/>
            <a:ext cx="5551483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Operaciones  en un </a:t>
            </a:r>
            <a:r>
              <a:rPr lang="es-ES_tradnl">
                <a:solidFill>
                  <a:schemeClr val="accent6"/>
                </a:solidFill>
              </a:rPr>
              <a:t>f-heap</a:t>
            </a:r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2664059" y="1657574"/>
            <a:ext cx="1959387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</a:t>
            </a:r>
            <a:r>
              <a:rPr lang="en" dirty="0" err="1"/>
              <a:t>ake</a:t>
            </a:r>
            <a:r>
              <a:rPr lang="en" dirty="0"/>
              <a:t> heap</a:t>
            </a:r>
            <a:endParaRPr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2"/>
          </p:nvPr>
        </p:nvSpPr>
        <p:spPr>
          <a:xfrm>
            <a:off x="5764160" y="1675124"/>
            <a:ext cx="12177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</a:t>
            </a:r>
            <a:endParaRPr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subTitle" idx="3"/>
          </p:nvPr>
        </p:nvSpPr>
        <p:spPr>
          <a:xfrm>
            <a:off x="2711698" y="3274261"/>
            <a:ext cx="163586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</a:t>
            </a:r>
            <a:r>
              <a:rPr lang="en" dirty="0" err="1"/>
              <a:t>ind</a:t>
            </a:r>
            <a:r>
              <a:rPr lang="en" dirty="0"/>
              <a:t> min</a:t>
            </a:r>
            <a:endParaRPr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4"/>
          </p:nvPr>
        </p:nvSpPr>
        <p:spPr>
          <a:xfrm>
            <a:off x="5912909" y="3250085"/>
            <a:ext cx="1831499" cy="5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</a:t>
            </a:r>
            <a:r>
              <a:rPr lang="en" dirty="0" err="1"/>
              <a:t>elete</a:t>
            </a:r>
            <a:r>
              <a:rPr lang="en" dirty="0"/>
              <a:t> min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subTitle" idx="5"/>
          </p:nvPr>
        </p:nvSpPr>
        <p:spPr>
          <a:xfrm>
            <a:off x="2756173" y="2029661"/>
            <a:ext cx="19851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>
                <a:solidFill>
                  <a:schemeClr val="lt1"/>
                </a:solidFill>
              </a:rPr>
              <a:t>Regresa un apuntador a un heap vacio</a:t>
            </a:r>
            <a:endParaRPr lang="es-ES_tradnl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6"/>
          </p:nvPr>
        </p:nvSpPr>
        <p:spPr>
          <a:xfrm>
            <a:off x="5857585" y="2029661"/>
            <a:ext cx="18315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/>
              <a:t>Inserta un valor en un heap</a:t>
            </a:r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7"/>
          </p:nvPr>
        </p:nvSpPr>
        <p:spPr>
          <a:xfrm>
            <a:off x="2756185" y="3651964"/>
            <a:ext cx="19851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/>
              <a:t>Devuelve el valor del minimo elemento</a:t>
            </a:r>
          </a:p>
        </p:txBody>
      </p:sp>
      <p:sp>
        <p:nvSpPr>
          <p:cNvPr id="217" name="Google Shape;217;p32"/>
          <p:cNvSpPr txBox="1">
            <a:spLocks noGrp="1"/>
          </p:cNvSpPr>
          <p:nvPr>
            <p:ph type="subTitle" idx="8"/>
          </p:nvPr>
        </p:nvSpPr>
        <p:spPr>
          <a:xfrm>
            <a:off x="5857584" y="3651986"/>
            <a:ext cx="2602603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/>
              <a:t>Elimina el minimo element y devuelve su valor</a:t>
            </a:r>
            <a:endParaRPr lang="es-ES_tradnl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3655892" y="56957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nodo-5,3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881400" y="1703425"/>
            <a:ext cx="478500" cy="47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993892" y="1666807"/>
            <a:ext cx="22666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5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1</a:t>
            </a:r>
          </a:p>
        </p:txBody>
      </p:sp>
      <p:sp>
        <p:nvSpPr>
          <p:cNvPr id="348" name="Google Shape;348;p43"/>
          <p:cNvSpPr/>
          <p:nvPr/>
        </p:nvSpPr>
        <p:spPr>
          <a:xfrm>
            <a:off x="881400" y="2871163"/>
            <a:ext cx="478500" cy="478500"/>
          </a:xfrm>
          <a:prstGeom prst="ellipse">
            <a:avLst/>
          </a:prstGeom>
          <a:solidFill>
            <a:srgbClr val="357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937984" y="2832138"/>
            <a:ext cx="18720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5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2</a:t>
            </a:r>
          </a:p>
        </p:txBody>
      </p:sp>
      <p:sp>
        <p:nvSpPr>
          <p:cNvPr id="350" name="Google Shape;350;p43"/>
          <p:cNvSpPr txBox="1"/>
          <p:nvPr/>
        </p:nvSpPr>
        <p:spPr>
          <a:xfrm>
            <a:off x="1385736" y="1750378"/>
            <a:ext cx="24571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_tradnl" dirty="0">
                <a:solidFill>
                  <a:schemeClr val="accent4"/>
                </a:solidFill>
              </a:rPr>
              <a:t>Actualizar el valor</a:t>
            </a:r>
          </a:p>
        </p:txBody>
      </p:sp>
      <p:sp>
        <p:nvSpPr>
          <p:cNvPr id="351" name="Google Shape;351;p43"/>
          <p:cNvSpPr txBox="1"/>
          <p:nvPr/>
        </p:nvSpPr>
        <p:spPr>
          <a:xfrm>
            <a:off x="1387294" y="2900028"/>
            <a:ext cx="19404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_tradnl" dirty="0">
                <a:solidFill>
                  <a:schemeClr val="accent4"/>
                </a:solidFill>
              </a:rPr>
              <a:t>Verificar propiedad de orden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6288294" y="186243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6288294" y="2511163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6468294" y="2222433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5667528" y="25384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5679428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5847528" y="2898488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4876894" y="2531588"/>
            <a:ext cx="360000" cy="36000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4876894" y="3138638"/>
            <a:ext cx="360000" cy="360000"/>
          </a:xfrm>
          <a:prstGeom prst="ellipse">
            <a:avLst/>
          </a:prstGeom>
          <a:solidFill>
            <a:schemeClr val="bg2"/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5056894" y="2891588"/>
            <a:ext cx="0" cy="24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4195761" y="3089887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4195761" y="364818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4375761" y="3449887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4375761" y="2891588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5056894" y="2222433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847528" y="2222433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>
            <a:off x="6779856" y="17548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menor</a:t>
            </a:r>
          </a:p>
        </p:txBody>
      </p:sp>
      <p:grpSp>
        <p:nvGrpSpPr>
          <p:cNvPr id="27" name="Google Shape;5635;p72">
            <a:extLst>
              <a:ext uri="{FF2B5EF4-FFF2-40B4-BE49-F238E27FC236}">
                <a16:creationId xmlns:a16="http://schemas.microsoft.com/office/drawing/2014/main" id="{EE610325-9200-C549-8D0C-7BB535D48A48}"/>
              </a:ext>
            </a:extLst>
          </p:cNvPr>
          <p:cNvGrpSpPr/>
          <p:nvPr/>
        </p:nvGrpSpPr>
        <p:grpSpPr>
          <a:xfrm>
            <a:off x="4333578" y="2403051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28" name="Google Shape;5636;p72">
              <a:extLst>
                <a:ext uri="{FF2B5EF4-FFF2-40B4-BE49-F238E27FC236}">
                  <a16:creationId xmlns:a16="http://schemas.microsoft.com/office/drawing/2014/main" id="{3A628F02-2027-8349-90CE-D0E08004615A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5637;p72">
              <a:extLst>
                <a:ext uri="{FF2B5EF4-FFF2-40B4-BE49-F238E27FC236}">
                  <a16:creationId xmlns:a16="http://schemas.microsoft.com/office/drawing/2014/main" id="{FF288EDC-E3E6-E94C-A7F1-1CC54F652886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5638;p72">
              <a:extLst>
                <a:ext uri="{FF2B5EF4-FFF2-40B4-BE49-F238E27FC236}">
                  <a16:creationId xmlns:a16="http://schemas.microsoft.com/office/drawing/2014/main" id="{BC7F5CC4-E7A1-BE4F-A47D-E1C91FE53712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492522" y="-216744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nodo-5,3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4472421" y="125472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4472421" y="190345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652421" y="1614726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3851655" y="1930781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3863555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4031655" y="2290781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3061021" y="1923881"/>
            <a:ext cx="360000" cy="36000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3061021" y="2530931"/>
            <a:ext cx="360000" cy="360000"/>
          </a:xfrm>
          <a:prstGeom prst="ellipse">
            <a:avLst/>
          </a:prstGeom>
          <a:solidFill>
            <a:schemeClr val="bg2"/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3241021" y="2283881"/>
            <a:ext cx="0" cy="24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2379888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2379888" y="3040479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2559888" y="2842180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2559888" y="2283881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3241021" y="1614726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4031655" y="1614726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>
            <a:off x="4963983" y="114716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020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395862" y="-198311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nodo-5,3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4472421" y="125472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4472421" y="190345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652421" y="1614726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3851655" y="1930781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3863555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4031655" y="2290781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3061021" y="1923881"/>
            <a:ext cx="360000" cy="36000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5368616" y="1263139"/>
            <a:ext cx="360000" cy="360000"/>
          </a:xfrm>
          <a:prstGeom prst="ellipse">
            <a:avLst/>
          </a:prstGeom>
          <a:noFill/>
          <a:ln w="31750">
            <a:solidFill>
              <a:schemeClr val="bg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 flipV="1">
            <a:off x="4832421" y="1434726"/>
            <a:ext cx="536195" cy="84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2379888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2379888" y="3040479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2559888" y="2842180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2559888" y="2283881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3241021" y="1614726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4031655" y="1614726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19437185">
            <a:off x="5597540" y="70861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927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96283" y="-185026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nodo-5,3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4472421" y="125472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4472421" y="190345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652421" y="1614726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3851655" y="1930781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3863555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4031655" y="2290781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3061021" y="1923881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5368616" y="1263139"/>
            <a:ext cx="360000" cy="360000"/>
          </a:xfrm>
          <a:prstGeom prst="ellipse">
            <a:avLst/>
          </a:prstGeom>
          <a:noFill/>
          <a:ln w="31750">
            <a:solidFill>
              <a:schemeClr val="bg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 flipV="1">
            <a:off x="4832421" y="1434726"/>
            <a:ext cx="536195" cy="84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2379888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2379888" y="3040479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2559888" y="2842180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2559888" y="2283881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3241021" y="1614726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4031655" y="1614726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18242608">
            <a:off x="5775607" y="52334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grpSp>
        <p:nvGrpSpPr>
          <p:cNvPr id="40" name="Google Shape;5431;p72">
            <a:extLst>
              <a:ext uri="{FF2B5EF4-FFF2-40B4-BE49-F238E27FC236}">
                <a16:creationId xmlns:a16="http://schemas.microsoft.com/office/drawing/2014/main" id="{04FB1150-A117-4146-90A5-6F0DCB93EFAB}"/>
              </a:ext>
            </a:extLst>
          </p:cNvPr>
          <p:cNvGrpSpPr/>
          <p:nvPr/>
        </p:nvGrpSpPr>
        <p:grpSpPr>
          <a:xfrm>
            <a:off x="3080056" y="1574255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41" name="Google Shape;5432;p72">
              <a:extLst>
                <a:ext uri="{FF2B5EF4-FFF2-40B4-BE49-F238E27FC236}">
                  <a16:creationId xmlns:a16="http://schemas.microsoft.com/office/drawing/2014/main" id="{2D85A9E0-EAE1-2847-BEC1-B4310789AEFF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433;p72">
              <a:extLst>
                <a:ext uri="{FF2B5EF4-FFF2-40B4-BE49-F238E27FC236}">
                  <a16:creationId xmlns:a16="http://schemas.microsoft.com/office/drawing/2014/main" id="{CD248B27-4ACF-A04D-859C-C5EBF1E2927E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375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nodo-7,1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4472421" y="125472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4472421" y="190345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652421" y="1614726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3851655" y="1930781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3863555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4031655" y="2290781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3061021" y="1923881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5368616" y="1263139"/>
            <a:ext cx="360000" cy="360000"/>
          </a:xfrm>
          <a:prstGeom prst="ellipse">
            <a:avLst/>
          </a:prstGeom>
          <a:noFill/>
          <a:ln w="3175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 flipV="1">
            <a:off x="4832421" y="1434726"/>
            <a:ext cx="536195" cy="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2379888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2379888" y="3040479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2559888" y="2842180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2559888" y="2283881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3241021" y="1614726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4031655" y="1614726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18242608">
            <a:off x="5534064" y="50901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grpSp>
        <p:nvGrpSpPr>
          <p:cNvPr id="40" name="Google Shape;5431;p72">
            <a:extLst>
              <a:ext uri="{FF2B5EF4-FFF2-40B4-BE49-F238E27FC236}">
                <a16:creationId xmlns:a16="http://schemas.microsoft.com/office/drawing/2014/main" id="{04FB1150-A117-4146-90A5-6F0DCB93EFAB}"/>
              </a:ext>
            </a:extLst>
          </p:cNvPr>
          <p:cNvGrpSpPr/>
          <p:nvPr/>
        </p:nvGrpSpPr>
        <p:grpSpPr>
          <a:xfrm>
            <a:off x="3080056" y="1574255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41" name="Google Shape;5432;p72">
              <a:extLst>
                <a:ext uri="{FF2B5EF4-FFF2-40B4-BE49-F238E27FC236}">
                  <a16:creationId xmlns:a16="http://schemas.microsoft.com/office/drawing/2014/main" id="{2D85A9E0-EAE1-2847-BEC1-B4310789AEFF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433;p72">
              <a:extLst>
                <a:ext uri="{FF2B5EF4-FFF2-40B4-BE49-F238E27FC236}">
                  <a16:creationId xmlns:a16="http://schemas.microsoft.com/office/drawing/2014/main" id="{CD248B27-4ACF-A04D-859C-C5EBF1E2927E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4065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nodo-7,1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4472421" y="125472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4472421" y="190345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652421" y="1614726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3851655" y="1930781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3863555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4031655" y="2290781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3061021" y="1923881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5368616" y="1263139"/>
            <a:ext cx="360000" cy="360000"/>
          </a:xfrm>
          <a:prstGeom prst="ellipse">
            <a:avLst/>
          </a:prstGeom>
          <a:noFill/>
          <a:ln w="31750">
            <a:solidFill>
              <a:schemeClr val="bg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 flipV="1">
            <a:off x="4832421" y="1434726"/>
            <a:ext cx="536195" cy="84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2379888" y="2482180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2379888" y="3040479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2559888" y="2842180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2559888" y="2283881"/>
            <a:ext cx="681133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3241021" y="1614726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4031655" y="1614726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18242608">
            <a:off x="5558665" y="58421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grpSp>
        <p:nvGrpSpPr>
          <p:cNvPr id="40" name="Google Shape;5431;p72">
            <a:extLst>
              <a:ext uri="{FF2B5EF4-FFF2-40B4-BE49-F238E27FC236}">
                <a16:creationId xmlns:a16="http://schemas.microsoft.com/office/drawing/2014/main" id="{04FB1150-A117-4146-90A5-6F0DCB93EFAB}"/>
              </a:ext>
            </a:extLst>
          </p:cNvPr>
          <p:cNvGrpSpPr/>
          <p:nvPr/>
        </p:nvGrpSpPr>
        <p:grpSpPr>
          <a:xfrm>
            <a:off x="3080056" y="1574255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41" name="Google Shape;5432;p72">
              <a:extLst>
                <a:ext uri="{FF2B5EF4-FFF2-40B4-BE49-F238E27FC236}">
                  <a16:creationId xmlns:a16="http://schemas.microsoft.com/office/drawing/2014/main" id="{2D85A9E0-EAE1-2847-BEC1-B4310789AEFF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433;p72">
              <a:extLst>
                <a:ext uri="{FF2B5EF4-FFF2-40B4-BE49-F238E27FC236}">
                  <a16:creationId xmlns:a16="http://schemas.microsoft.com/office/drawing/2014/main" id="{CD248B27-4ACF-A04D-859C-C5EBF1E2927E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5635;p72">
            <a:extLst>
              <a:ext uri="{FF2B5EF4-FFF2-40B4-BE49-F238E27FC236}">
                <a16:creationId xmlns:a16="http://schemas.microsoft.com/office/drawing/2014/main" id="{7CBE4E8E-2F7D-1342-8E3A-62BD8C18CDB4}"/>
              </a:ext>
            </a:extLst>
          </p:cNvPr>
          <p:cNvGrpSpPr/>
          <p:nvPr/>
        </p:nvGrpSpPr>
        <p:grpSpPr>
          <a:xfrm>
            <a:off x="2351178" y="2016619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44" name="Google Shape;5636;p72">
              <a:extLst>
                <a:ext uri="{FF2B5EF4-FFF2-40B4-BE49-F238E27FC236}">
                  <a16:creationId xmlns:a16="http://schemas.microsoft.com/office/drawing/2014/main" id="{7478AD9E-9D1E-F24B-97FD-6559BA34CADA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5637;p72">
              <a:extLst>
                <a:ext uri="{FF2B5EF4-FFF2-40B4-BE49-F238E27FC236}">
                  <a16:creationId xmlns:a16="http://schemas.microsoft.com/office/drawing/2014/main" id="{6EE50297-3D7E-6749-BC51-B0408E65502D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5638;p72">
              <a:extLst>
                <a:ext uri="{FF2B5EF4-FFF2-40B4-BE49-F238E27FC236}">
                  <a16:creationId xmlns:a16="http://schemas.microsoft.com/office/drawing/2014/main" id="{609AF1FC-4D1F-AB45-AD38-59BAE8F50D40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5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nodo-7,1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4472421" y="125472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4472421" y="190345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652421" y="1614726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3851655" y="1930781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3863555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4031655" y="2290781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3061021" y="1923881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5368616" y="1263139"/>
            <a:ext cx="360000" cy="360000"/>
          </a:xfrm>
          <a:prstGeom prst="ellipse">
            <a:avLst/>
          </a:prstGeom>
          <a:noFill/>
          <a:ln w="31750">
            <a:solidFill>
              <a:schemeClr val="bg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 flipV="1">
            <a:off x="4832421" y="1434726"/>
            <a:ext cx="536195" cy="84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6367122" y="1273212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6367122" y="1831511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6547122" y="1633212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2"/>
            <a:endCxn id="18" idx="6"/>
          </p:cNvCxnSpPr>
          <p:nvPr/>
        </p:nvCxnSpPr>
        <p:spPr>
          <a:xfrm flipH="1" flipV="1">
            <a:off x="5728616" y="1443139"/>
            <a:ext cx="638506" cy="1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3241021" y="1614726"/>
            <a:ext cx="1411400" cy="30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4031655" y="1614726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18242608">
            <a:off x="5558665" y="58421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grpSp>
        <p:nvGrpSpPr>
          <p:cNvPr id="40" name="Google Shape;5431;p72">
            <a:extLst>
              <a:ext uri="{FF2B5EF4-FFF2-40B4-BE49-F238E27FC236}">
                <a16:creationId xmlns:a16="http://schemas.microsoft.com/office/drawing/2014/main" id="{04FB1150-A117-4146-90A5-6F0DCB93EFAB}"/>
              </a:ext>
            </a:extLst>
          </p:cNvPr>
          <p:cNvGrpSpPr/>
          <p:nvPr/>
        </p:nvGrpSpPr>
        <p:grpSpPr>
          <a:xfrm>
            <a:off x="3080056" y="1574255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41" name="Google Shape;5432;p72">
              <a:extLst>
                <a:ext uri="{FF2B5EF4-FFF2-40B4-BE49-F238E27FC236}">
                  <a16:creationId xmlns:a16="http://schemas.microsoft.com/office/drawing/2014/main" id="{2D85A9E0-EAE1-2847-BEC1-B4310789AEFF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433;p72">
              <a:extLst>
                <a:ext uri="{FF2B5EF4-FFF2-40B4-BE49-F238E27FC236}">
                  <a16:creationId xmlns:a16="http://schemas.microsoft.com/office/drawing/2014/main" id="{CD248B27-4ACF-A04D-859C-C5EBF1E2927E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5635;p72">
            <a:extLst>
              <a:ext uri="{FF2B5EF4-FFF2-40B4-BE49-F238E27FC236}">
                <a16:creationId xmlns:a16="http://schemas.microsoft.com/office/drawing/2014/main" id="{7CBE4E8E-2F7D-1342-8E3A-62BD8C18CDB4}"/>
              </a:ext>
            </a:extLst>
          </p:cNvPr>
          <p:cNvGrpSpPr/>
          <p:nvPr/>
        </p:nvGrpSpPr>
        <p:grpSpPr>
          <a:xfrm>
            <a:off x="2351178" y="2016619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44" name="Google Shape;5636;p72">
              <a:extLst>
                <a:ext uri="{FF2B5EF4-FFF2-40B4-BE49-F238E27FC236}">
                  <a16:creationId xmlns:a16="http://schemas.microsoft.com/office/drawing/2014/main" id="{7478AD9E-9D1E-F24B-97FD-6559BA34CADA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5637;p72">
              <a:extLst>
                <a:ext uri="{FF2B5EF4-FFF2-40B4-BE49-F238E27FC236}">
                  <a16:creationId xmlns:a16="http://schemas.microsoft.com/office/drawing/2014/main" id="{6EE50297-3D7E-6749-BC51-B0408E65502D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5638;p72">
              <a:extLst>
                <a:ext uri="{FF2B5EF4-FFF2-40B4-BE49-F238E27FC236}">
                  <a16:creationId xmlns:a16="http://schemas.microsoft.com/office/drawing/2014/main" id="{609AF1FC-4D1F-AB45-AD38-59BAE8F50D40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54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nodo-7,1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3EB2F3-12B2-2941-B864-4B9C7D5FC70C}"/>
              </a:ext>
            </a:extLst>
          </p:cNvPr>
          <p:cNvSpPr/>
          <p:nvPr/>
        </p:nvSpPr>
        <p:spPr>
          <a:xfrm>
            <a:off x="4472421" y="125472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929162-3A60-BF45-A9DE-536A7DC4B246}"/>
              </a:ext>
            </a:extLst>
          </p:cNvPr>
          <p:cNvSpPr/>
          <p:nvPr/>
        </p:nvSpPr>
        <p:spPr>
          <a:xfrm>
            <a:off x="4472421" y="190345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3AAFB9-F145-F449-B04E-307C4754C778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652421" y="1614726"/>
            <a:ext cx="0" cy="2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CCAB038-B11B-5B4A-9932-4030583F1792}"/>
              </a:ext>
            </a:extLst>
          </p:cNvPr>
          <p:cNvSpPr/>
          <p:nvPr/>
        </p:nvSpPr>
        <p:spPr>
          <a:xfrm>
            <a:off x="3851655" y="1930781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75B8F8-D7FD-EE45-ADA4-F7BE9A4E296D}"/>
              </a:ext>
            </a:extLst>
          </p:cNvPr>
          <p:cNvSpPr/>
          <p:nvPr/>
        </p:nvSpPr>
        <p:spPr>
          <a:xfrm>
            <a:off x="3863555" y="2482180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CED113-46C9-424B-B048-343340762B64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4031655" y="2290781"/>
            <a:ext cx="11900" cy="1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9DA723B-7116-2845-8852-D674C84ECDCE}"/>
              </a:ext>
            </a:extLst>
          </p:cNvPr>
          <p:cNvSpPr/>
          <p:nvPr/>
        </p:nvSpPr>
        <p:spPr>
          <a:xfrm>
            <a:off x="7230592" y="128087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54AF15-EC92-AF46-AE8B-1ACFA4792314}"/>
              </a:ext>
            </a:extLst>
          </p:cNvPr>
          <p:cNvSpPr/>
          <p:nvPr/>
        </p:nvSpPr>
        <p:spPr>
          <a:xfrm>
            <a:off x="5368616" y="1263139"/>
            <a:ext cx="360000" cy="360000"/>
          </a:xfrm>
          <a:prstGeom prst="ellipse">
            <a:avLst/>
          </a:prstGeom>
          <a:noFill/>
          <a:ln w="3175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6C083C6-DEB2-F64F-9099-42FD5CB40979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 flipV="1">
            <a:off x="4832421" y="1434726"/>
            <a:ext cx="536195" cy="84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4AF140D-91BD-7646-88A7-194E8395A25C}"/>
              </a:ext>
            </a:extLst>
          </p:cNvPr>
          <p:cNvSpPr/>
          <p:nvPr/>
        </p:nvSpPr>
        <p:spPr>
          <a:xfrm>
            <a:off x="6367122" y="1273212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BFDD1D-4976-F247-B0EE-26635D96ABDC}"/>
              </a:ext>
            </a:extLst>
          </p:cNvPr>
          <p:cNvSpPr/>
          <p:nvPr/>
        </p:nvSpPr>
        <p:spPr>
          <a:xfrm>
            <a:off x="6367122" y="1831511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85ED60-D837-F649-A33E-060F0537820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6547122" y="1633212"/>
            <a:ext cx="0" cy="19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EE9013-0E3C-CD4D-A42A-33B3EC221ABE}"/>
              </a:ext>
            </a:extLst>
          </p:cNvPr>
          <p:cNvCxnSpPr>
            <a:cxnSpLocks/>
            <a:stCxn id="20" idx="2"/>
            <a:endCxn id="18" idx="6"/>
          </p:cNvCxnSpPr>
          <p:nvPr/>
        </p:nvCxnSpPr>
        <p:spPr>
          <a:xfrm flipH="1" flipV="1">
            <a:off x="5728616" y="1443139"/>
            <a:ext cx="638506" cy="1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AF33C4B-828C-124C-ACF4-089A05F42731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 flipV="1">
            <a:off x="6727122" y="1453212"/>
            <a:ext cx="503470" cy="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51CF846-A2DB-E14A-8D29-3B51C43725A2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4031655" y="1614726"/>
            <a:ext cx="620766" cy="31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18242608">
            <a:off x="5558665" y="58421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88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nodo-9,6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21089431">
            <a:off x="2857210" y="75507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88DE618-8C94-864F-9FA7-03CBC4386908}"/>
              </a:ext>
            </a:extLst>
          </p:cNvPr>
          <p:cNvSpPr/>
          <p:nvPr/>
        </p:nvSpPr>
        <p:spPr>
          <a:xfrm>
            <a:off x="2364525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3A6EB1-0C2B-1C4E-ACEE-ACB34B3C9C5F}"/>
              </a:ext>
            </a:extLst>
          </p:cNvPr>
          <p:cNvSpPr/>
          <p:nvPr/>
        </p:nvSpPr>
        <p:spPr>
          <a:xfrm>
            <a:off x="1831622" y="236765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4B3C4FC-E989-1041-9EA9-4AA832E590FB}"/>
              </a:ext>
            </a:extLst>
          </p:cNvPr>
          <p:cNvSpPr/>
          <p:nvPr/>
        </p:nvSpPr>
        <p:spPr>
          <a:xfrm>
            <a:off x="1962471" y="1437825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E938FF9-9751-7E42-8BE8-24BD812C3956}"/>
              </a:ext>
            </a:extLst>
          </p:cNvPr>
          <p:cNvSpPr/>
          <p:nvPr/>
        </p:nvSpPr>
        <p:spPr>
          <a:xfrm>
            <a:off x="1521611" y="1922883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1F48728-4E9E-4B4D-8C58-FF01C563217F}"/>
              </a:ext>
            </a:extLst>
          </p:cNvPr>
          <p:cNvSpPr/>
          <p:nvPr/>
        </p:nvSpPr>
        <p:spPr>
          <a:xfrm>
            <a:off x="1750324" y="2866191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D43E6F6-19C1-3444-9F37-8BD6A3BC15B2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 flipH="1">
            <a:off x="1701611" y="1797825"/>
            <a:ext cx="440860" cy="12505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F405B5C-64AA-1F4E-B91C-5C2BDAE98640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142471" y="1338776"/>
            <a:ext cx="402054" cy="9904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E21E18-0B69-3D4E-BE1C-DFFED20EB8F2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1242817" y="2282883"/>
            <a:ext cx="458794" cy="10582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B6C90C9-F830-9C47-9F1E-444F3DCD482D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 flipH="1">
            <a:off x="1930324" y="2727656"/>
            <a:ext cx="81298" cy="13853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1F3ED1-48A7-994D-B9EA-FC3BB7FEA513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1722087" y="3226191"/>
            <a:ext cx="208237" cy="19860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B5A4EB-D6AC-D14C-8EB6-7ED6BA84680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142471" y="1797825"/>
            <a:ext cx="0" cy="2647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B2045C9-49F7-2E4B-A5C0-97FA83B0E03C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701611" y="2282883"/>
            <a:ext cx="0" cy="2534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EDD7F6B-CFAE-7440-9D22-16E608E18119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H="1" flipV="1">
            <a:off x="1701611" y="2282883"/>
            <a:ext cx="310011" cy="84773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DFF4283-3EE6-B74F-A318-8D1544EB52AE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1930324" y="3226191"/>
            <a:ext cx="81298" cy="16044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9151A616-37DC-5944-B342-F1650DCE8BF4}"/>
              </a:ext>
            </a:extLst>
          </p:cNvPr>
          <p:cNvCxnSpPr>
            <a:cxnSpLocks/>
          </p:cNvCxnSpPr>
          <p:nvPr/>
        </p:nvCxnSpPr>
        <p:spPr>
          <a:xfrm flipH="1">
            <a:off x="1424190" y="2727656"/>
            <a:ext cx="587432" cy="13853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09674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nodo-9,6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21089431">
            <a:off x="2857210" y="75507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88DE618-8C94-864F-9FA7-03CBC4386908}"/>
              </a:ext>
            </a:extLst>
          </p:cNvPr>
          <p:cNvSpPr/>
          <p:nvPr/>
        </p:nvSpPr>
        <p:spPr>
          <a:xfrm>
            <a:off x="2364525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3A6EB1-0C2B-1C4E-ACEE-ACB34B3C9C5F}"/>
              </a:ext>
            </a:extLst>
          </p:cNvPr>
          <p:cNvSpPr/>
          <p:nvPr/>
        </p:nvSpPr>
        <p:spPr>
          <a:xfrm>
            <a:off x="1831622" y="2367656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4B3C4FC-E989-1041-9EA9-4AA832E590FB}"/>
              </a:ext>
            </a:extLst>
          </p:cNvPr>
          <p:cNvSpPr/>
          <p:nvPr/>
        </p:nvSpPr>
        <p:spPr>
          <a:xfrm>
            <a:off x="1962471" y="1437825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E938FF9-9751-7E42-8BE8-24BD812C3956}"/>
              </a:ext>
            </a:extLst>
          </p:cNvPr>
          <p:cNvSpPr/>
          <p:nvPr/>
        </p:nvSpPr>
        <p:spPr>
          <a:xfrm>
            <a:off x="1521611" y="1922883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1F48728-4E9E-4B4D-8C58-FF01C563217F}"/>
              </a:ext>
            </a:extLst>
          </p:cNvPr>
          <p:cNvSpPr/>
          <p:nvPr/>
        </p:nvSpPr>
        <p:spPr>
          <a:xfrm>
            <a:off x="1750324" y="2866191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D43E6F6-19C1-3444-9F37-8BD6A3BC15B2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 flipH="1">
            <a:off x="1701611" y="1797825"/>
            <a:ext cx="440860" cy="12505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F405B5C-64AA-1F4E-B91C-5C2BDAE98640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142471" y="1338776"/>
            <a:ext cx="402054" cy="9904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E21E18-0B69-3D4E-BE1C-DFFED20EB8F2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1242817" y="2282883"/>
            <a:ext cx="458794" cy="10582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B6C90C9-F830-9C47-9F1E-444F3DCD482D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 flipH="1">
            <a:off x="1930324" y="2727656"/>
            <a:ext cx="81298" cy="13853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1F3ED1-48A7-994D-B9EA-FC3BB7FEA513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1722087" y="3226191"/>
            <a:ext cx="208237" cy="19860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B5A4EB-D6AC-D14C-8EB6-7ED6BA84680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142471" y="1797825"/>
            <a:ext cx="0" cy="2647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B2045C9-49F7-2E4B-A5C0-97FA83B0E03C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701611" y="2282883"/>
            <a:ext cx="0" cy="2534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EDD7F6B-CFAE-7440-9D22-16E608E18119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H="1" flipV="1">
            <a:off x="1701611" y="2282883"/>
            <a:ext cx="310011" cy="84773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DFF4283-3EE6-B74F-A318-8D1544EB52AE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1930324" y="3226191"/>
            <a:ext cx="81298" cy="16044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9" name="Google Shape;5431;p72">
            <a:extLst>
              <a:ext uri="{FF2B5EF4-FFF2-40B4-BE49-F238E27FC236}">
                <a16:creationId xmlns:a16="http://schemas.microsoft.com/office/drawing/2014/main" id="{B2CF7C21-2285-AE44-B9DA-E71343DC0A14}"/>
              </a:ext>
            </a:extLst>
          </p:cNvPr>
          <p:cNvGrpSpPr/>
          <p:nvPr/>
        </p:nvGrpSpPr>
        <p:grpSpPr>
          <a:xfrm>
            <a:off x="1365891" y="1681011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5" name="Google Shape;5432;p72">
              <a:extLst>
                <a:ext uri="{FF2B5EF4-FFF2-40B4-BE49-F238E27FC236}">
                  <a16:creationId xmlns:a16="http://schemas.microsoft.com/office/drawing/2014/main" id="{1137D5A9-B8D9-DE4F-88CC-D219F1ADC1FE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5433;p72">
              <a:extLst>
                <a:ext uri="{FF2B5EF4-FFF2-40B4-BE49-F238E27FC236}">
                  <a16:creationId xmlns:a16="http://schemas.microsoft.com/office/drawing/2014/main" id="{9BA736E6-CCEB-A74D-868F-96D059743505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" name="Google Shape;5431;p72">
            <a:extLst>
              <a:ext uri="{FF2B5EF4-FFF2-40B4-BE49-F238E27FC236}">
                <a16:creationId xmlns:a16="http://schemas.microsoft.com/office/drawing/2014/main" id="{C0467C96-2105-CB47-9DFD-98FC67671710}"/>
              </a:ext>
            </a:extLst>
          </p:cNvPr>
          <p:cNvGrpSpPr/>
          <p:nvPr/>
        </p:nvGrpSpPr>
        <p:grpSpPr>
          <a:xfrm>
            <a:off x="2241787" y="2264985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8" name="Google Shape;5432;p72">
              <a:extLst>
                <a:ext uri="{FF2B5EF4-FFF2-40B4-BE49-F238E27FC236}">
                  <a16:creationId xmlns:a16="http://schemas.microsoft.com/office/drawing/2014/main" id="{30561DC1-1A0E-4A40-B17F-8BFD3AC0A8D8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5433;p72">
              <a:extLst>
                <a:ext uri="{FF2B5EF4-FFF2-40B4-BE49-F238E27FC236}">
                  <a16:creationId xmlns:a16="http://schemas.microsoft.com/office/drawing/2014/main" id="{51282BB0-997B-E548-B438-B3371EB96B42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0FEEA865-7425-CF46-BCEB-7C764A5DC358}"/>
              </a:ext>
            </a:extLst>
          </p:cNvPr>
          <p:cNvCxnSpPr>
            <a:cxnSpLocks/>
          </p:cNvCxnSpPr>
          <p:nvPr/>
        </p:nvCxnSpPr>
        <p:spPr>
          <a:xfrm flipH="1">
            <a:off x="1424190" y="2727656"/>
            <a:ext cx="587432" cy="13853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3242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/>
          <p:nvPr/>
        </p:nvSpPr>
        <p:spPr>
          <a:xfrm>
            <a:off x="4150350" y="1486925"/>
            <a:ext cx="843300" cy="84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6" name="Google Shape;416;p47"/>
          <p:cNvCxnSpPr/>
          <p:nvPr/>
        </p:nvCxnSpPr>
        <p:spPr>
          <a:xfrm rot="10800000">
            <a:off x="4630075" y="1908425"/>
            <a:ext cx="976500" cy="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17" name="Google Shape;417;p47"/>
          <p:cNvCxnSpPr/>
          <p:nvPr/>
        </p:nvCxnSpPr>
        <p:spPr>
          <a:xfrm rot="10800000" flipH="1">
            <a:off x="3563275" y="2980225"/>
            <a:ext cx="976500" cy="3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18" name="Google Shape;418;p47"/>
          <p:cNvCxnSpPr/>
          <p:nvPr/>
        </p:nvCxnSpPr>
        <p:spPr>
          <a:xfrm rot="10800000">
            <a:off x="4630075" y="4052025"/>
            <a:ext cx="976500" cy="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9" name="Google Shape;419;p47"/>
          <p:cNvSpPr txBox="1"/>
          <p:nvPr/>
        </p:nvSpPr>
        <p:spPr>
          <a:xfrm>
            <a:off x="1264825" y="2854224"/>
            <a:ext cx="2291100" cy="94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>
                <a:solidFill>
                  <a:schemeClr val="accent4"/>
                </a:solidFill>
              </a:rPr>
              <a:t>Regresa el heap resultante de la mezcla de los heaps h1 y h2,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500">
                <a:solidFill>
                  <a:schemeClr val="accent4"/>
                </a:solidFill>
              </a:rPr>
              <a:t>H1 y h2 se destruyen</a:t>
            </a:r>
          </a:p>
        </p:txBody>
      </p:sp>
      <p:sp>
        <p:nvSpPr>
          <p:cNvPr id="420" name="Google Shape;420;p47"/>
          <p:cNvSpPr txBox="1"/>
          <p:nvPr/>
        </p:nvSpPr>
        <p:spPr>
          <a:xfrm>
            <a:off x="5841674" y="1799300"/>
            <a:ext cx="2642367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>
                <a:solidFill>
                  <a:schemeClr val="accent4"/>
                </a:solidFill>
              </a:rPr>
              <a:t>Decrementa el valor de a en b, suponiendo que se conoce la ubicación del nodo a</a:t>
            </a:r>
          </a:p>
        </p:txBody>
      </p:sp>
      <p:sp>
        <p:nvSpPr>
          <p:cNvPr id="421" name="Google Shape;421;p47"/>
          <p:cNvSpPr txBox="1"/>
          <p:nvPr/>
        </p:nvSpPr>
        <p:spPr>
          <a:xfrm>
            <a:off x="5862375" y="3904325"/>
            <a:ext cx="2621666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>
                <a:solidFill>
                  <a:schemeClr val="accent4"/>
                </a:solidFill>
              </a:rPr>
              <a:t>Elimina un valor arbitrario (a) del heap. Asume que se conoce la posición de a.</a:t>
            </a:r>
          </a:p>
        </p:txBody>
      </p:sp>
      <p:sp>
        <p:nvSpPr>
          <p:cNvPr id="422" name="Google Shape;422;p47"/>
          <p:cNvSpPr/>
          <p:nvPr/>
        </p:nvSpPr>
        <p:spPr>
          <a:xfrm>
            <a:off x="4150350" y="2567575"/>
            <a:ext cx="843300" cy="82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7"/>
          <p:cNvSpPr/>
          <p:nvPr/>
        </p:nvSpPr>
        <p:spPr>
          <a:xfrm>
            <a:off x="4094400" y="3630525"/>
            <a:ext cx="955200" cy="82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ctrTitle"/>
          </p:nvPr>
        </p:nvSpPr>
        <p:spPr>
          <a:xfrm>
            <a:off x="632025" y="478025"/>
            <a:ext cx="6503400" cy="9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>
                <a:solidFill>
                  <a:schemeClr val="accent6"/>
                </a:solidFill>
              </a:rPr>
              <a:t>además</a:t>
            </a:r>
            <a:r>
              <a:rPr lang="es-ES_tradnl"/>
              <a:t> proporciona</a:t>
            </a:r>
          </a:p>
        </p:txBody>
      </p:sp>
      <p:sp>
        <p:nvSpPr>
          <p:cNvPr id="425" name="Google Shape;425;p47"/>
          <p:cNvSpPr txBox="1"/>
          <p:nvPr/>
        </p:nvSpPr>
        <p:spPr>
          <a:xfrm>
            <a:off x="1264825" y="2377525"/>
            <a:ext cx="22911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M</a:t>
            </a:r>
            <a:r>
              <a:rPr lang="en" sz="25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eld (h1,h2)</a:t>
            </a:r>
            <a:endParaRPr sz="25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26" name="Google Shape;426;p47"/>
          <p:cNvSpPr txBox="1"/>
          <p:nvPr/>
        </p:nvSpPr>
        <p:spPr>
          <a:xfrm>
            <a:off x="5841674" y="1322600"/>
            <a:ext cx="3071737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D</a:t>
            </a:r>
            <a:r>
              <a:rPr lang="en" sz="2500" dirty="0" err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ecrease</a:t>
            </a:r>
            <a:r>
              <a:rPr lang="en" sz="25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 key(</a:t>
            </a:r>
            <a:r>
              <a:rPr lang="es-MX" sz="25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a,b)</a:t>
            </a:r>
            <a:endParaRPr sz="25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27" name="Google Shape;427;p47"/>
          <p:cNvSpPr txBox="1"/>
          <p:nvPr/>
        </p:nvSpPr>
        <p:spPr>
          <a:xfrm>
            <a:off x="5841675" y="3427625"/>
            <a:ext cx="22911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D</a:t>
            </a:r>
            <a:r>
              <a:rPr lang="en" sz="2500" dirty="0" err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elete</a:t>
            </a:r>
            <a:r>
              <a:rPr lang="en" sz="25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 (a)</a:t>
            </a:r>
            <a:endParaRPr sz="25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462496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nodo-9,6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21089431">
            <a:off x="2857210" y="75507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88DE618-8C94-864F-9FA7-03CBC4386908}"/>
              </a:ext>
            </a:extLst>
          </p:cNvPr>
          <p:cNvSpPr/>
          <p:nvPr/>
        </p:nvSpPr>
        <p:spPr>
          <a:xfrm>
            <a:off x="2364525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3A6EB1-0C2B-1C4E-ACEE-ACB34B3C9C5F}"/>
              </a:ext>
            </a:extLst>
          </p:cNvPr>
          <p:cNvSpPr/>
          <p:nvPr/>
        </p:nvSpPr>
        <p:spPr>
          <a:xfrm>
            <a:off x="1831622" y="2367656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4B3C4FC-E989-1041-9EA9-4AA832E590FB}"/>
              </a:ext>
            </a:extLst>
          </p:cNvPr>
          <p:cNvSpPr/>
          <p:nvPr/>
        </p:nvSpPr>
        <p:spPr>
          <a:xfrm>
            <a:off x="1962471" y="1437825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E938FF9-9751-7E42-8BE8-24BD812C3956}"/>
              </a:ext>
            </a:extLst>
          </p:cNvPr>
          <p:cNvSpPr/>
          <p:nvPr/>
        </p:nvSpPr>
        <p:spPr>
          <a:xfrm>
            <a:off x="1521611" y="1922883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1F48728-4E9E-4B4D-8C58-FF01C563217F}"/>
              </a:ext>
            </a:extLst>
          </p:cNvPr>
          <p:cNvSpPr/>
          <p:nvPr/>
        </p:nvSpPr>
        <p:spPr>
          <a:xfrm>
            <a:off x="1750324" y="2866191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D43E6F6-19C1-3444-9F37-8BD6A3BC15B2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 flipH="1">
            <a:off x="1701611" y="1797825"/>
            <a:ext cx="440860" cy="12505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F405B5C-64AA-1F4E-B91C-5C2BDAE98640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142471" y="1338776"/>
            <a:ext cx="402054" cy="9904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E21E18-0B69-3D4E-BE1C-DFFED20EB8F2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1242817" y="2282883"/>
            <a:ext cx="458794" cy="10582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B6C90C9-F830-9C47-9F1E-444F3DCD482D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 flipH="1">
            <a:off x="1930324" y="2727656"/>
            <a:ext cx="81298" cy="13853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1F3ED1-48A7-994D-B9EA-FC3BB7FEA513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1722087" y="3226191"/>
            <a:ext cx="208237" cy="19860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B5A4EB-D6AC-D14C-8EB6-7ED6BA84680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142471" y="1797825"/>
            <a:ext cx="0" cy="2647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B2045C9-49F7-2E4B-A5C0-97FA83B0E03C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701611" y="2282883"/>
            <a:ext cx="0" cy="2534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EDD7F6B-CFAE-7440-9D22-16E608E18119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H="1" flipV="1">
            <a:off x="1701611" y="2282883"/>
            <a:ext cx="310011" cy="84773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DFF4283-3EE6-B74F-A318-8D1544EB52AE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1930324" y="3226191"/>
            <a:ext cx="81298" cy="16044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9" name="Google Shape;5431;p72">
            <a:extLst>
              <a:ext uri="{FF2B5EF4-FFF2-40B4-BE49-F238E27FC236}">
                <a16:creationId xmlns:a16="http://schemas.microsoft.com/office/drawing/2014/main" id="{B2CF7C21-2285-AE44-B9DA-E71343DC0A14}"/>
              </a:ext>
            </a:extLst>
          </p:cNvPr>
          <p:cNvGrpSpPr/>
          <p:nvPr/>
        </p:nvGrpSpPr>
        <p:grpSpPr>
          <a:xfrm>
            <a:off x="1365891" y="1681011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5" name="Google Shape;5432;p72">
              <a:extLst>
                <a:ext uri="{FF2B5EF4-FFF2-40B4-BE49-F238E27FC236}">
                  <a16:creationId xmlns:a16="http://schemas.microsoft.com/office/drawing/2014/main" id="{1137D5A9-B8D9-DE4F-88CC-D219F1ADC1FE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5433;p72">
              <a:extLst>
                <a:ext uri="{FF2B5EF4-FFF2-40B4-BE49-F238E27FC236}">
                  <a16:creationId xmlns:a16="http://schemas.microsoft.com/office/drawing/2014/main" id="{9BA736E6-CCEB-A74D-868F-96D059743505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" name="Google Shape;5431;p72">
            <a:extLst>
              <a:ext uri="{FF2B5EF4-FFF2-40B4-BE49-F238E27FC236}">
                <a16:creationId xmlns:a16="http://schemas.microsoft.com/office/drawing/2014/main" id="{C0467C96-2105-CB47-9DFD-98FC67671710}"/>
              </a:ext>
            </a:extLst>
          </p:cNvPr>
          <p:cNvGrpSpPr/>
          <p:nvPr/>
        </p:nvGrpSpPr>
        <p:grpSpPr>
          <a:xfrm>
            <a:off x="2241787" y="2264985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8" name="Google Shape;5432;p72">
              <a:extLst>
                <a:ext uri="{FF2B5EF4-FFF2-40B4-BE49-F238E27FC236}">
                  <a16:creationId xmlns:a16="http://schemas.microsoft.com/office/drawing/2014/main" id="{30561DC1-1A0E-4A40-B17F-8BFD3AC0A8D8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5433;p72">
              <a:extLst>
                <a:ext uri="{FF2B5EF4-FFF2-40B4-BE49-F238E27FC236}">
                  <a16:creationId xmlns:a16="http://schemas.microsoft.com/office/drawing/2014/main" id="{51282BB0-997B-E548-B438-B3371EB96B42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C98C490-E1CC-6046-8F32-13EA0730FF0B}"/>
              </a:ext>
            </a:extLst>
          </p:cNvPr>
          <p:cNvCxnSpPr>
            <a:cxnSpLocks/>
          </p:cNvCxnSpPr>
          <p:nvPr/>
        </p:nvCxnSpPr>
        <p:spPr>
          <a:xfrm flipH="1">
            <a:off x="1424190" y="2727656"/>
            <a:ext cx="587432" cy="13853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5961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nodo-9,6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21089431">
            <a:off x="2857210" y="75507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88DE618-8C94-864F-9FA7-03CBC4386908}"/>
              </a:ext>
            </a:extLst>
          </p:cNvPr>
          <p:cNvSpPr/>
          <p:nvPr/>
        </p:nvSpPr>
        <p:spPr>
          <a:xfrm>
            <a:off x="2364525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3A6EB1-0C2B-1C4E-ACEE-ACB34B3C9C5F}"/>
              </a:ext>
            </a:extLst>
          </p:cNvPr>
          <p:cNvSpPr/>
          <p:nvPr/>
        </p:nvSpPr>
        <p:spPr>
          <a:xfrm>
            <a:off x="1831622" y="2367656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4B3C4FC-E989-1041-9EA9-4AA832E590FB}"/>
              </a:ext>
            </a:extLst>
          </p:cNvPr>
          <p:cNvSpPr/>
          <p:nvPr/>
        </p:nvSpPr>
        <p:spPr>
          <a:xfrm>
            <a:off x="1962471" y="1437825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E938FF9-9751-7E42-8BE8-24BD812C3956}"/>
              </a:ext>
            </a:extLst>
          </p:cNvPr>
          <p:cNvSpPr/>
          <p:nvPr/>
        </p:nvSpPr>
        <p:spPr>
          <a:xfrm>
            <a:off x="1521611" y="1922883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1F48728-4E9E-4B4D-8C58-FF01C563217F}"/>
              </a:ext>
            </a:extLst>
          </p:cNvPr>
          <p:cNvSpPr/>
          <p:nvPr/>
        </p:nvSpPr>
        <p:spPr>
          <a:xfrm>
            <a:off x="1750324" y="2866191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D43E6F6-19C1-3444-9F37-8BD6A3BC15B2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 flipH="1">
            <a:off x="1701611" y="1797825"/>
            <a:ext cx="440860" cy="12505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F405B5C-64AA-1F4E-B91C-5C2BDAE98640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142471" y="1338776"/>
            <a:ext cx="402054" cy="9904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E21E18-0B69-3D4E-BE1C-DFFED20EB8F2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1242817" y="2282883"/>
            <a:ext cx="458794" cy="10582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B6C90C9-F830-9C47-9F1E-444F3DCD482D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 flipH="1">
            <a:off x="1930324" y="2727656"/>
            <a:ext cx="81298" cy="13853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1F3ED1-48A7-994D-B9EA-FC3BB7FEA513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1722087" y="3226191"/>
            <a:ext cx="208237" cy="19860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B5A4EB-D6AC-D14C-8EB6-7ED6BA84680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142471" y="1797825"/>
            <a:ext cx="0" cy="2647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B2045C9-49F7-2E4B-A5C0-97FA83B0E03C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701611" y="2282883"/>
            <a:ext cx="0" cy="2534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EDD7F6B-CFAE-7440-9D22-16E608E18119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H="1" flipV="1">
            <a:off x="1701611" y="2282883"/>
            <a:ext cx="310011" cy="84773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DFF4283-3EE6-B74F-A318-8D1544EB52AE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1930324" y="3226191"/>
            <a:ext cx="81298" cy="16044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9" name="Google Shape;5431;p72">
            <a:extLst>
              <a:ext uri="{FF2B5EF4-FFF2-40B4-BE49-F238E27FC236}">
                <a16:creationId xmlns:a16="http://schemas.microsoft.com/office/drawing/2014/main" id="{B2CF7C21-2285-AE44-B9DA-E71343DC0A14}"/>
              </a:ext>
            </a:extLst>
          </p:cNvPr>
          <p:cNvGrpSpPr/>
          <p:nvPr/>
        </p:nvGrpSpPr>
        <p:grpSpPr>
          <a:xfrm>
            <a:off x="1365891" y="1681011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5" name="Google Shape;5432;p72">
              <a:extLst>
                <a:ext uri="{FF2B5EF4-FFF2-40B4-BE49-F238E27FC236}">
                  <a16:creationId xmlns:a16="http://schemas.microsoft.com/office/drawing/2014/main" id="{1137D5A9-B8D9-DE4F-88CC-D219F1ADC1FE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5433;p72">
              <a:extLst>
                <a:ext uri="{FF2B5EF4-FFF2-40B4-BE49-F238E27FC236}">
                  <a16:creationId xmlns:a16="http://schemas.microsoft.com/office/drawing/2014/main" id="{9BA736E6-CCEB-A74D-868F-96D059743505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" name="Google Shape;5431;p72">
            <a:extLst>
              <a:ext uri="{FF2B5EF4-FFF2-40B4-BE49-F238E27FC236}">
                <a16:creationId xmlns:a16="http://schemas.microsoft.com/office/drawing/2014/main" id="{C0467C96-2105-CB47-9DFD-98FC67671710}"/>
              </a:ext>
            </a:extLst>
          </p:cNvPr>
          <p:cNvGrpSpPr/>
          <p:nvPr/>
        </p:nvGrpSpPr>
        <p:grpSpPr>
          <a:xfrm>
            <a:off x="2241787" y="2264985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8" name="Google Shape;5432;p72">
              <a:extLst>
                <a:ext uri="{FF2B5EF4-FFF2-40B4-BE49-F238E27FC236}">
                  <a16:creationId xmlns:a16="http://schemas.microsoft.com/office/drawing/2014/main" id="{30561DC1-1A0E-4A40-B17F-8BFD3AC0A8D8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5433;p72">
              <a:extLst>
                <a:ext uri="{FF2B5EF4-FFF2-40B4-BE49-F238E27FC236}">
                  <a16:creationId xmlns:a16="http://schemas.microsoft.com/office/drawing/2014/main" id="{51282BB0-997B-E548-B438-B3371EB96B42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0" name="Google Shape;5635;p72">
            <a:extLst>
              <a:ext uri="{FF2B5EF4-FFF2-40B4-BE49-F238E27FC236}">
                <a16:creationId xmlns:a16="http://schemas.microsoft.com/office/drawing/2014/main" id="{EB3519C4-E593-1546-AB3C-1B8D60324141}"/>
              </a:ext>
            </a:extLst>
          </p:cNvPr>
          <p:cNvGrpSpPr/>
          <p:nvPr/>
        </p:nvGrpSpPr>
        <p:grpSpPr>
          <a:xfrm>
            <a:off x="2241787" y="2913679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81" name="Google Shape;5636;p72">
              <a:extLst>
                <a:ext uri="{FF2B5EF4-FFF2-40B4-BE49-F238E27FC236}">
                  <a16:creationId xmlns:a16="http://schemas.microsoft.com/office/drawing/2014/main" id="{9176A9BB-02B1-374D-A7D5-13D5AF5413C0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5637;p72">
              <a:extLst>
                <a:ext uri="{FF2B5EF4-FFF2-40B4-BE49-F238E27FC236}">
                  <a16:creationId xmlns:a16="http://schemas.microsoft.com/office/drawing/2014/main" id="{67AA981B-8676-1C46-B5B6-28319BFD1CE5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5638;p72">
              <a:extLst>
                <a:ext uri="{FF2B5EF4-FFF2-40B4-BE49-F238E27FC236}">
                  <a16:creationId xmlns:a16="http://schemas.microsoft.com/office/drawing/2014/main" id="{340DA5B5-EA77-8744-94B2-3E14FF5C1964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5B45A63-14D7-5041-8EDC-82F50253310E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1424190" y="2727656"/>
            <a:ext cx="587432" cy="13853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827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nodo-9,6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21089431">
            <a:off x="2857208" y="61988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88DE618-8C94-864F-9FA7-03CBC4386908}"/>
              </a:ext>
            </a:extLst>
          </p:cNvPr>
          <p:cNvSpPr/>
          <p:nvPr/>
        </p:nvSpPr>
        <p:spPr>
          <a:xfrm>
            <a:off x="2364525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3A6EB1-0C2B-1C4E-ACEE-ACB34B3C9C5F}"/>
              </a:ext>
            </a:extLst>
          </p:cNvPr>
          <p:cNvSpPr/>
          <p:nvPr/>
        </p:nvSpPr>
        <p:spPr>
          <a:xfrm>
            <a:off x="1831622" y="2367656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4B3C4FC-E989-1041-9EA9-4AA832E590FB}"/>
              </a:ext>
            </a:extLst>
          </p:cNvPr>
          <p:cNvSpPr/>
          <p:nvPr/>
        </p:nvSpPr>
        <p:spPr>
          <a:xfrm>
            <a:off x="1962471" y="1437825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E938FF9-9751-7E42-8BE8-24BD812C3956}"/>
              </a:ext>
            </a:extLst>
          </p:cNvPr>
          <p:cNvSpPr/>
          <p:nvPr/>
        </p:nvSpPr>
        <p:spPr>
          <a:xfrm>
            <a:off x="1521611" y="1922883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1F48728-4E9E-4B4D-8C58-FF01C563217F}"/>
              </a:ext>
            </a:extLst>
          </p:cNvPr>
          <p:cNvSpPr/>
          <p:nvPr/>
        </p:nvSpPr>
        <p:spPr>
          <a:xfrm>
            <a:off x="3411173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D43E6F6-19C1-3444-9F37-8BD6A3BC15B2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 flipH="1">
            <a:off x="1701611" y="1797825"/>
            <a:ext cx="440860" cy="12505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F405B5C-64AA-1F4E-B91C-5C2BDAE98640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142471" y="1338776"/>
            <a:ext cx="402054" cy="9904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E21E18-0B69-3D4E-BE1C-DFFED20EB8F2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1242817" y="2282883"/>
            <a:ext cx="458794" cy="10582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B6C90C9-F830-9C47-9F1E-444F3DCD482D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>
            <a:off x="2724525" y="1158776"/>
            <a:ext cx="68664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1F3ED1-48A7-994D-B9EA-FC3BB7FEA513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3382936" y="1338776"/>
            <a:ext cx="208237" cy="19860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B5A4EB-D6AC-D14C-8EB6-7ED6BA84680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142471" y="1797825"/>
            <a:ext cx="0" cy="2647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B2045C9-49F7-2E4B-A5C0-97FA83B0E03C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701611" y="2282883"/>
            <a:ext cx="0" cy="2534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EDD7F6B-CFAE-7440-9D22-16E608E18119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H="1" flipV="1">
            <a:off x="1701611" y="2282883"/>
            <a:ext cx="310011" cy="84773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DFF4283-3EE6-B74F-A318-8D1544EB52AE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3591173" y="1338776"/>
            <a:ext cx="81298" cy="16044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9" name="Google Shape;5431;p72">
            <a:extLst>
              <a:ext uri="{FF2B5EF4-FFF2-40B4-BE49-F238E27FC236}">
                <a16:creationId xmlns:a16="http://schemas.microsoft.com/office/drawing/2014/main" id="{B2CF7C21-2285-AE44-B9DA-E71343DC0A14}"/>
              </a:ext>
            </a:extLst>
          </p:cNvPr>
          <p:cNvGrpSpPr/>
          <p:nvPr/>
        </p:nvGrpSpPr>
        <p:grpSpPr>
          <a:xfrm>
            <a:off x="1365891" y="1681011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5" name="Google Shape;5432;p72">
              <a:extLst>
                <a:ext uri="{FF2B5EF4-FFF2-40B4-BE49-F238E27FC236}">
                  <a16:creationId xmlns:a16="http://schemas.microsoft.com/office/drawing/2014/main" id="{1137D5A9-B8D9-DE4F-88CC-D219F1ADC1FE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5433;p72">
              <a:extLst>
                <a:ext uri="{FF2B5EF4-FFF2-40B4-BE49-F238E27FC236}">
                  <a16:creationId xmlns:a16="http://schemas.microsoft.com/office/drawing/2014/main" id="{9BA736E6-CCEB-A74D-868F-96D059743505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" name="Google Shape;5431;p72">
            <a:extLst>
              <a:ext uri="{FF2B5EF4-FFF2-40B4-BE49-F238E27FC236}">
                <a16:creationId xmlns:a16="http://schemas.microsoft.com/office/drawing/2014/main" id="{C0467C96-2105-CB47-9DFD-98FC67671710}"/>
              </a:ext>
            </a:extLst>
          </p:cNvPr>
          <p:cNvGrpSpPr/>
          <p:nvPr/>
        </p:nvGrpSpPr>
        <p:grpSpPr>
          <a:xfrm>
            <a:off x="2241787" y="2264985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8" name="Google Shape;5432;p72">
              <a:extLst>
                <a:ext uri="{FF2B5EF4-FFF2-40B4-BE49-F238E27FC236}">
                  <a16:creationId xmlns:a16="http://schemas.microsoft.com/office/drawing/2014/main" id="{30561DC1-1A0E-4A40-B17F-8BFD3AC0A8D8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5433;p72">
              <a:extLst>
                <a:ext uri="{FF2B5EF4-FFF2-40B4-BE49-F238E27FC236}">
                  <a16:creationId xmlns:a16="http://schemas.microsoft.com/office/drawing/2014/main" id="{51282BB0-997B-E548-B438-B3371EB96B42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466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nodo-9,6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21089431">
            <a:off x="2857208" y="61988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88DE618-8C94-864F-9FA7-03CBC4386908}"/>
              </a:ext>
            </a:extLst>
          </p:cNvPr>
          <p:cNvSpPr/>
          <p:nvPr/>
        </p:nvSpPr>
        <p:spPr>
          <a:xfrm>
            <a:off x="2364525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3A6EB1-0C2B-1C4E-ACEE-ACB34B3C9C5F}"/>
              </a:ext>
            </a:extLst>
          </p:cNvPr>
          <p:cNvSpPr/>
          <p:nvPr/>
        </p:nvSpPr>
        <p:spPr>
          <a:xfrm>
            <a:off x="4291638" y="976792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4B3C4FC-E989-1041-9EA9-4AA832E590FB}"/>
              </a:ext>
            </a:extLst>
          </p:cNvPr>
          <p:cNvSpPr/>
          <p:nvPr/>
        </p:nvSpPr>
        <p:spPr>
          <a:xfrm>
            <a:off x="1962471" y="1437825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E938FF9-9751-7E42-8BE8-24BD812C3956}"/>
              </a:ext>
            </a:extLst>
          </p:cNvPr>
          <p:cNvSpPr/>
          <p:nvPr/>
        </p:nvSpPr>
        <p:spPr>
          <a:xfrm>
            <a:off x="1521611" y="1922883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1F48728-4E9E-4B4D-8C58-FF01C563217F}"/>
              </a:ext>
            </a:extLst>
          </p:cNvPr>
          <p:cNvSpPr/>
          <p:nvPr/>
        </p:nvSpPr>
        <p:spPr>
          <a:xfrm>
            <a:off x="3411173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D43E6F6-19C1-3444-9F37-8BD6A3BC15B2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 flipH="1">
            <a:off x="1701611" y="1797825"/>
            <a:ext cx="440860" cy="12505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F405B5C-64AA-1F4E-B91C-5C2BDAE98640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142471" y="1338776"/>
            <a:ext cx="402054" cy="9904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E21E18-0B69-3D4E-BE1C-DFFED20EB8F2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1242817" y="2282883"/>
            <a:ext cx="458794" cy="10582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B6C90C9-F830-9C47-9F1E-444F3DCD482D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>
            <a:off x="2724525" y="1158776"/>
            <a:ext cx="68664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1F3ED1-48A7-994D-B9EA-FC3BB7FEA513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3382936" y="1338776"/>
            <a:ext cx="208237" cy="19860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B5A4EB-D6AC-D14C-8EB6-7ED6BA84680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142471" y="1797825"/>
            <a:ext cx="0" cy="2647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B2045C9-49F7-2E4B-A5C0-97FA83B0E03C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701611" y="2282883"/>
            <a:ext cx="0" cy="2534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EDD7F6B-CFAE-7440-9D22-16E608E18119}"/>
              </a:ext>
            </a:extLst>
          </p:cNvPr>
          <p:cNvCxnSpPr>
            <a:cxnSpLocks/>
            <a:stCxn id="41" idx="2"/>
            <a:endCxn id="44" idx="6"/>
          </p:cNvCxnSpPr>
          <p:nvPr/>
        </p:nvCxnSpPr>
        <p:spPr>
          <a:xfrm flipH="1">
            <a:off x="3771173" y="1156792"/>
            <a:ext cx="520465" cy="198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DFF4283-3EE6-B74F-A318-8D1544EB52AE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3591173" y="1338776"/>
            <a:ext cx="81298" cy="16044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9" name="Google Shape;5431;p72">
            <a:extLst>
              <a:ext uri="{FF2B5EF4-FFF2-40B4-BE49-F238E27FC236}">
                <a16:creationId xmlns:a16="http://schemas.microsoft.com/office/drawing/2014/main" id="{B2CF7C21-2285-AE44-B9DA-E71343DC0A14}"/>
              </a:ext>
            </a:extLst>
          </p:cNvPr>
          <p:cNvGrpSpPr/>
          <p:nvPr/>
        </p:nvGrpSpPr>
        <p:grpSpPr>
          <a:xfrm>
            <a:off x="1365891" y="1681011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5" name="Google Shape;5432;p72">
              <a:extLst>
                <a:ext uri="{FF2B5EF4-FFF2-40B4-BE49-F238E27FC236}">
                  <a16:creationId xmlns:a16="http://schemas.microsoft.com/office/drawing/2014/main" id="{1137D5A9-B8D9-DE4F-88CC-D219F1ADC1FE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5433;p72">
              <a:extLst>
                <a:ext uri="{FF2B5EF4-FFF2-40B4-BE49-F238E27FC236}">
                  <a16:creationId xmlns:a16="http://schemas.microsoft.com/office/drawing/2014/main" id="{9BA736E6-CCEB-A74D-868F-96D059743505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9266D1D-F3A7-2946-A6E4-4D8DDFD74F4E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4249584" y="1336792"/>
            <a:ext cx="222054" cy="22234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357352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nodo-9,6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21089431">
            <a:off x="2857208" y="61988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88DE618-8C94-864F-9FA7-03CBC4386908}"/>
              </a:ext>
            </a:extLst>
          </p:cNvPr>
          <p:cNvSpPr/>
          <p:nvPr/>
        </p:nvSpPr>
        <p:spPr>
          <a:xfrm>
            <a:off x="2364525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3A6EB1-0C2B-1C4E-ACEE-ACB34B3C9C5F}"/>
              </a:ext>
            </a:extLst>
          </p:cNvPr>
          <p:cNvSpPr/>
          <p:nvPr/>
        </p:nvSpPr>
        <p:spPr>
          <a:xfrm>
            <a:off x="4291638" y="976792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4B3C4FC-E989-1041-9EA9-4AA832E590FB}"/>
              </a:ext>
            </a:extLst>
          </p:cNvPr>
          <p:cNvSpPr/>
          <p:nvPr/>
        </p:nvSpPr>
        <p:spPr>
          <a:xfrm>
            <a:off x="1962471" y="1437825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E938FF9-9751-7E42-8BE8-24BD812C3956}"/>
              </a:ext>
            </a:extLst>
          </p:cNvPr>
          <p:cNvSpPr/>
          <p:nvPr/>
        </p:nvSpPr>
        <p:spPr>
          <a:xfrm>
            <a:off x="4967869" y="976792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1F48728-4E9E-4B4D-8C58-FF01C563217F}"/>
              </a:ext>
            </a:extLst>
          </p:cNvPr>
          <p:cNvSpPr/>
          <p:nvPr/>
        </p:nvSpPr>
        <p:spPr>
          <a:xfrm>
            <a:off x="3411173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D43E6F6-19C1-3444-9F37-8BD6A3BC15B2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>
            <a:off x="4651638" y="1156792"/>
            <a:ext cx="31623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F405B5C-64AA-1F4E-B91C-5C2BDAE98640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142471" y="1338776"/>
            <a:ext cx="402054" cy="9904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E21E18-0B69-3D4E-BE1C-DFFED20EB8F2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4689075" y="1336792"/>
            <a:ext cx="458794" cy="10582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B6C90C9-F830-9C47-9F1E-444F3DCD482D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>
            <a:off x="2724525" y="1158776"/>
            <a:ext cx="68664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1F3ED1-48A7-994D-B9EA-FC3BB7FEA513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3382936" y="1338776"/>
            <a:ext cx="208237" cy="19860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B5A4EB-D6AC-D14C-8EB6-7ED6BA84680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142471" y="1797825"/>
            <a:ext cx="0" cy="2647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B2045C9-49F7-2E4B-A5C0-97FA83B0E03C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5147869" y="1336792"/>
            <a:ext cx="0" cy="2534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EDD7F6B-CFAE-7440-9D22-16E608E18119}"/>
              </a:ext>
            </a:extLst>
          </p:cNvPr>
          <p:cNvCxnSpPr>
            <a:cxnSpLocks/>
            <a:stCxn id="41" idx="2"/>
            <a:endCxn id="44" idx="6"/>
          </p:cNvCxnSpPr>
          <p:nvPr/>
        </p:nvCxnSpPr>
        <p:spPr>
          <a:xfrm flipH="1">
            <a:off x="3771173" y="1156792"/>
            <a:ext cx="520465" cy="198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DFF4283-3EE6-B74F-A318-8D1544EB52AE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3591173" y="1338776"/>
            <a:ext cx="81298" cy="16044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9" name="Google Shape;5431;p72">
            <a:extLst>
              <a:ext uri="{FF2B5EF4-FFF2-40B4-BE49-F238E27FC236}">
                <a16:creationId xmlns:a16="http://schemas.microsoft.com/office/drawing/2014/main" id="{B2CF7C21-2285-AE44-B9DA-E71343DC0A14}"/>
              </a:ext>
            </a:extLst>
          </p:cNvPr>
          <p:cNvGrpSpPr/>
          <p:nvPr/>
        </p:nvGrpSpPr>
        <p:grpSpPr>
          <a:xfrm>
            <a:off x="4950046" y="680444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5" name="Google Shape;5432;p72">
              <a:extLst>
                <a:ext uri="{FF2B5EF4-FFF2-40B4-BE49-F238E27FC236}">
                  <a16:creationId xmlns:a16="http://schemas.microsoft.com/office/drawing/2014/main" id="{1137D5A9-B8D9-DE4F-88CC-D219F1ADC1FE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5433;p72">
              <a:extLst>
                <a:ext uri="{FF2B5EF4-FFF2-40B4-BE49-F238E27FC236}">
                  <a16:creationId xmlns:a16="http://schemas.microsoft.com/office/drawing/2014/main" id="{9BA736E6-CCEB-A74D-868F-96D059743505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9266D1D-F3A7-2946-A6E4-4D8DDFD74F4E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4249584" y="1336792"/>
            <a:ext cx="222054" cy="22234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34248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nodo-9,6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21089431">
            <a:off x="2857208" y="61988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88DE618-8C94-864F-9FA7-03CBC4386908}"/>
              </a:ext>
            </a:extLst>
          </p:cNvPr>
          <p:cNvSpPr/>
          <p:nvPr/>
        </p:nvSpPr>
        <p:spPr>
          <a:xfrm>
            <a:off x="2364525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3A6EB1-0C2B-1C4E-ACEE-ACB34B3C9C5F}"/>
              </a:ext>
            </a:extLst>
          </p:cNvPr>
          <p:cNvSpPr/>
          <p:nvPr/>
        </p:nvSpPr>
        <p:spPr>
          <a:xfrm>
            <a:off x="4291638" y="976792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4B3C4FC-E989-1041-9EA9-4AA832E590FB}"/>
              </a:ext>
            </a:extLst>
          </p:cNvPr>
          <p:cNvSpPr/>
          <p:nvPr/>
        </p:nvSpPr>
        <p:spPr>
          <a:xfrm>
            <a:off x="1962471" y="1437825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E938FF9-9751-7E42-8BE8-24BD812C3956}"/>
              </a:ext>
            </a:extLst>
          </p:cNvPr>
          <p:cNvSpPr/>
          <p:nvPr/>
        </p:nvSpPr>
        <p:spPr>
          <a:xfrm>
            <a:off x="4967869" y="976792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1F48728-4E9E-4B4D-8C58-FF01C563217F}"/>
              </a:ext>
            </a:extLst>
          </p:cNvPr>
          <p:cNvSpPr/>
          <p:nvPr/>
        </p:nvSpPr>
        <p:spPr>
          <a:xfrm>
            <a:off x="3411173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D43E6F6-19C1-3444-9F37-8BD6A3BC15B2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>
            <a:off x="4651638" y="1156792"/>
            <a:ext cx="31623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F405B5C-64AA-1F4E-B91C-5C2BDAE98640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142471" y="1338776"/>
            <a:ext cx="402054" cy="9904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E21E18-0B69-3D4E-BE1C-DFFED20EB8F2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4689075" y="1336792"/>
            <a:ext cx="458794" cy="10582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B6C90C9-F830-9C47-9F1E-444F3DCD482D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>
            <a:off x="2724525" y="1158776"/>
            <a:ext cx="68664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1F3ED1-48A7-994D-B9EA-FC3BB7FEA513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3382936" y="1338776"/>
            <a:ext cx="208237" cy="19860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B5A4EB-D6AC-D14C-8EB6-7ED6BA84680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142471" y="1797825"/>
            <a:ext cx="0" cy="2647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B2045C9-49F7-2E4B-A5C0-97FA83B0E03C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5147869" y="1336792"/>
            <a:ext cx="0" cy="2534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EDD7F6B-CFAE-7440-9D22-16E608E18119}"/>
              </a:ext>
            </a:extLst>
          </p:cNvPr>
          <p:cNvCxnSpPr>
            <a:cxnSpLocks/>
            <a:stCxn id="41" idx="2"/>
            <a:endCxn id="44" idx="6"/>
          </p:cNvCxnSpPr>
          <p:nvPr/>
        </p:nvCxnSpPr>
        <p:spPr>
          <a:xfrm flipH="1">
            <a:off x="3771173" y="1156792"/>
            <a:ext cx="520465" cy="198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DFF4283-3EE6-B74F-A318-8D1544EB52AE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3591173" y="1338776"/>
            <a:ext cx="81298" cy="16044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9266D1D-F3A7-2946-A6E4-4D8DDFD74F4E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4249584" y="1336792"/>
            <a:ext cx="222054" cy="22234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47913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-234468" y="-139125"/>
            <a:ext cx="4868283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</a:t>
            </a:r>
            <a:r>
              <a:rPr lang="en" dirty="0" err="1">
                <a:solidFill>
                  <a:schemeClr val="accent4"/>
                </a:solidFill>
              </a:rPr>
              <a:t>ecreasekey</a:t>
            </a:r>
            <a:r>
              <a:rPr lang="en" dirty="0">
                <a:solidFill>
                  <a:schemeClr val="tx2"/>
                </a:solidFill>
              </a:rPr>
              <a:t>(</a:t>
            </a:r>
            <a:r>
              <a:rPr lang="en" dirty="0">
                <a:solidFill>
                  <a:schemeClr val="accent6"/>
                </a:solidFill>
              </a:rPr>
              <a:t>nodo-9,6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" name="Flecha izquierda 25">
            <a:extLst>
              <a:ext uri="{FF2B5EF4-FFF2-40B4-BE49-F238E27FC236}">
                <a16:creationId xmlns:a16="http://schemas.microsoft.com/office/drawing/2014/main" id="{B9505A1B-B90F-F546-BB80-7D7DEF0C85B2}"/>
              </a:ext>
            </a:extLst>
          </p:cNvPr>
          <p:cNvSpPr/>
          <p:nvPr/>
        </p:nvSpPr>
        <p:spPr>
          <a:xfrm rot="21089431">
            <a:off x="2857208" y="61988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menor</a:t>
            </a:r>
          </a:p>
        </p:txBody>
      </p:sp>
      <p:cxnSp>
        <p:nvCxnSpPr>
          <p:cNvPr id="52" name="Google Shape;510;p50">
            <a:extLst>
              <a:ext uri="{FF2B5EF4-FFF2-40B4-BE49-F238E27FC236}">
                <a16:creationId xmlns:a16="http://schemas.microsoft.com/office/drawing/2014/main" id="{F9A6D099-75ED-2E49-92A7-0F9212718F5E}"/>
              </a:ext>
            </a:extLst>
          </p:cNvPr>
          <p:cNvCxnSpPr/>
          <p:nvPr/>
        </p:nvCxnSpPr>
        <p:spPr>
          <a:xfrm>
            <a:off x="1268324" y="4076493"/>
            <a:ext cx="6779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511;p50">
            <a:extLst>
              <a:ext uri="{FF2B5EF4-FFF2-40B4-BE49-F238E27FC236}">
                <a16:creationId xmlns:a16="http://schemas.microsoft.com/office/drawing/2014/main" id="{55A58BC4-4293-2D47-BFC3-BAA6DD67CB4C}"/>
              </a:ext>
            </a:extLst>
          </p:cNvPr>
          <p:cNvGrpSpPr/>
          <p:nvPr/>
        </p:nvGrpSpPr>
        <p:grpSpPr>
          <a:xfrm>
            <a:off x="937984" y="3668922"/>
            <a:ext cx="720000" cy="720000"/>
            <a:chOff x="692875" y="2005025"/>
            <a:chExt cx="922500" cy="918692"/>
          </a:xfrm>
        </p:grpSpPr>
        <p:sp>
          <p:nvSpPr>
            <p:cNvPr id="54" name="Google Shape;512;p50">
              <a:extLst>
                <a:ext uri="{FF2B5EF4-FFF2-40B4-BE49-F238E27FC236}">
                  <a16:creationId xmlns:a16="http://schemas.microsoft.com/office/drawing/2014/main" id="{15FF4D5D-5CD0-1446-BC81-E11BA5FE8E89}"/>
                </a:ext>
              </a:extLst>
            </p:cNvPr>
            <p:cNvSpPr/>
            <p:nvPr/>
          </p:nvSpPr>
          <p:spPr>
            <a:xfrm>
              <a:off x="705156" y="2013517"/>
              <a:ext cx="910200" cy="91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3;p50">
              <a:extLst>
                <a:ext uri="{FF2B5EF4-FFF2-40B4-BE49-F238E27FC236}">
                  <a16:creationId xmlns:a16="http://schemas.microsoft.com/office/drawing/2014/main" id="{BD646428-CA7A-F647-B061-61E8B51C7D52}"/>
                </a:ext>
              </a:extLst>
            </p:cNvPr>
            <p:cNvSpPr/>
            <p:nvPr/>
          </p:nvSpPr>
          <p:spPr>
            <a:xfrm rot="5400000">
              <a:off x="826825" y="1871075"/>
              <a:ext cx="654600" cy="9225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4;p50">
            <a:extLst>
              <a:ext uri="{FF2B5EF4-FFF2-40B4-BE49-F238E27FC236}">
                <a16:creationId xmlns:a16="http://schemas.microsoft.com/office/drawing/2014/main" id="{D82BA19D-4C7B-3644-BC89-34B1DAE24055}"/>
              </a:ext>
            </a:extLst>
          </p:cNvPr>
          <p:cNvGrpSpPr/>
          <p:nvPr/>
        </p:nvGrpSpPr>
        <p:grpSpPr>
          <a:xfrm>
            <a:off x="3146087" y="3669206"/>
            <a:ext cx="720000" cy="720000"/>
            <a:chOff x="3102732" y="2005325"/>
            <a:chExt cx="910200" cy="910200"/>
          </a:xfrm>
        </p:grpSpPr>
        <p:sp>
          <p:nvSpPr>
            <p:cNvPr id="57" name="Google Shape;515;p50">
              <a:extLst>
                <a:ext uri="{FF2B5EF4-FFF2-40B4-BE49-F238E27FC236}">
                  <a16:creationId xmlns:a16="http://schemas.microsoft.com/office/drawing/2014/main" id="{6F41FCF6-160D-2744-9424-9338D9D3B66C}"/>
                </a:ext>
              </a:extLst>
            </p:cNvPr>
            <p:cNvSpPr/>
            <p:nvPr/>
          </p:nvSpPr>
          <p:spPr>
            <a:xfrm>
              <a:off x="3102732" y="2005325"/>
              <a:ext cx="910200" cy="91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6;p50">
              <a:extLst>
                <a:ext uri="{FF2B5EF4-FFF2-40B4-BE49-F238E27FC236}">
                  <a16:creationId xmlns:a16="http://schemas.microsoft.com/office/drawing/2014/main" id="{75DA42EC-E3A9-C144-902D-4D3735A7E07C}"/>
                </a:ext>
              </a:extLst>
            </p:cNvPr>
            <p:cNvSpPr/>
            <p:nvPr/>
          </p:nvSpPr>
          <p:spPr>
            <a:xfrm>
              <a:off x="3222745" y="2140642"/>
              <a:ext cx="670200" cy="67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17;p50">
            <a:extLst>
              <a:ext uri="{FF2B5EF4-FFF2-40B4-BE49-F238E27FC236}">
                <a16:creationId xmlns:a16="http://schemas.microsoft.com/office/drawing/2014/main" id="{040199DF-3E11-5F4A-9868-45540E24B17E}"/>
              </a:ext>
            </a:extLst>
          </p:cNvPr>
          <p:cNvGrpSpPr/>
          <p:nvPr/>
        </p:nvGrpSpPr>
        <p:grpSpPr>
          <a:xfrm>
            <a:off x="5327869" y="3672166"/>
            <a:ext cx="720000" cy="720000"/>
            <a:chOff x="5404431" y="2008447"/>
            <a:chExt cx="920400" cy="920400"/>
          </a:xfrm>
        </p:grpSpPr>
        <p:sp>
          <p:nvSpPr>
            <p:cNvPr id="60" name="Google Shape;518;p50">
              <a:extLst>
                <a:ext uri="{FF2B5EF4-FFF2-40B4-BE49-F238E27FC236}">
                  <a16:creationId xmlns:a16="http://schemas.microsoft.com/office/drawing/2014/main" id="{725622AE-A1A8-2C4F-BBD6-A7E9D28D5022}"/>
                </a:ext>
              </a:extLst>
            </p:cNvPr>
            <p:cNvSpPr/>
            <p:nvPr/>
          </p:nvSpPr>
          <p:spPr>
            <a:xfrm>
              <a:off x="5404431" y="2013517"/>
              <a:ext cx="910200" cy="9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;p50">
              <a:extLst>
                <a:ext uri="{FF2B5EF4-FFF2-40B4-BE49-F238E27FC236}">
                  <a16:creationId xmlns:a16="http://schemas.microsoft.com/office/drawing/2014/main" id="{B0438FB4-45CE-3244-ADB5-D0EED6742863}"/>
                </a:ext>
              </a:extLst>
            </p:cNvPr>
            <p:cNvSpPr/>
            <p:nvPr/>
          </p:nvSpPr>
          <p:spPr>
            <a:xfrm rot="-5400000">
              <a:off x="5404431" y="2008447"/>
              <a:ext cx="920400" cy="920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20;p50">
            <a:extLst>
              <a:ext uri="{FF2B5EF4-FFF2-40B4-BE49-F238E27FC236}">
                <a16:creationId xmlns:a16="http://schemas.microsoft.com/office/drawing/2014/main" id="{990231B2-F625-F846-BEED-B7BD19760A8E}"/>
              </a:ext>
            </a:extLst>
          </p:cNvPr>
          <p:cNvGrpSpPr/>
          <p:nvPr/>
        </p:nvGrpSpPr>
        <p:grpSpPr>
          <a:xfrm>
            <a:off x="7410592" y="3673846"/>
            <a:ext cx="720000" cy="720000"/>
            <a:chOff x="7601628" y="2010219"/>
            <a:chExt cx="922500" cy="931056"/>
          </a:xfrm>
        </p:grpSpPr>
        <p:sp>
          <p:nvSpPr>
            <p:cNvPr id="63" name="Google Shape;521;p50">
              <a:extLst>
                <a:ext uri="{FF2B5EF4-FFF2-40B4-BE49-F238E27FC236}">
                  <a16:creationId xmlns:a16="http://schemas.microsoft.com/office/drawing/2014/main" id="{8C9AA881-B432-E048-AC18-94163D93C72B}"/>
                </a:ext>
              </a:extLst>
            </p:cNvPr>
            <p:cNvSpPr/>
            <p:nvPr/>
          </p:nvSpPr>
          <p:spPr>
            <a:xfrm rot="10800000">
              <a:off x="7601644" y="2010219"/>
              <a:ext cx="910200" cy="91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2;p50">
              <a:extLst>
                <a:ext uri="{FF2B5EF4-FFF2-40B4-BE49-F238E27FC236}">
                  <a16:creationId xmlns:a16="http://schemas.microsoft.com/office/drawing/2014/main" id="{F2C111ED-4C55-E345-8CBA-4F5E35A24993}"/>
                </a:ext>
              </a:extLst>
            </p:cNvPr>
            <p:cNvSpPr/>
            <p:nvPr/>
          </p:nvSpPr>
          <p:spPr>
            <a:xfrm rot="-5400000">
              <a:off x="7729278" y="2146425"/>
              <a:ext cx="667200" cy="9225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23;p50">
            <a:extLst>
              <a:ext uri="{FF2B5EF4-FFF2-40B4-BE49-F238E27FC236}">
                <a16:creationId xmlns:a16="http://schemas.microsoft.com/office/drawing/2014/main" id="{655B1D96-CCD1-5E45-9881-CB4FB7098A14}"/>
              </a:ext>
            </a:extLst>
          </p:cNvPr>
          <p:cNvSpPr txBox="1"/>
          <p:nvPr/>
        </p:nvSpPr>
        <p:spPr>
          <a:xfrm>
            <a:off x="636527" y="3823049"/>
            <a:ext cx="70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000" b="1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6" name="Google Shape;524;p50">
            <a:extLst>
              <a:ext uri="{FF2B5EF4-FFF2-40B4-BE49-F238E27FC236}">
                <a16:creationId xmlns:a16="http://schemas.microsoft.com/office/drawing/2014/main" id="{7676ADF7-6B1B-D042-97C8-E69936ADC3A4}"/>
              </a:ext>
            </a:extLst>
          </p:cNvPr>
          <p:cNvSpPr txBox="1"/>
          <p:nvPr/>
        </p:nvSpPr>
        <p:spPr>
          <a:xfrm>
            <a:off x="2783740" y="3823049"/>
            <a:ext cx="862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" name="Google Shape;525;p50">
            <a:extLst>
              <a:ext uri="{FF2B5EF4-FFF2-40B4-BE49-F238E27FC236}">
                <a16:creationId xmlns:a16="http://schemas.microsoft.com/office/drawing/2014/main" id="{7E7F89DC-2668-A344-9769-2D28ED07AE23}"/>
              </a:ext>
            </a:extLst>
          </p:cNvPr>
          <p:cNvSpPr txBox="1"/>
          <p:nvPr/>
        </p:nvSpPr>
        <p:spPr>
          <a:xfrm>
            <a:off x="5036237" y="3823049"/>
            <a:ext cx="7767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8" name="Google Shape;526;p50">
            <a:extLst>
              <a:ext uri="{FF2B5EF4-FFF2-40B4-BE49-F238E27FC236}">
                <a16:creationId xmlns:a16="http://schemas.microsoft.com/office/drawing/2014/main" id="{FE9BE165-686A-5241-8DD2-C15B29295FFB}"/>
              </a:ext>
            </a:extLst>
          </p:cNvPr>
          <p:cNvSpPr txBox="1"/>
          <p:nvPr/>
        </p:nvSpPr>
        <p:spPr>
          <a:xfrm>
            <a:off x="7095751" y="3823049"/>
            <a:ext cx="7767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000" b="1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9" name="Google Shape;527;p50">
            <a:extLst>
              <a:ext uri="{FF2B5EF4-FFF2-40B4-BE49-F238E27FC236}">
                <a16:creationId xmlns:a16="http://schemas.microsoft.com/office/drawing/2014/main" id="{D8E484A2-B0ED-FE4D-98B3-403387474E77}"/>
              </a:ext>
            </a:extLst>
          </p:cNvPr>
          <p:cNvSpPr txBox="1"/>
          <p:nvPr/>
        </p:nvSpPr>
        <p:spPr>
          <a:xfrm>
            <a:off x="469262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Enviar al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 b="1">
                <a:solidFill>
                  <a:schemeClr val="accent2"/>
                </a:solidFill>
              </a:rPr>
              <a:t>infractor</a:t>
            </a:r>
            <a:r>
              <a:rPr lang="es-ES_tradnl" sz="1100">
                <a:solidFill>
                  <a:srgbClr val="FFFFFF"/>
                </a:solidFill>
              </a:rPr>
              <a:t> </a:t>
            </a:r>
            <a:r>
              <a:rPr lang="es-ES_tradnl" sz="1100">
                <a:solidFill>
                  <a:schemeClr val="accent4"/>
                </a:solidFill>
              </a:rPr>
              <a:t>a las raíces</a:t>
            </a:r>
          </a:p>
        </p:txBody>
      </p:sp>
      <p:sp>
        <p:nvSpPr>
          <p:cNvPr id="70" name="Google Shape;528;p50">
            <a:extLst>
              <a:ext uri="{FF2B5EF4-FFF2-40B4-BE49-F238E27FC236}">
                <a16:creationId xmlns:a16="http://schemas.microsoft.com/office/drawing/2014/main" id="{8361D93F-4ECB-CC41-ADCB-985DB76C4D1C}"/>
              </a:ext>
            </a:extLst>
          </p:cNvPr>
          <p:cNvSpPr txBox="1"/>
          <p:nvPr/>
        </p:nvSpPr>
        <p:spPr>
          <a:xfrm>
            <a:off x="26975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b="1">
                <a:solidFill>
                  <a:schemeClr val="bg1"/>
                </a:solidFill>
              </a:rPr>
              <a:t>Actualizar el </a:t>
            </a:r>
            <a:r>
              <a:rPr lang="es-ES_tradnl" sz="1100" b="1">
                <a:solidFill>
                  <a:schemeClr val="accent3"/>
                </a:solidFill>
              </a:rPr>
              <a:t>menor</a:t>
            </a:r>
            <a:r>
              <a:rPr lang="es-ES_tradnl" sz="1100">
                <a:solidFill>
                  <a:srgbClr val="FFFFFF"/>
                </a:solidFill>
              </a:rPr>
              <a:t> (si se require)</a:t>
            </a:r>
            <a:endParaRPr lang="es-ES_tradnl" sz="1100">
              <a:solidFill>
                <a:schemeClr val="accent4"/>
              </a:solidFill>
            </a:endParaRPr>
          </a:p>
        </p:txBody>
      </p:sp>
      <p:sp>
        <p:nvSpPr>
          <p:cNvPr id="71" name="Google Shape;529;p50">
            <a:extLst>
              <a:ext uri="{FF2B5EF4-FFF2-40B4-BE49-F238E27FC236}">
                <a16:creationId xmlns:a16="http://schemas.microsoft.com/office/drawing/2014/main" id="{C5F7D81B-A4D3-004A-BE90-824F7EDD9582}"/>
              </a:ext>
            </a:extLst>
          </p:cNvPr>
          <p:cNvSpPr txBox="1"/>
          <p:nvPr/>
        </p:nvSpPr>
        <p:spPr>
          <a:xfrm>
            <a:off x="4862961" y="4343490"/>
            <a:ext cx="16782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bg1"/>
                </a:solidFill>
              </a:rPr>
              <a:t>Si el papá es un </a:t>
            </a:r>
            <a:r>
              <a:rPr lang="es-ES_tradnl" sz="1100" b="1">
                <a:solidFill>
                  <a:schemeClr val="accent1"/>
                </a:solidFill>
              </a:rPr>
              <a:t>loser</a:t>
            </a:r>
            <a:r>
              <a:rPr lang="es-ES_tradnl" sz="1100">
                <a:solidFill>
                  <a:schemeClr val="accent1"/>
                </a:solidFill>
              </a:rPr>
              <a:t> </a:t>
            </a:r>
            <a:r>
              <a:rPr lang="es-ES_tradnl" sz="1100">
                <a:solidFill>
                  <a:schemeClr val="bg1"/>
                </a:solidFill>
              </a:rPr>
              <a:t>enviarlo a las raíces, si no hacerlo loser</a:t>
            </a:r>
            <a:endParaRPr lang="es-ES_tradnl" sz="1050">
              <a:solidFill>
                <a:schemeClr val="bg1"/>
              </a:solidFill>
            </a:endParaRPr>
          </a:p>
        </p:txBody>
      </p:sp>
      <p:sp>
        <p:nvSpPr>
          <p:cNvPr id="72" name="Google Shape;530;p50">
            <a:extLst>
              <a:ext uri="{FF2B5EF4-FFF2-40B4-BE49-F238E27FC236}">
                <a16:creationId xmlns:a16="http://schemas.microsoft.com/office/drawing/2014/main" id="{B21DE99A-7576-6D4D-87F1-7A00488DC3DE}"/>
              </a:ext>
            </a:extLst>
          </p:cNvPr>
          <p:cNvSpPr txBox="1"/>
          <p:nvPr/>
        </p:nvSpPr>
        <p:spPr>
          <a:xfrm>
            <a:off x="6941873" y="4343490"/>
            <a:ext cx="1678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>
                <a:solidFill>
                  <a:schemeClr val="accent4"/>
                </a:solidFill>
              </a:rPr>
              <a:t>Si el papa se envió a las raices repetir paso 3 con el abuelo</a:t>
            </a:r>
            <a:endParaRPr lang="es-ES_tradnl" sz="800">
              <a:solidFill>
                <a:schemeClr val="accent4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88DE618-8C94-864F-9FA7-03CBC4386908}"/>
              </a:ext>
            </a:extLst>
          </p:cNvPr>
          <p:cNvSpPr/>
          <p:nvPr/>
        </p:nvSpPr>
        <p:spPr>
          <a:xfrm>
            <a:off x="2364525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3A6EB1-0C2B-1C4E-ACEE-ACB34B3C9C5F}"/>
              </a:ext>
            </a:extLst>
          </p:cNvPr>
          <p:cNvSpPr/>
          <p:nvPr/>
        </p:nvSpPr>
        <p:spPr>
          <a:xfrm>
            <a:off x="4291638" y="976792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4B3C4FC-E989-1041-9EA9-4AA832E590FB}"/>
              </a:ext>
            </a:extLst>
          </p:cNvPr>
          <p:cNvSpPr/>
          <p:nvPr/>
        </p:nvSpPr>
        <p:spPr>
          <a:xfrm>
            <a:off x="1962471" y="1437825"/>
            <a:ext cx="360000" cy="360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E938FF9-9751-7E42-8BE8-24BD812C3956}"/>
              </a:ext>
            </a:extLst>
          </p:cNvPr>
          <p:cNvSpPr/>
          <p:nvPr/>
        </p:nvSpPr>
        <p:spPr>
          <a:xfrm>
            <a:off x="4967869" y="976792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1F48728-4E9E-4B4D-8C58-FF01C563217F}"/>
              </a:ext>
            </a:extLst>
          </p:cNvPr>
          <p:cNvSpPr/>
          <p:nvPr/>
        </p:nvSpPr>
        <p:spPr>
          <a:xfrm>
            <a:off x="3411173" y="978776"/>
            <a:ext cx="360000" cy="36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D43E6F6-19C1-3444-9F37-8BD6A3BC15B2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>
            <a:off x="4651638" y="1156792"/>
            <a:ext cx="31623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F405B5C-64AA-1F4E-B91C-5C2BDAE98640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142471" y="1338776"/>
            <a:ext cx="402054" cy="9904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E21E18-0B69-3D4E-BE1C-DFFED20EB8F2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4689075" y="1336792"/>
            <a:ext cx="458794" cy="10582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B6C90C9-F830-9C47-9F1E-444F3DCD482D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>
            <a:off x="2724525" y="1158776"/>
            <a:ext cx="68664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1F3ED1-48A7-994D-B9EA-FC3BB7FEA513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3382936" y="1338776"/>
            <a:ext cx="208237" cy="19860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B5A4EB-D6AC-D14C-8EB6-7ED6BA84680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142471" y="1797825"/>
            <a:ext cx="0" cy="26470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B2045C9-49F7-2E4B-A5C0-97FA83B0E03C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5147869" y="1336792"/>
            <a:ext cx="0" cy="2534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EDD7F6B-CFAE-7440-9D22-16E608E18119}"/>
              </a:ext>
            </a:extLst>
          </p:cNvPr>
          <p:cNvCxnSpPr>
            <a:cxnSpLocks/>
            <a:stCxn id="41" idx="2"/>
            <a:endCxn id="44" idx="6"/>
          </p:cNvCxnSpPr>
          <p:nvPr/>
        </p:nvCxnSpPr>
        <p:spPr>
          <a:xfrm flipH="1">
            <a:off x="3771173" y="1156792"/>
            <a:ext cx="520465" cy="198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DFF4283-3EE6-B74F-A318-8D1544EB52AE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3591173" y="1338776"/>
            <a:ext cx="81298" cy="16044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9266D1D-F3A7-2946-A6E4-4D8DDFD74F4E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4249584" y="1336792"/>
            <a:ext cx="222054" cy="22234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75" name="Google Shape;5431;p72">
            <a:extLst>
              <a:ext uri="{FF2B5EF4-FFF2-40B4-BE49-F238E27FC236}">
                <a16:creationId xmlns:a16="http://schemas.microsoft.com/office/drawing/2014/main" id="{BF564031-FEDE-C84A-AE72-6470AF203917}"/>
              </a:ext>
            </a:extLst>
          </p:cNvPr>
          <p:cNvGrpSpPr/>
          <p:nvPr/>
        </p:nvGrpSpPr>
        <p:grpSpPr>
          <a:xfrm>
            <a:off x="1767035" y="1207717"/>
            <a:ext cx="292078" cy="339253"/>
            <a:chOff x="4492800" y="2027925"/>
            <a:chExt cx="414825" cy="481825"/>
          </a:xfrm>
          <a:solidFill>
            <a:srgbClr val="C00000"/>
          </a:solidFill>
        </p:grpSpPr>
        <p:sp>
          <p:nvSpPr>
            <p:cNvPr id="76" name="Google Shape;5432;p72">
              <a:extLst>
                <a:ext uri="{FF2B5EF4-FFF2-40B4-BE49-F238E27FC236}">
                  <a16:creationId xmlns:a16="http://schemas.microsoft.com/office/drawing/2014/main" id="{EDD6B93F-4759-B44C-80D6-D80BBCEA113B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" name="Google Shape;5433;p72">
              <a:extLst>
                <a:ext uri="{FF2B5EF4-FFF2-40B4-BE49-F238E27FC236}">
                  <a16:creationId xmlns:a16="http://schemas.microsoft.com/office/drawing/2014/main" id="{01DB48D0-18A8-F047-B0C0-57BE17DC4067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063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0"/>
          <p:cNvSpPr txBox="1"/>
          <p:nvPr/>
        </p:nvSpPr>
        <p:spPr>
          <a:xfrm>
            <a:off x="4849050" y="4191150"/>
            <a:ext cx="36732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</a:rPr>
              <a:t>Please keep this slide for attribution</a:t>
            </a:r>
            <a:endParaRPr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9"/>
          <p:cNvGrpSpPr/>
          <p:nvPr/>
        </p:nvGrpSpPr>
        <p:grpSpPr>
          <a:xfrm>
            <a:off x="-23475" y="1039800"/>
            <a:ext cx="9175425" cy="3466375"/>
            <a:chOff x="-23475" y="1039800"/>
            <a:chExt cx="9175425" cy="3466375"/>
          </a:xfrm>
        </p:grpSpPr>
        <p:sp>
          <p:nvSpPr>
            <p:cNvPr id="302" name="Google Shape;302;p39"/>
            <p:cNvSpPr/>
            <p:nvPr/>
          </p:nvSpPr>
          <p:spPr>
            <a:xfrm rot="5400000">
              <a:off x="877875" y="141600"/>
              <a:ext cx="102300" cy="190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 rot="10800000">
              <a:off x="2139550" y="1039800"/>
              <a:ext cx="92100" cy="341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 rot="5400000">
              <a:off x="5594550" y="948775"/>
              <a:ext cx="102300" cy="701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4848950" y="1249200"/>
            <a:ext cx="3361200" cy="1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>
                <a:solidFill>
                  <a:schemeClr val="accent4"/>
                </a:solidFill>
              </a:rPr>
              <a:t>Una colección de arboles que  </a:t>
            </a:r>
            <a:r>
              <a:rPr lang="es-ES_tradnl">
                <a:solidFill>
                  <a:schemeClr val="accent6"/>
                </a:solidFill>
              </a:rPr>
              <a:t>cumplen la propiedad de orden</a:t>
            </a:r>
            <a:endParaRPr lang="es-ES_tradnl">
              <a:solidFill>
                <a:schemeClr val="accent4"/>
              </a:solidFill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2860525" y="1256138"/>
            <a:ext cx="1860900" cy="2597400"/>
          </a:xfrm>
          <a:prstGeom prst="rect">
            <a:avLst/>
          </a:prstGeom>
          <a:noFill/>
          <a:ln w="9525" cap="flat" cmpd="sng">
            <a:solidFill>
              <a:srgbClr val="357D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610900" y="952950"/>
            <a:ext cx="3149400" cy="3149400"/>
          </a:xfrm>
          <a:prstGeom prst="ellipse">
            <a:avLst/>
          </a:prstGeom>
          <a:solidFill>
            <a:srgbClr val="357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3E82DE-3A15-FF4F-9B88-D55E4C2C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4" y="1478807"/>
            <a:ext cx="4023507" cy="18329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9"/>
          <p:cNvGrpSpPr/>
          <p:nvPr/>
        </p:nvGrpSpPr>
        <p:grpSpPr>
          <a:xfrm>
            <a:off x="-23475" y="1039800"/>
            <a:ext cx="9175425" cy="3466375"/>
            <a:chOff x="-23475" y="1039800"/>
            <a:chExt cx="9175425" cy="3466375"/>
          </a:xfrm>
        </p:grpSpPr>
        <p:sp>
          <p:nvSpPr>
            <p:cNvPr id="302" name="Google Shape;302;p39"/>
            <p:cNvSpPr/>
            <p:nvPr/>
          </p:nvSpPr>
          <p:spPr>
            <a:xfrm rot="5400000">
              <a:off x="877875" y="141600"/>
              <a:ext cx="102300" cy="190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 rot="10800000">
              <a:off x="2139550" y="1039800"/>
              <a:ext cx="92100" cy="341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 rot="5400000">
              <a:off x="5594550" y="948775"/>
              <a:ext cx="102300" cy="701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4920511" y="1567252"/>
            <a:ext cx="3361200" cy="1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dirty="0">
                <a:solidFill>
                  <a:schemeClr val="accent4"/>
                </a:solidFill>
              </a:rPr>
              <a:t>Una colección de arboles que  </a:t>
            </a:r>
            <a:r>
              <a:rPr lang="es-ES_tradnl" dirty="0">
                <a:solidFill>
                  <a:schemeClr val="bg1"/>
                </a:solidFill>
              </a:rPr>
              <a:t>cumplen la propiedad de orden </a:t>
            </a:r>
            <a:r>
              <a:rPr lang="es-ES_tradnl" dirty="0">
                <a:solidFill>
                  <a:schemeClr val="accent6"/>
                </a:solidFill>
              </a:rPr>
              <a:t>y mantienen un apuntador al mínimo elemento</a:t>
            </a:r>
            <a:endParaRPr lang="es-ES_tradnl" dirty="0">
              <a:solidFill>
                <a:schemeClr val="accent4"/>
              </a:solidFill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2860525" y="1256138"/>
            <a:ext cx="1860900" cy="2597400"/>
          </a:xfrm>
          <a:prstGeom prst="rect">
            <a:avLst/>
          </a:prstGeom>
          <a:noFill/>
          <a:ln w="9525" cap="flat" cmpd="sng">
            <a:solidFill>
              <a:srgbClr val="357D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610900" y="952950"/>
            <a:ext cx="3149400" cy="3149400"/>
          </a:xfrm>
          <a:prstGeom prst="ellipse">
            <a:avLst/>
          </a:prstGeom>
          <a:solidFill>
            <a:srgbClr val="357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1A4C2D1-2DDF-EF44-9176-DE750081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64" y="1506153"/>
            <a:ext cx="4607321" cy="19142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2664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9"/>
          <p:cNvGrpSpPr/>
          <p:nvPr/>
        </p:nvGrpSpPr>
        <p:grpSpPr>
          <a:xfrm>
            <a:off x="-23475" y="1039800"/>
            <a:ext cx="9175425" cy="3466375"/>
            <a:chOff x="-23475" y="1039800"/>
            <a:chExt cx="9175425" cy="3466375"/>
          </a:xfrm>
        </p:grpSpPr>
        <p:sp>
          <p:nvSpPr>
            <p:cNvPr id="302" name="Google Shape;302;p39"/>
            <p:cNvSpPr/>
            <p:nvPr/>
          </p:nvSpPr>
          <p:spPr>
            <a:xfrm rot="5400000">
              <a:off x="877875" y="141600"/>
              <a:ext cx="102300" cy="190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 rot="10800000">
              <a:off x="2139550" y="1039800"/>
              <a:ext cx="92100" cy="341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 rot="5400000">
              <a:off x="5594550" y="948775"/>
              <a:ext cx="102300" cy="701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5482652" y="1854749"/>
            <a:ext cx="3361200" cy="1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2400" dirty="0">
                <a:solidFill>
                  <a:schemeClr val="accent4"/>
                </a:solidFill>
              </a:rPr>
              <a:t>Una colección de arboles que  </a:t>
            </a:r>
            <a:r>
              <a:rPr lang="es-ES_tradnl" sz="2400" dirty="0">
                <a:solidFill>
                  <a:schemeClr val="bg1"/>
                </a:solidFill>
              </a:rPr>
              <a:t>cumplen la propiedad de orden, mantienen un apuntador al mínimo elemento</a:t>
            </a:r>
            <a:r>
              <a:rPr lang="es-ES_tradnl" sz="2400" dirty="0">
                <a:solidFill>
                  <a:schemeClr val="accent6"/>
                </a:solidFill>
              </a:rPr>
              <a:t> y tiene un conjunto de nodos marcados</a:t>
            </a:r>
            <a:endParaRPr lang="es-ES_tradnl" sz="2400" dirty="0">
              <a:solidFill>
                <a:schemeClr val="accent4"/>
              </a:solidFill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2860525" y="1256138"/>
            <a:ext cx="1860900" cy="2597400"/>
          </a:xfrm>
          <a:prstGeom prst="rect">
            <a:avLst/>
          </a:prstGeom>
          <a:noFill/>
          <a:ln w="9525" cap="flat" cmpd="sng">
            <a:solidFill>
              <a:srgbClr val="357D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610900" y="952950"/>
            <a:ext cx="3149400" cy="3149400"/>
          </a:xfrm>
          <a:prstGeom prst="ellipse">
            <a:avLst/>
          </a:prstGeom>
          <a:solidFill>
            <a:srgbClr val="357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0D91743-039D-2245-B071-6B3BB7CF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0" y="1572886"/>
            <a:ext cx="5084262" cy="19977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63031"/>
      </p:ext>
    </p:extLst>
  </p:cSld>
  <p:clrMapOvr>
    <a:masterClrMapping/>
  </p:clrMapOvr>
</p:sld>
</file>

<file path=ppt/theme/theme1.xml><?xml version="1.0" encoding="utf-8"?>
<a:theme xmlns:a="http://schemas.openxmlformats.org/drawingml/2006/main" name="Bauhaus Presentation">
  <a:themeElements>
    <a:clrScheme name="Simple Light">
      <a:dk1>
        <a:srgbClr val="000000"/>
      </a:dk1>
      <a:lt1>
        <a:srgbClr val="FFFFFF"/>
      </a:lt1>
      <a:dk2>
        <a:srgbClr val="EFCB27"/>
      </a:dk2>
      <a:lt2>
        <a:srgbClr val="357DB2"/>
      </a:lt2>
      <a:accent1>
        <a:srgbClr val="D0221C"/>
      </a:accent1>
      <a:accent2>
        <a:srgbClr val="EFCB27"/>
      </a:accent2>
      <a:accent3>
        <a:srgbClr val="357DB2"/>
      </a:accent3>
      <a:accent4>
        <a:srgbClr val="FFFFFF"/>
      </a:accent4>
      <a:accent5>
        <a:srgbClr val="000000"/>
      </a:accent5>
      <a:accent6>
        <a:srgbClr val="EFCB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1832</Words>
  <Application>Microsoft Macintosh PowerPoint</Application>
  <PresentationFormat>Presentación en pantalla (16:9)</PresentationFormat>
  <Paragraphs>459</Paragraphs>
  <Slides>67</Slides>
  <Notes>64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2" baseType="lpstr">
      <vt:lpstr>Arial</vt:lpstr>
      <vt:lpstr>Muli</vt:lpstr>
      <vt:lpstr>Oswald</vt:lpstr>
      <vt:lpstr>Righteous</vt:lpstr>
      <vt:lpstr>Bauhaus Presentation</vt:lpstr>
      <vt:lpstr>Fibonacci heaps</vt:lpstr>
      <vt:lpstr>De la mente de</vt:lpstr>
      <vt:lpstr>Mejorar implementación del algoritmo de Dijkstra</vt:lpstr>
      <vt:lpstr>-Fredman &amp; Tarjan</vt:lpstr>
      <vt:lpstr>Operaciones  en un f-heap</vt:lpstr>
      <vt:lpstr>además proporciona</vt:lpstr>
      <vt:lpstr>Una colección de arboles que  cumplen la propiedad de orden</vt:lpstr>
      <vt:lpstr>Una colección de arboles que  cumplen la propiedad de orden y mantienen un apuntador al mínimo elemento</vt:lpstr>
      <vt:lpstr>Una colección de arboles que  cumplen la propiedad de orden, mantienen un apuntador al mínimo elemento y tiene un conjunto de nodos marcados</vt:lpstr>
      <vt:lpstr>Presentación de PowerPoint</vt:lpstr>
      <vt:lpstr>01. costos</vt:lpstr>
      <vt:lpstr>insertar</vt:lpstr>
      <vt:lpstr>Insertar</vt:lpstr>
      <vt:lpstr>insert (21)</vt:lpstr>
      <vt:lpstr>insert (21)</vt:lpstr>
      <vt:lpstr>elimina</vt:lpstr>
      <vt:lpstr>Elimina()</vt:lpstr>
      <vt:lpstr>Procedimiento de mezcla</vt:lpstr>
      <vt:lpstr>mezcla</vt:lpstr>
      <vt:lpstr>Presentación de PowerPoint</vt:lpstr>
      <vt:lpstr>Presentación de PowerPoint</vt:lpstr>
      <vt:lpstr>Presentación de PowerPoint</vt:lpstr>
      <vt:lpstr>Presentación de PowerPoint</vt:lpstr>
      <vt:lpstr>arreglo auxiliar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¿Fibonacci?</vt:lpstr>
      <vt:lpstr>Presentación de PowerPoint</vt:lpstr>
      <vt:lpstr>Presentación de PowerPoint</vt:lpstr>
      <vt:lpstr>Decreasekey(a,b)</vt:lpstr>
      <vt:lpstr>Reglas</vt:lpstr>
      <vt:lpstr>Notas</vt:lpstr>
      <vt:lpstr>Decreasekey(nodo-5,3)</vt:lpstr>
      <vt:lpstr>Decreasekey(nodo-5,3)</vt:lpstr>
      <vt:lpstr>Decreasekey(nodo-3,0)</vt:lpstr>
      <vt:lpstr>Decreasekey(nodo-5,3)</vt:lpstr>
      <vt:lpstr>Decreasekey(nodo-5,3)</vt:lpstr>
      <vt:lpstr>Decreasekey(nodo-5,3)</vt:lpstr>
      <vt:lpstr>Decreasekey(nodo-5,3)</vt:lpstr>
      <vt:lpstr>Decreasekey(nodo-5,3)</vt:lpstr>
      <vt:lpstr>Decreasekey(nodo-5,3)</vt:lpstr>
      <vt:lpstr>Decreasekey(nodo-7,1)</vt:lpstr>
      <vt:lpstr>Decreasekey(nodo-7,1)</vt:lpstr>
      <vt:lpstr>Decreasekey(nodo-7,1)</vt:lpstr>
      <vt:lpstr>Decreasekey(nodo-7,1)</vt:lpstr>
      <vt:lpstr>Decreasekey(nodo-9,6)</vt:lpstr>
      <vt:lpstr>Decreasekey(nodo-9,6)</vt:lpstr>
      <vt:lpstr>Decreasekey(nodo-9,6)</vt:lpstr>
      <vt:lpstr>Decreasekey(nodo-9,6)</vt:lpstr>
      <vt:lpstr>Decreasekey(nodo-9,6)</vt:lpstr>
      <vt:lpstr>Decreasekey(nodo-9,6)</vt:lpstr>
      <vt:lpstr>Decreasekey(nodo-9,6)</vt:lpstr>
      <vt:lpstr>Decreasekey(nodo-9,6)</vt:lpstr>
      <vt:lpstr>Decreasekey(nodo-9,6)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heaps</dc:title>
  <cp:lastModifiedBy>Leticia Mendez</cp:lastModifiedBy>
  <cp:revision>32</cp:revision>
  <dcterms:modified xsi:type="dcterms:W3CDTF">2020-10-01T17:07:26Z</dcterms:modified>
</cp:coreProperties>
</file>