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71" r:id="rId5"/>
    <p:sldId id="259" r:id="rId6"/>
    <p:sldId id="260" r:id="rId7"/>
    <p:sldId id="270" r:id="rId8"/>
    <p:sldId id="261" r:id="rId9"/>
    <p:sldId id="262" r:id="rId10"/>
    <p:sldId id="303" r:id="rId11"/>
    <p:sldId id="263" r:id="rId12"/>
    <p:sldId id="265" r:id="rId13"/>
    <p:sldId id="300" r:id="rId14"/>
    <p:sldId id="274" r:id="rId15"/>
    <p:sldId id="292" r:id="rId16"/>
    <p:sldId id="294" r:id="rId17"/>
    <p:sldId id="264" r:id="rId18"/>
    <p:sldId id="301" r:id="rId19"/>
    <p:sldId id="267" r:id="rId20"/>
    <p:sldId id="288" r:id="rId21"/>
    <p:sldId id="302" r:id="rId22"/>
    <p:sldId id="268" r:id="rId23"/>
    <p:sldId id="269" r:id="rId24"/>
    <p:sldId id="291" r:id="rId25"/>
    <p:sldId id="290" r:id="rId26"/>
    <p:sldId id="275" r:id="rId27"/>
    <p:sldId id="295" r:id="rId28"/>
    <p:sldId id="278" r:id="rId29"/>
    <p:sldId id="279" r:id="rId30"/>
    <p:sldId id="296" r:id="rId31"/>
    <p:sldId id="297" r:id="rId32"/>
    <p:sldId id="298" r:id="rId33"/>
    <p:sldId id="29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C6295"/>
    <a:srgbClr val="9FB0C2"/>
    <a:srgbClr val="A5CDFE"/>
    <a:srgbClr val="4BA3B5"/>
    <a:srgbClr val="5FAEBD"/>
    <a:srgbClr val="50AEBD"/>
    <a:srgbClr val="0B1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86391" autoAdjust="0"/>
  </p:normalViewPr>
  <p:slideViewPr>
    <p:cSldViewPr snapToGrid="0">
      <p:cViewPr varScale="1">
        <p:scale>
          <a:sx n="64" d="100"/>
          <a:sy n="64" d="100"/>
        </p:scale>
        <p:origin x="564"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FF7E5-0D5A-47EA-8A2B-30F027372489}" type="datetimeFigureOut">
              <a:rPr lang="en-IN" smtClean="0"/>
              <a:t>12-07-2023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15A6B-BA8C-4BD5-A540-5E358BDDDFB6}" type="slidenum">
              <a:rPr lang="en-IN" smtClean="0"/>
              <a:t>‹#›</a:t>
            </a:fld>
            <a:endParaRPr lang="en-IN"/>
          </a:p>
        </p:txBody>
      </p:sp>
    </p:spTree>
    <p:extLst>
      <p:ext uri="{BB962C8B-B14F-4D97-AF65-F5344CB8AC3E}">
        <p14:creationId xmlns:p14="http://schemas.microsoft.com/office/powerpoint/2010/main" val="225897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overview of my presentation:   Specially mention that after each section we have recommendations:::</a:t>
            </a:r>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4</a:t>
            </a:fld>
            <a:endParaRPr lang="en-IN"/>
          </a:p>
        </p:txBody>
      </p:sp>
    </p:spTree>
    <p:extLst>
      <p:ext uri="{BB962C8B-B14F-4D97-AF65-F5344CB8AC3E}">
        <p14:creationId xmlns:p14="http://schemas.microsoft.com/office/powerpoint/2010/main" val="3365278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15</a:t>
            </a:fld>
            <a:endParaRPr lang="en-IN"/>
          </a:p>
        </p:txBody>
      </p:sp>
    </p:spTree>
    <p:extLst>
      <p:ext uri="{BB962C8B-B14F-4D97-AF65-F5344CB8AC3E}">
        <p14:creationId xmlns:p14="http://schemas.microsoft.com/office/powerpoint/2010/main" val="3745112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now see why do people prefer these brands?</a:t>
            </a:r>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17</a:t>
            </a:fld>
            <a:endParaRPr lang="en-IN"/>
          </a:p>
        </p:txBody>
      </p:sp>
    </p:spTree>
    <p:extLst>
      <p:ext uri="{BB962C8B-B14F-4D97-AF65-F5344CB8AC3E}">
        <p14:creationId xmlns:p14="http://schemas.microsoft.com/office/powerpoint/2010/main" val="798296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branding remains crucial, ensuring a strong distribution network and delivering products with excellent taste are equally vital components for success in the market.</a:t>
            </a:r>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18</a:t>
            </a:fld>
            <a:endParaRPr lang="en-IN"/>
          </a:p>
        </p:txBody>
      </p:sp>
    </p:spTree>
    <p:extLst>
      <p:ext uri="{BB962C8B-B14F-4D97-AF65-F5344CB8AC3E}">
        <p14:creationId xmlns:p14="http://schemas.microsoft.com/office/powerpoint/2010/main" val="284107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Cans are commonly associated with energy drinks and convey a sense of energy and vitality. </a:t>
            </a:r>
          </a:p>
          <a:p>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20</a:t>
            </a:fld>
            <a:endParaRPr lang="en-IN"/>
          </a:p>
        </p:txBody>
      </p:sp>
    </p:spTree>
    <p:extLst>
      <p:ext uri="{BB962C8B-B14F-4D97-AF65-F5344CB8AC3E}">
        <p14:creationId xmlns:p14="http://schemas.microsoft.com/office/powerpoint/2010/main" val="1919425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It is essential to establish strong partnerships with various supermarket chains. Things like Negotiating favorable shelf space, prominent product placement can help maximize visibility and availability in these retail outlets.</a:t>
            </a:r>
          </a:p>
          <a:p>
            <a:endParaRPr lang="en-US" sz="1200" dirty="0" smtClean="0"/>
          </a:p>
        </p:txBody>
      </p:sp>
      <p:sp>
        <p:nvSpPr>
          <p:cNvPr id="4" name="Slide Number Placeholder 3"/>
          <p:cNvSpPr>
            <a:spLocks noGrp="1"/>
          </p:cNvSpPr>
          <p:nvPr>
            <p:ph type="sldNum" sz="quarter" idx="10"/>
          </p:nvPr>
        </p:nvSpPr>
        <p:spPr/>
        <p:txBody>
          <a:bodyPr/>
          <a:lstStyle/>
          <a:p>
            <a:fld id="{15515A6B-BA8C-4BD5-A540-5E358BDDDFB6}" type="slidenum">
              <a:rPr lang="en-IN" smtClean="0"/>
              <a:t>22</a:t>
            </a:fld>
            <a:endParaRPr lang="en-IN"/>
          </a:p>
        </p:txBody>
      </p:sp>
    </p:spTree>
    <p:extLst>
      <p:ext uri="{BB962C8B-B14F-4D97-AF65-F5344CB8AC3E}">
        <p14:creationId xmlns:p14="http://schemas.microsoft.com/office/powerpoint/2010/main" val="3548425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see </a:t>
            </a:r>
            <a:r>
              <a:rPr lang="en-US" dirty="0" err="1" smtClean="0"/>
              <a:t>futher</a:t>
            </a:r>
            <a:r>
              <a:rPr lang="en-US" dirty="0" smtClean="0"/>
              <a:t> the efficiency</a:t>
            </a:r>
            <a:r>
              <a:rPr lang="en-US" baseline="0" dirty="0" smtClean="0"/>
              <a:t> of different marketing channels and what age groups they reach better</a:t>
            </a:r>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23</a:t>
            </a:fld>
            <a:endParaRPr lang="en-IN"/>
          </a:p>
        </p:txBody>
      </p:sp>
    </p:spTree>
    <p:extLst>
      <p:ext uri="{BB962C8B-B14F-4D97-AF65-F5344CB8AC3E}">
        <p14:creationId xmlns:p14="http://schemas.microsoft.com/office/powerpoint/2010/main" val="304390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channel is equally efficient </a:t>
            </a:r>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24</a:t>
            </a:fld>
            <a:endParaRPr lang="en-IN"/>
          </a:p>
        </p:txBody>
      </p:sp>
    </p:spTree>
    <p:extLst>
      <p:ext uri="{BB962C8B-B14F-4D97-AF65-F5344CB8AC3E}">
        <p14:creationId xmlns:p14="http://schemas.microsoft.com/office/powerpoint/2010/main" val="2202733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work on these things more , further branding also influences people’s perception to a great degree.</a:t>
            </a:r>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26</a:t>
            </a:fld>
            <a:endParaRPr lang="en-IN"/>
          </a:p>
        </p:txBody>
      </p:sp>
    </p:spTree>
    <p:extLst>
      <p:ext uri="{BB962C8B-B14F-4D97-AF65-F5344CB8AC3E}">
        <p14:creationId xmlns:p14="http://schemas.microsoft.com/office/powerpoint/2010/main" val="2265884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a:t>
            </a:r>
            <a:r>
              <a:rPr lang="en-US" baseline="0" dirty="0" smtClean="0"/>
              <a:t> around 45% people had heard about our product . Out of those 45%</a:t>
            </a:r>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27</a:t>
            </a:fld>
            <a:endParaRPr lang="en-IN"/>
          </a:p>
        </p:txBody>
      </p:sp>
    </p:spTree>
    <p:extLst>
      <p:ext uri="{BB962C8B-B14F-4D97-AF65-F5344CB8AC3E}">
        <p14:creationId xmlns:p14="http://schemas.microsoft.com/office/powerpoint/2010/main" val="4129031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should work on distribution channels as discussed previously focusing  on supermarkets and online channels.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are already addressing the health concerns with our product and marketing </a:t>
            </a:r>
          </a:p>
          <a:p>
            <a:r>
              <a:rPr lang="en-US" dirty="0" smtClean="0"/>
              <a:t>A gray area , maybe they have heard, here and</a:t>
            </a:r>
            <a:r>
              <a:rPr lang="en-US" baseline="0" dirty="0" smtClean="0"/>
              <a:t> there</a:t>
            </a:r>
            <a:r>
              <a:rPr lang="en-US" dirty="0" smtClean="0"/>
              <a:t> and not trying nor maybe they lied about the </a:t>
            </a:r>
            <a:r>
              <a:rPr lang="en-US" dirty="0" err="1" smtClean="0"/>
              <a:t>reaons</a:t>
            </a:r>
            <a:endParaRPr lang="en-US" dirty="0" smtClean="0"/>
          </a:p>
          <a:p>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28</a:t>
            </a:fld>
            <a:endParaRPr lang="en-IN"/>
          </a:p>
        </p:txBody>
      </p:sp>
    </p:spTree>
    <p:extLst>
      <p:ext uri="{BB962C8B-B14F-4D97-AF65-F5344CB8AC3E}">
        <p14:creationId xmlns:p14="http://schemas.microsoft.com/office/powerpoint/2010/main" val="157307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During the analysis we would have to take this into consideration, so that we don’t infer any biased insights</a:t>
            </a:r>
            <a:r>
              <a:rPr lang="en-US" sz="1200" baseline="0" dirty="0" smtClean="0"/>
              <a:t> due to </a:t>
            </a:r>
            <a:r>
              <a:rPr lang="en-US" sz="1200" baseline="0" smtClean="0"/>
              <a:t>uneven distribution of the population.</a:t>
            </a:r>
            <a:endParaRPr lang="en-IN" sz="1200" dirty="0" smtClean="0"/>
          </a:p>
        </p:txBody>
      </p:sp>
      <p:sp>
        <p:nvSpPr>
          <p:cNvPr id="4" name="Slide Number Placeholder 3"/>
          <p:cNvSpPr>
            <a:spLocks noGrp="1"/>
          </p:cNvSpPr>
          <p:nvPr>
            <p:ph type="sldNum" sz="quarter" idx="10"/>
          </p:nvPr>
        </p:nvSpPr>
        <p:spPr/>
        <p:txBody>
          <a:bodyPr/>
          <a:lstStyle/>
          <a:p>
            <a:fld id="{15515A6B-BA8C-4BD5-A540-5E358BDDDFB6}" type="slidenum">
              <a:rPr lang="en-IN" smtClean="0"/>
              <a:t>5</a:t>
            </a:fld>
            <a:endParaRPr lang="en-IN"/>
          </a:p>
        </p:txBody>
      </p:sp>
    </p:spTree>
    <p:extLst>
      <p:ext uri="{BB962C8B-B14F-4D97-AF65-F5344CB8AC3E}">
        <p14:creationId xmlns:p14="http://schemas.microsoft.com/office/powerpoint/2010/main" val="122720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smtClean="0"/>
              <a:t>One of the reasons may be :</a:t>
            </a:r>
            <a:r>
              <a:rPr lang="en-US" sz="1200" baseline="0" dirty="0" smtClean="0"/>
              <a:t> </a:t>
            </a:r>
            <a:r>
              <a:rPr lang="en-US" sz="1200" dirty="0" smtClean="0"/>
              <a:t>The number of respondents for the older age group are less and these respondents were more likely to drink energy drinks </a:t>
            </a:r>
          </a:p>
          <a:p>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6</a:t>
            </a:fld>
            <a:endParaRPr lang="en-IN"/>
          </a:p>
        </p:txBody>
      </p:sp>
    </p:spTree>
    <p:extLst>
      <p:ext uri="{BB962C8B-B14F-4D97-AF65-F5344CB8AC3E}">
        <p14:creationId xmlns:p14="http://schemas.microsoft.com/office/powerpoint/2010/main" val="138084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Wingdings" panose="05000000000000000000" pitchFamily="2" charset="2"/>
              <a:buChar char="Ø"/>
            </a:pPr>
            <a:r>
              <a:rPr lang="en-US" sz="1200" dirty="0" smtClean="0"/>
              <a:t>Although the consumption habits are similar of the respondents , People in the older age groups tend to think of energy drinks as dangerous .</a:t>
            </a:r>
          </a:p>
          <a:p>
            <a:pPr algn="just"/>
            <a:endParaRPr lang="en-US" sz="1200" dirty="0" smtClean="0"/>
          </a:p>
          <a:p>
            <a:pPr marL="342900" indent="-342900" algn="just">
              <a:buFont typeface="Wingdings" panose="05000000000000000000" pitchFamily="2" charset="2"/>
              <a:buChar char="Ø"/>
            </a:pPr>
            <a:r>
              <a:rPr lang="en-US" sz="1200" dirty="0" smtClean="0"/>
              <a:t>Maybe these people overestimated their consumption habits  OR</a:t>
            </a:r>
          </a:p>
          <a:p>
            <a:pPr algn="just"/>
            <a:endParaRPr lang="en-US" sz="1200" dirty="0" smtClean="0"/>
          </a:p>
          <a:p>
            <a:pPr marL="342900" indent="-342900" algn="just">
              <a:buFont typeface="Wingdings" panose="05000000000000000000" pitchFamily="2" charset="2"/>
              <a:buChar char="Ø"/>
            </a:pPr>
            <a:r>
              <a:rPr lang="en-US" sz="1200" dirty="0" smtClean="0"/>
              <a:t>Even though they consume it, they may still recognize its harmful aspects and view it as a guilty pleasure or an occasional indulgence.</a:t>
            </a:r>
            <a:endParaRPr lang="en-IN" sz="1200" dirty="0" smtClean="0"/>
          </a:p>
          <a:p>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7</a:t>
            </a:fld>
            <a:endParaRPr lang="en-IN"/>
          </a:p>
        </p:txBody>
      </p:sp>
    </p:spTree>
    <p:extLst>
      <p:ext uri="{BB962C8B-B14F-4D97-AF65-F5344CB8AC3E}">
        <p14:creationId xmlns:p14="http://schemas.microsoft.com/office/powerpoint/2010/main" val="1812390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gender.</a:t>
            </a:r>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8</a:t>
            </a:fld>
            <a:endParaRPr lang="en-IN"/>
          </a:p>
        </p:txBody>
      </p:sp>
    </p:spTree>
    <p:extLst>
      <p:ext uri="{BB962C8B-B14F-4D97-AF65-F5344CB8AC3E}">
        <p14:creationId xmlns:p14="http://schemas.microsoft.com/office/powerpoint/2010/main" val="2083119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 at some changes / betterment customer</a:t>
            </a:r>
            <a:r>
              <a:rPr lang="en-US" baseline="0" dirty="0" smtClean="0"/>
              <a:t> want to see in the current market</a:t>
            </a:r>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11</a:t>
            </a:fld>
            <a:endParaRPr lang="en-IN"/>
          </a:p>
        </p:txBody>
      </p:sp>
    </p:spTree>
    <p:extLst>
      <p:ext uri="{BB962C8B-B14F-4D97-AF65-F5344CB8AC3E}">
        <p14:creationId xmlns:p14="http://schemas.microsoft.com/office/powerpoint/2010/main" val="3549538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and interestingly health concerns are not only in the age group(31-65) which considers these drinks dangerous but everyone , this is maybe due to </a:t>
            </a:r>
            <a:r>
              <a:rPr lang="en-US" sz="1200" b="1" dirty="0" smtClean="0"/>
              <a:t>high sugar content </a:t>
            </a:r>
            <a:r>
              <a:rPr lang="en-US" sz="1200" dirty="0" smtClean="0"/>
              <a:t>of the energy drinks available in the market.</a:t>
            </a:r>
            <a:endParaRPr lang="en-IN" sz="1200" dirty="0" smtClean="0"/>
          </a:p>
          <a:p>
            <a:endParaRPr lang="en-US" dirty="0" smtClean="0"/>
          </a:p>
          <a:p>
            <a:r>
              <a:rPr lang="en-US" dirty="0" smtClean="0"/>
              <a:t>This</a:t>
            </a:r>
            <a:r>
              <a:rPr lang="en-US" baseline="0" dirty="0" smtClean="0"/>
              <a:t> trend is also due to the fact that when asked specifically people become more conscious about it , although they consume it regularly.</a:t>
            </a:r>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12</a:t>
            </a:fld>
            <a:endParaRPr lang="en-IN"/>
          </a:p>
        </p:txBody>
      </p:sp>
    </p:spTree>
    <p:extLst>
      <p:ext uri="{BB962C8B-B14F-4D97-AF65-F5344CB8AC3E}">
        <p14:creationId xmlns:p14="http://schemas.microsoft.com/office/powerpoint/2010/main" val="230390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13</a:t>
            </a:fld>
            <a:endParaRPr lang="en-IN"/>
          </a:p>
        </p:txBody>
      </p:sp>
    </p:spTree>
    <p:extLst>
      <p:ext uri="{BB962C8B-B14F-4D97-AF65-F5344CB8AC3E}">
        <p14:creationId xmlns:p14="http://schemas.microsoft.com/office/powerpoint/2010/main" val="1202868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 confirms our </a:t>
            </a:r>
            <a:r>
              <a:rPr lang="en-US" dirty="0" err="1" smtClean="0"/>
              <a:t>hypothysis</a:t>
            </a:r>
            <a:r>
              <a:rPr lang="en-US" dirty="0" smtClean="0"/>
              <a:t>.</a:t>
            </a:r>
            <a:endParaRPr lang="en-IN" dirty="0"/>
          </a:p>
        </p:txBody>
      </p:sp>
      <p:sp>
        <p:nvSpPr>
          <p:cNvPr id="4" name="Slide Number Placeholder 3"/>
          <p:cNvSpPr>
            <a:spLocks noGrp="1"/>
          </p:cNvSpPr>
          <p:nvPr>
            <p:ph type="sldNum" sz="quarter" idx="10"/>
          </p:nvPr>
        </p:nvSpPr>
        <p:spPr/>
        <p:txBody>
          <a:bodyPr/>
          <a:lstStyle/>
          <a:p>
            <a:fld id="{15515A6B-BA8C-4BD5-A540-5E358BDDDFB6}" type="slidenum">
              <a:rPr lang="en-IN" smtClean="0"/>
              <a:t>14</a:t>
            </a:fld>
            <a:endParaRPr lang="en-IN"/>
          </a:p>
        </p:txBody>
      </p:sp>
    </p:spTree>
    <p:extLst>
      <p:ext uri="{BB962C8B-B14F-4D97-AF65-F5344CB8AC3E}">
        <p14:creationId xmlns:p14="http://schemas.microsoft.com/office/powerpoint/2010/main" val="3414636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24982D8-2EC4-457B-AFBC-8FCB8ADAAE2A}" type="datetimeFigureOut">
              <a:rPr lang="en-IN" smtClean="0"/>
              <a:t>12-07-2023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5ED174-C6A9-4ED7-9864-4795AB3B46B7}" type="slidenum">
              <a:rPr lang="en-IN" smtClean="0"/>
              <a:t>‹#›</a:t>
            </a:fld>
            <a:endParaRPr lang="en-IN"/>
          </a:p>
        </p:txBody>
      </p:sp>
    </p:spTree>
    <p:extLst>
      <p:ext uri="{BB962C8B-B14F-4D97-AF65-F5344CB8AC3E}">
        <p14:creationId xmlns:p14="http://schemas.microsoft.com/office/powerpoint/2010/main" val="2922181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4982D8-2EC4-457B-AFBC-8FCB8ADAAE2A}"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5ED174-C6A9-4ED7-9864-4795AB3B46B7}" type="slidenum">
              <a:rPr lang="en-IN" smtClean="0"/>
              <a:t>‹#›</a:t>
            </a:fld>
            <a:endParaRPr lang="en-IN"/>
          </a:p>
        </p:txBody>
      </p:sp>
    </p:spTree>
    <p:extLst>
      <p:ext uri="{BB962C8B-B14F-4D97-AF65-F5344CB8AC3E}">
        <p14:creationId xmlns:p14="http://schemas.microsoft.com/office/powerpoint/2010/main" val="2397247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4982D8-2EC4-457B-AFBC-8FCB8ADAAE2A}"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5ED174-C6A9-4ED7-9864-4795AB3B46B7}" type="slidenum">
              <a:rPr lang="en-IN" smtClean="0"/>
              <a:t>‹#›</a:t>
            </a:fld>
            <a:endParaRPr lang="en-IN"/>
          </a:p>
        </p:txBody>
      </p:sp>
    </p:spTree>
    <p:extLst>
      <p:ext uri="{BB962C8B-B14F-4D97-AF65-F5344CB8AC3E}">
        <p14:creationId xmlns:p14="http://schemas.microsoft.com/office/powerpoint/2010/main" val="748861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4982D8-2EC4-457B-AFBC-8FCB8ADAAE2A}"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5ED174-C6A9-4ED7-9864-4795AB3B46B7}"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6451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4982D8-2EC4-457B-AFBC-8FCB8ADAAE2A}"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5ED174-C6A9-4ED7-9864-4795AB3B46B7}" type="slidenum">
              <a:rPr lang="en-IN" smtClean="0"/>
              <a:t>‹#›</a:t>
            </a:fld>
            <a:endParaRPr lang="en-IN"/>
          </a:p>
        </p:txBody>
      </p:sp>
    </p:spTree>
    <p:extLst>
      <p:ext uri="{BB962C8B-B14F-4D97-AF65-F5344CB8AC3E}">
        <p14:creationId xmlns:p14="http://schemas.microsoft.com/office/powerpoint/2010/main" val="2237614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24982D8-2EC4-457B-AFBC-8FCB8ADAAE2A}" type="datetimeFigureOut">
              <a:rPr lang="en-IN" smtClean="0"/>
              <a:t>12-07-2023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5ED174-C6A9-4ED7-9864-4795AB3B46B7}" type="slidenum">
              <a:rPr lang="en-IN" smtClean="0"/>
              <a:t>‹#›</a:t>
            </a:fld>
            <a:endParaRPr lang="en-IN"/>
          </a:p>
        </p:txBody>
      </p:sp>
    </p:spTree>
    <p:extLst>
      <p:ext uri="{BB962C8B-B14F-4D97-AF65-F5344CB8AC3E}">
        <p14:creationId xmlns:p14="http://schemas.microsoft.com/office/powerpoint/2010/main" val="917731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24982D8-2EC4-457B-AFBC-8FCB8ADAAE2A}" type="datetimeFigureOut">
              <a:rPr lang="en-IN" smtClean="0"/>
              <a:t>12-07-2023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5ED174-C6A9-4ED7-9864-4795AB3B46B7}" type="slidenum">
              <a:rPr lang="en-IN" smtClean="0"/>
              <a:t>‹#›</a:t>
            </a:fld>
            <a:endParaRPr lang="en-IN"/>
          </a:p>
        </p:txBody>
      </p:sp>
    </p:spTree>
    <p:extLst>
      <p:ext uri="{BB962C8B-B14F-4D97-AF65-F5344CB8AC3E}">
        <p14:creationId xmlns:p14="http://schemas.microsoft.com/office/powerpoint/2010/main" val="2865590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4982D8-2EC4-457B-AFBC-8FCB8ADAAE2A}"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ED174-C6A9-4ED7-9864-4795AB3B46B7}" type="slidenum">
              <a:rPr lang="en-IN" smtClean="0"/>
              <a:t>‹#›</a:t>
            </a:fld>
            <a:endParaRPr lang="en-IN"/>
          </a:p>
        </p:txBody>
      </p:sp>
    </p:spTree>
    <p:extLst>
      <p:ext uri="{BB962C8B-B14F-4D97-AF65-F5344CB8AC3E}">
        <p14:creationId xmlns:p14="http://schemas.microsoft.com/office/powerpoint/2010/main" val="4132282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4982D8-2EC4-457B-AFBC-8FCB8ADAAE2A}"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ED174-C6A9-4ED7-9864-4795AB3B46B7}" type="slidenum">
              <a:rPr lang="en-IN" smtClean="0"/>
              <a:t>‹#›</a:t>
            </a:fld>
            <a:endParaRPr lang="en-IN"/>
          </a:p>
        </p:txBody>
      </p:sp>
    </p:spTree>
    <p:extLst>
      <p:ext uri="{BB962C8B-B14F-4D97-AF65-F5344CB8AC3E}">
        <p14:creationId xmlns:p14="http://schemas.microsoft.com/office/powerpoint/2010/main" val="1170858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4982D8-2EC4-457B-AFBC-8FCB8ADAAE2A}"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ED174-C6A9-4ED7-9864-4795AB3B46B7}" type="slidenum">
              <a:rPr lang="en-IN" smtClean="0"/>
              <a:t>‹#›</a:t>
            </a:fld>
            <a:endParaRPr lang="en-IN"/>
          </a:p>
        </p:txBody>
      </p:sp>
    </p:spTree>
    <p:extLst>
      <p:ext uri="{BB962C8B-B14F-4D97-AF65-F5344CB8AC3E}">
        <p14:creationId xmlns:p14="http://schemas.microsoft.com/office/powerpoint/2010/main" val="2385112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4982D8-2EC4-457B-AFBC-8FCB8ADAAE2A}"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5ED174-C6A9-4ED7-9864-4795AB3B46B7}" type="slidenum">
              <a:rPr lang="en-IN" smtClean="0"/>
              <a:t>‹#›</a:t>
            </a:fld>
            <a:endParaRPr lang="en-IN"/>
          </a:p>
        </p:txBody>
      </p:sp>
    </p:spTree>
    <p:extLst>
      <p:ext uri="{BB962C8B-B14F-4D97-AF65-F5344CB8AC3E}">
        <p14:creationId xmlns:p14="http://schemas.microsoft.com/office/powerpoint/2010/main" val="859527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4982D8-2EC4-457B-AFBC-8FCB8ADAAE2A}"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5ED174-C6A9-4ED7-9864-4795AB3B46B7}" type="slidenum">
              <a:rPr lang="en-IN" smtClean="0"/>
              <a:t>‹#›</a:t>
            </a:fld>
            <a:endParaRPr lang="en-IN"/>
          </a:p>
        </p:txBody>
      </p:sp>
    </p:spTree>
    <p:extLst>
      <p:ext uri="{BB962C8B-B14F-4D97-AF65-F5344CB8AC3E}">
        <p14:creationId xmlns:p14="http://schemas.microsoft.com/office/powerpoint/2010/main" val="1444169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4982D8-2EC4-457B-AFBC-8FCB8ADAAE2A}" type="datetimeFigureOut">
              <a:rPr lang="en-IN" smtClean="0"/>
              <a:t>12-07-2023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5ED174-C6A9-4ED7-9864-4795AB3B46B7}" type="slidenum">
              <a:rPr lang="en-IN" smtClean="0"/>
              <a:t>‹#›</a:t>
            </a:fld>
            <a:endParaRPr lang="en-IN"/>
          </a:p>
        </p:txBody>
      </p:sp>
    </p:spTree>
    <p:extLst>
      <p:ext uri="{BB962C8B-B14F-4D97-AF65-F5344CB8AC3E}">
        <p14:creationId xmlns:p14="http://schemas.microsoft.com/office/powerpoint/2010/main" val="3981363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4982D8-2EC4-457B-AFBC-8FCB8ADAAE2A}" type="datetimeFigureOut">
              <a:rPr lang="en-IN" smtClean="0"/>
              <a:t>12-07-2023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5ED174-C6A9-4ED7-9864-4795AB3B46B7}" type="slidenum">
              <a:rPr lang="en-IN" smtClean="0"/>
              <a:t>‹#›</a:t>
            </a:fld>
            <a:endParaRPr lang="en-IN"/>
          </a:p>
        </p:txBody>
      </p:sp>
    </p:spTree>
    <p:extLst>
      <p:ext uri="{BB962C8B-B14F-4D97-AF65-F5344CB8AC3E}">
        <p14:creationId xmlns:p14="http://schemas.microsoft.com/office/powerpoint/2010/main" val="11672732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982D8-2EC4-457B-AFBC-8FCB8ADAAE2A}" type="datetimeFigureOut">
              <a:rPr lang="en-IN" smtClean="0"/>
              <a:t>12-07-2023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5ED174-C6A9-4ED7-9864-4795AB3B46B7}" type="slidenum">
              <a:rPr lang="en-IN" smtClean="0"/>
              <a:t>‹#›</a:t>
            </a:fld>
            <a:endParaRPr lang="en-IN"/>
          </a:p>
        </p:txBody>
      </p:sp>
    </p:spTree>
    <p:extLst>
      <p:ext uri="{BB962C8B-B14F-4D97-AF65-F5344CB8AC3E}">
        <p14:creationId xmlns:p14="http://schemas.microsoft.com/office/powerpoint/2010/main" val="2536302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4982D8-2EC4-457B-AFBC-8FCB8ADAAE2A}"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5ED174-C6A9-4ED7-9864-4795AB3B46B7}" type="slidenum">
              <a:rPr lang="en-IN" smtClean="0"/>
              <a:t>‹#›</a:t>
            </a:fld>
            <a:endParaRPr lang="en-IN"/>
          </a:p>
        </p:txBody>
      </p:sp>
    </p:spTree>
    <p:extLst>
      <p:ext uri="{BB962C8B-B14F-4D97-AF65-F5344CB8AC3E}">
        <p14:creationId xmlns:p14="http://schemas.microsoft.com/office/powerpoint/2010/main" val="1254055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4982D8-2EC4-457B-AFBC-8FCB8ADAAE2A}"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5ED174-C6A9-4ED7-9864-4795AB3B46B7}" type="slidenum">
              <a:rPr lang="en-IN" smtClean="0"/>
              <a:t>‹#›</a:t>
            </a:fld>
            <a:endParaRPr lang="en-IN"/>
          </a:p>
        </p:txBody>
      </p:sp>
    </p:spTree>
    <p:extLst>
      <p:ext uri="{BB962C8B-B14F-4D97-AF65-F5344CB8AC3E}">
        <p14:creationId xmlns:p14="http://schemas.microsoft.com/office/powerpoint/2010/main" val="2370750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4982D8-2EC4-457B-AFBC-8FCB8ADAAE2A}" type="datetimeFigureOut">
              <a:rPr lang="en-IN" smtClean="0"/>
              <a:t>12-07-2023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A5ED174-C6A9-4ED7-9864-4795AB3B46B7}" type="slidenum">
              <a:rPr lang="en-IN" smtClean="0"/>
              <a:t>‹#›</a:t>
            </a:fld>
            <a:endParaRPr lang="en-IN"/>
          </a:p>
        </p:txBody>
      </p:sp>
    </p:spTree>
    <p:extLst>
      <p:ext uri="{BB962C8B-B14F-4D97-AF65-F5344CB8AC3E}">
        <p14:creationId xmlns:p14="http://schemas.microsoft.com/office/powerpoint/2010/main" val="31009656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freepik.com/free-vector/realistic-energy-drink-ad-template_4463922.htm#query=energy%20drink&amp;position=1&amp;from_view=search&amp;track=ais&quot;&gt;Image by pikisupersta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6069874" cy="6858000"/>
          </a:xfrm>
          <a:prstGeom prst="rect">
            <a:avLst/>
          </a:prstGeom>
        </p:spPr>
      </p:pic>
      <p:sp>
        <p:nvSpPr>
          <p:cNvPr id="6" name="TextBox 5"/>
          <p:cNvSpPr txBox="1"/>
          <p:nvPr/>
        </p:nvSpPr>
        <p:spPr>
          <a:xfrm flipH="1">
            <a:off x="6248984" y="1608530"/>
            <a:ext cx="6015288" cy="584775"/>
          </a:xfrm>
          <a:prstGeom prst="rect">
            <a:avLst/>
          </a:prstGeom>
          <a:noFill/>
        </p:spPr>
        <p:txBody>
          <a:bodyPr wrap="square" rtlCol="0">
            <a:spAutoFit/>
          </a:bodyPr>
          <a:lstStyle/>
          <a:p>
            <a:r>
              <a:rPr lang="en-US" sz="3200" b="1" dirty="0" smtClean="0">
                <a:latin typeface="+mj-lt"/>
                <a:cs typeface="Segoe UI" panose="020B0502040204020203" pitchFamily="34" charset="0"/>
              </a:rPr>
              <a:t>Codebasics: Resume Challenge 6</a:t>
            </a:r>
            <a:endParaRPr lang="en-IN" sz="3200" b="1" dirty="0">
              <a:latin typeface="+mj-lt"/>
              <a:cs typeface="Segoe UI" panose="020B0502040204020203" pitchFamily="34" charset="0"/>
            </a:endParaRPr>
          </a:p>
        </p:txBody>
      </p:sp>
      <p:sp>
        <p:nvSpPr>
          <p:cNvPr id="7" name="TextBox 6"/>
          <p:cNvSpPr txBox="1"/>
          <p:nvPr/>
        </p:nvSpPr>
        <p:spPr>
          <a:xfrm flipH="1">
            <a:off x="6555510" y="2951946"/>
            <a:ext cx="5227996" cy="954107"/>
          </a:xfrm>
          <a:prstGeom prst="rect">
            <a:avLst/>
          </a:prstGeom>
          <a:noFill/>
        </p:spPr>
        <p:txBody>
          <a:bodyPr wrap="square" rtlCol="0">
            <a:spAutoFit/>
          </a:bodyPr>
          <a:lstStyle/>
          <a:p>
            <a:pPr algn="just"/>
            <a:r>
              <a:rPr lang="en-US" sz="2800" dirty="0"/>
              <a:t>Provide Insights to the Marketing Team in Food &amp; Beverage Industry</a:t>
            </a:r>
            <a:endParaRPr lang="en-IN" sz="2800"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450" y="0"/>
            <a:ext cx="1606550" cy="666750"/>
          </a:xfrm>
          <a:prstGeom prst="rect">
            <a:avLst/>
          </a:prstGeom>
        </p:spPr>
      </p:pic>
    </p:spTree>
    <p:extLst>
      <p:ext uri="{BB962C8B-B14F-4D97-AF65-F5344CB8AC3E}">
        <p14:creationId xmlns:p14="http://schemas.microsoft.com/office/powerpoint/2010/main" val="883334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78">
        <p15:prstTrans prst="peelOff"/>
      </p:transition>
    </mc:Choice>
    <mc:Fallback xmlns="">
      <p:transition spd="slow" advTm="3978">
        <p:fade/>
      </p:transition>
    </mc:Fallback>
  </mc:AlternateContent>
  <p:timing>
    <p:tnLst>
      <p:par>
        <p:cTn id="1" dur="indefinite" restart="never" nodeType="tmRoot"/>
      </p:par>
    </p:tnLst>
  </p:timing>
  <p:extLst mod="1">
    <p:ext uri="{3A86A75C-4F4B-4683-9AE1-C65F6400EC91}">
      <p14:laserTraceLst xmlns:p14="http://schemas.microsoft.com/office/powerpoint/2010/main">
        <p14:tracePtLst>
          <p14:tracePt t="6932" x="717550" y="5041900"/>
          <p14:tracePt t="7720" x="812800" y="5029200"/>
          <p14:tracePt t="7726" x="914400" y="5029200"/>
          <p14:tracePt t="7734" x="1041400" y="5003800"/>
          <p14:tracePt t="7741" x="1155700" y="4984750"/>
          <p14:tracePt t="7757" x="1397000" y="4965700"/>
          <p14:tracePt t="7774" x="1803400" y="4940300"/>
          <p14:tracePt t="7790" x="2032000" y="4933950"/>
          <p14:tracePt t="7807" x="2292350" y="4933950"/>
          <p14:tracePt t="7823" x="2584450" y="4921250"/>
          <p14:tracePt t="7840" x="2768600" y="4902200"/>
          <p14:tracePt t="7857" x="2921000" y="4883150"/>
          <p14:tracePt t="7874" x="3282950" y="4826000"/>
          <p14:tracePt t="7891" x="3581400" y="4794250"/>
          <p14:tracePt t="7907" x="4095750" y="4737100"/>
          <p14:tracePt t="7924" x="4337050" y="4711700"/>
          <p14:tracePt t="7940" x="4540250" y="4692650"/>
          <p14:tracePt t="7957" x="4908550" y="4686300"/>
          <p14:tracePt t="7975" x="5162550" y="4730750"/>
          <p14:tracePt t="7990" x="5588000" y="4819650"/>
          <p14:tracePt t="8008" x="5784850" y="4883150"/>
          <p14:tracePt t="8530" x="6057900" y="4711700"/>
          <p14:tracePt t="8538" x="6470650" y="4432300"/>
          <p14:tracePt t="8543" x="6654800" y="4305300"/>
          <p14:tracePt t="8557" x="6794500" y="4178300"/>
          <p14:tracePt t="8574" x="7131050" y="3860800"/>
          <p14:tracePt t="8590" x="7258050" y="3670300"/>
          <p14:tracePt t="8607" x="7327900" y="3575050"/>
          <p14:tracePt t="8623" x="7327900" y="3562350"/>
          <p14:tracePt t="8657" x="7327900" y="3556000"/>
          <p14:tracePt t="8690" x="7315200" y="3556000"/>
          <p14:tracePt t="8697" x="7302500" y="3549650"/>
          <p14:tracePt t="8707" x="7289800" y="3549650"/>
          <p14:tracePt t="8724" x="7232650" y="3524250"/>
          <p14:tracePt t="8740" x="7181850" y="3511550"/>
          <p14:tracePt t="8758" x="7143750" y="3473450"/>
          <p14:tracePt t="8773" x="7099300" y="3435350"/>
          <p14:tracePt t="8791" x="7067550" y="3409950"/>
          <p14:tracePt t="8808" x="7035800" y="3352800"/>
          <p14:tracePt t="8824" x="7010400" y="3289300"/>
          <p14:tracePt t="8840" x="7004050" y="3111500"/>
          <p14:tracePt t="8857" x="7016750" y="2794000"/>
          <p14:tracePt t="8874" x="7054850" y="2597150"/>
          <p14:tracePt t="8890" x="7086600" y="2476500"/>
          <p14:tracePt t="8907" x="7099300" y="2368550"/>
          <p14:tracePt t="8924" x="7099300" y="2330450"/>
          <p14:tracePt t="8940" x="7099300" y="2286000"/>
          <p14:tracePt t="8957" x="7099300" y="2260600"/>
          <p14:tracePt t="8975" x="7099300" y="2241550"/>
          <p14:tracePt t="8990" x="7092950" y="2209800"/>
          <p14:tracePt t="9008" x="7092950" y="2197100"/>
          <p14:tracePt t="9023" x="7092950" y="2184400"/>
          <p14:tracePt t="9040" x="7086600" y="2171700"/>
          <p14:tracePt t="9057" x="7080250" y="2165350"/>
          <p14:tracePt t="9074" x="7073900" y="2146300"/>
          <p14:tracePt t="9090" x="7061200" y="2139950"/>
          <p14:tracePt t="9107" x="7054850" y="2127250"/>
          <p14:tracePt t="9123" x="7054850" y="2120900"/>
          <p14:tracePt t="9141" x="7042150" y="2108200"/>
          <p14:tracePt t="9157" x="7035800" y="2101850"/>
          <p14:tracePt t="9647" x="7035800" y="2108200"/>
          <p14:tracePt t="9655" x="7035800" y="2120900"/>
          <p14:tracePt t="9661" x="7035800" y="2133600"/>
          <p14:tracePt t="9673" x="7029450" y="2152650"/>
          <p14:tracePt t="9690" x="7016750" y="2216150"/>
          <p14:tracePt t="9707" x="7010400" y="2241550"/>
          <p14:tracePt t="9723" x="7004050" y="2298700"/>
          <p14:tracePt t="9740" x="7004050" y="2311400"/>
          <p14:tracePt t="9758" x="6997700" y="2336800"/>
          <p14:tracePt t="9773" x="6997700" y="2355850"/>
          <p14:tracePt t="9791" x="6997700" y="2368550"/>
          <p14:tracePt t="9807" x="6997700" y="2374900"/>
          <p14:tracePt t="9824" x="6997700" y="2387600"/>
          <p14:tracePt t="9841" x="6997700" y="2393950"/>
          <p14:tracePt t="9857" x="6997700" y="2400300"/>
          <p14:tracePt t="10255" x="7029450" y="2400300"/>
          <p14:tracePt t="10262" x="7105650" y="2406650"/>
          <p14:tracePt t="10273" x="7264400" y="2419350"/>
          <p14:tracePt t="10290" x="8001000" y="2508250"/>
          <p14:tracePt t="10307" x="8401050" y="2546350"/>
          <p14:tracePt t="10324" x="8718550" y="2603500"/>
          <p14:tracePt t="10341" x="9156700" y="2647950"/>
          <p14:tracePt t="10357" x="9398000" y="2647950"/>
          <p14:tracePt t="10373" x="9740900" y="2641600"/>
          <p14:tracePt t="10390" x="9956800" y="2622550"/>
          <p14:tracePt t="10407" x="10191750" y="2571750"/>
          <p14:tracePt t="10424" x="10318750" y="2565400"/>
          <p14:tracePt t="10440" x="10414000" y="2565400"/>
          <p14:tracePt t="10456" x="10502900" y="2578100"/>
          <p14:tracePt t="10474" x="10547350" y="2603500"/>
          <p14:tracePt t="10491" x="10572750" y="2635250"/>
          <p14:tracePt t="10507" x="10591800" y="2641600"/>
          <p14:tracePt t="10523" x="10591800" y="2647950"/>
          <p14:tracePt t="10540" x="10604500" y="2647950"/>
          <p14:tracePt t="10557" x="10604500" y="2654300"/>
          <p14:tracePt t="10574" x="10604500" y="2660650"/>
          <p14:tracePt t="10590" x="10604500" y="2667000"/>
          <p14:tracePt t="10623" x="10604500" y="2679700"/>
          <p14:tracePt t="10640" x="10591800" y="2705100"/>
          <p14:tracePt t="10657" x="10553700" y="2736850"/>
          <p14:tracePt t="10673" x="10185400" y="3003550"/>
          <p14:tracePt t="10690" x="9569450" y="3263900"/>
          <p14:tracePt t="10707" x="8978900" y="3409950"/>
          <p14:tracePt t="10724" x="8540750" y="3454400"/>
          <p14:tracePt t="10741" x="7950200" y="3517900"/>
          <p14:tracePt t="10757" x="7632700" y="3543300"/>
          <p14:tracePt t="10773" x="7277100" y="3543300"/>
          <p14:tracePt t="10790" x="7004050" y="3568700"/>
          <p14:tracePt t="10807" x="6934200" y="3575050"/>
          <p14:tracePt t="10823" x="6896100" y="3575050"/>
          <p14:tracePt t="10840" x="6864350" y="3575050"/>
          <p14:tracePt t="10856" x="6851650" y="3575050"/>
          <p14:tracePt t="10873" x="6838950" y="3575050"/>
          <p14:tracePt t="10890" x="6832600" y="3568700"/>
          <p14:tracePt t="10906" x="6826250" y="3568700"/>
          <p14:tracePt t="10923" x="6813550" y="3562350"/>
          <p14:tracePt t="10940" x="6807200" y="3556000"/>
          <p14:tracePt t="12534" x="6705600" y="3543300"/>
          <p14:tracePt t="12542" x="6546850" y="3517900"/>
          <p14:tracePt t="12549" x="6273800" y="3473450"/>
          <p14:tracePt t="12556" x="6146800" y="3454400"/>
          <p14:tracePt t="12573" x="5695950" y="3340100"/>
          <p14:tracePt t="12591" x="5016500" y="3054350"/>
          <p14:tracePt t="12608" x="4743450" y="2952750"/>
          <p14:tracePt t="12623" x="4146550" y="2673350"/>
          <p14:tracePt t="12640" x="3549650" y="2260600"/>
          <p14:tracePt t="12656" x="3136900" y="1911350"/>
          <p14:tracePt t="12673" x="2628900" y="1377950"/>
          <p14:tracePt t="12690" x="2387600" y="1111250"/>
          <p14:tracePt t="12707" x="2209800" y="927100"/>
          <p14:tracePt t="12723" x="1911350" y="685800"/>
          <p14:tracePt t="12740" x="1701800" y="508000"/>
          <p14:tracePt t="12757" x="1543050" y="393700"/>
          <p14:tracePt t="14209" x="5969000" y="4083050"/>
          <p14:tracePt t="14216" x="5778500" y="4032250"/>
          <p14:tracePt t="14223" x="5467350" y="3930650"/>
          <p14:tracePt t="14235" x="5118100" y="3778250"/>
          <p14:tracePt t="14252" x="3898900" y="3251200"/>
          <p14:tracePt t="14269" x="2711450" y="2641600"/>
          <p14:tracePt t="14285" x="1606550" y="1898650"/>
          <p14:tracePt t="14302" x="1231900" y="1524000"/>
          <p14:tracePt t="14319" x="990600" y="1200150"/>
          <p14:tracePt t="14335" x="831850" y="869950"/>
          <p14:tracePt t="14352" x="793750" y="711200"/>
          <p14:tracePt t="14368" x="774700" y="590550"/>
          <p14:tracePt t="14385" x="762000" y="552450"/>
          <p14:tracePt t="14402" x="762000" y="539750"/>
          <p14:tracePt t="14418" x="749300" y="527050"/>
          <p14:tracePt t="14435" x="749300" y="520700"/>
          <p14:tracePt t="14451" x="749300" y="514350"/>
          <p14:tracePt t="14469" x="749300" y="495300"/>
          <p14:tracePt t="14485" x="749300" y="476250"/>
          <p14:tracePt t="14502" x="730250" y="419100"/>
          <p14:tracePt t="14519" x="717550" y="355600"/>
          <p14:tracePt t="19986" x="1460500" y="88900"/>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804" y="162694"/>
            <a:ext cx="10877364" cy="575401"/>
          </a:xfrm>
        </p:spPr>
        <p:txBody>
          <a:bodyPr>
            <a:noAutofit/>
          </a:bodyPr>
          <a:lstStyle/>
          <a:p>
            <a:r>
              <a:rPr lang="en-US" sz="2800" dirty="0" smtClean="0">
                <a:solidFill>
                  <a:schemeClr val="tx1"/>
                </a:solidFill>
              </a:rPr>
              <a:t>Why do customers purchase</a:t>
            </a:r>
            <a:r>
              <a:rPr lang="en-US" sz="2800" dirty="0">
                <a:solidFill>
                  <a:schemeClr val="tx1"/>
                </a:solidFill>
              </a:rPr>
              <a:t> </a:t>
            </a:r>
            <a:r>
              <a:rPr lang="en-US" sz="2800" dirty="0" smtClean="0">
                <a:solidFill>
                  <a:schemeClr val="tx1"/>
                </a:solidFill>
              </a:rPr>
              <a:t>energy drinks?</a:t>
            </a:r>
            <a:endParaRPr lang="en-IN" sz="2800" dirty="0">
              <a:solidFill>
                <a:schemeClr val="tx1"/>
              </a:solidFill>
            </a:endParaRPr>
          </a:p>
        </p:txBody>
      </p:sp>
      <p:sp>
        <p:nvSpPr>
          <p:cNvPr id="3" name="Content Placeholder 2"/>
          <p:cNvSpPr>
            <a:spLocks noGrp="1"/>
          </p:cNvSpPr>
          <p:nvPr>
            <p:ph idx="1"/>
          </p:nvPr>
        </p:nvSpPr>
        <p:spPr>
          <a:xfrm>
            <a:off x="397556" y="5019188"/>
            <a:ext cx="11548638" cy="1447599"/>
          </a:xfrm>
        </p:spPr>
        <p:txBody>
          <a:bodyPr>
            <a:normAutofit/>
          </a:bodyPr>
          <a:lstStyle/>
          <a:p>
            <a:pPr>
              <a:buFont typeface="Wingdings" panose="05000000000000000000" pitchFamily="2" charset="2"/>
              <a:buChar char="Ø"/>
            </a:pPr>
            <a:r>
              <a:rPr lang="en-US" sz="2400" dirty="0" smtClean="0">
                <a:solidFill>
                  <a:schemeClr val="tx1"/>
                </a:solidFill>
              </a:rPr>
              <a:t>Most of them (77%) do it for  increase in focus for some physical or mental work .</a:t>
            </a:r>
            <a:endParaRPr lang="en-IN" sz="2400"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0483" y="915568"/>
            <a:ext cx="5932436" cy="3733891"/>
          </a:xfrm>
          <a:prstGeom prst="rect">
            <a:avLst/>
          </a:prstGeom>
        </p:spPr>
      </p:pic>
    </p:spTree>
    <p:extLst>
      <p:ext uri="{BB962C8B-B14F-4D97-AF65-F5344CB8AC3E}">
        <p14:creationId xmlns:p14="http://schemas.microsoft.com/office/powerpoint/2010/main" val="4275675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06">
        <p15:prstTrans prst="peelOff"/>
      </p:transition>
    </mc:Choice>
    <mc:Fallback xmlns="">
      <p:transition spd="slow" advTm="1506">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70" y="223789"/>
            <a:ext cx="10068232" cy="571814"/>
          </a:xfrm>
        </p:spPr>
        <p:txBody>
          <a:bodyPr>
            <a:noAutofit/>
          </a:bodyPr>
          <a:lstStyle/>
          <a:p>
            <a:r>
              <a:rPr lang="en-US" sz="2800" dirty="0" smtClean="0">
                <a:solidFill>
                  <a:schemeClr val="tx1"/>
                </a:solidFill>
              </a:rPr>
              <a:t>What ingredients customer want ?</a:t>
            </a:r>
            <a:endParaRPr lang="en-IN" sz="2800" dirty="0">
              <a:solidFill>
                <a:schemeClr val="tx1"/>
              </a:solidFill>
            </a:endParaRPr>
          </a:p>
        </p:txBody>
      </p:sp>
      <p:sp>
        <p:nvSpPr>
          <p:cNvPr id="5" name="TextBox 4"/>
          <p:cNvSpPr txBox="1"/>
          <p:nvPr/>
        </p:nvSpPr>
        <p:spPr>
          <a:xfrm>
            <a:off x="6062966" y="2097350"/>
            <a:ext cx="5804569" cy="1938992"/>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smtClean="0"/>
              <a:t>Around 40% of the people prefer caffeine as the primary ingredient</a:t>
            </a:r>
            <a:r>
              <a:rPr lang="en-US" sz="2400" dirty="0"/>
              <a:t>. </a:t>
            </a:r>
            <a:endParaRPr lang="en-US" sz="2400" dirty="0" smtClean="0"/>
          </a:p>
          <a:p>
            <a:pPr marL="342900" indent="-342900" algn="just">
              <a:buFont typeface="Wingdings" panose="05000000000000000000" pitchFamily="2" charset="2"/>
              <a:buChar char="Ø"/>
            </a:pPr>
            <a:r>
              <a:rPr lang="en-US" sz="2400" dirty="0" smtClean="0"/>
              <a:t>Also </a:t>
            </a:r>
            <a:r>
              <a:rPr lang="en-US" sz="2400" dirty="0"/>
              <a:t>25% of the respondents prefer vitamins.</a:t>
            </a:r>
            <a:endParaRPr lang="en-IN" sz="2400" dirty="0"/>
          </a:p>
          <a:p>
            <a:endParaRPr lang="en-US" sz="2400" dirty="0" smtClean="0"/>
          </a:p>
        </p:txBody>
      </p:sp>
      <p:sp>
        <p:nvSpPr>
          <p:cNvPr id="7" name="Rectangle 6"/>
          <p:cNvSpPr/>
          <p:nvPr/>
        </p:nvSpPr>
        <p:spPr>
          <a:xfrm>
            <a:off x="529510" y="5338089"/>
            <a:ext cx="11338025" cy="1200329"/>
          </a:xfrm>
          <a:prstGeom prst="rect">
            <a:avLst/>
          </a:prstGeom>
        </p:spPr>
        <p:txBody>
          <a:bodyPr wrap="square">
            <a:spAutoFit/>
          </a:bodyPr>
          <a:lstStyle/>
          <a:p>
            <a:pPr marL="342900" indent="-342900" algn="just">
              <a:buFont typeface="Wingdings" panose="05000000000000000000" pitchFamily="2" charset="2"/>
              <a:buChar char="Ø"/>
            </a:pPr>
            <a:r>
              <a:rPr lang="en-US" sz="2400" dirty="0" smtClean="0"/>
              <a:t>It </a:t>
            </a:r>
            <a:r>
              <a:rPr lang="en-US" sz="2400" dirty="0"/>
              <a:t>is evident that </a:t>
            </a:r>
            <a:r>
              <a:rPr lang="en-US" sz="2400" dirty="0" smtClean="0"/>
              <a:t>customers </a:t>
            </a:r>
            <a:r>
              <a:rPr lang="en-US" sz="2400" dirty="0"/>
              <a:t>use energy drinks to combat fatigue and increase energy for </a:t>
            </a:r>
            <a:r>
              <a:rPr lang="en-US" sz="2400" dirty="0" smtClean="0"/>
              <a:t>some physical </a:t>
            </a:r>
            <a:r>
              <a:rPr lang="en-US" sz="2400" dirty="0"/>
              <a:t>or mental activity </a:t>
            </a:r>
            <a:endParaRPr lang="en-IN" sz="2400" dirty="0"/>
          </a:p>
          <a:p>
            <a:pPr algn="just"/>
            <a:r>
              <a:rPr lang="en-US" sz="2400" dirty="0" smtClean="0"/>
              <a:t>     </a:t>
            </a:r>
            <a:r>
              <a:rPr lang="en-US" sz="2400" b="1" dirty="0" smtClean="0"/>
              <a:t>And for all those reasons they predominantly prefer caffeine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39" y="998666"/>
            <a:ext cx="5486400" cy="4038848"/>
          </a:xfrm>
          <a:prstGeom prst="rect">
            <a:avLst/>
          </a:prstGeom>
        </p:spPr>
      </p:pic>
    </p:spTree>
    <p:extLst>
      <p:ext uri="{BB962C8B-B14F-4D97-AF65-F5344CB8AC3E}">
        <p14:creationId xmlns:p14="http://schemas.microsoft.com/office/powerpoint/2010/main" val="3691039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
        <p15:prstTrans prst="peelOff"/>
      </p:transition>
    </mc:Choice>
    <mc:Fallback xmlns="">
      <p:transition spd="slow" advTm="4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30" y="124364"/>
            <a:ext cx="10319428" cy="691075"/>
          </a:xfrm>
        </p:spPr>
        <p:txBody>
          <a:bodyPr>
            <a:normAutofit/>
          </a:bodyPr>
          <a:lstStyle/>
          <a:p>
            <a:r>
              <a:rPr lang="en-US" sz="2800" dirty="0" smtClean="0">
                <a:solidFill>
                  <a:schemeClr val="tx1"/>
                </a:solidFill>
              </a:rPr>
              <a:t>Concerns &amp; Improvements Desired By Customers</a:t>
            </a:r>
            <a:endParaRPr lang="en-IN" sz="2800" dirty="0">
              <a:solidFill>
                <a:schemeClr val="tx1"/>
              </a:solidFill>
            </a:endParaRPr>
          </a:p>
        </p:txBody>
      </p:sp>
      <p:sp>
        <p:nvSpPr>
          <p:cNvPr id="6" name="TextBox 5"/>
          <p:cNvSpPr txBox="1"/>
          <p:nvPr/>
        </p:nvSpPr>
        <p:spPr>
          <a:xfrm>
            <a:off x="174230" y="5305762"/>
            <a:ext cx="11621530"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Nearly </a:t>
            </a:r>
            <a:r>
              <a:rPr lang="en-US" sz="2400" b="1" dirty="0" smtClean="0"/>
              <a:t>60%</a:t>
            </a:r>
            <a:r>
              <a:rPr lang="en-US" sz="2400" dirty="0" smtClean="0"/>
              <a:t> people have health concerns</a:t>
            </a:r>
          </a:p>
          <a:p>
            <a:pPr marL="342900" indent="-342900">
              <a:buFont typeface="Wingdings" panose="05000000000000000000" pitchFamily="2" charset="2"/>
              <a:buChar char="Ø"/>
            </a:pPr>
            <a:r>
              <a:rPr lang="en-US" sz="2400" dirty="0" smtClean="0"/>
              <a:t>Maybe </a:t>
            </a:r>
            <a:r>
              <a:rPr lang="en-US" sz="2400" dirty="0"/>
              <a:t>due to </a:t>
            </a:r>
            <a:r>
              <a:rPr lang="en-US" sz="2400" b="1" dirty="0"/>
              <a:t>high sugar </a:t>
            </a:r>
            <a:r>
              <a:rPr lang="en-US" sz="2400" b="1" dirty="0" smtClean="0"/>
              <a:t>content and preservatives </a:t>
            </a:r>
            <a:r>
              <a:rPr lang="en-US" sz="2400" dirty="0"/>
              <a:t>of the </a:t>
            </a:r>
            <a:r>
              <a:rPr lang="en-US" sz="2400" dirty="0" smtClean="0"/>
              <a:t>drinks usually available in </a:t>
            </a:r>
            <a:r>
              <a:rPr lang="en-US" sz="2400" dirty="0"/>
              <a:t>the market.</a:t>
            </a:r>
            <a:endParaRPr lang="en-IN" sz="2400" dirty="0"/>
          </a:p>
          <a:p>
            <a:endParaRPr lang="en-IN"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28" y="881361"/>
            <a:ext cx="5405489" cy="390608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270" y="862339"/>
            <a:ext cx="5793000" cy="3906087"/>
          </a:xfrm>
          <a:prstGeom prst="rect">
            <a:avLst/>
          </a:prstGeom>
        </p:spPr>
      </p:pic>
    </p:spTree>
    <p:extLst>
      <p:ext uri="{BB962C8B-B14F-4D97-AF65-F5344CB8AC3E}">
        <p14:creationId xmlns:p14="http://schemas.microsoft.com/office/powerpoint/2010/main" val="2322847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59">
        <p15:prstTrans prst="peelOff"/>
      </p:transition>
    </mc:Choice>
    <mc:Fallback xmlns="">
      <p:transition spd="slow" advTm="459">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5202988"/>
            <a:ext cx="11238564" cy="629921"/>
          </a:xfrm>
        </p:spPr>
        <p:txBody>
          <a:bodyPr>
            <a:normAutofit/>
          </a:bodyPr>
          <a:lstStyle/>
          <a:p>
            <a:pPr marL="342900" indent="-342900" algn="just">
              <a:buFont typeface="Wingdings" panose="05000000000000000000" pitchFamily="2" charset="2"/>
              <a:buChar char="Ø"/>
            </a:pPr>
            <a:r>
              <a:rPr lang="en-US" sz="2400" dirty="0" smtClean="0">
                <a:solidFill>
                  <a:schemeClr val="tx1"/>
                </a:solidFill>
              </a:rPr>
              <a:t>Nearly 70% People want improvements</a:t>
            </a:r>
            <a:r>
              <a:rPr lang="en-US" sz="2400" dirty="0">
                <a:solidFill>
                  <a:schemeClr val="tx1"/>
                </a:solidFill>
              </a:rPr>
              <a:t> </a:t>
            </a:r>
            <a:r>
              <a:rPr lang="en-US" sz="2400" dirty="0" smtClean="0">
                <a:solidFill>
                  <a:schemeClr val="tx1"/>
                </a:solidFill>
              </a:rPr>
              <a:t>to make drinks healthier.</a:t>
            </a:r>
            <a:endParaRPr lang="en-IN" sz="2400" dirty="0">
              <a:solidFill>
                <a:schemeClr val="tx1"/>
              </a:solidFill>
            </a:endParaRPr>
          </a:p>
        </p:txBody>
      </p:sp>
      <p:grpSp>
        <p:nvGrpSpPr>
          <p:cNvPr id="7" name="Group 6"/>
          <p:cNvGrpSpPr/>
          <p:nvPr/>
        </p:nvGrpSpPr>
        <p:grpSpPr>
          <a:xfrm>
            <a:off x="2919208" y="271752"/>
            <a:ext cx="6531384" cy="4516863"/>
            <a:chOff x="2919208" y="146623"/>
            <a:chExt cx="6531384" cy="4516863"/>
          </a:xfrm>
        </p:grpSpPr>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208" y="146623"/>
              <a:ext cx="6531384" cy="4516863"/>
            </a:xfrm>
            <a:prstGeom prst="rect">
              <a:avLst/>
            </a:prstGeom>
          </p:spPr>
        </p:pic>
        <p:sp>
          <p:nvSpPr>
            <p:cNvPr id="5" name="Rectangle 4"/>
            <p:cNvSpPr/>
            <p:nvPr/>
          </p:nvSpPr>
          <p:spPr>
            <a:xfrm>
              <a:off x="7157720" y="2230120"/>
              <a:ext cx="833120" cy="1610360"/>
            </a:xfrm>
            <a:prstGeom prst="rect">
              <a:avLst/>
            </a:prstGeom>
            <a:solidFill>
              <a:srgbClr val="A5CDFE"/>
            </a:solidFill>
            <a:ln>
              <a:solidFill>
                <a:srgbClr val="A5CD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6066055" y="1615440"/>
              <a:ext cx="838200" cy="2225040"/>
            </a:xfrm>
            <a:prstGeom prst="rect">
              <a:avLst/>
            </a:prstGeom>
            <a:solidFill>
              <a:srgbClr val="9FB0C2"/>
            </a:solidFill>
            <a:ln>
              <a:solidFill>
                <a:srgbClr val="9FB0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059477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flipH="1">
            <a:off x="611222" y="5421179"/>
            <a:ext cx="9497978" cy="461665"/>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t>Half of the respondents exhibit an interest in organic </a:t>
            </a:r>
            <a:r>
              <a:rPr lang="en-US" sz="2400" dirty="0" smtClean="0"/>
              <a:t>drinks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8885" y="276565"/>
            <a:ext cx="6608420" cy="4532126"/>
          </a:xfrm>
          <a:prstGeom prst="rect">
            <a:avLst/>
          </a:prstGeom>
        </p:spPr>
      </p:pic>
    </p:spTree>
    <p:extLst>
      <p:ext uri="{BB962C8B-B14F-4D97-AF65-F5344CB8AC3E}">
        <p14:creationId xmlns:p14="http://schemas.microsoft.com/office/powerpoint/2010/main" val="4195714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23">
        <p15:prstTrans prst="peelOff"/>
      </p:transition>
    </mc:Choice>
    <mc:Fallback xmlns="">
      <p:transition spd="slow" advTm="523">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5220" y="225785"/>
            <a:ext cx="10491774" cy="580460"/>
          </a:xfrm>
        </p:spPr>
        <p:txBody>
          <a:bodyPr>
            <a:noAutofit/>
          </a:bodyPr>
          <a:lstStyle/>
          <a:p>
            <a:pPr marL="571500" indent="-571500">
              <a:buFont typeface="Wingdings" panose="05000000000000000000" pitchFamily="2" charset="2"/>
              <a:buChar char="q"/>
            </a:pPr>
            <a:r>
              <a:rPr lang="en-US" sz="3600" b="1" dirty="0" smtClean="0">
                <a:solidFill>
                  <a:schemeClr val="tx1"/>
                </a:solidFill>
              </a:rPr>
              <a:t>Key Insights </a:t>
            </a:r>
            <a:endParaRPr lang="en-IN" sz="3600" b="1" dirty="0">
              <a:solidFill>
                <a:schemeClr val="tx1"/>
              </a:solidFill>
            </a:endParaRPr>
          </a:p>
        </p:txBody>
      </p:sp>
      <p:sp>
        <p:nvSpPr>
          <p:cNvPr id="10" name="TextBox 9"/>
          <p:cNvSpPr txBox="1"/>
          <p:nvPr/>
        </p:nvSpPr>
        <p:spPr>
          <a:xfrm>
            <a:off x="345474" y="944184"/>
            <a:ext cx="10912461" cy="378565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People in the older age group and some women have a negative perception for energy drinks although </a:t>
            </a:r>
            <a:r>
              <a:rPr lang="en-US" sz="2400" dirty="0" smtClean="0"/>
              <a:t>their consumption habits are same.</a:t>
            </a:r>
          </a:p>
          <a:p>
            <a:pPr marL="342900" indent="-342900" algn="just">
              <a:buFont typeface="Wingdings" panose="05000000000000000000" pitchFamily="2" charset="2"/>
              <a:buChar char="Ø"/>
            </a:pPr>
            <a:r>
              <a:rPr lang="en-US" sz="2400" dirty="0" smtClean="0"/>
              <a:t>People use </a:t>
            </a:r>
            <a:r>
              <a:rPr lang="en-US" sz="2400" dirty="0"/>
              <a:t>energy drinks to combat fatigue and increase energy for physical or mental activity </a:t>
            </a:r>
            <a:r>
              <a:rPr lang="en-US" sz="2400" dirty="0" smtClean="0"/>
              <a:t>and they predominantly </a:t>
            </a:r>
            <a:r>
              <a:rPr lang="en-US" sz="2400" dirty="0"/>
              <a:t>prefer </a:t>
            </a:r>
            <a:r>
              <a:rPr lang="en-US" sz="2400" dirty="0" smtClean="0"/>
              <a:t>caffeine for this.</a:t>
            </a:r>
          </a:p>
          <a:p>
            <a:pPr marL="342900" indent="-342900" algn="just">
              <a:buFont typeface="Wingdings" panose="05000000000000000000" pitchFamily="2" charset="2"/>
              <a:buChar char="Ø"/>
            </a:pPr>
            <a:r>
              <a:rPr lang="en-US" sz="2400" dirty="0" smtClean="0"/>
              <a:t>A lot of people regardless of consumption habits are concerned about health impacts of energy drinks and desire improvement such as reduced sugar content, more natural ingredients.</a:t>
            </a:r>
          </a:p>
          <a:p>
            <a:pPr marL="342900" indent="-342900" algn="just">
              <a:buFont typeface="Wingdings" panose="05000000000000000000" pitchFamily="2" charset="2"/>
              <a:buChar char="Ø"/>
            </a:pPr>
            <a:r>
              <a:rPr lang="en-US" sz="2400" dirty="0" smtClean="0"/>
              <a:t>People are also interested in organic drinks.</a:t>
            </a:r>
            <a:endParaRPr lang="en-US" sz="2400" dirty="0"/>
          </a:p>
          <a:p>
            <a:endParaRPr lang="en-US" sz="2400" dirty="0" smtClean="0"/>
          </a:p>
          <a:p>
            <a:endParaRPr lang="en-IN" sz="2400" dirty="0"/>
          </a:p>
        </p:txBody>
      </p:sp>
      <p:sp>
        <p:nvSpPr>
          <p:cNvPr id="11" name="TextBox 10"/>
          <p:cNvSpPr txBox="1"/>
          <p:nvPr/>
        </p:nvSpPr>
        <p:spPr>
          <a:xfrm>
            <a:off x="561795" y="4978174"/>
            <a:ext cx="10857186" cy="1384995"/>
          </a:xfrm>
          <a:prstGeom prst="rect">
            <a:avLst/>
          </a:prstGeom>
          <a:noFill/>
        </p:spPr>
        <p:txBody>
          <a:bodyPr wrap="square" rtlCol="0">
            <a:spAutoFit/>
          </a:bodyPr>
          <a:lstStyle/>
          <a:p>
            <a:r>
              <a:rPr lang="en-US" sz="2800" dirty="0" smtClean="0"/>
              <a:t>Based upon the following insights we can devise 2 product lines. </a:t>
            </a:r>
            <a:r>
              <a:rPr lang="en-US" sz="2800" dirty="0"/>
              <a:t>By catering to two distinct segments with different preferences</a:t>
            </a:r>
            <a:r>
              <a:rPr lang="en-US" sz="2800" dirty="0" smtClean="0"/>
              <a:t>, we </a:t>
            </a:r>
            <a:r>
              <a:rPr lang="en-US" sz="2800" dirty="0"/>
              <a:t>can capture a wider market share.</a:t>
            </a:r>
            <a:endParaRPr lang="en-IN" sz="2800" dirty="0"/>
          </a:p>
        </p:txBody>
      </p:sp>
      <p:sp>
        <p:nvSpPr>
          <p:cNvPr id="7" name="Title 3"/>
          <p:cNvSpPr txBox="1">
            <a:spLocks/>
          </p:cNvSpPr>
          <p:nvPr/>
        </p:nvSpPr>
        <p:spPr>
          <a:xfrm>
            <a:off x="345474" y="4115757"/>
            <a:ext cx="10506352" cy="76218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marL="571500" indent="-571500">
              <a:buFont typeface="Wingdings" panose="05000000000000000000" pitchFamily="2" charset="2"/>
              <a:buChar char="q"/>
            </a:pPr>
            <a:r>
              <a:rPr lang="en-US" sz="3600" b="1" dirty="0" smtClean="0">
                <a:solidFill>
                  <a:schemeClr val="tx1"/>
                </a:solidFill>
              </a:rPr>
              <a:t>Recommendations:</a:t>
            </a:r>
            <a:endParaRPr lang="en-IN" sz="3600" b="1" dirty="0">
              <a:solidFill>
                <a:schemeClr val="tx1"/>
              </a:solidFill>
            </a:endParaRPr>
          </a:p>
        </p:txBody>
      </p:sp>
    </p:spTree>
    <p:extLst>
      <p:ext uri="{BB962C8B-B14F-4D97-AF65-F5344CB8AC3E}">
        <p14:creationId xmlns:p14="http://schemas.microsoft.com/office/powerpoint/2010/main" val="1157144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3">
        <p15:prstTrans prst="peelOff"/>
      </p:transition>
    </mc:Choice>
    <mc:Fallback xmlns="">
      <p:transition spd="slow" advTm="48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90538" y="521109"/>
            <a:ext cx="11536406" cy="5693866"/>
          </a:xfrm>
          <a:prstGeom prst="rect">
            <a:avLst/>
          </a:prstGeom>
          <a:noFill/>
        </p:spPr>
        <p:txBody>
          <a:bodyPr wrap="square" rtlCol="0">
            <a:spAutoFit/>
          </a:bodyPr>
          <a:lstStyle/>
          <a:p>
            <a:pPr algn="just"/>
            <a:r>
              <a:rPr lang="en-US" sz="2800" dirty="0" smtClean="0"/>
              <a:t>1.  Caffeine-rich </a:t>
            </a:r>
            <a:r>
              <a:rPr lang="en-US" sz="2800" dirty="0"/>
              <a:t>Energy Drink for Young People: </a:t>
            </a:r>
            <a:r>
              <a:rPr lang="en-US" sz="2800" dirty="0" smtClean="0"/>
              <a:t>Focus </a:t>
            </a:r>
            <a:r>
              <a:rPr lang="en-US" sz="2800" dirty="0"/>
              <a:t>on formulating drinks with a higher caffeine content to provide the desired energy boost. However, </a:t>
            </a:r>
            <a:r>
              <a:rPr lang="en-US" sz="2800" b="1" dirty="0"/>
              <a:t>keep the sugar content low and minimize the use of artificial preservatives to address the health concerns</a:t>
            </a:r>
            <a:r>
              <a:rPr lang="en-US" sz="2800" dirty="0"/>
              <a:t> of this demographic. </a:t>
            </a:r>
            <a:endParaRPr lang="en-US" sz="2800" dirty="0" smtClean="0"/>
          </a:p>
          <a:p>
            <a:pPr algn="just"/>
            <a:r>
              <a:rPr lang="en-US" sz="2800" dirty="0" smtClean="0"/>
              <a:t>Position </a:t>
            </a:r>
            <a:r>
              <a:rPr lang="en-US" sz="2800" dirty="0"/>
              <a:t>these drinks as a </a:t>
            </a:r>
            <a:r>
              <a:rPr lang="en-US" sz="2800" b="1" dirty="0"/>
              <a:t>healthier alternative to traditional energy drinks</a:t>
            </a:r>
            <a:r>
              <a:rPr lang="en-US" sz="2800" dirty="0"/>
              <a:t>, emphasizing their ability to provide sustained energy without compromising on </a:t>
            </a:r>
            <a:r>
              <a:rPr lang="en-US" sz="2800" dirty="0" smtClean="0"/>
              <a:t>Taste &amp; Health</a:t>
            </a:r>
            <a:endParaRPr lang="en-IN" sz="2800" dirty="0"/>
          </a:p>
          <a:p>
            <a:pPr algn="just"/>
            <a:endParaRPr lang="en-US" sz="2800" dirty="0" smtClean="0"/>
          </a:p>
          <a:p>
            <a:pPr algn="just"/>
            <a:r>
              <a:rPr lang="en-US" sz="2800" dirty="0" smtClean="0"/>
              <a:t>2. To </a:t>
            </a:r>
            <a:r>
              <a:rPr lang="en-US" sz="2800" dirty="0"/>
              <a:t>tap into the growing interest in organic products, consider introducing an organic energy drink line. Use natural and organic ingredients in the formulation and clearly communicate the organic certification and benefits of the product. </a:t>
            </a:r>
            <a:r>
              <a:rPr lang="en-US" sz="2800" dirty="0" smtClean="0"/>
              <a:t>These drinks can be targeted towards older age groups who  have a negative perception towards energy drinks.</a:t>
            </a:r>
          </a:p>
        </p:txBody>
      </p:sp>
    </p:spTree>
    <p:extLst>
      <p:ext uri="{BB962C8B-B14F-4D97-AF65-F5344CB8AC3E}">
        <p14:creationId xmlns:p14="http://schemas.microsoft.com/office/powerpoint/2010/main" val="2183828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40">
        <p15:prstTrans prst="peelOff"/>
      </p:transition>
    </mc:Choice>
    <mc:Fallback xmlns="">
      <p:transition spd="slow" advTm="8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808080"/>
                                      </p:to>
                                    </p:animClr>
                                  </p:sub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808080"/>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04" y="208236"/>
            <a:ext cx="10056915" cy="529183"/>
          </a:xfrm>
        </p:spPr>
        <p:txBody>
          <a:bodyPr>
            <a:noAutofit/>
          </a:bodyPr>
          <a:lstStyle/>
          <a:p>
            <a:pPr marL="571500" indent="-571500">
              <a:buFont typeface="Wingdings" panose="05000000000000000000" pitchFamily="2" charset="2"/>
              <a:buChar char="q"/>
            </a:pPr>
            <a:r>
              <a:rPr lang="en-US" sz="3600" b="1" dirty="0" smtClean="0">
                <a:solidFill>
                  <a:schemeClr val="tx1"/>
                </a:solidFill>
              </a:rPr>
              <a:t>Section 2: The Competition</a:t>
            </a:r>
            <a:endParaRPr lang="en-IN" sz="3600" b="1" dirty="0">
              <a:solidFill>
                <a:schemeClr val="tx1"/>
              </a:solidFill>
            </a:endParaRPr>
          </a:p>
        </p:txBody>
      </p:sp>
      <p:sp>
        <p:nvSpPr>
          <p:cNvPr id="3" name="TextBox 2"/>
          <p:cNvSpPr txBox="1"/>
          <p:nvPr/>
        </p:nvSpPr>
        <p:spPr>
          <a:xfrm>
            <a:off x="234111" y="5660382"/>
            <a:ext cx="11659572" cy="461665"/>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smtClean="0"/>
              <a:t>Out of all the respondents around 10% (1k) people prefer CodeX</a:t>
            </a:r>
            <a:endParaRPr lang="en-US"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792" y="1077103"/>
            <a:ext cx="6468211" cy="4243595"/>
          </a:xfrm>
          <a:prstGeom prst="rect">
            <a:avLst/>
          </a:prstGeom>
        </p:spPr>
      </p:pic>
    </p:spTree>
    <p:extLst>
      <p:ext uri="{BB962C8B-B14F-4D97-AF65-F5344CB8AC3E}">
        <p14:creationId xmlns:p14="http://schemas.microsoft.com/office/powerpoint/2010/main" val="2690581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4074">
        <p15:prstTrans prst="peelOff"/>
      </p:transition>
    </mc:Choice>
    <mc:Fallback xmlns="">
      <p:transition spd="slow" advTm="34074">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963" y="4804563"/>
            <a:ext cx="11659572" cy="1200329"/>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smtClean="0"/>
              <a:t>Brand reputation </a:t>
            </a:r>
            <a:r>
              <a:rPr lang="en-US" sz="2400" dirty="0"/>
              <a:t>plays a significant role in influencing people's purchasing </a:t>
            </a:r>
            <a:r>
              <a:rPr lang="en-US" sz="2400" dirty="0" smtClean="0"/>
              <a:t>decision(26%)</a:t>
            </a:r>
          </a:p>
          <a:p>
            <a:pPr algn="just"/>
            <a:endParaRPr lang="en-US" sz="2400" dirty="0" smtClean="0"/>
          </a:p>
          <a:p>
            <a:pPr marL="342900" indent="-342900" algn="just">
              <a:buFont typeface="Wingdings" panose="05000000000000000000" pitchFamily="2" charset="2"/>
              <a:buChar char="Ø"/>
            </a:pPr>
            <a:r>
              <a:rPr lang="en-US" sz="2400" dirty="0"/>
              <a:t>A</a:t>
            </a:r>
            <a:r>
              <a:rPr lang="en-US" sz="2400" dirty="0" smtClean="0"/>
              <a:t>vailability </a:t>
            </a:r>
            <a:r>
              <a:rPr lang="en-US" sz="2400" dirty="0"/>
              <a:t>and taste also hold considerable </a:t>
            </a:r>
            <a:r>
              <a:rPr lang="en-US" sz="2400" dirty="0" smtClean="0"/>
              <a:t>importance.</a:t>
            </a:r>
            <a:endParaRPr lang="en-IN"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411" y="345585"/>
            <a:ext cx="6938676" cy="4024052"/>
          </a:xfrm>
          <a:prstGeom prst="rect">
            <a:avLst/>
          </a:prstGeom>
        </p:spPr>
      </p:pic>
    </p:spTree>
    <p:extLst>
      <p:ext uri="{BB962C8B-B14F-4D97-AF65-F5344CB8AC3E}">
        <p14:creationId xmlns:p14="http://schemas.microsoft.com/office/powerpoint/2010/main" val="2493484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4074">
        <p15:prstTrans prst="peelOff"/>
      </p:transition>
    </mc:Choice>
    <mc:Fallback xmlns="">
      <p:transition spd="slow" advTm="34074">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32" y="182608"/>
            <a:ext cx="9772145" cy="682631"/>
          </a:xfrm>
        </p:spPr>
        <p:txBody>
          <a:bodyPr>
            <a:noAutofit/>
          </a:bodyPr>
          <a:lstStyle/>
          <a:p>
            <a:pPr marL="571500" indent="-571500">
              <a:buFont typeface="Wingdings" panose="05000000000000000000" pitchFamily="2" charset="2"/>
              <a:buChar char="q"/>
            </a:pPr>
            <a:r>
              <a:rPr lang="en-US" sz="3600" dirty="0" smtClean="0">
                <a:solidFill>
                  <a:schemeClr val="tx1"/>
                </a:solidFill>
              </a:rPr>
              <a:t>Section 3: The Pricing, Packaging &amp; Distribution</a:t>
            </a:r>
            <a:endParaRPr lang="en-IN" sz="3600" dirty="0">
              <a:solidFill>
                <a:schemeClr val="tx1"/>
              </a:solidFill>
            </a:endParaRPr>
          </a:p>
        </p:txBody>
      </p:sp>
      <p:sp>
        <p:nvSpPr>
          <p:cNvPr id="3" name="TextBox 2"/>
          <p:cNvSpPr txBox="1"/>
          <p:nvPr/>
        </p:nvSpPr>
        <p:spPr>
          <a:xfrm>
            <a:off x="6614814" y="1453519"/>
            <a:ext cx="5292465" cy="4154984"/>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smtClean="0"/>
              <a:t>43% </a:t>
            </a:r>
            <a:r>
              <a:rPr lang="en-US" sz="2400" dirty="0"/>
              <a:t>of respondents prefer energy drink prices between </a:t>
            </a:r>
            <a:r>
              <a:rPr lang="en-US" sz="2400" dirty="0" smtClean="0"/>
              <a:t>50-99, </a:t>
            </a:r>
          </a:p>
          <a:p>
            <a:pPr marL="342900" indent="-342900" algn="just">
              <a:buFont typeface="Wingdings" panose="05000000000000000000" pitchFamily="2" charset="2"/>
              <a:buChar char="Ø"/>
            </a:pPr>
            <a:r>
              <a:rPr lang="en-US" sz="2400" dirty="0" smtClean="0"/>
              <a:t>30 </a:t>
            </a:r>
            <a:r>
              <a:rPr lang="en-US" sz="2400" dirty="0"/>
              <a:t>%</a:t>
            </a:r>
            <a:r>
              <a:rPr lang="en-US" sz="2400" dirty="0" smtClean="0"/>
              <a:t> </a:t>
            </a:r>
            <a:r>
              <a:rPr lang="en-US" sz="2400" dirty="0"/>
              <a:t>prefer prices between 100-150</a:t>
            </a:r>
            <a:r>
              <a:rPr lang="en-US" sz="2400" dirty="0" smtClean="0"/>
              <a:t>.</a:t>
            </a:r>
          </a:p>
          <a:p>
            <a:pPr algn="just"/>
            <a:endParaRPr lang="en-US" sz="2400" dirty="0" smtClean="0"/>
          </a:p>
          <a:p>
            <a:pPr marL="285750" indent="-285750" algn="just">
              <a:buFont typeface="Wingdings" panose="05000000000000000000" pitchFamily="2" charset="2"/>
              <a:buChar char="Ø"/>
            </a:pPr>
            <a:r>
              <a:rPr lang="en-US" sz="2400" dirty="0"/>
              <a:t>For the caffeine-rich energy drink line targeting young people, pricing </a:t>
            </a:r>
            <a:r>
              <a:rPr lang="en-US" sz="2400" dirty="0" smtClean="0"/>
              <a:t>can </a:t>
            </a:r>
            <a:r>
              <a:rPr lang="en-US" sz="2400" dirty="0"/>
              <a:t>be </a:t>
            </a:r>
            <a:r>
              <a:rPr lang="en-US" sz="2400" dirty="0" smtClean="0"/>
              <a:t> </a:t>
            </a:r>
            <a:r>
              <a:rPr lang="en-US" sz="2400" dirty="0"/>
              <a:t>(</a:t>
            </a:r>
            <a:r>
              <a:rPr lang="en-US" sz="2400" dirty="0" smtClean="0"/>
              <a:t>80-100).</a:t>
            </a:r>
          </a:p>
          <a:p>
            <a:pPr algn="just"/>
            <a:endParaRPr lang="en-US" sz="2400" dirty="0" smtClean="0"/>
          </a:p>
          <a:p>
            <a:pPr marL="285750" indent="-285750" algn="just">
              <a:buFont typeface="Wingdings" panose="05000000000000000000" pitchFamily="2" charset="2"/>
              <a:buChar char="Ø"/>
            </a:pPr>
            <a:r>
              <a:rPr lang="en-US" sz="2400" dirty="0" smtClean="0"/>
              <a:t>Pricing </a:t>
            </a:r>
            <a:r>
              <a:rPr lang="en-US" sz="2400" dirty="0"/>
              <a:t>for the organic drink </a:t>
            </a:r>
            <a:r>
              <a:rPr lang="en-US" sz="2400" dirty="0" smtClean="0"/>
              <a:t>line, </a:t>
            </a:r>
            <a:r>
              <a:rPr lang="en-US" sz="2400" dirty="0"/>
              <a:t>aimed at older individuals, can be set </a:t>
            </a:r>
            <a:r>
              <a:rPr lang="en-US" sz="2400" dirty="0" smtClean="0"/>
              <a:t>higher </a:t>
            </a:r>
            <a:r>
              <a:rPr lang="en-US" sz="2400" dirty="0"/>
              <a:t>(130-150).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32" y="1603912"/>
            <a:ext cx="6221486" cy="3548191"/>
          </a:xfrm>
          <a:prstGeom prst="rect">
            <a:avLst/>
          </a:prstGeom>
        </p:spPr>
      </p:pic>
    </p:spTree>
    <p:extLst>
      <p:ext uri="{BB962C8B-B14F-4D97-AF65-F5344CB8AC3E}">
        <p14:creationId xmlns:p14="http://schemas.microsoft.com/office/powerpoint/2010/main" val="2184955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7060">
        <p15:prstTrans prst="peelOff"/>
      </p:transition>
    </mc:Choice>
    <mc:Fallback xmlns="">
      <p:transition spd="slow" advTm="6706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76" y="468450"/>
            <a:ext cx="9402797" cy="919560"/>
          </a:xfrm>
        </p:spPr>
        <p:txBody>
          <a:bodyPr>
            <a:normAutofit/>
          </a:bodyPr>
          <a:lstStyle/>
          <a:p>
            <a:pPr marL="571500" indent="-571500">
              <a:buFont typeface="Wingdings" panose="05000000000000000000" pitchFamily="2" charset="2"/>
              <a:buChar char="q"/>
            </a:pPr>
            <a:r>
              <a:rPr lang="en-IN" sz="3600" b="1" dirty="0">
                <a:solidFill>
                  <a:schemeClr val="tx1"/>
                </a:solidFill>
              </a:rPr>
              <a:t>About The Company:</a:t>
            </a:r>
          </a:p>
        </p:txBody>
      </p:sp>
      <p:sp>
        <p:nvSpPr>
          <p:cNvPr id="3" name="Content Placeholder 2"/>
          <p:cNvSpPr>
            <a:spLocks noGrp="1"/>
          </p:cNvSpPr>
          <p:nvPr>
            <p:ph idx="1"/>
          </p:nvPr>
        </p:nvSpPr>
        <p:spPr>
          <a:xfrm>
            <a:off x="873112" y="3971916"/>
            <a:ext cx="10233800" cy="1731299"/>
          </a:xfrm>
        </p:spPr>
        <p:txBody>
          <a:bodyPr>
            <a:noAutofit/>
          </a:bodyPr>
          <a:lstStyle/>
          <a:p>
            <a:pPr marL="0" indent="0" algn="just">
              <a:lnSpc>
                <a:spcPct val="100000"/>
              </a:lnSpc>
              <a:buNone/>
            </a:pPr>
            <a:r>
              <a:rPr lang="en-US" sz="2400" dirty="0">
                <a:solidFill>
                  <a:schemeClr val="tx1"/>
                </a:solidFill>
              </a:rPr>
              <a:t>CodeX conducted a survey in those 10 </a:t>
            </a:r>
            <a:r>
              <a:rPr lang="en-US" sz="2400" dirty="0" smtClean="0">
                <a:solidFill>
                  <a:schemeClr val="tx1"/>
                </a:solidFill>
              </a:rPr>
              <a:t>cities. </a:t>
            </a:r>
            <a:r>
              <a:rPr lang="en-US" sz="2400" dirty="0">
                <a:solidFill>
                  <a:schemeClr val="tx1"/>
                </a:solidFill>
              </a:rPr>
              <a:t>Task is to convert these survey results to meaningful insights </a:t>
            </a:r>
            <a:r>
              <a:rPr lang="en-US" sz="2400" dirty="0" smtClean="0">
                <a:solidFill>
                  <a:schemeClr val="tx1"/>
                </a:solidFill>
              </a:rPr>
              <a:t>which </a:t>
            </a:r>
            <a:r>
              <a:rPr lang="en-US" sz="2400" dirty="0">
                <a:solidFill>
                  <a:schemeClr val="tx1"/>
                </a:solidFill>
              </a:rPr>
              <a:t>can </a:t>
            </a:r>
            <a:r>
              <a:rPr lang="en-US" sz="2400" dirty="0" smtClean="0">
                <a:solidFill>
                  <a:schemeClr val="tx1"/>
                </a:solidFill>
              </a:rPr>
              <a:t>be used </a:t>
            </a:r>
            <a:r>
              <a:rPr lang="en-US" sz="2400" dirty="0">
                <a:solidFill>
                  <a:schemeClr val="tx1"/>
                </a:solidFill>
              </a:rPr>
              <a:t>to drive actions by the Marketing team for increasing brand awareness, market share, and product development.</a:t>
            </a:r>
          </a:p>
          <a:p>
            <a:pPr>
              <a:lnSpc>
                <a:spcPct val="100000"/>
              </a:lnSpc>
            </a:pPr>
            <a:endParaRPr lang="en-IN" dirty="0">
              <a:solidFill>
                <a:schemeClr val="tx1"/>
              </a:solidFill>
            </a:endParaRPr>
          </a:p>
        </p:txBody>
      </p:sp>
      <p:sp>
        <p:nvSpPr>
          <p:cNvPr id="4" name="Title 1"/>
          <p:cNvSpPr txBox="1">
            <a:spLocks/>
          </p:cNvSpPr>
          <p:nvPr/>
        </p:nvSpPr>
        <p:spPr>
          <a:xfrm>
            <a:off x="732212" y="2960612"/>
            <a:ext cx="10374700" cy="8649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marL="571500" indent="-571500">
              <a:buFont typeface="Wingdings" panose="05000000000000000000" pitchFamily="2" charset="2"/>
              <a:buChar char="q"/>
            </a:pPr>
            <a:r>
              <a:rPr lang="en-IN" sz="3600" b="1" dirty="0">
                <a:solidFill>
                  <a:schemeClr val="tx1"/>
                </a:solidFill>
              </a:rPr>
              <a:t>Project Objective:</a:t>
            </a:r>
          </a:p>
        </p:txBody>
      </p:sp>
      <p:sp>
        <p:nvSpPr>
          <p:cNvPr id="5" name="Content Placeholder 2"/>
          <p:cNvSpPr txBox="1">
            <a:spLocks/>
          </p:cNvSpPr>
          <p:nvPr/>
        </p:nvSpPr>
        <p:spPr>
          <a:xfrm>
            <a:off x="873112" y="1534409"/>
            <a:ext cx="10233800" cy="13530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solidFill>
                  <a:schemeClr val="tx1"/>
                </a:solidFill>
              </a:rPr>
              <a:t>CodeX is a German beverage company that is aiming to make its mark in the Indian market. A few months ago, they launched their energy drink in 10 cities of India.</a:t>
            </a:r>
            <a:endParaRPr lang="en-IN" sz="2400" dirty="0">
              <a:solidFill>
                <a:schemeClr val="tx1"/>
              </a:solidFill>
            </a:endParaRPr>
          </a:p>
        </p:txBody>
      </p:sp>
    </p:spTree>
    <p:extLst>
      <p:ext uri="{BB962C8B-B14F-4D97-AF65-F5344CB8AC3E}">
        <p14:creationId xmlns:p14="http://schemas.microsoft.com/office/powerpoint/2010/main" val="3377408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14">
        <p15:prstTrans prst="fallOver"/>
      </p:transition>
    </mc:Choice>
    <mc:Fallback xmlns="">
      <p:transition spd="slow" advTm="51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7531" y="4055015"/>
            <a:ext cx="11562522" cy="2677656"/>
          </a:xfrm>
          <a:prstGeom prst="rect">
            <a:avLst/>
          </a:prstGeom>
        </p:spPr>
        <p:txBody>
          <a:bodyPr wrap="square">
            <a:spAutoFit/>
          </a:bodyPr>
          <a:lstStyle/>
          <a:p>
            <a:pPr marL="342900" indent="-342900" algn="just">
              <a:buFont typeface="Wingdings" panose="05000000000000000000" pitchFamily="2" charset="2"/>
              <a:buChar char="Ø"/>
            </a:pPr>
            <a:r>
              <a:rPr lang="en-US" sz="2400" dirty="0" smtClean="0"/>
              <a:t>People show interest in both cans and bottle types of packaging.</a:t>
            </a:r>
          </a:p>
          <a:p>
            <a:pPr algn="just"/>
            <a:endParaRPr lang="en-US" sz="2400" dirty="0" smtClean="0"/>
          </a:p>
          <a:p>
            <a:pPr marL="342900" indent="-342900" algn="just">
              <a:buFont typeface="Wingdings" panose="05000000000000000000" pitchFamily="2" charset="2"/>
              <a:buChar char="Ø"/>
            </a:pPr>
            <a:r>
              <a:rPr lang="en-US" sz="2400" dirty="0" smtClean="0"/>
              <a:t>We can Package </a:t>
            </a:r>
            <a:r>
              <a:rPr lang="en-US" sz="2400" dirty="0"/>
              <a:t>the caffeine-rich energy drinks in cans, as it aligns with the traditional and familiar image of energy </a:t>
            </a:r>
            <a:r>
              <a:rPr lang="en-US" sz="2400" dirty="0" smtClean="0"/>
              <a:t>drinks</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smtClean="0"/>
              <a:t>For </a:t>
            </a:r>
            <a:r>
              <a:rPr lang="en-US" sz="2400" dirty="0"/>
              <a:t>the organic energy drinks, leverage innovative bottle designs to emphasize their unique positioning and premium qualities.</a:t>
            </a:r>
            <a:endParaRPr lang="en-US" sz="2400" dirty="0" smtClean="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8223" y="81892"/>
            <a:ext cx="6142577" cy="3592123"/>
          </a:xfrm>
          <a:prstGeom prst="rect">
            <a:avLst/>
          </a:prstGeom>
        </p:spPr>
      </p:pic>
    </p:spTree>
    <p:extLst>
      <p:ext uri="{BB962C8B-B14F-4D97-AF65-F5344CB8AC3E}">
        <p14:creationId xmlns:p14="http://schemas.microsoft.com/office/powerpoint/2010/main" val="79807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164">
        <p15:prstTrans prst="peelOff"/>
      </p:transition>
    </mc:Choice>
    <mc:Fallback xmlns="">
      <p:transition spd="slow" advTm="4816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C0C0C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C0C0C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7034" y="4909654"/>
            <a:ext cx="11557618" cy="830997"/>
          </a:xfrm>
          <a:prstGeom prst="rect">
            <a:avLst/>
          </a:prstGeom>
        </p:spPr>
        <p:txBody>
          <a:bodyPr wrap="square">
            <a:spAutoFit/>
          </a:bodyPr>
          <a:lstStyle/>
          <a:p>
            <a:pPr marL="342900" indent="-342900" algn="just">
              <a:buFont typeface="Wingdings" panose="05000000000000000000" pitchFamily="2" charset="2"/>
              <a:buChar char="Ø"/>
            </a:pPr>
            <a:r>
              <a:rPr lang="en-US" sz="2400" dirty="0"/>
              <a:t>Limited edition </a:t>
            </a:r>
            <a:r>
              <a:rPr lang="en-US" sz="2400" dirty="0" smtClean="0"/>
              <a:t>packaging is not recommended</a:t>
            </a:r>
            <a:r>
              <a:rPr lang="en-US" sz="2400" dirty="0"/>
              <a:t> </a:t>
            </a:r>
            <a:r>
              <a:rPr lang="en-US" sz="2400" dirty="0" smtClean="0"/>
              <a:t>as the responses point out its not worth investing.</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4291" y="247405"/>
            <a:ext cx="5843105" cy="4256793"/>
          </a:xfrm>
        </p:spPr>
      </p:pic>
    </p:spTree>
    <p:extLst>
      <p:ext uri="{BB962C8B-B14F-4D97-AF65-F5344CB8AC3E}">
        <p14:creationId xmlns:p14="http://schemas.microsoft.com/office/powerpoint/2010/main" val="3424660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164">
        <p15:prstTrans prst="peelOff"/>
      </p:transition>
    </mc:Choice>
    <mc:Fallback xmlns="">
      <p:transition spd="slow" advTm="48164">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78" y="192598"/>
            <a:ext cx="8814758" cy="575154"/>
          </a:xfrm>
        </p:spPr>
        <p:txBody>
          <a:bodyPr>
            <a:normAutofit/>
          </a:bodyPr>
          <a:lstStyle/>
          <a:p>
            <a:r>
              <a:rPr lang="en-US" sz="3200" dirty="0" smtClean="0">
                <a:solidFill>
                  <a:schemeClr val="tx1"/>
                </a:solidFill>
              </a:rPr>
              <a:t>Location </a:t>
            </a:r>
            <a:r>
              <a:rPr lang="en-US" sz="2800" dirty="0" smtClean="0">
                <a:solidFill>
                  <a:schemeClr val="tx1"/>
                </a:solidFill>
              </a:rPr>
              <a:t>For</a:t>
            </a:r>
            <a:r>
              <a:rPr lang="en-US" sz="3200" dirty="0" smtClean="0">
                <a:solidFill>
                  <a:schemeClr val="tx1"/>
                </a:solidFill>
              </a:rPr>
              <a:t> Purchase</a:t>
            </a:r>
            <a:endParaRPr lang="en-IN" sz="3200"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374" y="988599"/>
            <a:ext cx="5319059" cy="3866205"/>
          </a:xfrm>
          <a:prstGeom prst="rect">
            <a:avLst/>
          </a:prstGeom>
        </p:spPr>
      </p:pic>
      <p:sp>
        <p:nvSpPr>
          <p:cNvPr id="7" name="TextBox 6"/>
          <p:cNvSpPr txBox="1"/>
          <p:nvPr/>
        </p:nvSpPr>
        <p:spPr>
          <a:xfrm>
            <a:off x="6156528" y="1442601"/>
            <a:ext cx="5676181" cy="2677656"/>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smtClean="0"/>
              <a:t>A majority of energy drink purchases, approximately 71 %, are made through two primary channels: 45% through supermarkets and 26% through online channels.</a:t>
            </a:r>
          </a:p>
          <a:p>
            <a:pPr algn="just"/>
            <a:endParaRPr lang="en-US" sz="2400" dirty="0" smtClean="0"/>
          </a:p>
          <a:p>
            <a:pPr marL="342900" indent="-342900" algn="just">
              <a:buFont typeface="Wingdings" panose="05000000000000000000" pitchFamily="2" charset="2"/>
              <a:buChar char="Ø"/>
            </a:pPr>
            <a:r>
              <a:rPr lang="en-US" sz="2400" dirty="0" smtClean="0"/>
              <a:t>Gyms account for 15% of the purchases.</a:t>
            </a:r>
            <a:endParaRPr lang="en-IN" sz="2400" dirty="0"/>
          </a:p>
        </p:txBody>
      </p:sp>
      <p:sp>
        <p:nvSpPr>
          <p:cNvPr id="8" name="TextBox 7"/>
          <p:cNvSpPr txBox="1"/>
          <p:nvPr/>
        </p:nvSpPr>
        <p:spPr>
          <a:xfrm>
            <a:off x="242978" y="5075651"/>
            <a:ext cx="11827101"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Establish strong partnerships with various supermarket chains. </a:t>
            </a:r>
          </a:p>
          <a:p>
            <a:endParaRPr lang="en-US" sz="2400" dirty="0" smtClean="0"/>
          </a:p>
          <a:p>
            <a:pPr marL="342900" indent="-342900">
              <a:buFont typeface="Wingdings" panose="05000000000000000000" pitchFamily="2" charset="2"/>
              <a:buChar char="Ø"/>
            </a:pPr>
            <a:r>
              <a:rPr lang="en-US" sz="2400" dirty="0" smtClean="0"/>
              <a:t>Have </a:t>
            </a:r>
            <a:r>
              <a:rPr lang="en-US" sz="2400" dirty="0"/>
              <a:t>robust online presence and efficient e-commerce capabilities. </a:t>
            </a:r>
          </a:p>
        </p:txBody>
      </p:sp>
    </p:spTree>
    <p:extLst>
      <p:ext uri="{BB962C8B-B14F-4D97-AF65-F5344CB8AC3E}">
        <p14:creationId xmlns:p14="http://schemas.microsoft.com/office/powerpoint/2010/main" val="1541855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424">
        <p15:prstTrans prst="peelOff"/>
      </p:transition>
    </mc:Choice>
    <mc:Fallback xmlns="">
      <p:transition spd="slow" advTm="942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2105" y="255149"/>
            <a:ext cx="9067883" cy="381839"/>
          </a:xfrm>
        </p:spPr>
        <p:txBody>
          <a:bodyPr>
            <a:noAutofit/>
          </a:bodyPr>
          <a:lstStyle/>
          <a:p>
            <a:pPr marL="571500" indent="-571500">
              <a:buFont typeface="Wingdings" panose="05000000000000000000" pitchFamily="2" charset="2"/>
              <a:buChar char="q"/>
            </a:pPr>
            <a:r>
              <a:rPr lang="en-US" sz="3600" b="1" dirty="0" smtClean="0">
                <a:solidFill>
                  <a:schemeClr val="tx1"/>
                </a:solidFill>
              </a:rPr>
              <a:t>Section 3: Marketing Channels</a:t>
            </a:r>
            <a:endParaRPr lang="en-IN" sz="3600" b="1" dirty="0">
              <a:solidFill>
                <a:schemeClr val="tx1"/>
              </a:solidFill>
            </a:endParaRPr>
          </a:p>
        </p:txBody>
      </p:sp>
      <p:sp>
        <p:nvSpPr>
          <p:cNvPr id="5" name="TextBox 4"/>
          <p:cNvSpPr txBox="1"/>
          <p:nvPr/>
        </p:nvSpPr>
        <p:spPr>
          <a:xfrm>
            <a:off x="5313146" y="3098320"/>
            <a:ext cx="6391174"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Around 45 % people have heard about our brand </a:t>
            </a:r>
            <a:r>
              <a:rPr lang="en-US" sz="2400" dirty="0" smtClean="0"/>
              <a:t>.</a:t>
            </a:r>
            <a:endParaRPr lang="en-US" sz="2400" dirty="0"/>
          </a:p>
          <a:p>
            <a:pPr marL="342900" indent="-342900">
              <a:buFont typeface="Wingdings" panose="05000000000000000000" pitchFamily="2" charset="2"/>
              <a:buChar char="Ø"/>
            </a:pPr>
            <a:endParaRPr lang="en-US" sz="24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41" y="1725623"/>
            <a:ext cx="4616972" cy="3755432"/>
          </a:xfrm>
          <a:prstGeom prst="rect">
            <a:avLst/>
          </a:prstGeom>
        </p:spPr>
      </p:pic>
    </p:spTree>
    <p:extLst>
      <p:ext uri="{BB962C8B-B14F-4D97-AF65-F5344CB8AC3E}">
        <p14:creationId xmlns:p14="http://schemas.microsoft.com/office/powerpoint/2010/main" val="1093204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4395">
        <p15:prstTrans prst="peelOff"/>
      </p:transition>
    </mc:Choice>
    <mc:Fallback xmlns="">
      <p:transition spd="slow" advTm="34395">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883" y="4547938"/>
            <a:ext cx="11579190" cy="1200329"/>
          </a:xfrm>
          <a:prstGeom prst="rect">
            <a:avLst/>
          </a:prstGeom>
          <a:noFill/>
        </p:spPr>
        <p:txBody>
          <a:bodyPr wrap="square" rtlCol="0">
            <a:spAutoFit/>
          </a:bodyPr>
          <a:lstStyle/>
          <a:p>
            <a:endParaRPr lang="en-US" sz="2400" dirty="0" smtClean="0"/>
          </a:p>
          <a:p>
            <a:pPr marL="342900" indent="-342900">
              <a:buFont typeface="Wingdings" panose="05000000000000000000" pitchFamily="2" charset="2"/>
              <a:buChar char="Ø"/>
            </a:pPr>
            <a:r>
              <a:rPr lang="en-US" sz="2400" dirty="0" smtClean="0"/>
              <a:t>Each marketing channel has equal efficiency in terms of the people that have heard about </a:t>
            </a:r>
            <a:r>
              <a:rPr lang="en-US" sz="2400" dirty="0" smtClean="0"/>
              <a:t>us.</a:t>
            </a:r>
            <a:endParaRPr lang="en-IN" sz="2400" dirty="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779" y="321900"/>
            <a:ext cx="6079713" cy="4226038"/>
          </a:xfrm>
          <a:prstGeom prst="rect">
            <a:avLst/>
          </a:prstGeom>
        </p:spPr>
      </p:pic>
    </p:spTree>
    <p:extLst>
      <p:ext uri="{BB962C8B-B14F-4D97-AF65-F5344CB8AC3E}">
        <p14:creationId xmlns:p14="http://schemas.microsoft.com/office/powerpoint/2010/main" val="2700444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1815">
        <p15:prstTrans prst="peelOff"/>
      </p:transition>
    </mc:Choice>
    <mc:Fallback xmlns="">
      <p:transition spd="slow" advTm="4181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39" y="218740"/>
            <a:ext cx="10208172" cy="696420"/>
          </a:xfrm>
        </p:spPr>
        <p:txBody>
          <a:bodyPr>
            <a:normAutofit/>
          </a:bodyPr>
          <a:lstStyle/>
          <a:p>
            <a:r>
              <a:rPr lang="en-US" sz="2800" dirty="0" smtClean="0">
                <a:solidFill>
                  <a:schemeClr val="tx1"/>
                </a:solidFill>
              </a:rPr>
              <a:t>Marketing Channels &amp; Age Groups</a:t>
            </a:r>
            <a:endParaRPr lang="en-IN" sz="2800" dirty="0">
              <a:solidFill>
                <a:schemeClr val="tx1"/>
              </a:solidFill>
            </a:endParaRPr>
          </a:p>
        </p:txBody>
      </p:sp>
      <p:sp>
        <p:nvSpPr>
          <p:cNvPr id="6" name="TextBox 5"/>
          <p:cNvSpPr txBox="1"/>
          <p:nvPr/>
        </p:nvSpPr>
        <p:spPr>
          <a:xfrm>
            <a:off x="6647486" y="1855962"/>
            <a:ext cx="5366723" cy="3416320"/>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t>O</a:t>
            </a:r>
            <a:r>
              <a:rPr lang="en-US" sz="2400" dirty="0" smtClean="0"/>
              <a:t>nline channels are a very effective means of reaching young people</a:t>
            </a:r>
          </a:p>
          <a:p>
            <a:pPr algn="just"/>
            <a:endParaRPr lang="en-US" sz="2400" dirty="0" smtClean="0"/>
          </a:p>
          <a:p>
            <a:pPr marL="342900" indent="-342900" algn="just">
              <a:buFont typeface="Wingdings" panose="05000000000000000000" pitchFamily="2" charset="2"/>
              <a:buChar char="Ø"/>
            </a:pPr>
            <a:r>
              <a:rPr lang="en-US" sz="2400" dirty="0" smtClean="0"/>
              <a:t>We should focus on this channel to market caffeine rich energy drinks .</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smtClean="0"/>
              <a:t>Organic drinks line can be promoted more on TV commercials and </a:t>
            </a:r>
            <a:r>
              <a:rPr lang="en-US" sz="2400" b="1" dirty="0" smtClean="0"/>
              <a:t>billboards near supermarkets.</a:t>
            </a:r>
            <a:endParaRPr lang="en-US"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978" t="3056" r="3418" b="2000"/>
          <a:stretch/>
        </p:blipFill>
        <p:spPr>
          <a:xfrm>
            <a:off x="160255" y="1140643"/>
            <a:ext cx="6410228" cy="4846959"/>
          </a:xfrm>
          <a:prstGeom prst="rect">
            <a:avLst/>
          </a:prstGeom>
        </p:spPr>
      </p:pic>
    </p:spTree>
    <p:extLst>
      <p:ext uri="{BB962C8B-B14F-4D97-AF65-F5344CB8AC3E}">
        <p14:creationId xmlns:p14="http://schemas.microsoft.com/office/powerpoint/2010/main" val="660862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1702">
        <p15:prstTrans prst="peelOff"/>
      </p:transition>
    </mc:Choice>
    <mc:Fallback xmlns="">
      <p:transition spd="slow" advTm="6170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05" y="249676"/>
            <a:ext cx="11771460" cy="617590"/>
          </a:xfrm>
        </p:spPr>
        <p:txBody>
          <a:bodyPr>
            <a:noAutofit/>
          </a:bodyPr>
          <a:lstStyle/>
          <a:p>
            <a:pPr marL="571500" indent="-571500">
              <a:buFont typeface="Wingdings" panose="05000000000000000000" pitchFamily="2" charset="2"/>
              <a:buChar char="q"/>
            </a:pPr>
            <a:r>
              <a:rPr lang="en-US" sz="3600" b="1" dirty="0" smtClean="0">
                <a:solidFill>
                  <a:schemeClr val="tx1"/>
                </a:solidFill>
              </a:rPr>
              <a:t>Section E: Brand Perception &amp; Experience</a:t>
            </a:r>
            <a:endParaRPr lang="en-IN" sz="3600" b="1" dirty="0">
              <a:solidFill>
                <a:schemeClr val="tx1"/>
              </a:solidFill>
            </a:endParaRPr>
          </a:p>
        </p:txBody>
      </p:sp>
      <p:sp>
        <p:nvSpPr>
          <p:cNvPr id="12" name="TextBox 11"/>
          <p:cNvSpPr txBox="1"/>
          <p:nvPr/>
        </p:nvSpPr>
        <p:spPr>
          <a:xfrm>
            <a:off x="490192" y="5185901"/>
            <a:ext cx="11283885"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60% respondents </a:t>
            </a:r>
            <a:r>
              <a:rPr lang="en-US" sz="2400" dirty="0"/>
              <a:t>hold a neutral perception towards the energy drink's name, logo, and design. </a:t>
            </a:r>
            <a:endParaRPr lang="en-US" sz="2400" dirty="0" smtClean="0"/>
          </a:p>
          <a:p>
            <a:pPr marL="342900" indent="-342900">
              <a:buFont typeface="Wingdings" panose="05000000000000000000" pitchFamily="2" charset="2"/>
              <a:buChar char="Ø"/>
            </a:pPr>
            <a:r>
              <a:rPr lang="en-US" sz="2400" dirty="0" smtClean="0"/>
              <a:t>A </a:t>
            </a:r>
            <a:r>
              <a:rPr lang="en-US" sz="2400" dirty="0"/>
              <a:t>significant portion, 23%, express a positive </a:t>
            </a:r>
            <a:r>
              <a:rPr lang="en-US" sz="2400" dirty="0" smtClean="0"/>
              <a:t>perception.</a:t>
            </a:r>
            <a:endParaRPr lang="en-IN" sz="24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546" y="1082098"/>
            <a:ext cx="5043802" cy="3739370"/>
          </a:xfrm>
          <a:prstGeom prst="rect">
            <a:avLst/>
          </a:prstGeom>
        </p:spPr>
      </p:pic>
    </p:spTree>
    <p:extLst>
      <p:ext uri="{BB962C8B-B14F-4D97-AF65-F5344CB8AC3E}">
        <p14:creationId xmlns:p14="http://schemas.microsoft.com/office/powerpoint/2010/main" val="1561653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8080">
        <p15:prstTrans prst="peelOff"/>
      </p:transition>
    </mc:Choice>
    <mc:Fallback xmlns="">
      <p:transition spd="slow" advTm="4808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89" y="268530"/>
            <a:ext cx="8833701" cy="549275"/>
          </a:xfrm>
        </p:spPr>
        <p:txBody>
          <a:bodyPr>
            <a:normAutofit/>
          </a:bodyPr>
          <a:lstStyle/>
          <a:p>
            <a:r>
              <a:rPr lang="en-US" sz="2800" dirty="0" smtClean="0">
                <a:solidFill>
                  <a:schemeClr val="tx1"/>
                </a:solidFill>
              </a:rPr>
              <a:t>Product Experience </a:t>
            </a:r>
            <a:endParaRPr lang="en-IN" sz="2800" dirty="0">
              <a:solidFill>
                <a:schemeClr val="tx1"/>
              </a:solidFill>
            </a:endParaRP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r="1524"/>
          <a:stretch/>
        </p:blipFill>
        <p:spPr>
          <a:xfrm>
            <a:off x="6518314" y="1178124"/>
            <a:ext cx="5029522" cy="2964571"/>
          </a:xfrm>
          <a:prstGeom prst="rect">
            <a:avLst/>
          </a:prstGeom>
        </p:spPr>
      </p:pic>
      <p:sp>
        <p:nvSpPr>
          <p:cNvPr id="12" name="TextBox 11"/>
          <p:cNvSpPr txBox="1"/>
          <p:nvPr/>
        </p:nvSpPr>
        <p:spPr>
          <a:xfrm>
            <a:off x="461912" y="4791362"/>
            <a:ext cx="11283885"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Out of the 45% people that have heard about our product nearly 2k of them have tried i.e. 20% of the total respondents.</a:t>
            </a:r>
          </a:p>
          <a:p>
            <a:pPr marL="342900" indent="-342900">
              <a:buFont typeface="Wingdings" panose="05000000000000000000" pitchFamily="2" charset="2"/>
              <a:buChar char="Ø"/>
            </a:pPr>
            <a:r>
              <a:rPr lang="en-US" sz="2400" dirty="0" smtClean="0"/>
              <a:t>Out of the people who have tried majority of them finds the drink good with a rating of 3 or 3+ by 75 % of the people.</a:t>
            </a:r>
            <a:endParaRPr lang="en-IN" sz="2400" dirty="0"/>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r="9829"/>
          <a:stretch/>
        </p:blipFill>
        <p:spPr>
          <a:xfrm>
            <a:off x="116558" y="1178124"/>
            <a:ext cx="5577231" cy="3108745"/>
          </a:xfrm>
          <a:prstGeom prst="rect">
            <a:avLst/>
          </a:prstGeom>
        </p:spPr>
      </p:pic>
      <p:sp>
        <p:nvSpPr>
          <p:cNvPr id="5" name="Right Arrow 4"/>
          <p:cNvSpPr/>
          <p:nvPr/>
        </p:nvSpPr>
        <p:spPr>
          <a:xfrm>
            <a:off x="3827282" y="2432115"/>
            <a:ext cx="2691031" cy="339365"/>
          </a:xfrm>
          <a:prstGeom prst="rightArrow">
            <a:avLst/>
          </a:prstGeom>
          <a:solidFill>
            <a:srgbClr val="4BA3B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1862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212">
        <p15:prstTrans prst="peelOff"/>
      </p:transition>
    </mc:Choice>
    <mc:Fallback xmlns="">
      <p:transition spd="slow" advTm="421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
                                            <p:txEl>
                                              <p:pRg st="0" end="0"/>
                                            </p:txEl>
                                          </p:spTgt>
                                        </p:tgtEl>
                                        <p:attrNameLst>
                                          <p:attrName>ppt_c</p:attrName>
                                        </p:attrNameLst>
                                      </p:cBhvr>
                                      <p:to>
                                        <a:srgbClr val="808080"/>
                                      </p:to>
                                    </p:animClr>
                                  </p:sub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9507" y="4315790"/>
            <a:ext cx="11598046"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Health concerns is a reason for 22% of the respondents for not trying.</a:t>
            </a:r>
          </a:p>
          <a:p>
            <a:endParaRPr lang="en-US" sz="2400" dirty="0" smtClean="0"/>
          </a:p>
          <a:p>
            <a:pPr marL="342900" indent="-342900">
              <a:buFont typeface="Wingdings" panose="05000000000000000000" pitchFamily="2" charset="2"/>
              <a:buChar char="Ø"/>
            </a:pPr>
            <a:r>
              <a:rPr lang="en-US" sz="2400" dirty="0" smtClean="0"/>
              <a:t>Availability is a big reason for not trying the product among informed customers (22%)</a:t>
            </a:r>
          </a:p>
          <a:p>
            <a:r>
              <a:rPr lang="en-US" sz="2400" dirty="0" smtClean="0"/>
              <a:t> </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003" t="3808" r="2840" b="3787"/>
          <a:stretch/>
        </p:blipFill>
        <p:spPr>
          <a:xfrm>
            <a:off x="2281684" y="352562"/>
            <a:ext cx="6985261" cy="3450210"/>
          </a:xfrm>
          <a:prstGeom prst="rect">
            <a:avLst/>
          </a:prstGeom>
        </p:spPr>
      </p:pic>
    </p:spTree>
    <p:extLst>
      <p:ext uri="{BB962C8B-B14F-4D97-AF65-F5344CB8AC3E}">
        <p14:creationId xmlns:p14="http://schemas.microsoft.com/office/powerpoint/2010/main" val="1053241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4432">
        <p15:prstTrans prst="peelOff"/>
      </p:transition>
    </mc:Choice>
    <mc:Fallback xmlns="">
      <p:transition spd="slow" advTm="54432">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45" y="333940"/>
            <a:ext cx="9825509" cy="526134"/>
          </a:xfrm>
        </p:spPr>
        <p:txBody>
          <a:bodyPr>
            <a:normAutofit/>
          </a:bodyPr>
          <a:lstStyle/>
          <a:p>
            <a:r>
              <a:rPr lang="en-US" sz="2800" dirty="0" smtClean="0">
                <a:solidFill>
                  <a:schemeClr val="tx1"/>
                </a:solidFill>
              </a:rPr>
              <a:t>Which cities we need to focus more?</a:t>
            </a:r>
            <a:endParaRPr lang="en-IN" sz="2800" dirty="0">
              <a:solidFill>
                <a:schemeClr val="tx1"/>
              </a:solidFill>
            </a:endParaRPr>
          </a:p>
        </p:txBody>
      </p:sp>
      <p:sp>
        <p:nvSpPr>
          <p:cNvPr id="3" name="TextBox 2"/>
          <p:cNvSpPr txBox="1"/>
          <p:nvPr/>
        </p:nvSpPr>
        <p:spPr>
          <a:xfrm>
            <a:off x="6674178" y="1395168"/>
            <a:ext cx="5231876" cy="3416320"/>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t>A</a:t>
            </a:r>
            <a:r>
              <a:rPr lang="en-US" sz="2400" dirty="0" smtClean="0"/>
              <a:t>cross </a:t>
            </a:r>
            <a:r>
              <a:rPr lang="en-US" sz="2400" dirty="0"/>
              <a:t>almost all cities, approximately 40% of the population is aware of our </a:t>
            </a:r>
            <a:r>
              <a:rPr lang="en-US" sz="2400" dirty="0" smtClean="0"/>
              <a:t>brand</a:t>
            </a:r>
          </a:p>
          <a:p>
            <a:pPr marL="285750" indent="-285750" algn="just">
              <a:buFont typeface="Wingdings" panose="05000000000000000000" pitchFamily="2" charset="2"/>
              <a:buChar char="Ø"/>
            </a:pPr>
            <a:endParaRPr lang="en-US" sz="2400" dirty="0" smtClean="0"/>
          </a:p>
          <a:p>
            <a:pPr marL="285750" indent="-285750" algn="just">
              <a:buFont typeface="Wingdings" panose="05000000000000000000" pitchFamily="2" charset="2"/>
              <a:buChar char="Ø"/>
            </a:pPr>
            <a:r>
              <a:rPr lang="en-US" sz="2400" dirty="0" smtClean="0"/>
              <a:t>Mumbai </a:t>
            </a:r>
            <a:r>
              <a:rPr lang="en-US" sz="2400" dirty="0"/>
              <a:t>and Delhi stand out with higher brand </a:t>
            </a:r>
            <a:r>
              <a:rPr lang="en-US" sz="2400" dirty="0" smtClean="0"/>
              <a:t>awareness</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sz="2400" dirty="0" smtClean="0"/>
              <a:t>Lucknow </a:t>
            </a:r>
            <a:r>
              <a:rPr lang="en-US" sz="2400" dirty="0"/>
              <a:t>also exhibits a relatively high brand </a:t>
            </a:r>
            <a:r>
              <a:rPr lang="en-US" sz="2400" dirty="0" smtClean="0"/>
              <a:t>awareness.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535" t="4342" r="5049" b="10898"/>
          <a:stretch/>
        </p:blipFill>
        <p:spPr>
          <a:xfrm>
            <a:off x="220358" y="1044139"/>
            <a:ext cx="6453820" cy="4506013"/>
          </a:xfrm>
          <a:prstGeom prst="rect">
            <a:avLst/>
          </a:prstGeom>
        </p:spPr>
      </p:pic>
      <p:sp>
        <p:nvSpPr>
          <p:cNvPr id="7" name="Rectangle 6"/>
          <p:cNvSpPr/>
          <p:nvPr/>
        </p:nvSpPr>
        <p:spPr>
          <a:xfrm>
            <a:off x="2620652" y="1743958"/>
            <a:ext cx="556183" cy="29223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837524" y="1743958"/>
            <a:ext cx="1091936" cy="29223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30222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5388">
        <p15:prstTrans prst="peelOff"/>
      </p:transition>
    </mc:Choice>
    <mc:Fallback xmlns="">
      <p:transition spd="slow" advTm="2538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94" y="273378"/>
            <a:ext cx="5684363" cy="911225"/>
          </a:xfrm>
        </p:spPr>
        <p:txBody>
          <a:bodyPr>
            <a:normAutofit fontScale="90000"/>
          </a:bodyPr>
          <a:lstStyle/>
          <a:p>
            <a:pPr marL="571500" indent="-571500">
              <a:buFont typeface="Wingdings" panose="05000000000000000000" pitchFamily="2" charset="2"/>
              <a:buChar char="q"/>
            </a:pPr>
            <a:r>
              <a:rPr lang="en-US" sz="3600" b="1" dirty="0">
                <a:solidFill>
                  <a:schemeClr val="tx1"/>
                </a:solidFill>
              </a:rPr>
              <a:t>Data and the Data Model:</a:t>
            </a:r>
            <a:endParaRPr lang="en-IN" sz="3600" b="1" dirty="0">
              <a:solidFill>
                <a:schemeClr val="tx1"/>
              </a:solidFill>
            </a:endParaRPr>
          </a:p>
        </p:txBody>
      </p:sp>
      <p:sp>
        <p:nvSpPr>
          <p:cNvPr id="3" name="Content Placeholder 2"/>
          <p:cNvSpPr>
            <a:spLocks noGrp="1"/>
          </p:cNvSpPr>
          <p:nvPr>
            <p:ph idx="1"/>
          </p:nvPr>
        </p:nvSpPr>
        <p:spPr>
          <a:xfrm>
            <a:off x="567462" y="1401418"/>
            <a:ext cx="10829544" cy="4660017"/>
          </a:xfrm>
        </p:spPr>
        <p:txBody>
          <a:bodyPr>
            <a:noAutofit/>
          </a:bodyPr>
          <a:lstStyle/>
          <a:p>
            <a:pPr marL="0" indent="0">
              <a:buNone/>
            </a:pPr>
            <a:r>
              <a:rPr lang="en-US" sz="2400" dirty="0">
                <a:solidFill>
                  <a:schemeClr val="tx1"/>
                </a:solidFill>
              </a:rPr>
              <a:t>We have survey data from 10k </a:t>
            </a:r>
            <a:r>
              <a:rPr lang="en-US" sz="2400" dirty="0" smtClean="0">
                <a:solidFill>
                  <a:schemeClr val="tx1"/>
                </a:solidFill>
              </a:rPr>
              <a:t>respondents</a:t>
            </a:r>
            <a:endParaRPr lang="en-US" sz="2400" dirty="0">
              <a:solidFill>
                <a:schemeClr val="tx1"/>
              </a:solidFill>
            </a:endParaRPr>
          </a:p>
          <a:p>
            <a:r>
              <a:rPr lang="en-US" sz="2400" dirty="0">
                <a:solidFill>
                  <a:schemeClr val="tx1"/>
                </a:solidFill>
              </a:rPr>
              <a:t>The survey </a:t>
            </a:r>
            <a:r>
              <a:rPr lang="en-US" sz="2400" dirty="0" smtClean="0">
                <a:solidFill>
                  <a:schemeClr val="tx1"/>
                </a:solidFill>
              </a:rPr>
              <a:t>includes various categories </a:t>
            </a:r>
            <a:r>
              <a:rPr lang="en-US" sz="2400" dirty="0">
                <a:solidFill>
                  <a:schemeClr val="tx1"/>
                </a:solidFill>
              </a:rPr>
              <a:t>of </a:t>
            </a:r>
            <a:r>
              <a:rPr lang="en-US" sz="2400" dirty="0" smtClean="0">
                <a:solidFill>
                  <a:schemeClr val="tx1"/>
                </a:solidFill>
              </a:rPr>
              <a:t>questions like:</a:t>
            </a:r>
            <a:endParaRPr lang="en-US" sz="2400" dirty="0">
              <a:solidFill>
                <a:schemeClr val="tx1"/>
              </a:solidFill>
            </a:endParaRPr>
          </a:p>
          <a:p>
            <a:pPr lvl="1" fontAlgn="base"/>
            <a:r>
              <a:rPr lang="en-US" dirty="0">
                <a:solidFill>
                  <a:schemeClr val="tx1"/>
                </a:solidFill>
              </a:rPr>
              <a:t>Respondents </a:t>
            </a:r>
            <a:r>
              <a:rPr lang="en-US" dirty="0" smtClean="0">
                <a:solidFill>
                  <a:schemeClr val="tx1"/>
                </a:solidFill>
              </a:rPr>
              <a:t>Demographics</a:t>
            </a:r>
          </a:p>
          <a:p>
            <a:pPr lvl="1" fontAlgn="base"/>
            <a:r>
              <a:rPr lang="en-US" dirty="0" smtClean="0">
                <a:solidFill>
                  <a:schemeClr val="tx1"/>
                </a:solidFill>
              </a:rPr>
              <a:t>Consumption </a:t>
            </a:r>
            <a:r>
              <a:rPr lang="en-US" dirty="0">
                <a:solidFill>
                  <a:schemeClr val="tx1"/>
                </a:solidFill>
              </a:rPr>
              <a:t>habits </a:t>
            </a:r>
            <a:endParaRPr lang="en-US" dirty="0" smtClean="0">
              <a:solidFill>
                <a:schemeClr val="tx1"/>
              </a:solidFill>
            </a:endParaRPr>
          </a:p>
          <a:p>
            <a:pPr lvl="1" fontAlgn="base"/>
            <a:r>
              <a:rPr lang="en-US" dirty="0" smtClean="0">
                <a:solidFill>
                  <a:schemeClr val="tx1"/>
                </a:solidFill>
              </a:rPr>
              <a:t>Awareness about our brand </a:t>
            </a:r>
            <a:r>
              <a:rPr lang="en-US" dirty="0">
                <a:solidFill>
                  <a:schemeClr val="tx1"/>
                </a:solidFill>
              </a:rPr>
              <a:t>and product experience </a:t>
            </a:r>
          </a:p>
          <a:p>
            <a:pPr lvl="1" fontAlgn="base"/>
            <a:r>
              <a:rPr lang="en-US" dirty="0">
                <a:solidFill>
                  <a:schemeClr val="tx1"/>
                </a:solidFill>
              </a:rPr>
              <a:t>W</a:t>
            </a:r>
            <a:r>
              <a:rPr lang="en-US" dirty="0" smtClean="0">
                <a:solidFill>
                  <a:schemeClr val="tx1"/>
                </a:solidFill>
              </a:rPr>
              <a:t>hich brand respondents prefer and why?</a:t>
            </a:r>
            <a:endParaRPr lang="en-US" dirty="0">
              <a:solidFill>
                <a:schemeClr val="tx1"/>
              </a:solidFill>
            </a:endParaRPr>
          </a:p>
          <a:p>
            <a:pPr lvl="1" fontAlgn="base"/>
            <a:r>
              <a:rPr lang="en-US" dirty="0" smtClean="0">
                <a:solidFill>
                  <a:schemeClr val="tx1"/>
                </a:solidFill>
              </a:rPr>
              <a:t>Ingredients , pricing and packaging they prefer.</a:t>
            </a:r>
          </a:p>
          <a:p>
            <a:pPr lvl="1" fontAlgn="base"/>
            <a:r>
              <a:rPr lang="en-US" dirty="0" smtClean="0">
                <a:solidFill>
                  <a:schemeClr val="tx1"/>
                </a:solidFill>
              </a:rPr>
              <a:t>Marketing</a:t>
            </a:r>
            <a:r>
              <a:rPr lang="en-US" dirty="0">
                <a:solidFill>
                  <a:schemeClr val="tx1"/>
                </a:solidFill>
              </a:rPr>
              <a:t> </a:t>
            </a:r>
            <a:r>
              <a:rPr lang="en-US" dirty="0" smtClean="0">
                <a:solidFill>
                  <a:schemeClr val="tx1"/>
                </a:solidFill>
              </a:rPr>
              <a:t>channels</a:t>
            </a:r>
            <a:endParaRPr lang="en-US" dirty="0">
              <a:solidFill>
                <a:schemeClr val="tx1"/>
              </a:solidFill>
            </a:endParaRPr>
          </a:p>
          <a:p>
            <a:pPr marL="0" indent="0" fontAlgn="base">
              <a:buNone/>
            </a:pPr>
            <a:r>
              <a:rPr lang="en-US" sz="2400" dirty="0" smtClean="0">
                <a:solidFill>
                  <a:schemeClr val="tx1"/>
                </a:solidFill>
              </a:rPr>
              <a:t>I have done data cleaning ,modelling and visualization in Power BI and attached a pdf file consisting of all the steps I performed.</a:t>
            </a:r>
            <a:endParaRPr lang="en-US" sz="2400" dirty="0">
              <a:solidFill>
                <a:schemeClr val="tx1"/>
              </a:solidFill>
            </a:endParaRPr>
          </a:p>
        </p:txBody>
      </p:sp>
    </p:spTree>
    <p:extLst>
      <p:ext uri="{BB962C8B-B14F-4D97-AF65-F5344CB8AC3E}">
        <p14:creationId xmlns:p14="http://schemas.microsoft.com/office/powerpoint/2010/main" val="2959631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78">
        <p15:prstTrans prst="peelOff"/>
      </p:transition>
    </mc:Choice>
    <mc:Fallback xmlns="">
      <p:transition spd="slow" advTm="57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rgbClr val="808080"/>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rgbClr val="808080"/>
                                      </p:to>
                                    </p:animClr>
                                  </p:sub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rgbClr val="808080"/>
                                      </p:to>
                                    </p:animClr>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12990" y="1027910"/>
            <a:ext cx="5279010"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In </a:t>
            </a:r>
            <a:r>
              <a:rPr lang="en-US" sz="2400" dirty="0"/>
              <a:t>Pune, a significant number of individuals have not yet tried our brand. </a:t>
            </a:r>
            <a:endParaRPr lang="en-US" sz="2400" dirty="0" smtClean="0"/>
          </a:p>
          <a:p>
            <a:endParaRPr lang="en-US" sz="2400" dirty="0" smtClean="0"/>
          </a:p>
          <a:p>
            <a:pPr marL="342900" indent="-342900">
              <a:buFont typeface="Wingdings" panose="05000000000000000000" pitchFamily="2" charset="2"/>
              <a:buChar char="Ø"/>
            </a:pPr>
            <a:r>
              <a:rPr lang="en-US" sz="2400" b="1" dirty="0"/>
              <a:t>Despite the highest brand awareness in Delhi , Mumbai and Lucknow </a:t>
            </a:r>
            <a:r>
              <a:rPr lang="en-US" sz="2400" dirty="0"/>
              <a:t>conversion to trial is comparatively low. </a:t>
            </a:r>
            <a:endParaRPr lang="en-US" sz="2400" dirty="0" smtClean="0"/>
          </a:p>
          <a:p>
            <a:endParaRPr lang="en-US" sz="2400" dirty="0"/>
          </a:p>
          <a:p>
            <a:pPr marL="342900" indent="-342900">
              <a:buFont typeface="Wingdings" panose="05000000000000000000" pitchFamily="2" charset="2"/>
              <a:buChar char="Ø"/>
            </a:pPr>
            <a:r>
              <a:rPr lang="en-US" sz="2400" dirty="0" smtClean="0"/>
              <a:t>Further investigation </a:t>
            </a:r>
            <a:r>
              <a:rPr lang="en-US" sz="2400" dirty="0"/>
              <a:t>is needed to identify potential issues related to distribution and promotions in these cities.</a:t>
            </a:r>
            <a:endParaRPr lang="en-IN" sz="2400"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1947" t="3906" r="1632" b="3073"/>
          <a:stretch/>
        </p:blipFill>
        <p:spPr>
          <a:xfrm>
            <a:off x="87719" y="1027910"/>
            <a:ext cx="6644025" cy="4420783"/>
          </a:xfrm>
        </p:spPr>
      </p:pic>
      <p:sp>
        <p:nvSpPr>
          <p:cNvPr id="6" name="Rectangle 5"/>
          <p:cNvSpPr/>
          <p:nvPr/>
        </p:nvSpPr>
        <p:spPr>
          <a:xfrm>
            <a:off x="2554664" y="1762812"/>
            <a:ext cx="617916" cy="28268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4854804" y="1762812"/>
            <a:ext cx="1809947" cy="28268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2980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3009">
        <p15:prstTrans prst="peelOff"/>
      </p:transition>
    </mc:Choice>
    <mc:Fallback xmlns="">
      <p:transition spd="slow" advTm="3300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950" y="1398115"/>
            <a:ext cx="11538408" cy="5324535"/>
          </a:xfrm>
          <a:prstGeom prst="rect">
            <a:avLst/>
          </a:prstGeom>
        </p:spPr>
        <p:txBody>
          <a:bodyPr wrap="square">
            <a:spAutoFit/>
          </a:bodyPr>
          <a:lstStyle/>
          <a:p>
            <a:r>
              <a:rPr lang="en-IN" sz="2000" dirty="0"/>
              <a:t>1. </a:t>
            </a:r>
            <a:r>
              <a:rPr lang="en-IN" sz="2000" dirty="0" smtClean="0"/>
              <a:t>Introduce Caffeine-rich </a:t>
            </a:r>
            <a:r>
              <a:rPr lang="en-IN" sz="2000" dirty="0"/>
              <a:t>Energy Drinks for Young </a:t>
            </a:r>
            <a:r>
              <a:rPr lang="en-IN" sz="2000" dirty="0" smtClean="0"/>
              <a:t>People:</a:t>
            </a:r>
            <a:endParaRPr lang="en-IN" sz="2000" dirty="0"/>
          </a:p>
          <a:p>
            <a:pPr marL="285750" indent="-285750">
              <a:buFontTx/>
              <a:buChar char="-"/>
            </a:pPr>
            <a:r>
              <a:rPr lang="en-IN" sz="2000" dirty="0" smtClean="0"/>
              <a:t>Emphasize </a:t>
            </a:r>
            <a:r>
              <a:rPr lang="en-IN" sz="2000" dirty="0"/>
              <a:t>higher caffeine content for physical or mental work without sacrificing health considerations</a:t>
            </a:r>
            <a:r>
              <a:rPr lang="en-IN" sz="2000" dirty="0" smtClean="0"/>
              <a:t>.</a:t>
            </a:r>
          </a:p>
          <a:p>
            <a:pPr marL="342900" indent="-342900">
              <a:buFontTx/>
              <a:buChar char="-"/>
            </a:pPr>
            <a:r>
              <a:rPr lang="en-IN" sz="2000" dirty="0" smtClean="0"/>
              <a:t>Address </a:t>
            </a:r>
            <a:r>
              <a:rPr lang="en-IN" sz="2000" dirty="0"/>
              <a:t>health concerns by reducing sugar content and using more natural ingredients</a:t>
            </a:r>
            <a:r>
              <a:rPr lang="en-IN" sz="2000" dirty="0" smtClean="0"/>
              <a:t>.</a:t>
            </a:r>
          </a:p>
          <a:p>
            <a:pPr marL="342900" indent="-342900">
              <a:buFontTx/>
              <a:buChar char="-"/>
            </a:pPr>
            <a:r>
              <a:rPr lang="en-US" sz="2000" dirty="0" smtClean="0"/>
              <a:t>Price it around 80-100</a:t>
            </a:r>
          </a:p>
          <a:p>
            <a:pPr marL="342900" indent="-342900">
              <a:buFontTx/>
              <a:buChar char="-"/>
            </a:pPr>
            <a:r>
              <a:rPr lang="en-US" sz="2000" dirty="0" smtClean="0"/>
              <a:t>Market it using a sports person who is also known to be health conscious like </a:t>
            </a:r>
            <a:r>
              <a:rPr lang="en-US" sz="2000" dirty="0" err="1"/>
              <a:t>V</a:t>
            </a:r>
            <a:r>
              <a:rPr lang="en-US" sz="2000" dirty="0" err="1" smtClean="0"/>
              <a:t>irat</a:t>
            </a:r>
            <a:r>
              <a:rPr lang="en-US" sz="2000" dirty="0" smtClean="0"/>
              <a:t> </a:t>
            </a:r>
            <a:r>
              <a:rPr lang="en-US" sz="2000" dirty="0" err="1" smtClean="0"/>
              <a:t>Kohli</a:t>
            </a:r>
            <a:r>
              <a:rPr lang="en-US" sz="2000" dirty="0"/>
              <a:t>.</a:t>
            </a:r>
            <a:endParaRPr lang="en-IN" sz="2000" dirty="0" smtClean="0"/>
          </a:p>
          <a:p>
            <a:endParaRPr lang="en-IN" sz="2000" dirty="0"/>
          </a:p>
          <a:p>
            <a:r>
              <a:rPr lang="en-IN" sz="2000" dirty="0"/>
              <a:t>2</a:t>
            </a:r>
            <a:r>
              <a:rPr lang="en-IN" sz="2000" dirty="0" smtClean="0"/>
              <a:t>.  </a:t>
            </a:r>
            <a:r>
              <a:rPr lang="en-IN" sz="2000" dirty="0"/>
              <a:t>Introduce an organic energy drink line with natural and organic </a:t>
            </a:r>
            <a:r>
              <a:rPr lang="en-IN" sz="2000" dirty="0" smtClean="0"/>
              <a:t>ingredients:</a:t>
            </a:r>
            <a:endParaRPr lang="en-IN" sz="2000" dirty="0"/>
          </a:p>
          <a:p>
            <a:pPr marL="342900" indent="-342900">
              <a:buFontTx/>
              <a:buChar char="-"/>
            </a:pPr>
            <a:r>
              <a:rPr lang="en-IN" sz="2000" dirty="0" smtClean="0"/>
              <a:t>Communicate </a:t>
            </a:r>
            <a:r>
              <a:rPr lang="en-IN" sz="2000" dirty="0"/>
              <a:t>organic certification and benefits to attract health-conscious consumers</a:t>
            </a:r>
            <a:r>
              <a:rPr lang="en-IN" sz="2000" dirty="0" smtClean="0"/>
              <a:t>.</a:t>
            </a:r>
          </a:p>
          <a:p>
            <a:pPr marL="342900" indent="-342900">
              <a:buFontTx/>
              <a:buChar char="-"/>
            </a:pPr>
            <a:r>
              <a:rPr lang="en-US" sz="2000" dirty="0" smtClean="0"/>
              <a:t>Price it around 130-150</a:t>
            </a:r>
          </a:p>
          <a:p>
            <a:pPr marL="342900" indent="-342900">
              <a:buFontTx/>
              <a:buChar char="-"/>
            </a:pPr>
            <a:r>
              <a:rPr lang="en-US" sz="2000" dirty="0" smtClean="0"/>
              <a:t>Market it using a </a:t>
            </a:r>
            <a:r>
              <a:rPr lang="en-US" sz="2000" dirty="0"/>
              <a:t>c</a:t>
            </a:r>
            <a:r>
              <a:rPr lang="en-US" sz="2000" dirty="0" smtClean="0"/>
              <a:t>elebrity who has more appeal to older people &amp; known to be health conscious like </a:t>
            </a:r>
            <a:r>
              <a:rPr lang="en-US" sz="2000" dirty="0" err="1" smtClean="0"/>
              <a:t>Shilpa</a:t>
            </a:r>
            <a:r>
              <a:rPr lang="en-US" sz="2000" dirty="0" smtClean="0"/>
              <a:t> Shetty.</a:t>
            </a:r>
            <a:endParaRPr lang="en-IN" sz="2000" dirty="0"/>
          </a:p>
          <a:p>
            <a:pPr marL="342900" indent="-342900">
              <a:buFontTx/>
              <a:buChar char="-"/>
            </a:pPr>
            <a:endParaRPr lang="en-IN" sz="2000" dirty="0"/>
          </a:p>
          <a:p>
            <a:r>
              <a:rPr lang="en-IN" sz="2000" dirty="0" smtClean="0"/>
              <a:t>3. </a:t>
            </a:r>
            <a:r>
              <a:rPr lang="en-IN" sz="2000" dirty="0"/>
              <a:t>Branding and Packaging:</a:t>
            </a:r>
          </a:p>
          <a:p>
            <a:r>
              <a:rPr lang="en-IN" sz="2000" dirty="0"/>
              <a:t>- Use cans for caffeine-rich energy drinks to align with the energy drink image.</a:t>
            </a:r>
          </a:p>
          <a:p>
            <a:pPr marL="285750" indent="-285750">
              <a:buFontTx/>
              <a:buChar char="-"/>
            </a:pPr>
            <a:r>
              <a:rPr lang="en-IN" sz="2000" dirty="0" smtClean="0"/>
              <a:t>Explore </a:t>
            </a:r>
            <a:r>
              <a:rPr lang="en-IN" sz="2000" dirty="0"/>
              <a:t>innovative bottle designs for organic energy drinks, emphasizing premium qualities</a:t>
            </a:r>
            <a:r>
              <a:rPr lang="en-IN" sz="2000" dirty="0" smtClean="0"/>
              <a:t>.</a:t>
            </a:r>
          </a:p>
          <a:p>
            <a:endParaRPr lang="en-IN" sz="2000" dirty="0"/>
          </a:p>
          <a:p>
            <a:endParaRPr lang="en-IN" sz="2000" dirty="0"/>
          </a:p>
        </p:txBody>
      </p:sp>
      <p:sp>
        <p:nvSpPr>
          <p:cNvPr id="3" name="Title 1"/>
          <p:cNvSpPr>
            <a:spLocks noGrp="1"/>
          </p:cNvSpPr>
          <p:nvPr>
            <p:ph type="title"/>
          </p:nvPr>
        </p:nvSpPr>
        <p:spPr>
          <a:xfrm>
            <a:off x="542481" y="355328"/>
            <a:ext cx="9402797" cy="919560"/>
          </a:xfrm>
        </p:spPr>
        <p:txBody>
          <a:bodyPr>
            <a:normAutofit/>
          </a:bodyPr>
          <a:lstStyle/>
          <a:p>
            <a:pPr marL="571500" indent="-571500">
              <a:buFont typeface="Wingdings" panose="05000000000000000000" pitchFamily="2" charset="2"/>
              <a:buChar char="q"/>
            </a:pPr>
            <a:r>
              <a:rPr lang="en-IN" sz="3600" b="1" dirty="0" smtClean="0">
                <a:solidFill>
                  <a:schemeClr val="tx1"/>
                </a:solidFill>
                <a:latin typeface="Arial Black" panose="020B0A04020102020204" pitchFamily="34" charset="0"/>
              </a:rPr>
              <a:t>5-</a:t>
            </a:r>
            <a:r>
              <a:rPr lang="en-IN" sz="3600" b="1" dirty="0" smtClean="0">
                <a:solidFill>
                  <a:schemeClr val="tx1"/>
                </a:solidFill>
              </a:rPr>
              <a:t>Point Action Plan</a:t>
            </a:r>
            <a:endParaRPr lang="en-IN" sz="3600" b="1" dirty="0">
              <a:solidFill>
                <a:schemeClr val="tx1"/>
              </a:solidFill>
            </a:endParaRPr>
          </a:p>
        </p:txBody>
      </p:sp>
    </p:spTree>
    <p:extLst>
      <p:ext uri="{BB962C8B-B14F-4D97-AF65-F5344CB8AC3E}">
        <p14:creationId xmlns:p14="http://schemas.microsoft.com/office/powerpoint/2010/main" val="3216729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997">
        <p15:prstTrans prst="peelOff"/>
      </p:transition>
    </mc:Choice>
    <mc:Fallback xmlns="">
      <p:transition spd="slow" advTm="399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808080"/>
                                      </p:to>
                                    </p:animClr>
                                  </p:sub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808080"/>
                                      </p:to>
                                    </p:animClr>
                                  </p:sub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808080"/>
                                      </p:to>
                                    </p:animClr>
                                  </p:sub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808080"/>
                                      </p:to>
                                    </p:animClr>
                                  </p:sub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6" end="6"/>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7" end="7"/>
                                            </p:txEl>
                                          </p:spTgt>
                                        </p:tgtEl>
                                        <p:attrNameLst>
                                          <p:attrName>ppt_c</p:attrName>
                                        </p:attrNameLst>
                                      </p:cBhvr>
                                      <p:to>
                                        <a:srgbClr val="808080"/>
                                      </p:to>
                                    </p:animClr>
                                  </p:sub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8" end="8"/>
                                            </p:txEl>
                                          </p:spTgt>
                                        </p:tgtEl>
                                        <p:attrNameLst>
                                          <p:attrName>ppt_c</p:attrName>
                                        </p:attrNameLst>
                                      </p:cBhvr>
                                      <p:to>
                                        <a:srgbClr val="808080"/>
                                      </p:to>
                                    </p:animClr>
                                  </p:sub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9" end="9"/>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767" y="489169"/>
            <a:ext cx="10731631" cy="5750351"/>
          </a:xfrm>
        </p:spPr>
        <p:txBody>
          <a:bodyPr>
            <a:normAutofit fontScale="92500" lnSpcReduction="10000"/>
          </a:bodyPr>
          <a:lstStyle/>
          <a:p>
            <a:pPr marL="0" indent="0">
              <a:buNone/>
            </a:pPr>
            <a:r>
              <a:rPr lang="en-IN" sz="2200" dirty="0">
                <a:solidFill>
                  <a:schemeClr val="tx1"/>
                </a:solidFill>
              </a:rPr>
              <a:t>4. Marketing and Promotion:</a:t>
            </a:r>
          </a:p>
          <a:p>
            <a:pPr marL="0" indent="0">
              <a:buNone/>
            </a:pPr>
            <a:r>
              <a:rPr lang="en-IN" sz="2200" dirty="0">
                <a:solidFill>
                  <a:schemeClr val="tx1"/>
                </a:solidFill>
              </a:rPr>
              <a:t>- Tailor marketing campaigns to reach target audiences through relevant channels.</a:t>
            </a:r>
          </a:p>
          <a:p>
            <a:pPr marL="285750" indent="-285750">
              <a:buFontTx/>
              <a:buChar char="-"/>
            </a:pPr>
            <a:r>
              <a:rPr lang="en-IN" sz="2200" dirty="0">
                <a:solidFill>
                  <a:schemeClr val="tx1"/>
                </a:solidFill>
              </a:rPr>
              <a:t>Leverage digital platforms, influencers to engage with young people.</a:t>
            </a:r>
          </a:p>
          <a:p>
            <a:pPr marL="285750" indent="-285750">
              <a:buFontTx/>
              <a:buChar char="-"/>
            </a:pPr>
            <a:r>
              <a:rPr lang="en-US" sz="2200" dirty="0" smtClean="0">
                <a:solidFill>
                  <a:schemeClr val="tx1"/>
                </a:solidFill>
              </a:rPr>
              <a:t>Use Tv </a:t>
            </a:r>
            <a:r>
              <a:rPr lang="en-US" sz="2200" dirty="0">
                <a:solidFill>
                  <a:schemeClr val="tx1"/>
                </a:solidFill>
              </a:rPr>
              <a:t>Channels &amp; Billboards to reach older audience</a:t>
            </a:r>
            <a:r>
              <a:rPr lang="en-US" sz="2200" dirty="0" smtClean="0">
                <a:solidFill>
                  <a:schemeClr val="tx1"/>
                </a:solidFill>
              </a:rPr>
              <a:t>.</a:t>
            </a:r>
            <a:endParaRPr lang="en-IN" sz="2200" dirty="0" smtClean="0">
              <a:solidFill>
                <a:schemeClr val="tx1"/>
              </a:solidFill>
            </a:endParaRPr>
          </a:p>
          <a:p>
            <a:pPr marL="0" indent="0">
              <a:buNone/>
            </a:pPr>
            <a:r>
              <a:rPr lang="en-IN" sz="2200" dirty="0" smtClean="0">
                <a:solidFill>
                  <a:schemeClr val="tx1"/>
                </a:solidFill>
              </a:rPr>
              <a:t>5</a:t>
            </a:r>
            <a:r>
              <a:rPr lang="en-IN" sz="2200" dirty="0">
                <a:solidFill>
                  <a:schemeClr val="tx1"/>
                </a:solidFill>
              </a:rPr>
              <a:t>. Focus on </a:t>
            </a:r>
            <a:r>
              <a:rPr lang="en-IN" sz="2200" dirty="0" smtClean="0">
                <a:solidFill>
                  <a:schemeClr val="tx1"/>
                </a:solidFill>
              </a:rPr>
              <a:t>marketing </a:t>
            </a:r>
            <a:r>
              <a:rPr lang="en-IN" sz="2200" dirty="0">
                <a:solidFill>
                  <a:schemeClr val="tx1"/>
                </a:solidFill>
              </a:rPr>
              <a:t>&amp; distribution </a:t>
            </a:r>
          </a:p>
          <a:p>
            <a:pPr marL="0" indent="0">
              <a:buNone/>
            </a:pPr>
            <a:r>
              <a:rPr lang="en-IN" sz="2200" dirty="0">
                <a:solidFill>
                  <a:schemeClr val="tx1"/>
                </a:solidFill>
              </a:rPr>
              <a:t>- Provide transparent information about nutritional value, caffeine content, and benefits.</a:t>
            </a:r>
          </a:p>
          <a:p>
            <a:pPr marL="0" indent="0">
              <a:buNone/>
            </a:pPr>
            <a:r>
              <a:rPr lang="en-IN" sz="2200" dirty="0">
                <a:solidFill>
                  <a:schemeClr val="tx1"/>
                </a:solidFill>
              </a:rPr>
              <a:t>- Address concerns and misconceptions about </a:t>
            </a:r>
            <a:r>
              <a:rPr lang="en-IN" sz="2200" dirty="0" smtClean="0">
                <a:solidFill>
                  <a:schemeClr val="tx1"/>
                </a:solidFill>
              </a:rPr>
              <a:t>through marketing</a:t>
            </a:r>
          </a:p>
          <a:p>
            <a:pPr marL="0" indent="0">
              <a:buNone/>
            </a:pPr>
            <a:r>
              <a:rPr lang="en-US" sz="2200" dirty="0" smtClean="0">
                <a:solidFill>
                  <a:schemeClr val="tx1"/>
                </a:solidFill>
              </a:rPr>
              <a:t>-Focus on distribution channels(supermarket chains and online)</a:t>
            </a:r>
          </a:p>
          <a:p>
            <a:pPr marL="0" indent="0">
              <a:buNone/>
            </a:pPr>
            <a:endParaRPr lang="en-US" sz="2600" dirty="0">
              <a:solidFill>
                <a:schemeClr val="tx1"/>
              </a:solidFill>
            </a:endParaRPr>
          </a:p>
          <a:p>
            <a:pPr marL="0" indent="0">
              <a:buNone/>
            </a:pPr>
            <a:r>
              <a:rPr lang="en-US" sz="2600" dirty="0" smtClean="0">
                <a:solidFill>
                  <a:schemeClr val="tx1"/>
                </a:solidFill>
              </a:rPr>
              <a:t>Implementing </a:t>
            </a:r>
            <a:r>
              <a:rPr lang="en-US" sz="2600" dirty="0">
                <a:solidFill>
                  <a:schemeClr val="tx1"/>
                </a:solidFill>
              </a:rPr>
              <a:t>these strategies will result in a substantial increase in sales and a significant expansion of our customer base. </a:t>
            </a:r>
            <a:endParaRPr lang="en-US" sz="2600" dirty="0" smtClean="0">
              <a:solidFill>
                <a:schemeClr val="tx1"/>
              </a:solidFill>
            </a:endParaRPr>
          </a:p>
          <a:p>
            <a:pPr marL="0" indent="0">
              <a:buNone/>
            </a:pPr>
            <a:r>
              <a:rPr lang="en-US" sz="2600" dirty="0" smtClean="0">
                <a:solidFill>
                  <a:schemeClr val="tx1"/>
                </a:solidFill>
              </a:rPr>
              <a:t>By </a:t>
            </a:r>
            <a:r>
              <a:rPr lang="en-US" sz="2600" dirty="0">
                <a:solidFill>
                  <a:schemeClr val="tx1"/>
                </a:solidFill>
              </a:rPr>
              <a:t>targeting </a:t>
            </a:r>
            <a:r>
              <a:rPr lang="en-US" sz="2600" dirty="0" smtClean="0">
                <a:solidFill>
                  <a:schemeClr val="tx1"/>
                </a:solidFill>
              </a:rPr>
              <a:t>health-conscious consumers with organic drinks, </a:t>
            </a:r>
            <a:r>
              <a:rPr lang="en-US" sz="2600" dirty="0">
                <a:solidFill>
                  <a:schemeClr val="tx1"/>
                </a:solidFill>
              </a:rPr>
              <a:t>we can capture market segments that have untapped potential. </a:t>
            </a:r>
            <a:endParaRPr lang="en-US" sz="2600" dirty="0" smtClean="0">
              <a:solidFill>
                <a:schemeClr val="tx1"/>
              </a:solidFill>
            </a:endParaRPr>
          </a:p>
          <a:p>
            <a:pPr marL="0" indent="0">
              <a:buNone/>
            </a:pPr>
            <a:r>
              <a:rPr lang="en-US" sz="2600" dirty="0" smtClean="0">
                <a:solidFill>
                  <a:schemeClr val="tx1"/>
                </a:solidFill>
              </a:rPr>
              <a:t>And by providing healthier alternative we </a:t>
            </a:r>
            <a:r>
              <a:rPr lang="en-US" sz="2600" dirty="0">
                <a:solidFill>
                  <a:schemeClr val="tx1"/>
                </a:solidFill>
              </a:rPr>
              <a:t>can establish a </a:t>
            </a:r>
            <a:r>
              <a:rPr lang="en-US" sz="2600" dirty="0" smtClean="0">
                <a:solidFill>
                  <a:schemeClr val="tx1"/>
                </a:solidFill>
              </a:rPr>
              <a:t>unique </a:t>
            </a:r>
            <a:r>
              <a:rPr lang="en-US" sz="2600" dirty="0">
                <a:solidFill>
                  <a:schemeClr val="tx1"/>
                </a:solidFill>
              </a:rPr>
              <a:t>position in </a:t>
            </a:r>
            <a:r>
              <a:rPr lang="en-US" sz="2600" dirty="0" smtClean="0">
                <a:solidFill>
                  <a:schemeClr val="tx1"/>
                </a:solidFill>
              </a:rPr>
              <a:t>the traditional </a:t>
            </a:r>
            <a:r>
              <a:rPr lang="en-US" sz="2600" dirty="0">
                <a:solidFill>
                  <a:schemeClr val="tx1"/>
                </a:solidFill>
              </a:rPr>
              <a:t>competitive energy drinks market</a:t>
            </a:r>
          </a:p>
        </p:txBody>
      </p:sp>
    </p:spTree>
    <p:extLst>
      <p:ext uri="{BB962C8B-B14F-4D97-AF65-F5344CB8AC3E}">
        <p14:creationId xmlns:p14="http://schemas.microsoft.com/office/powerpoint/2010/main" val="3047113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rgbClr val="808080"/>
                                      </p:to>
                                    </p:animClr>
                                  </p:sub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rgbClr val="808080"/>
                                      </p:to>
                                    </p:animClr>
                                  </p:sub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9022"/>
            <a:ext cx="12191999" cy="888640"/>
          </a:xfrm>
        </p:spPr>
        <p:txBody>
          <a:bodyPr/>
          <a:lstStyle/>
          <a:p>
            <a:pPr algn="ctr"/>
            <a:r>
              <a:rPr lang="en-US" dirty="0" smtClean="0"/>
              <a:t>Thank You !</a:t>
            </a:r>
            <a:endParaRPr lang="en-IN" dirty="0"/>
          </a:p>
        </p:txBody>
      </p:sp>
      <p:sp>
        <p:nvSpPr>
          <p:cNvPr id="4" name="TextBox 3"/>
          <p:cNvSpPr txBox="1"/>
          <p:nvPr/>
        </p:nvSpPr>
        <p:spPr>
          <a:xfrm>
            <a:off x="480767" y="4767782"/>
            <a:ext cx="958706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hlinkClick r:id="rId2"/>
              </a:rPr>
              <a:t>Photo of energy Drink</a:t>
            </a:r>
            <a:r>
              <a:rPr lang="en-US" dirty="0" smtClean="0"/>
              <a:t> from freepik.com</a:t>
            </a:r>
            <a:endParaRPr lang="en-IN" dirty="0"/>
          </a:p>
        </p:txBody>
      </p:sp>
      <p:sp>
        <p:nvSpPr>
          <p:cNvPr id="5" name="TextBox 4"/>
          <p:cNvSpPr txBox="1"/>
          <p:nvPr/>
        </p:nvSpPr>
        <p:spPr>
          <a:xfrm>
            <a:off x="480767" y="4398450"/>
            <a:ext cx="2969443" cy="369332"/>
          </a:xfrm>
          <a:prstGeom prst="rect">
            <a:avLst/>
          </a:prstGeom>
          <a:noFill/>
        </p:spPr>
        <p:txBody>
          <a:bodyPr wrap="square" rtlCol="0">
            <a:spAutoFit/>
          </a:bodyPr>
          <a:lstStyle/>
          <a:p>
            <a:r>
              <a:rPr lang="en-US" dirty="0" smtClean="0"/>
              <a:t>Attributes:</a:t>
            </a:r>
            <a:endParaRPr lang="en-IN" dirty="0"/>
          </a:p>
        </p:txBody>
      </p:sp>
    </p:spTree>
    <p:extLst>
      <p:ext uri="{BB962C8B-B14F-4D97-AF65-F5344CB8AC3E}">
        <p14:creationId xmlns:p14="http://schemas.microsoft.com/office/powerpoint/2010/main" val="1084514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11" y="289711"/>
            <a:ext cx="10515600" cy="677291"/>
          </a:xfrm>
        </p:spPr>
        <p:txBody>
          <a:bodyPr>
            <a:normAutofit/>
          </a:bodyPr>
          <a:lstStyle/>
          <a:p>
            <a:pPr marL="571500" indent="-571500">
              <a:buFont typeface="Wingdings" panose="05000000000000000000" pitchFamily="2" charset="2"/>
              <a:buChar char="q"/>
            </a:pPr>
            <a:r>
              <a:rPr lang="en-US" sz="3600" b="1" dirty="0" smtClean="0">
                <a:solidFill>
                  <a:schemeClr val="tx1"/>
                </a:solidFill>
              </a:rPr>
              <a:t>Overview </a:t>
            </a:r>
            <a:endParaRPr lang="en-IN" sz="3600" b="1" dirty="0">
              <a:solidFill>
                <a:schemeClr val="tx1"/>
              </a:solidFill>
            </a:endParaRPr>
          </a:p>
        </p:txBody>
      </p:sp>
      <p:sp>
        <p:nvSpPr>
          <p:cNvPr id="3" name="Content Placeholder 2"/>
          <p:cNvSpPr>
            <a:spLocks noGrp="1"/>
          </p:cNvSpPr>
          <p:nvPr>
            <p:ph idx="1"/>
          </p:nvPr>
        </p:nvSpPr>
        <p:spPr>
          <a:xfrm>
            <a:off x="348006" y="1376314"/>
            <a:ext cx="11493474" cy="5118753"/>
          </a:xfrm>
        </p:spPr>
        <p:txBody>
          <a:bodyPr>
            <a:noAutofit/>
          </a:bodyPr>
          <a:lstStyle/>
          <a:p>
            <a:pPr>
              <a:buFont typeface="Wingdings" panose="05000000000000000000" pitchFamily="2" charset="2"/>
              <a:buChar char="q"/>
            </a:pPr>
            <a:r>
              <a:rPr lang="en-US" sz="2400" dirty="0" smtClean="0">
                <a:solidFill>
                  <a:schemeClr val="tx1"/>
                </a:solidFill>
              </a:rPr>
              <a:t>Respondents demographics</a:t>
            </a:r>
          </a:p>
          <a:p>
            <a:pPr marL="0" indent="0">
              <a:buNone/>
            </a:pPr>
            <a:endParaRPr lang="en-US" sz="2400" dirty="0" smtClean="0">
              <a:solidFill>
                <a:schemeClr val="tx1"/>
              </a:solidFill>
            </a:endParaRPr>
          </a:p>
          <a:p>
            <a:pPr lvl="1">
              <a:buFont typeface="Wingdings" panose="05000000000000000000" pitchFamily="2" charset="2"/>
              <a:buChar char="q"/>
            </a:pPr>
            <a:r>
              <a:rPr lang="en-US" dirty="0" smtClean="0">
                <a:solidFill>
                  <a:schemeClr val="tx1"/>
                </a:solidFill>
              </a:rPr>
              <a:t>Analysis, insights &amp; Recommendation </a:t>
            </a:r>
          </a:p>
          <a:p>
            <a:pPr marL="457200" lvl="1" indent="0">
              <a:buNone/>
            </a:pPr>
            <a:endParaRPr lang="en-US" dirty="0" smtClean="0">
              <a:solidFill>
                <a:schemeClr val="tx1"/>
              </a:solidFill>
            </a:endParaRPr>
          </a:p>
          <a:p>
            <a:pPr lvl="1"/>
            <a:r>
              <a:rPr lang="en-US" dirty="0" smtClean="0">
                <a:solidFill>
                  <a:schemeClr val="tx1"/>
                </a:solidFill>
              </a:rPr>
              <a:t>Section A : The Customer (Consumption habits, reasons ,perceptions and suggestions) </a:t>
            </a:r>
            <a:endParaRPr lang="en-US" dirty="0">
              <a:solidFill>
                <a:schemeClr val="tx1"/>
              </a:solidFill>
            </a:endParaRPr>
          </a:p>
          <a:p>
            <a:pPr lvl="1"/>
            <a:r>
              <a:rPr lang="en-US" dirty="0" smtClean="0">
                <a:solidFill>
                  <a:schemeClr val="tx1"/>
                </a:solidFill>
              </a:rPr>
              <a:t>Section B: The Competition ( Reasons for competing brand preference)</a:t>
            </a:r>
          </a:p>
          <a:p>
            <a:pPr lvl="1"/>
            <a:r>
              <a:rPr lang="en-US" dirty="0" smtClean="0">
                <a:solidFill>
                  <a:schemeClr val="tx1"/>
                </a:solidFill>
              </a:rPr>
              <a:t>Section C: The pricing , packaging and distribution</a:t>
            </a:r>
          </a:p>
          <a:p>
            <a:pPr lvl="1"/>
            <a:r>
              <a:rPr lang="en-US" dirty="0" smtClean="0">
                <a:solidFill>
                  <a:schemeClr val="tx1"/>
                </a:solidFill>
              </a:rPr>
              <a:t>Section D: The Marketing (Marketing Channels &amp; Strategy)</a:t>
            </a:r>
          </a:p>
          <a:p>
            <a:pPr lvl="1"/>
            <a:r>
              <a:rPr lang="en-US" dirty="0" smtClean="0">
                <a:solidFill>
                  <a:schemeClr val="tx1"/>
                </a:solidFill>
              </a:rPr>
              <a:t>Section E: The Product(Experience, Rating , Reasons for not trying)</a:t>
            </a:r>
          </a:p>
          <a:p>
            <a:pPr marL="0" indent="0">
              <a:buNone/>
            </a:pPr>
            <a:endParaRPr lang="en-US" sz="2400" dirty="0" smtClean="0">
              <a:solidFill>
                <a:schemeClr val="tx1"/>
              </a:solidFill>
            </a:endParaRPr>
          </a:p>
          <a:p>
            <a:pPr>
              <a:buFont typeface="Wingdings" panose="05000000000000000000" pitchFamily="2" charset="2"/>
              <a:buChar char="q"/>
            </a:pPr>
            <a:r>
              <a:rPr lang="en-US" sz="2400" dirty="0">
                <a:solidFill>
                  <a:schemeClr val="tx1"/>
                </a:solidFill>
              </a:rPr>
              <a:t> </a:t>
            </a:r>
            <a:r>
              <a:rPr lang="en-US" sz="2400" b="1" dirty="0" smtClean="0">
                <a:solidFill>
                  <a:schemeClr val="tx1"/>
                </a:solidFill>
                <a:latin typeface="Arial Black" panose="020B0A04020102020204" pitchFamily="34" charset="0"/>
              </a:rPr>
              <a:t>5-</a:t>
            </a:r>
            <a:r>
              <a:rPr lang="en-US" sz="2400" b="1" dirty="0" smtClean="0">
                <a:solidFill>
                  <a:schemeClr val="tx1"/>
                </a:solidFill>
              </a:rPr>
              <a:t>Point action Plan </a:t>
            </a:r>
            <a:endParaRPr lang="en-IN" sz="2400" b="1" dirty="0">
              <a:solidFill>
                <a:schemeClr val="tx1"/>
              </a:solidFill>
            </a:endParaRPr>
          </a:p>
        </p:txBody>
      </p:sp>
    </p:spTree>
    <p:extLst>
      <p:ext uri="{BB962C8B-B14F-4D97-AF65-F5344CB8AC3E}">
        <p14:creationId xmlns:p14="http://schemas.microsoft.com/office/powerpoint/2010/main" val="2628484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77">
        <p15:prstTrans prst="peelOff"/>
      </p:transition>
    </mc:Choice>
    <mc:Fallback xmlns="">
      <p:transition spd="slow" advTm="67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iterate type="lt">
                                    <p:tmPct val="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iterate type="lt">
                                    <p:tmPct val="0"/>
                                  </p:iterate>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iterate type="lt">
                                    <p:tmPct val="0"/>
                                  </p:iterate>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iterate type="lt">
                                    <p:tmPct val="0"/>
                                  </p:iterate>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iterate type="lt">
                                    <p:tmPct val="0"/>
                                  </p:iterate>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mph" presetSubtype="0" fill="hold" nodeType="clickEffect">
                                  <p:stCondLst>
                                    <p:cond delay="0"/>
                                  </p:stCondLst>
                                  <p:iterate type="lt">
                                    <p:tmPct val="4000"/>
                                  </p:iterate>
                                  <p:childTnLst>
                                    <p:set>
                                      <p:cBhvr override="childStyle">
                                        <p:cTn id="45" dur="500" fill="hold"/>
                                        <p:tgtEl>
                                          <p:spTgt spid="3">
                                            <p:txEl>
                                              <p:pRg st="4" end="4"/>
                                            </p:txEl>
                                          </p:spTgt>
                                        </p:tgtEl>
                                        <p:attrNameLst>
                                          <p:attrName>style.color</p:attrName>
                                        </p:attrNameLst>
                                      </p:cBhvr>
                                      <p:to>
                                        <p:clrVal>
                                          <a:schemeClr val="accent2"/>
                                        </p:clrVal>
                                      </p:to>
                                    </p:set>
                                    <p:set>
                                      <p:cBhvr>
                                        <p:cTn id="46" dur="500" fill="hold"/>
                                        <p:tgtEl>
                                          <p:spTgt spid="3">
                                            <p:txEl>
                                              <p:pRg st="4" end="4"/>
                                            </p:txEl>
                                          </p:spTgt>
                                        </p:tgtEl>
                                        <p:attrNameLst>
                                          <p:attrName>fillcolor</p:attrName>
                                        </p:attrNameLst>
                                      </p:cBhvr>
                                      <p:to>
                                        <p:clrVal>
                                          <a:schemeClr val="accent2"/>
                                        </p:clrVal>
                                      </p:to>
                                    </p:set>
                                    <p:set>
                                      <p:cBhvr>
                                        <p:cTn id="47" dur="500" fill="hold"/>
                                        <p:tgtEl>
                                          <p:spTgt spid="3">
                                            <p:txEl>
                                              <p:pRg st="4" end="4"/>
                                            </p:txEl>
                                          </p:spTgt>
                                        </p:tgtEl>
                                        <p:attrNameLst>
                                          <p:attrName>fill.type</p:attrName>
                                        </p:attrNameLst>
                                      </p:cBhvr>
                                      <p:to>
                                        <p:strVal val="solid"/>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par>
                    <p:cTn id="48" fill="hold">
                      <p:stCondLst>
                        <p:cond delay="indefinite"/>
                      </p:stCondLst>
                      <p:childTnLst>
                        <p:par>
                          <p:cTn id="49" fill="hold">
                            <p:stCondLst>
                              <p:cond delay="0"/>
                            </p:stCondLst>
                            <p:childTnLst>
                              <p:par>
                                <p:cTn id="50" presetID="16" presetClass="emph" presetSubtype="0" fill="hold" nodeType="clickEffect">
                                  <p:stCondLst>
                                    <p:cond delay="0"/>
                                  </p:stCondLst>
                                  <p:iterate type="lt">
                                    <p:tmPct val="4000"/>
                                  </p:iterate>
                                  <p:childTnLst>
                                    <p:set>
                                      <p:cBhvr override="childStyle">
                                        <p:cTn id="51" dur="500" fill="hold"/>
                                        <p:tgtEl>
                                          <p:spTgt spid="3">
                                            <p:txEl>
                                              <p:pRg st="5" end="5"/>
                                            </p:txEl>
                                          </p:spTgt>
                                        </p:tgtEl>
                                        <p:attrNameLst>
                                          <p:attrName>style.color</p:attrName>
                                        </p:attrNameLst>
                                      </p:cBhvr>
                                      <p:to>
                                        <p:clrVal>
                                          <a:schemeClr val="accent2"/>
                                        </p:clrVal>
                                      </p:to>
                                    </p:set>
                                    <p:set>
                                      <p:cBhvr>
                                        <p:cTn id="52" dur="500" fill="hold"/>
                                        <p:tgtEl>
                                          <p:spTgt spid="3">
                                            <p:txEl>
                                              <p:pRg st="5" end="5"/>
                                            </p:txEl>
                                          </p:spTgt>
                                        </p:tgtEl>
                                        <p:attrNameLst>
                                          <p:attrName>fillcolor</p:attrName>
                                        </p:attrNameLst>
                                      </p:cBhvr>
                                      <p:to>
                                        <p:clrVal>
                                          <a:schemeClr val="accent2"/>
                                        </p:clrVal>
                                      </p:to>
                                    </p:set>
                                    <p:set>
                                      <p:cBhvr>
                                        <p:cTn id="53" dur="500" fill="hold"/>
                                        <p:tgtEl>
                                          <p:spTgt spid="3">
                                            <p:txEl>
                                              <p:pRg st="5" end="5"/>
                                            </p:txEl>
                                          </p:spTgt>
                                        </p:tgtEl>
                                        <p:attrNameLst>
                                          <p:attrName>fill.type</p:attrName>
                                        </p:attrNameLst>
                                      </p:cBhvr>
                                      <p:to>
                                        <p:strVal val="solid"/>
                                      </p:to>
                                    </p:set>
                                  </p:childTnLst>
                                  <p:subTnLst>
                                    <p:animClr clrSpc="rgb" dir="cw">
                                      <p:cBhvr override="childStyle">
                                        <p:cTn dur="1" fill="hold" display="0" masterRel="nextClick" afterEffect="1"/>
                                        <p:tgtEl>
                                          <p:spTgt spid="3">
                                            <p:txEl>
                                              <p:pRg st="5" end="5"/>
                                            </p:txEl>
                                          </p:spTgt>
                                        </p:tgtEl>
                                        <p:attrNameLst>
                                          <p:attrName>ppt_c</p:attrName>
                                        </p:attrNameLst>
                                      </p:cBhvr>
                                      <p:to>
                                        <a:srgbClr val="808080"/>
                                      </p:to>
                                    </p:animClr>
                                  </p:subTnLst>
                                </p:cTn>
                              </p:par>
                            </p:childTnLst>
                          </p:cTn>
                        </p:par>
                      </p:childTnLst>
                    </p:cTn>
                  </p:par>
                  <p:par>
                    <p:cTn id="54" fill="hold">
                      <p:stCondLst>
                        <p:cond delay="indefinite"/>
                      </p:stCondLst>
                      <p:childTnLst>
                        <p:par>
                          <p:cTn id="55" fill="hold">
                            <p:stCondLst>
                              <p:cond delay="0"/>
                            </p:stCondLst>
                            <p:childTnLst>
                              <p:par>
                                <p:cTn id="56" presetID="16" presetClass="emph" presetSubtype="0" fill="hold" nodeType="clickEffect">
                                  <p:stCondLst>
                                    <p:cond delay="0"/>
                                  </p:stCondLst>
                                  <p:iterate type="lt">
                                    <p:tmPct val="4000"/>
                                  </p:iterate>
                                  <p:childTnLst>
                                    <p:set>
                                      <p:cBhvr override="childStyle">
                                        <p:cTn id="57" dur="500" fill="hold"/>
                                        <p:tgtEl>
                                          <p:spTgt spid="3">
                                            <p:txEl>
                                              <p:pRg st="6" end="6"/>
                                            </p:txEl>
                                          </p:spTgt>
                                        </p:tgtEl>
                                        <p:attrNameLst>
                                          <p:attrName>style.color</p:attrName>
                                        </p:attrNameLst>
                                      </p:cBhvr>
                                      <p:to>
                                        <p:clrVal>
                                          <a:schemeClr val="accent2"/>
                                        </p:clrVal>
                                      </p:to>
                                    </p:set>
                                    <p:set>
                                      <p:cBhvr>
                                        <p:cTn id="58" dur="500" fill="hold"/>
                                        <p:tgtEl>
                                          <p:spTgt spid="3">
                                            <p:txEl>
                                              <p:pRg st="6" end="6"/>
                                            </p:txEl>
                                          </p:spTgt>
                                        </p:tgtEl>
                                        <p:attrNameLst>
                                          <p:attrName>fillcolor</p:attrName>
                                        </p:attrNameLst>
                                      </p:cBhvr>
                                      <p:to>
                                        <p:clrVal>
                                          <a:schemeClr val="accent2"/>
                                        </p:clrVal>
                                      </p:to>
                                    </p:set>
                                    <p:set>
                                      <p:cBhvr>
                                        <p:cTn id="59" dur="500" fill="hold"/>
                                        <p:tgtEl>
                                          <p:spTgt spid="3">
                                            <p:txEl>
                                              <p:pRg st="6" end="6"/>
                                            </p:txEl>
                                          </p:spTgt>
                                        </p:tgtEl>
                                        <p:attrNameLst>
                                          <p:attrName>fill.type</p:attrName>
                                        </p:attrNameLst>
                                      </p:cBhvr>
                                      <p:to>
                                        <p:strVal val="solid"/>
                                      </p:to>
                                    </p:set>
                                  </p:childTnLst>
                                  <p:subTnLst>
                                    <p:animClr clrSpc="rgb" dir="cw">
                                      <p:cBhvr override="childStyle">
                                        <p:cTn dur="1" fill="hold" display="0" masterRel="nextClick" afterEffect="1"/>
                                        <p:tgtEl>
                                          <p:spTgt spid="3">
                                            <p:txEl>
                                              <p:pRg st="6" end="6"/>
                                            </p:txEl>
                                          </p:spTgt>
                                        </p:tgtEl>
                                        <p:attrNameLst>
                                          <p:attrName>ppt_c</p:attrName>
                                        </p:attrNameLst>
                                      </p:cBhvr>
                                      <p:to>
                                        <a:srgbClr val="808080"/>
                                      </p:to>
                                    </p:animClr>
                                  </p:subTnLst>
                                </p:cTn>
                              </p:par>
                            </p:childTnLst>
                          </p:cTn>
                        </p:par>
                      </p:childTnLst>
                    </p:cTn>
                  </p:par>
                  <p:par>
                    <p:cTn id="60" fill="hold">
                      <p:stCondLst>
                        <p:cond delay="indefinite"/>
                      </p:stCondLst>
                      <p:childTnLst>
                        <p:par>
                          <p:cTn id="61" fill="hold">
                            <p:stCondLst>
                              <p:cond delay="0"/>
                            </p:stCondLst>
                            <p:childTnLst>
                              <p:par>
                                <p:cTn id="62" presetID="16" presetClass="emph" presetSubtype="0" fill="hold" nodeType="clickEffect">
                                  <p:stCondLst>
                                    <p:cond delay="0"/>
                                  </p:stCondLst>
                                  <p:iterate type="lt">
                                    <p:tmPct val="4000"/>
                                  </p:iterate>
                                  <p:childTnLst>
                                    <p:set>
                                      <p:cBhvr override="childStyle">
                                        <p:cTn id="63" dur="500" fill="hold"/>
                                        <p:tgtEl>
                                          <p:spTgt spid="3">
                                            <p:txEl>
                                              <p:pRg st="7" end="7"/>
                                            </p:txEl>
                                          </p:spTgt>
                                        </p:tgtEl>
                                        <p:attrNameLst>
                                          <p:attrName>style.color</p:attrName>
                                        </p:attrNameLst>
                                      </p:cBhvr>
                                      <p:to>
                                        <p:clrVal>
                                          <a:schemeClr val="accent2"/>
                                        </p:clrVal>
                                      </p:to>
                                    </p:set>
                                    <p:set>
                                      <p:cBhvr>
                                        <p:cTn id="64" dur="500" fill="hold"/>
                                        <p:tgtEl>
                                          <p:spTgt spid="3">
                                            <p:txEl>
                                              <p:pRg st="7" end="7"/>
                                            </p:txEl>
                                          </p:spTgt>
                                        </p:tgtEl>
                                        <p:attrNameLst>
                                          <p:attrName>fillcolor</p:attrName>
                                        </p:attrNameLst>
                                      </p:cBhvr>
                                      <p:to>
                                        <p:clrVal>
                                          <a:schemeClr val="accent2"/>
                                        </p:clrVal>
                                      </p:to>
                                    </p:set>
                                    <p:set>
                                      <p:cBhvr>
                                        <p:cTn id="65" dur="500" fill="hold"/>
                                        <p:tgtEl>
                                          <p:spTgt spid="3">
                                            <p:txEl>
                                              <p:pRg st="7" end="7"/>
                                            </p:txEl>
                                          </p:spTgt>
                                        </p:tgtEl>
                                        <p:attrNameLst>
                                          <p:attrName>fill.type</p:attrName>
                                        </p:attrNameLst>
                                      </p:cBhvr>
                                      <p:to>
                                        <p:strVal val="solid"/>
                                      </p:to>
                                    </p:set>
                                  </p:childTnLst>
                                  <p:subTnLst>
                                    <p:animClr clrSpc="rgb" dir="cw">
                                      <p:cBhvr override="childStyle">
                                        <p:cTn dur="1" fill="hold" display="0" masterRel="nextClick" afterEffect="1"/>
                                        <p:tgtEl>
                                          <p:spTgt spid="3">
                                            <p:txEl>
                                              <p:pRg st="7" end="7"/>
                                            </p:txEl>
                                          </p:spTgt>
                                        </p:tgtEl>
                                        <p:attrNameLst>
                                          <p:attrName>ppt_c</p:attrName>
                                        </p:attrNameLst>
                                      </p:cBhvr>
                                      <p:to>
                                        <a:srgbClr val="808080"/>
                                      </p:to>
                                    </p:animClr>
                                  </p:subTnLst>
                                </p:cTn>
                              </p:par>
                            </p:childTnLst>
                          </p:cTn>
                        </p:par>
                      </p:childTnLst>
                    </p:cTn>
                  </p:par>
                  <p:par>
                    <p:cTn id="66" fill="hold">
                      <p:stCondLst>
                        <p:cond delay="indefinite"/>
                      </p:stCondLst>
                      <p:childTnLst>
                        <p:par>
                          <p:cTn id="67" fill="hold">
                            <p:stCondLst>
                              <p:cond delay="0"/>
                            </p:stCondLst>
                            <p:childTnLst>
                              <p:par>
                                <p:cTn id="68" presetID="16" presetClass="emph" presetSubtype="0" fill="hold" nodeType="clickEffect">
                                  <p:stCondLst>
                                    <p:cond delay="0"/>
                                  </p:stCondLst>
                                  <p:iterate type="lt">
                                    <p:tmPct val="4000"/>
                                  </p:iterate>
                                  <p:childTnLst>
                                    <p:set>
                                      <p:cBhvr override="childStyle">
                                        <p:cTn id="69" dur="500" fill="hold"/>
                                        <p:tgtEl>
                                          <p:spTgt spid="3">
                                            <p:txEl>
                                              <p:pRg st="8" end="8"/>
                                            </p:txEl>
                                          </p:spTgt>
                                        </p:tgtEl>
                                        <p:attrNameLst>
                                          <p:attrName>style.color</p:attrName>
                                        </p:attrNameLst>
                                      </p:cBhvr>
                                      <p:to>
                                        <p:clrVal>
                                          <a:schemeClr val="accent2"/>
                                        </p:clrVal>
                                      </p:to>
                                    </p:set>
                                    <p:set>
                                      <p:cBhvr>
                                        <p:cTn id="70" dur="500" fill="hold"/>
                                        <p:tgtEl>
                                          <p:spTgt spid="3">
                                            <p:txEl>
                                              <p:pRg st="8" end="8"/>
                                            </p:txEl>
                                          </p:spTgt>
                                        </p:tgtEl>
                                        <p:attrNameLst>
                                          <p:attrName>fillcolor</p:attrName>
                                        </p:attrNameLst>
                                      </p:cBhvr>
                                      <p:to>
                                        <p:clrVal>
                                          <a:schemeClr val="accent2"/>
                                        </p:clrVal>
                                      </p:to>
                                    </p:set>
                                    <p:set>
                                      <p:cBhvr>
                                        <p:cTn id="71" dur="500" fill="hold"/>
                                        <p:tgtEl>
                                          <p:spTgt spid="3">
                                            <p:txEl>
                                              <p:pRg st="8" end="8"/>
                                            </p:txEl>
                                          </p:spTgt>
                                        </p:tgtEl>
                                        <p:attrNameLst>
                                          <p:attrName>fill.type</p:attrName>
                                        </p:attrNameLst>
                                      </p:cBhvr>
                                      <p:to>
                                        <p:strVal val="solid"/>
                                      </p:to>
                                    </p:set>
                                  </p:childTnLst>
                                  <p:subTnLst>
                                    <p:animClr clrSpc="rgb" dir="cw">
                                      <p:cBhvr override="childStyle">
                                        <p:cTn dur="1" fill="hold" display="0" masterRel="nextClick" afterEffect="1"/>
                                        <p:tgtEl>
                                          <p:spTgt spid="3">
                                            <p:txEl>
                                              <p:pRg st="8" end="8"/>
                                            </p:txEl>
                                          </p:spTgt>
                                        </p:tgtEl>
                                        <p:attrNameLst>
                                          <p:attrName>ppt_c</p:attrName>
                                        </p:attrNameLst>
                                      </p:cBhvr>
                                      <p:to>
                                        <a:srgbClr val="808080"/>
                                      </p:to>
                                    </p:animClr>
                                  </p:sub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10" end="10"/>
                                            </p:txEl>
                                          </p:spTgt>
                                        </p:tgtEl>
                                        <p:attrNameLst>
                                          <p:attrName>style.visibility</p:attrName>
                                        </p:attrNameLst>
                                      </p:cBhvr>
                                      <p:to>
                                        <p:strVal val="visible"/>
                                      </p:to>
                                    </p:set>
                                    <p:animEffect transition="in" filter="fade">
                                      <p:cBhvr>
                                        <p:cTn id="7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44" y="169684"/>
            <a:ext cx="10469880" cy="1106424"/>
          </a:xfrm>
        </p:spPr>
        <p:txBody>
          <a:bodyPr>
            <a:normAutofit/>
          </a:bodyPr>
          <a:lstStyle/>
          <a:p>
            <a:pPr marL="571500" indent="-571500">
              <a:buFont typeface="Wingdings" panose="05000000000000000000" pitchFamily="2" charset="2"/>
              <a:buChar char="q"/>
            </a:pPr>
            <a:r>
              <a:rPr lang="en-US" sz="3600" b="1" dirty="0" smtClean="0">
                <a:solidFill>
                  <a:schemeClr val="tx1"/>
                </a:solidFill>
              </a:rPr>
              <a:t>Demographics of the respondents</a:t>
            </a:r>
            <a:endParaRPr lang="en-IN" sz="3600" b="1"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76" y="1664208"/>
            <a:ext cx="6446520" cy="4800600"/>
          </a:xfrm>
          <a:prstGeom prst="rect">
            <a:avLst/>
          </a:prstGeom>
        </p:spPr>
      </p:pic>
      <p:sp>
        <p:nvSpPr>
          <p:cNvPr id="3" name="TextBox 2"/>
          <p:cNvSpPr txBox="1"/>
          <p:nvPr/>
        </p:nvSpPr>
        <p:spPr>
          <a:xfrm>
            <a:off x="6788038" y="3100291"/>
            <a:ext cx="5010912"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The majority of the survey participants are young men between the age of (15-45).</a:t>
            </a:r>
          </a:p>
        </p:txBody>
      </p:sp>
    </p:spTree>
    <p:extLst>
      <p:ext uri="{BB962C8B-B14F-4D97-AF65-F5344CB8AC3E}">
        <p14:creationId xmlns:p14="http://schemas.microsoft.com/office/powerpoint/2010/main" val="3776480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4">
        <p15:prstTrans prst="peelOff"/>
      </p:transition>
    </mc:Choice>
    <mc:Fallback xmlns="">
      <p:transition spd="slow" advTm="304">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83" y="339740"/>
            <a:ext cx="10281295" cy="453481"/>
          </a:xfrm>
        </p:spPr>
        <p:txBody>
          <a:bodyPr>
            <a:noAutofit/>
          </a:bodyPr>
          <a:lstStyle/>
          <a:p>
            <a:pPr marL="571500" indent="-571500">
              <a:buFont typeface="Wingdings" panose="05000000000000000000" pitchFamily="2" charset="2"/>
              <a:buChar char="q"/>
            </a:pPr>
            <a:r>
              <a:rPr lang="en-US" sz="3200" dirty="0" smtClean="0">
                <a:solidFill>
                  <a:schemeClr val="tx1"/>
                </a:solidFill>
              </a:rPr>
              <a:t>Section A: Lets understand </a:t>
            </a:r>
            <a:r>
              <a:rPr lang="en-US" sz="3200" b="1" dirty="0" smtClean="0">
                <a:solidFill>
                  <a:schemeClr val="tx1"/>
                </a:solidFill>
              </a:rPr>
              <a:t>The </a:t>
            </a:r>
            <a:r>
              <a:rPr lang="en-US" sz="3200" b="1" dirty="0">
                <a:solidFill>
                  <a:schemeClr val="tx1"/>
                </a:solidFill>
              </a:rPr>
              <a:t>C</a:t>
            </a:r>
            <a:r>
              <a:rPr lang="en-US" sz="3200" b="1" dirty="0" smtClean="0">
                <a:solidFill>
                  <a:schemeClr val="tx1"/>
                </a:solidFill>
              </a:rPr>
              <a:t>ustomer</a:t>
            </a:r>
            <a:endParaRPr lang="en-IN" sz="3200" b="1" dirty="0">
              <a:solidFill>
                <a:schemeClr val="tx1"/>
              </a:solidFill>
            </a:endParaRPr>
          </a:p>
        </p:txBody>
      </p:sp>
      <p:sp>
        <p:nvSpPr>
          <p:cNvPr id="3" name="Content Placeholder 2"/>
          <p:cNvSpPr>
            <a:spLocks noGrp="1"/>
          </p:cNvSpPr>
          <p:nvPr>
            <p:ph idx="1"/>
          </p:nvPr>
        </p:nvSpPr>
        <p:spPr>
          <a:xfrm>
            <a:off x="191883" y="1311797"/>
            <a:ext cx="6025897" cy="324394"/>
          </a:xfrm>
          <a:solidFill>
            <a:srgbClr val="1C6295"/>
          </a:solidFill>
        </p:spPr>
        <p:txBody>
          <a:bodyPr/>
          <a:lstStyle/>
          <a:p>
            <a:pPr marL="0" indent="0" algn="ctr">
              <a:buNone/>
            </a:pPr>
            <a:r>
              <a:rPr lang="en-US" sz="1400" b="1" dirty="0">
                <a:solidFill>
                  <a:schemeClr val="tx1"/>
                </a:solidFill>
                <a:latin typeface="+mj-lt"/>
                <a:ea typeface="+mj-ea"/>
                <a:cs typeface="+mj-cs"/>
              </a:rPr>
              <a:t>Consumption habits of different age groups</a:t>
            </a:r>
          </a:p>
          <a:p>
            <a:pPr marL="0" indent="0" algn="ctr">
              <a:buNone/>
            </a:pPr>
            <a:endParaRPr lang="en-IN" b="1"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6245"/>
          <a:stretch/>
        </p:blipFill>
        <p:spPr>
          <a:xfrm>
            <a:off x="191883" y="1636191"/>
            <a:ext cx="6025896" cy="4522904"/>
          </a:xfrm>
          <a:prstGeom prst="rect">
            <a:avLst/>
          </a:prstGeom>
        </p:spPr>
      </p:pic>
      <p:sp>
        <p:nvSpPr>
          <p:cNvPr id="4" name="TextBox 3"/>
          <p:cNvSpPr txBox="1"/>
          <p:nvPr/>
        </p:nvSpPr>
        <p:spPr>
          <a:xfrm>
            <a:off x="6217780" y="3693030"/>
            <a:ext cx="5650992" cy="1477328"/>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The consumption habits </a:t>
            </a:r>
            <a:r>
              <a:rPr lang="en-US" sz="2400" dirty="0" smtClean="0"/>
              <a:t>appears </a:t>
            </a:r>
            <a:r>
              <a:rPr lang="en-US" sz="2400" dirty="0"/>
              <a:t>to be similar across different </a:t>
            </a:r>
            <a:r>
              <a:rPr lang="en-US" sz="2400" dirty="0" smtClean="0"/>
              <a:t>age groups.</a:t>
            </a:r>
            <a:endParaRPr lang="en-IN" sz="2400" dirty="0"/>
          </a:p>
          <a:p>
            <a:pPr algn="just"/>
            <a:endParaRPr lang="en-US" sz="2400"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25632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22">
        <p15:prstTrans prst="peelOff"/>
      </p:transition>
    </mc:Choice>
    <mc:Fallback xmlns="">
      <p:transition spd="slow" advTm="722">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50" y="216750"/>
            <a:ext cx="10715588" cy="712125"/>
          </a:xfrm>
        </p:spPr>
        <p:txBody>
          <a:bodyPr>
            <a:normAutofit/>
          </a:bodyPr>
          <a:lstStyle/>
          <a:p>
            <a:r>
              <a:rPr lang="en-US" sz="2800" dirty="0" smtClean="0">
                <a:solidFill>
                  <a:schemeClr val="tx1"/>
                </a:solidFill>
              </a:rPr>
              <a:t>General Perception of energy drinks among different age groups</a:t>
            </a:r>
            <a:endParaRPr lang="en-IN" sz="2800" dirty="0">
              <a:solidFill>
                <a:schemeClr val="tx1"/>
              </a:solidFill>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 y="1285666"/>
            <a:ext cx="7166143" cy="5184997"/>
          </a:xfrm>
        </p:spPr>
      </p:pic>
      <p:sp>
        <p:nvSpPr>
          <p:cNvPr id="3" name="Rectangle 2"/>
          <p:cNvSpPr/>
          <p:nvPr/>
        </p:nvSpPr>
        <p:spPr>
          <a:xfrm>
            <a:off x="3326745" y="1999247"/>
            <a:ext cx="2395630" cy="447141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345498" y="1640062"/>
            <a:ext cx="4551426" cy="4154984"/>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smtClean="0"/>
              <a:t>People in the older age groups tend to think of energy drinks as dangerous .</a:t>
            </a:r>
          </a:p>
          <a:p>
            <a:pPr algn="just"/>
            <a:endParaRPr lang="en-US" sz="2400" dirty="0" smtClean="0"/>
          </a:p>
          <a:p>
            <a:pPr marL="342900" indent="-342900" algn="just">
              <a:buFont typeface="Wingdings" panose="05000000000000000000" pitchFamily="2" charset="2"/>
              <a:buChar char="Ø"/>
            </a:pPr>
            <a:r>
              <a:rPr lang="en-US" sz="2400" dirty="0" smtClean="0"/>
              <a:t>Maybe these people overestimated their consumption habits  OR</a:t>
            </a:r>
          </a:p>
          <a:p>
            <a:pPr algn="just"/>
            <a:endParaRPr lang="en-US" sz="2400" dirty="0" smtClean="0"/>
          </a:p>
          <a:p>
            <a:pPr marL="342900" indent="-342900" algn="just">
              <a:buFont typeface="Wingdings" panose="05000000000000000000" pitchFamily="2" charset="2"/>
              <a:buChar char="Ø"/>
            </a:pPr>
            <a:r>
              <a:rPr lang="en-US" sz="2400" dirty="0"/>
              <a:t>Even though they consume it, they may still </a:t>
            </a:r>
            <a:r>
              <a:rPr lang="en-US" sz="2400" dirty="0" smtClean="0"/>
              <a:t>recognize it as harmful.</a:t>
            </a:r>
            <a:endParaRPr lang="en-IN" sz="2400" dirty="0"/>
          </a:p>
        </p:txBody>
      </p:sp>
    </p:spTree>
    <p:extLst>
      <p:ext uri="{BB962C8B-B14F-4D97-AF65-F5344CB8AC3E}">
        <p14:creationId xmlns:p14="http://schemas.microsoft.com/office/powerpoint/2010/main" val="309339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39">
        <p15:prstTrans prst="peelOff"/>
      </p:transition>
    </mc:Choice>
    <mc:Fallback xmlns="">
      <p:transition spd="slow" advTm="639">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29346" y="112564"/>
            <a:ext cx="9922469" cy="5169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tx1"/>
                </a:solidFill>
              </a:rPr>
              <a:t>Consumption habits &amp; Perceptions among Genders</a:t>
            </a:r>
          </a:p>
          <a:p>
            <a:pPr marL="0" indent="0">
              <a:buFont typeface="Arial" panose="020B0604020202020204" pitchFamily="34" charset="0"/>
              <a:buNone/>
            </a:pPr>
            <a:endParaRPr lang="en-IN" dirty="0"/>
          </a:p>
        </p:txBody>
      </p:sp>
      <p:sp>
        <p:nvSpPr>
          <p:cNvPr id="2" name="TextBox 1"/>
          <p:cNvSpPr txBox="1"/>
          <p:nvPr/>
        </p:nvSpPr>
        <p:spPr>
          <a:xfrm>
            <a:off x="269305" y="5443335"/>
            <a:ext cx="5266255" cy="830997"/>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t>The consumption habits appear to be similar across different genders</a:t>
            </a:r>
            <a:endParaRPr lang="en-IN" sz="2400"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074" y="836635"/>
            <a:ext cx="5676087" cy="4475343"/>
          </a:xfrm>
          <a:prstGeom prst="rect">
            <a:avLst/>
          </a:prstGeom>
        </p:spPr>
      </p:pic>
      <p:sp>
        <p:nvSpPr>
          <p:cNvPr id="8" name="Rectangle 7"/>
          <p:cNvSpPr/>
          <p:nvPr/>
        </p:nvSpPr>
        <p:spPr>
          <a:xfrm>
            <a:off x="8755822" y="1478181"/>
            <a:ext cx="1381236" cy="37132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6353074" y="5331548"/>
            <a:ext cx="583053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More women (around 30%) consider energy drinks to be dangerous.</a:t>
            </a:r>
            <a:endParaRPr lang="en-IN" sz="2400"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69305" y="836635"/>
            <a:ext cx="5289756" cy="4494913"/>
          </a:xfrm>
        </p:spPr>
      </p:pic>
    </p:spTree>
    <p:extLst>
      <p:ext uri="{BB962C8B-B14F-4D97-AF65-F5344CB8AC3E}">
        <p14:creationId xmlns:p14="http://schemas.microsoft.com/office/powerpoint/2010/main" val="917547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80">
        <p15:prstTrans prst="peelOff"/>
      </p:transition>
    </mc:Choice>
    <mc:Fallback xmlns="">
      <p:transition spd="slow" advTm="98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804" y="162694"/>
            <a:ext cx="10877364" cy="575401"/>
          </a:xfrm>
        </p:spPr>
        <p:txBody>
          <a:bodyPr>
            <a:noAutofit/>
          </a:bodyPr>
          <a:lstStyle/>
          <a:p>
            <a:r>
              <a:rPr lang="en-US" sz="2800" dirty="0" smtClean="0">
                <a:solidFill>
                  <a:schemeClr val="tx1"/>
                </a:solidFill>
              </a:rPr>
              <a:t>Why do customers purchase</a:t>
            </a:r>
            <a:r>
              <a:rPr lang="en-US" sz="2800" dirty="0">
                <a:solidFill>
                  <a:schemeClr val="tx1"/>
                </a:solidFill>
              </a:rPr>
              <a:t> </a:t>
            </a:r>
            <a:r>
              <a:rPr lang="en-US" sz="2800" dirty="0" smtClean="0">
                <a:solidFill>
                  <a:schemeClr val="tx1"/>
                </a:solidFill>
              </a:rPr>
              <a:t>energy drinks?</a:t>
            </a:r>
            <a:endParaRPr lang="en-IN" sz="2800" dirty="0">
              <a:solidFill>
                <a:schemeClr val="tx1"/>
              </a:solidFill>
            </a:endParaRPr>
          </a:p>
        </p:txBody>
      </p:sp>
      <p:sp>
        <p:nvSpPr>
          <p:cNvPr id="3" name="Content Placeholder 2"/>
          <p:cNvSpPr>
            <a:spLocks noGrp="1"/>
          </p:cNvSpPr>
          <p:nvPr>
            <p:ph idx="1"/>
          </p:nvPr>
        </p:nvSpPr>
        <p:spPr>
          <a:xfrm>
            <a:off x="397556" y="5019188"/>
            <a:ext cx="11548638" cy="1447599"/>
          </a:xfrm>
        </p:spPr>
        <p:txBody>
          <a:bodyPr>
            <a:normAutofit/>
          </a:bodyPr>
          <a:lstStyle/>
          <a:p>
            <a:pPr>
              <a:buFont typeface="Wingdings" panose="05000000000000000000" pitchFamily="2" charset="2"/>
              <a:buChar char="Ø"/>
            </a:pPr>
            <a:r>
              <a:rPr lang="en-US" sz="2400" dirty="0" smtClean="0">
                <a:solidFill>
                  <a:schemeClr val="tx1"/>
                </a:solidFill>
              </a:rPr>
              <a:t>Most people( around 60%) purchase energy drinks to combat fatigue and increase their energy and focus.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0483" y="915568"/>
            <a:ext cx="5932436" cy="373389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0483" y="930347"/>
            <a:ext cx="5930901" cy="3704331"/>
          </a:xfrm>
          <a:prstGeom prst="rect">
            <a:avLst/>
          </a:prstGeom>
        </p:spPr>
      </p:pic>
    </p:spTree>
    <p:extLst>
      <p:ext uri="{BB962C8B-B14F-4D97-AF65-F5344CB8AC3E}">
        <p14:creationId xmlns:p14="http://schemas.microsoft.com/office/powerpoint/2010/main" val="2148390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06">
        <p15:prstTrans prst="peelOff"/>
      </p:transition>
    </mc:Choice>
    <mc:Fallback xmlns="">
      <p:transition spd="slow" advTm="1506">
        <p:fade/>
      </p:transition>
    </mc:Fallback>
  </mc:AlternateContent>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3903</TotalTime>
  <Words>1967</Words>
  <Application>Microsoft Office PowerPoint</Application>
  <PresentationFormat>Widescreen</PresentationFormat>
  <Paragraphs>197</Paragraphs>
  <Slides>33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Black</vt:lpstr>
      <vt:lpstr>Calibri</vt:lpstr>
      <vt:lpstr>Corbel</vt:lpstr>
      <vt:lpstr>Segoe UI</vt:lpstr>
      <vt:lpstr>Wingdings</vt:lpstr>
      <vt:lpstr>Depth</vt:lpstr>
      <vt:lpstr>PowerPoint Presentation</vt:lpstr>
      <vt:lpstr>About The Company:</vt:lpstr>
      <vt:lpstr>Data and the Data Model:</vt:lpstr>
      <vt:lpstr>Overview </vt:lpstr>
      <vt:lpstr>Demographics of the respondents</vt:lpstr>
      <vt:lpstr>Section A: Lets understand The Customer</vt:lpstr>
      <vt:lpstr>General Perception of energy drinks among different age groups</vt:lpstr>
      <vt:lpstr>PowerPoint Presentation</vt:lpstr>
      <vt:lpstr>Why do customers purchase energy drinks?</vt:lpstr>
      <vt:lpstr>Why do customers purchase energy drinks?</vt:lpstr>
      <vt:lpstr>What ingredients customer want ?</vt:lpstr>
      <vt:lpstr>Concerns &amp; Improvements Desired By Customers</vt:lpstr>
      <vt:lpstr>PowerPoint Presentation</vt:lpstr>
      <vt:lpstr>PowerPoint Presentation</vt:lpstr>
      <vt:lpstr>Key Insights </vt:lpstr>
      <vt:lpstr>PowerPoint Presentation</vt:lpstr>
      <vt:lpstr>Section 2: The Competition</vt:lpstr>
      <vt:lpstr>PowerPoint Presentation</vt:lpstr>
      <vt:lpstr>Section 3: The Pricing, Packaging &amp; Distribution</vt:lpstr>
      <vt:lpstr>PowerPoint Presentation</vt:lpstr>
      <vt:lpstr>PowerPoint Presentation</vt:lpstr>
      <vt:lpstr>Location For Purchase</vt:lpstr>
      <vt:lpstr>Section 3: Marketing Channels</vt:lpstr>
      <vt:lpstr>PowerPoint Presentation</vt:lpstr>
      <vt:lpstr>Marketing Channels &amp; Age Groups</vt:lpstr>
      <vt:lpstr>Section E: Brand Perception &amp; Experience</vt:lpstr>
      <vt:lpstr>Product Experience </vt:lpstr>
      <vt:lpstr>PowerPoint Presentation</vt:lpstr>
      <vt:lpstr>Which cities we need to focus more?</vt:lpstr>
      <vt:lpstr>PowerPoint Presentation</vt:lpstr>
      <vt:lpstr>5-Point Action Plan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Anirudh Rana</dc:creator>
  <cp:lastModifiedBy>Anirudh Rana</cp:lastModifiedBy>
  <cp:revision>217</cp:revision>
  <dcterms:created xsi:type="dcterms:W3CDTF">2023-06-29T16:31:55Z</dcterms:created>
  <dcterms:modified xsi:type="dcterms:W3CDTF">2023-07-12T09:55:01Z</dcterms:modified>
</cp:coreProperties>
</file>