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69" r:id="rId6"/>
    <p:sldId id="270" r:id="rId7"/>
    <p:sldId id="263" r:id="rId8"/>
    <p:sldId id="258" r:id="rId9"/>
    <p:sldId id="264" r:id="rId10"/>
    <p:sldId id="259" r:id="rId11"/>
    <p:sldId id="265" r:id="rId12"/>
    <p:sldId id="266" r:id="rId13"/>
    <p:sldId id="26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1/18/2023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1/18/2023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1/18/2023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1/18/2023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b="1" dirty="0">
                <a:latin typeface="Arial Black" panose="020B0A04020102020204" pitchFamily="34" charset="0"/>
              </a:rPr>
              <a:t>Financial Analysis of different States</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b="1" dirty="0"/>
              <a:t>By</a:t>
            </a:r>
          </a:p>
          <a:p>
            <a:r>
              <a:rPr lang="en-IN" dirty="0"/>
              <a:t>Ananya Rakesh</a:t>
            </a:r>
            <a:endParaRPr lang="en-US" b="1" dirty="0">
              <a:latin typeface="Arial Black" panose="020B0A04020102020204" pitchFamily="34" charset="0"/>
            </a:endParaRPr>
          </a:p>
          <a:p>
            <a:endParaRPr lang="en-US" b="1" dirty="0"/>
          </a:p>
          <a:p>
            <a:r>
              <a:rPr lang="en-US" b="1" dirty="0"/>
              <a:t>Tools used-</a:t>
            </a:r>
          </a:p>
          <a:p>
            <a:endParaRPr lang="en-US" b="1"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11" name="Picture 10">
            <a:extLst>
              <a:ext uri="{FF2B5EF4-FFF2-40B4-BE49-F238E27FC236}">
                <a16:creationId xmlns:a16="http://schemas.microsoft.com/office/drawing/2014/main" id="{A8C925D7-6CF3-4EDA-B05B-9CF40C51DFF9}"/>
              </a:ext>
            </a:extLst>
          </p:cNvPr>
          <p:cNvPicPr>
            <a:picLocks noChangeAspect="1"/>
          </p:cNvPicPr>
          <p:nvPr/>
        </p:nvPicPr>
        <p:blipFill>
          <a:blip r:embed="rId3"/>
          <a:stretch>
            <a:fillRect/>
          </a:stretch>
        </p:blipFill>
        <p:spPr>
          <a:xfrm>
            <a:off x="7839148" y="3996966"/>
            <a:ext cx="739244" cy="708232"/>
          </a:xfrm>
          <a:prstGeom prst="rect">
            <a:avLst/>
          </a:prstGeom>
        </p:spPr>
      </p:pic>
      <p:pic>
        <p:nvPicPr>
          <p:cNvPr id="13" name="Picture 12">
            <a:extLst>
              <a:ext uri="{FF2B5EF4-FFF2-40B4-BE49-F238E27FC236}">
                <a16:creationId xmlns:a16="http://schemas.microsoft.com/office/drawing/2014/main" id="{21449611-CEB5-4A62-9305-C42F08C3D2B1}"/>
              </a:ext>
            </a:extLst>
          </p:cNvPr>
          <p:cNvPicPr>
            <a:picLocks noChangeAspect="1"/>
          </p:cNvPicPr>
          <p:nvPr/>
        </p:nvPicPr>
        <p:blipFill>
          <a:blip r:embed="rId4"/>
          <a:stretch>
            <a:fillRect/>
          </a:stretch>
        </p:blipFill>
        <p:spPr>
          <a:xfrm>
            <a:off x="8720809" y="4023402"/>
            <a:ext cx="1511033" cy="567451"/>
          </a:xfrm>
          <a:prstGeom prst="rect">
            <a:avLst/>
          </a:prstGeom>
        </p:spPr>
      </p:pic>
      <p:pic>
        <p:nvPicPr>
          <p:cNvPr id="15" name="Picture 14">
            <a:extLst>
              <a:ext uri="{FF2B5EF4-FFF2-40B4-BE49-F238E27FC236}">
                <a16:creationId xmlns:a16="http://schemas.microsoft.com/office/drawing/2014/main" id="{62F00E3F-3992-45CF-81FB-1A4AFDE1168F}"/>
              </a:ext>
            </a:extLst>
          </p:cNvPr>
          <p:cNvPicPr>
            <a:picLocks noChangeAspect="1"/>
          </p:cNvPicPr>
          <p:nvPr/>
        </p:nvPicPr>
        <p:blipFill>
          <a:blip r:embed="rId5"/>
          <a:stretch>
            <a:fillRect/>
          </a:stretch>
        </p:blipFill>
        <p:spPr>
          <a:xfrm>
            <a:off x="7832517" y="4849626"/>
            <a:ext cx="1028679" cy="831583"/>
          </a:xfrm>
          <a:prstGeom prst="rect">
            <a:avLst/>
          </a:prstGeom>
        </p:spPr>
      </p:pic>
      <p:pic>
        <p:nvPicPr>
          <p:cNvPr id="22" name="Picture 21">
            <a:extLst>
              <a:ext uri="{FF2B5EF4-FFF2-40B4-BE49-F238E27FC236}">
                <a16:creationId xmlns:a16="http://schemas.microsoft.com/office/drawing/2014/main" id="{F45D5946-EDDC-46EA-8083-787D799A62AC}"/>
              </a:ext>
            </a:extLst>
          </p:cNvPr>
          <p:cNvPicPr>
            <a:picLocks noChangeAspect="1"/>
          </p:cNvPicPr>
          <p:nvPr/>
        </p:nvPicPr>
        <p:blipFill>
          <a:blip r:embed="rId6"/>
          <a:stretch>
            <a:fillRect/>
          </a:stretch>
        </p:blipFill>
        <p:spPr>
          <a:xfrm>
            <a:off x="9052706" y="4727549"/>
            <a:ext cx="1179136" cy="1179136"/>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6AB7-9CC7-4D31-A3D5-26C52257D4D1}"/>
              </a:ext>
            </a:extLst>
          </p:cNvPr>
          <p:cNvSpPr>
            <a:spLocks noGrp="1"/>
          </p:cNvSpPr>
          <p:nvPr>
            <p:ph type="title"/>
          </p:nvPr>
        </p:nvSpPr>
        <p:spPr>
          <a:xfrm>
            <a:off x="347134" y="2546506"/>
            <a:ext cx="10820399" cy="2801935"/>
          </a:xfrm>
        </p:spPr>
        <p:txBody>
          <a:bodyPr>
            <a:normAutofit fontScale="90000"/>
          </a:bodyPr>
          <a:lstStyle/>
          <a:p>
            <a:pPr algn="ctr"/>
            <a:br>
              <a:rPr lang="en-US" sz="3100" dirty="0"/>
            </a:br>
            <a:r>
              <a:rPr lang="en-US" b="1" dirty="0">
                <a:latin typeface="Comic Sans MS" panose="030F0702030302020204" pitchFamily="66" charset="0"/>
              </a:rPr>
              <a:t>Conclusion</a:t>
            </a:r>
            <a:br>
              <a:rPr lang="en-US" sz="3100" dirty="0"/>
            </a:br>
            <a:br>
              <a:rPr lang="en-US" sz="3100" dirty="0"/>
            </a:br>
            <a:r>
              <a:rPr lang="en-US" sz="3100" dirty="0">
                <a:latin typeface="Comic Sans MS" panose="030F0702030302020204" pitchFamily="66" charset="0"/>
              </a:rPr>
              <a:t>Our final understanding is that these observations these statistics are important for the government to prepare various plans for the welfare of the people. </a:t>
            </a:r>
            <a:br>
              <a:rPr lang="en-US" sz="3100" dirty="0">
                <a:latin typeface="Comic Sans MS" panose="030F0702030302020204" pitchFamily="66" charset="0"/>
              </a:rPr>
            </a:br>
            <a:r>
              <a:rPr lang="en-US" sz="3100" dirty="0">
                <a:latin typeface="Comic Sans MS" panose="030F0702030302020204" pitchFamily="66" charset="0"/>
              </a:rPr>
              <a:t>And also it is important For the Investors To know whether the Government is in loss or Profit if the government is in loss it doesn’t give any subsidies to the investors</a:t>
            </a:r>
            <a:br>
              <a:rPr lang="en-US" sz="5400" dirty="0"/>
            </a:br>
            <a:endParaRPr lang="en-IN" sz="8000" dirty="0"/>
          </a:p>
        </p:txBody>
      </p:sp>
      <p:sp>
        <p:nvSpPr>
          <p:cNvPr id="3" name="Text Placeholder 2">
            <a:extLst>
              <a:ext uri="{FF2B5EF4-FFF2-40B4-BE49-F238E27FC236}">
                <a16:creationId xmlns:a16="http://schemas.microsoft.com/office/drawing/2014/main" id="{E86B3CD2-0A41-43A8-971E-B1294AF5EDEF}"/>
              </a:ext>
            </a:extLst>
          </p:cNvPr>
          <p:cNvSpPr>
            <a:spLocks noGrp="1"/>
          </p:cNvSpPr>
          <p:nvPr>
            <p:ph type="body" idx="1"/>
          </p:nvPr>
        </p:nvSpPr>
        <p:spPr/>
        <p:txBody>
          <a:bodyPr>
            <a:normAutofit/>
          </a:bodyPr>
          <a:lstStyle/>
          <a:p>
            <a:r>
              <a:rPr lang="en-US" dirty="0"/>
              <a:t>     </a:t>
            </a:r>
            <a:endParaRPr lang="en-IN" dirty="0"/>
          </a:p>
        </p:txBody>
      </p:sp>
    </p:spTree>
    <p:extLst>
      <p:ext uri="{BB962C8B-B14F-4D97-AF65-F5344CB8AC3E}">
        <p14:creationId xmlns:p14="http://schemas.microsoft.com/office/powerpoint/2010/main" val="264964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6AB7-9CC7-4D31-A3D5-26C52257D4D1}"/>
              </a:ext>
            </a:extLst>
          </p:cNvPr>
          <p:cNvSpPr>
            <a:spLocks noGrp="1"/>
          </p:cNvSpPr>
          <p:nvPr>
            <p:ph type="title"/>
          </p:nvPr>
        </p:nvSpPr>
        <p:spPr/>
        <p:txBody>
          <a:bodyPr>
            <a:normAutofit/>
          </a:bodyPr>
          <a:lstStyle/>
          <a:p>
            <a:pPr algn="ctr"/>
            <a:r>
              <a:rPr lang="en-US" sz="8000" b="1" dirty="0"/>
              <a:t>Thank you </a:t>
            </a:r>
            <a:br>
              <a:rPr lang="en-US" sz="8000" b="1" dirty="0"/>
            </a:br>
            <a:r>
              <a:rPr lang="en-US" sz="8000" b="1" dirty="0"/>
              <a:t>Everyone </a:t>
            </a:r>
            <a:endParaRPr lang="en-IN" sz="8000" b="1" dirty="0"/>
          </a:p>
        </p:txBody>
      </p:sp>
      <p:sp>
        <p:nvSpPr>
          <p:cNvPr id="3" name="Text Placeholder 2">
            <a:extLst>
              <a:ext uri="{FF2B5EF4-FFF2-40B4-BE49-F238E27FC236}">
                <a16:creationId xmlns:a16="http://schemas.microsoft.com/office/drawing/2014/main" id="{E86B3CD2-0A41-43A8-971E-B1294AF5EDEF}"/>
              </a:ext>
            </a:extLst>
          </p:cNvPr>
          <p:cNvSpPr>
            <a:spLocks noGrp="1"/>
          </p:cNvSpPr>
          <p:nvPr>
            <p:ph type="body" idx="1"/>
          </p:nvPr>
        </p:nvSpPr>
        <p:spPr/>
        <p:txBody>
          <a:bodyPr>
            <a:normAutofit/>
          </a:bodyPr>
          <a:lstStyle/>
          <a:p>
            <a:r>
              <a:rPr lang="en-US" dirty="0"/>
              <a:t>    </a:t>
            </a:r>
            <a:endParaRPr lang="en-IN" dirty="0"/>
          </a:p>
        </p:txBody>
      </p:sp>
    </p:spTree>
    <p:extLst>
      <p:ext uri="{BB962C8B-B14F-4D97-AF65-F5344CB8AC3E}">
        <p14:creationId xmlns:p14="http://schemas.microsoft.com/office/powerpoint/2010/main" val="379874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186A0-FBC4-45B7-864B-F08DA94608DC}"/>
              </a:ext>
            </a:extLst>
          </p:cNvPr>
          <p:cNvSpPr>
            <a:spLocks noGrp="1"/>
          </p:cNvSpPr>
          <p:nvPr>
            <p:ph type="title"/>
          </p:nvPr>
        </p:nvSpPr>
        <p:spPr>
          <a:xfrm>
            <a:off x="1169417" y="803834"/>
            <a:ext cx="8610599" cy="1303867"/>
          </a:xfrm>
        </p:spPr>
        <p:txBody>
          <a:bodyPr/>
          <a:lstStyle/>
          <a:p>
            <a:pPr algn="ctr"/>
            <a:r>
              <a:rPr lang="en-US" b="1" dirty="0" err="1">
                <a:latin typeface="Comic Sans MS" panose="030F0702030302020204" pitchFamily="66" charset="0"/>
              </a:rPr>
              <a:t>IMPortant</a:t>
            </a:r>
            <a:r>
              <a:rPr lang="en-US" b="1" dirty="0">
                <a:latin typeface="Comic Sans MS" panose="030F0702030302020204" pitchFamily="66" charset="0"/>
              </a:rPr>
              <a:t> </a:t>
            </a:r>
            <a:r>
              <a:rPr lang="en-US" b="1" dirty="0" err="1">
                <a:latin typeface="Comic Sans MS" panose="030F0702030302020204" pitchFamily="66" charset="0"/>
              </a:rPr>
              <a:t>FinanciAl</a:t>
            </a:r>
            <a:r>
              <a:rPr lang="en-US" b="1" dirty="0">
                <a:latin typeface="Comic Sans MS" panose="030F0702030302020204" pitchFamily="66" charset="0"/>
              </a:rPr>
              <a:t> </a:t>
            </a:r>
            <a:r>
              <a:rPr lang="en-US" b="1" dirty="0" err="1">
                <a:latin typeface="Comic Sans MS" panose="030F0702030302020204" pitchFamily="66" charset="0"/>
              </a:rPr>
              <a:t>TerMs</a:t>
            </a:r>
            <a:endParaRPr lang="en-IN" b="1" dirty="0">
              <a:latin typeface="Comic Sans MS" panose="030F0702030302020204" pitchFamily="66" charset="0"/>
            </a:endParaRPr>
          </a:p>
        </p:txBody>
      </p:sp>
      <p:sp>
        <p:nvSpPr>
          <p:cNvPr id="5" name="Text Placeholder 4">
            <a:extLst>
              <a:ext uri="{FF2B5EF4-FFF2-40B4-BE49-F238E27FC236}">
                <a16:creationId xmlns:a16="http://schemas.microsoft.com/office/drawing/2014/main" id="{DBE7C992-6B8C-47D8-BE20-BAF1010B7A1A}"/>
              </a:ext>
            </a:extLst>
          </p:cNvPr>
          <p:cNvSpPr>
            <a:spLocks noGrp="1"/>
          </p:cNvSpPr>
          <p:nvPr>
            <p:ph type="body" idx="1"/>
          </p:nvPr>
        </p:nvSpPr>
        <p:spPr/>
        <p:txBody>
          <a:bodyPr/>
          <a:lstStyle/>
          <a:p>
            <a:r>
              <a:rPr lang="en-US" b="1" dirty="0">
                <a:latin typeface="Comic Sans MS" panose="030F0702030302020204" pitchFamily="66" charset="0"/>
              </a:rPr>
              <a:t>Expenditures</a:t>
            </a:r>
            <a:endParaRPr lang="en-IN" b="1" dirty="0">
              <a:latin typeface="Comic Sans MS" panose="030F0702030302020204" pitchFamily="66" charset="0"/>
            </a:endParaRPr>
          </a:p>
        </p:txBody>
      </p:sp>
      <p:sp>
        <p:nvSpPr>
          <p:cNvPr id="8" name="Text Placeholder 7">
            <a:extLst>
              <a:ext uri="{FF2B5EF4-FFF2-40B4-BE49-F238E27FC236}">
                <a16:creationId xmlns:a16="http://schemas.microsoft.com/office/drawing/2014/main" id="{DE60B3B9-A00A-43C8-99EA-C6CAC16F3575}"/>
              </a:ext>
            </a:extLst>
          </p:cNvPr>
          <p:cNvSpPr>
            <a:spLocks noGrp="1"/>
          </p:cNvSpPr>
          <p:nvPr>
            <p:ph type="body" sz="half" idx="15"/>
          </p:nvPr>
        </p:nvSpPr>
        <p:spPr/>
        <p:txBody>
          <a:bodyPr/>
          <a:lstStyle/>
          <a:p>
            <a:r>
              <a:rPr lang="en-US" sz="1600" b="1" dirty="0"/>
              <a:t>Revenue Expenditure </a:t>
            </a:r>
            <a:r>
              <a:rPr lang="en-US" dirty="0"/>
              <a:t>– That government expenditure does not lead to the creation of fixed assets called revenue Expenditure.</a:t>
            </a:r>
          </a:p>
          <a:p>
            <a:r>
              <a:rPr lang="en-US" sz="1600" b="1" dirty="0"/>
              <a:t>Capital Expenditure </a:t>
            </a:r>
            <a:r>
              <a:rPr lang="en-US" dirty="0"/>
              <a:t>– The money spent by the government on the various development  activities</a:t>
            </a:r>
          </a:p>
          <a:p>
            <a:r>
              <a:rPr lang="en-IN" sz="1600" b="1" dirty="0"/>
              <a:t>Aggregate Expenditure </a:t>
            </a:r>
            <a:r>
              <a:rPr lang="en-IN" dirty="0"/>
              <a:t>– Expenditure  made by  the government in the economy</a:t>
            </a:r>
          </a:p>
          <a:p>
            <a:r>
              <a:rPr lang="en-IN" sz="1600" b="1" dirty="0"/>
              <a:t>Social Sector Expenditure- </a:t>
            </a:r>
            <a:r>
              <a:rPr lang="en-IN" sz="1600" dirty="0"/>
              <a:t>the expending of the government on the welfare of the people</a:t>
            </a:r>
            <a:endParaRPr lang="en-US" sz="1600" b="1" dirty="0"/>
          </a:p>
        </p:txBody>
      </p:sp>
      <p:sp>
        <p:nvSpPr>
          <p:cNvPr id="6" name="Text Placeholder 5">
            <a:extLst>
              <a:ext uri="{FF2B5EF4-FFF2-40B4-BE49-F238E27FC236}">
                <a16:creationId xmlns:a16="http://schemas.microsoft.com/office/drawing/2014/main" id="{364DB1CD-5A49-4FC4-984D-BDA025EFC6D5}"/>
              </a:ext>
            </a:extLst>
          </p:cNvPr>
          <p:cNvSpPr>
            <a:spLocks noGrp="1"/>
          </p:cNvSpPr>
          <p:nvPr>
            <p:ph type="body" sz="quarter" idx="3"/>
          </p:nvPr>
        </p:nvSpPr>
        <p:spPr/>
        <p:txBody>
          <a:bodyPr/>
          <a:lstStyle/>
          <a:p>
            <a:r>
              <a:rPr lang="en-US" b="1" dirty="0">
                <a:latin typeface="Comic Sans MS" panose="030F0702030302020204" pitchFamily="66" charset="0"/>
              </a:rPr>
              <a:t>Deficits &amp; GDP</a:t>
            </a:r>
            <a:endParaRPr lang="en-IN" b="1" dirty="0">
              <a:latin typeface="Comic Sans MS" panose="030F0702030302020204" pitchFamily="66" charset="0"/>
            </a:endParaRPr>
          </a:p>
        </p:txBody>
      </p:sp>
      <p:sp>
        <p:nvSpPr>
          <p:cNvPr id="9" name="Text Placeholder 8">
            <a:extLst>
              <a:ext uri="{FF2B5EF4-FFF2-40B4-BE49-F238E27FC236}">
                <a16:creationId xmlns:a16="http://schemas.microsoft.com/office/drawing/2014/main" id="{9702B530-1179-44D1-B62C-87649A11EFDB}"/>
              </a:ext>
            </a:extLst>
          </p:cNvPr>
          <p:cNvSpPr>
            <a:spLocks noGrp="1"/>
          </p:cNvSpPr>
          <p:nvPr>
            <p:ph type="body" sz="half" idx="16"/>
          </p:nvPr>
        </p:nvSpPr>
        <p:spPr/>
        <p:txBody>
          <a:bodyPr/>
          <a:lstStyle/>
          <a:p>
            <a:r>
              <a:rPr lang="en-US" sz="1600" b="1" dirty="0"/>
              <a:t>Revenue Deficit - it </a:t>
            </a:r>
            <a:r>
              <a:rPr lang="en-US" dirty="0"/>
              <a:t>is the excess of its total revenue expenditure to its total </a:t>
            </a:r>
            <a:r>
              <a:rPr lang="en-IN" dirty="0"/>
              <a:t>revenue receipts.</a:t>
            </a:r>
          </a:p>
          <a:p>
            <a:r>
              <a:rPr lang="en-IN" sz="1600" b="1" dirty="0"/>
              <a:t>Gross Fiscal Deficit </a:t>
            </a:r>
            <a:r>
              <a:rPr lang="en-IN" dirty="0"/>
              <a:t>– The Excess of total (Revenue &amp; Capital) expenditure over total rev &amp; cap)receipts excluding borrowing is called a fiscal deficit.</a:t>
            </a:r>
          </a:p>
          <a:p>
            <a:r>
              <a:rPr lang="en-US" sz="1600" b="1" dirty="0"/>
              <a:t>GDP(Gross Domestic </a:t>
            </a:r>
            <a:r>
              <a:rPr lang="en-US" sz="1600" dirty="0"/>
              <a:t>Product)Goods and Services which are created inside the boundary of the State</a:t>
            </a:r>
          </a:p>
          <a:p>
            <a:endParaRPr lang="en-US" sz="1600" b="1" dirty="0"/>
          </a:p>
        </p:txBody>
      </p:sp>
      <p:sp>
        <p:nvSpPr>
          <p:cNvPr id="7" name="Text Placeholder 6">
            <a:extLst>
              <a:ext uri="{FF2B5EF4-FFF2-40B4-BE49-F238E27FC236}">
                <a16:creationId xmlns:a16="http://schemas.microsoft.com/office/drawing/2014/main" id="{1AF97CB4-A5BC-47CC-8E48-C664B432D52D}"/>
              </a:ext>
            </a:extLst>
          </p:cNvPr>
          <p:cNvSpPr>
            <a:spLocks noGrp="1"/>
          </p:cNvSpPr>
          <p:nvPr>
            <p:ph type="body" sz="quarter" idx="13"/>
          </p:nvPr>
        </p:nvSpPr>
        <p:spPr/>
        <p:txBody>
          <a:bodyPr/>
          <a:lstStyle/>
          <a:p>
            <a:r>
              <a:rPr lang="en-US" b="1" dirty="0">
                <a:latin typeface="Comic Sans MS" panose="030F0702030302020204" pitchFamily="66" charset="0"/>
              </a:rPr>
              <a:t>Taxes</a:t>
            </a:r>
            <a:endParaRPr lang="en-IN" b="1" dirty="0">
              <a:latin typeface="Comic Sans MS" panose="030F0702030302020204" pitchFamily="66" charset="0"/>
            </a:endParaRPr>
          </a:p>
        </p:txBody>
      </p:sp>
      <p:sp>
        <p:nvSpPr>
          <p:cNvPr id="10" name="Text Placeholder 9">
            <a:extLst>
              <a:ext uri="{FF2B5EF4-FFF2-40B4-BE49-F238E27FC236}">
                <a16:creationId xmlns:a16="http://schemas.microsoft.com/office/drawing/2014/main" id="{A53B708B-0F7A-4C31-BE80-0A075FCDED43}"/>
              </a:ext>
            </a:extLst>
          </p:cNvPr>
          <p:cNvSpPr>
            <a:spLocks noGrp="1"/>
          </p:cNvSpPr>
          <p:nvPr>
            <p:ph type="body" sz="half" idx="17"/>
          </p:nvPr>
        </p:nvSpPr>
        <p:spPr/>
        <p:txBody>
          <a:bodyPr/>
          <a:lstStyle/>
          <a:p>
            <a:r>
              <a:rPr lang="en-US" b="1" dirty="0"/>
              <a:t>Own Tax Revenue – it is the collection of taxes that are collected by states.</a:t>
            </a:r>
            <a:endParaRPr lang="en-IN" b="1" dirty="0"/>
          </a:p>
        </p:txBody>
      </p:sp>
    </p:spTree>
    <p:extLst>
      <p:ext uri="{BB962C8B-B14F-4D97-AF65-F5344CB8AC3E}">
        <p14:creationId xmlns:p14="http://schemas.microsoft.com/office/powerpoint/2010/main" val="352072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283F39-66E0-45B0-B2A6-F914A58EB9B3}"/>
              </a:ext>
            </a:extLst>
          </p:cNvPr>
          <p:cNvSpPr>
            <a:spLocks noGrp="1"/>
          </p:cNvSpPr>
          <p:nvPr>
            <p:ph type="title"/>
          </p:nvPr>
        </p:nvSpPr>
        <p:spPr/>
        <p:txBody>
          <a:bodyPr>
            <a:normAutofit fontScale="90000"/>
          </a:bodyPr>
          <a:lstStyle/>
          <a:p>
            <a:pPr algn="ctr"/>
            <a:r>
              <a:rPr lang="en-US" sz="4900" dirty="0">
                <a:latin typeface="Comic Sans MS" panose="030F0702030302020204" pitchFamily="66" charset="0"/>
              </a:rPr>
              <a:t>Problem </a:t>
            </a:r>
            <a:r>
              <a:rPr lang="en-US" sz="4900" dirty="0" err="1">
                <a:latin typeface="Comic Sans MS" panose="030F0702030302020204" pitchFamily="66" charset="0"/>
              </a:rPr>
              <a:t>STATEmENT</a:t>
            </a:r>
            <a:br>
              <a:rPr lang="en-US" dirty="0">
                <a:latin typeface="Comic Sans MS" panose="030F0702030302020204" pitchFamily="66" charset="0"/>
              </a:rPr>
            </a:br>
            <a:br>
              <a:rPr lang="en-US" dirty="0">
                <a:latin typeface="Comic Sans MS" panose="030F0702030302020204" pitchFamily="66" charset="0"/>
              </a:rPr>
            </a:br>
            <a:r>
              <a:rPr lang="en-US" sz="3600" dirty="0" err="1">
                <a:latin typeface="Comic Sans MS" panose="030F0702030302020204" pitchFamily="66" charset="0"/>
              </a:rPr>
              <a:t>AnAlyse</a:t>
            </a:r>
            <a:r>
              <a:rPr lang="en-US" sz="3600" dirty="0">
                <a:latin typeface="Comic Sans MS" panose="030F0702030302020204" pitchFamily="66" charset="0"/>
              </a:rPr>
              <a:t> the Financial Statistics of the States On the basis of a 5-year Interval and Find out some important information And KPIs From it</a:t>
            </a:r>
            <a:endParaRPr lang="en-IN" sz="3600" dirty="0">
              <a:latin typeface="Comic Sans MS" panose="030F0702030302020204" pitchFamily="66" charset="0"/>
            </a:endParaRPr>
          </a:p>
        </p:txBody>
      </p:sp>
      <p:sp>
        <p:nvSpPr>
          <p:cNvPr id="10" name="Text Placeholder 9">
            <a:extLst>
              <a:ext uri="{FF2B5EF4-FFF2-40B4-BE49-F238E27FC236}">
                <a16:creationId xmlns:a16="http://schemas.microsoft.com/office/drawing/2014/main" id="{982D96CF-7076-4AE2-8B5B-91D342FCECEE}"/>
              </a:ext>
            </a:extLst>
          </p:cNvPr>
          <p:cNvSpPr>
            <a:spLocks noGrp="1"/>
          </p:cNvSpPr>
          <p:nvPr>
            <p:ph type="body" idx="1"/>
          </p:nvPr>
        </p:nvSpPr>
        <p:spPr/>
        <p:txBody>
          <a:bodyPr/>
          <a:lstStyle/>
          <a:p>
            <a:endParaRPr lang="en-IN" dirty="0"/>
          </a:p>
        </p:txBody>
      </p:sp>
      <p:pic>
        <p:nvPicPr>
          <p:cNvPr id="12" name="Picture 11">
            <a:extLst>
              <a:ext uri="{FF2B5EF4-FFF2-40B4-BE49-F238E27FC236}">
                <a16:creationId xmlns:a16="http://schemas.microsoft.com/office/drawing/2014/main" id="{4B748044-2156-457F-9A9C-08AF31216CEB}"/>
              </a:ext>
            </a:extLst>
          </p:cNvPr>
          <p:cNvPicPr>
            <a:picLocks noChangeAspect="1"/>
          </p:cNvPicPr>
          <p:nvPr/>
        </p:nvPicPr>
        <p:blipFill>
          <a:blip r:embed="rId2"/>
          <a:stretch>
            <a:fillRect/>
          </a:stretch>
        </p:blipFill>
        <p:spPr>
          <a:xfrm>
            <a:off x="4505226" y="3429000"/>
            <a:ext cx="3337874" cy="3337874"/>
          </a:xfrm>
          <a:prstGeom prst="rect">
            <a:avLst/>
          </a:prstGeom>
        </p:spPr>
      </p:pic>
    </p:spTree>
    <p:extLst>
      <p:ext uri="{BB962C8B-B14F-4D97-AF65-F5344CB8AC3E}">
        <p14:creationId xmlns:p14="http://schemas.microsoft.com/office/powerpoint/2010/main" val="330368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55D-9059-B9B5-838F-B74E1971006C}"/>
              </a:ext>
            </a:extLst>
          </p:cNvPr>
          <p:cNvSpPr>
            <a:spLocks noGrp="1"/>
          </p:cNvSpPr>
          <p:nvPr>
            <p:ph type="title"/>
          </p:nvPr>
        </p:nvSpPr>
        <p:spPr>
          <a:xfrm>
            <a:off x="1019787" y="87606"/>
            <a:ext cx="10146186" cy="2511835"/>
          </a:xfrm>
        </p:spPr>
        <p:txBody>
          <a:bodyPr>
            <a:normAutofit/>
          </a:bodyPr>
          <a:lstStyle/>
          <a:p>
            <a:r>
              <a:rPr lang="en-US" sz="3200" dirty="0">
                <a:latin typeface="Comic Sans MS" panose="030F0702030302020204" pitchFamily="66" charset="0"/>
              </a:rPr>
              <a:t>Financial Analysis of Different States in terms of Five Years</a:t>
            </a:r>
            <a:br>
              <a:rPr lang="en-IN" sz="3200" dirty="0">
                <a:latin typeface="Comic Sans MS" panose="030F0702030302020204" pitchFamily="66" charset="0"/>
              </a:rPr>
            </a:br>
            <a:br>
              <a:rPr lang="en-IN" dirty="0"/>
            </a:br>
            <a:br>
              <a:rPr lang="en-US" dirty="0"/>
            </a:br>
            <a:endParaRPr lang="en-IN" dirty="0"/>
          </a:p>
        </p:txBody>
      </p:sp>
      <p:sp>
        <p:nvSpPr>
          <p:cNvPr id="6" name="Subtitle 5">
            <a:extLst>
              <a:ext uri="{FF2B5EF4-FFF2-40B4-BE49-F238E27FC236}">
                <a16:creationId xmlns:a16="http://schemas.microsoft.com/office/drawing/2014/main" id="{A19F0F52-1837-4CB7-86D7-D865841CB95C}"/>
              </a:ext>
            </a:extLst>
          </p:cNvPr>
          <p:cNvSpPr>
            <a:spLocks noGrp="1"/>
          </p:cNvSpPr>
          <p:nvPr>
            <p:ph type="body" sz="half" idx="2"/>
          </p:nvPr>
        </p:nvSpPr>
        <p:spPr>
          <a:xfrm>
            <a:off x="1021319" y="1343523"/>
            <a:ext cx="10144654" cy="999885"/>
          </a:xfrm>
        </p:spPr>
        <p:txBody>
          <a:bodyPr>
            <a:noAutofit/>
          </a:bodyPr>
          <a:lstStyle/>
          <a:p>
            <a:pPr marL="0" indent="0">
              <a:buNone/>
            </a:pPr>
            <a:r>
              <a:rPr lang="en-IN" b="1" dirty="0"/>
              <a:t>In this analysis we are comparing financials like Aggregate expenditure,</a:t>
            </a:r>
          </a:p>
          <a:p>
            <a:pPr marL="0" indent="0">
              <a:buNone/>
            </a:pPr>
            <a:r>
              <a:rPr lang="en-IN" b="1" dirty="0"/>
              <a:t>Capital expenditure, Gross Fiscal Deficits, Nominal GSDP, Own tax revenue, Social sector expenditure, Revenue Deficits,  Revenue expenditure on the basis of five years. </a:t>
            </a:r>
            <a:endParaRPr lang="en-IN" sz="3200" b="1" dirty="0">
              <a:latin typeface="Comic Sans MS" panose="030F0702030302020204" pitchFamily="66" charset="0"/>
            </a:endParaRPr>
          </a:p>
        </p:txBody>
      </p:sp>
      <p:pic>
        <p:nvPicPr>
          <p:cNvPr id="8" name="Picture 7">
            <a:extLst>
              <a:ext uri="{FF2B5EF4-FFF2-40B4-BE49-F238E27FC236}">
                <a16:creationId xmlns:a16="http://schemas.microsoft.com/office/drawing/2014/main" id="{D3751B51-B940-4F1F-A6FE-BF587CB155C6}"/>
              </a:ext>
            </a:extLst>
          </p:cNvPr>
          <p:cNvPicPr>
            <a:picLocks noChangeAspect="1"/>
          </p:cNvPicPr>
          <p:nvPr/>
        </p:nvPicPr>
        <p:blipFill>
          <a:blip r:embed="rId2"/>
          <a:stretch>
            <a:fillRect/>
          </a:stretch>
        </p:blipFill>
        <p:spPr>
          <a:xfrm>
            <a:off x="853320" y="2259180"/>
            <a:ext cx="9063678" cy="4174614"/>
          </a:xfrm>
          <a:prstGeom prst="rect">
            <a:avLst/>
          </a:prstGeom>
        </p:spPr>
      </p:pic>
    </p:spTree>
    <p:extLst>
      <p:ext uri="{BB962C8B-B14F-4D97-AF65-F5344CB8AC3E}">
        <p14:creationId xmlns:p14="http://schemas.microsoft.com/office/powerpoint/2010/main" val="274197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55D-9059-B9B5-838F-B74E1971006C}"/>
              </a:ext>
            </a:extLst>
          </p:cNvPr>
          <p:cNvSpPr>
            <a:spLocks noGrp="1"/>
          </p:cNvSpPr>
          <p:nvPr>
            <p:ph type="title"/>
          </p:nvPr>
        </p:nvSpPr>
        <p:spPr>
          <a:xfrm>
            <a:off x="1415592" y="511641"/>
            <a:ext cx="8610600" cy="1293028"/>
          </a:xfrm>
        </p:spPr>
        <p:txBody>
          <a:bodyPr>
            <a:normAutofit fontScale="90000"/>
          </a:bodyPr>
          <a:lstStyle/>
          <a:p>
            <a:pPr algn="ctr"/>
            <a:r>
              <a:rPr lang="en-US" sz="3100" b="1" dirty="0">
                <a:latin typeface="Comic Sans MS" panose="030F0702030302020204" pitchFamily="66" charset="0"/>
              </a:rPr>
              <a:t>Aggregate Expenditure vs Own tax revenue</a:t>
            </a:r>
            <a:br>
              <a:rPr lang="en-US" sz="2800" dirty="0"/>
            </a:br>
            <a:br>
              <a:rPr lang="en-US" dirty="0"/>
            </a:br>
            <a:endParaRPr lang="en-IN" dirty="0"/>
          </a:p>
        </p:txBody>
      </p:sp>
      <p:sp>
        <p:nvSpPr>
          <p:cNvPr id="3" name="Content Placeholder 2">
            <a:extLst>
              <a:ext uri="{FF2B5EF4-FFF2-40B4-BE49-F238E27FC236}">
                <a16:creationId xmlns:a16="http://schemas.microsoft.com/office/drawing/2014/main" id="{6AD38510-9315-313E-8C32-AE28B47B7C7D}"/>
              </a:ext>
            </a:extLst>
          </p:cNvPr>
          <p:cNvSpPr>
            <a:spLocks noGrp="1"/>
          </p:cNvSpPr>
          <p:nvPr>
            <p:ph idx="1"/>
          </p:nvPr>
        </p:nvSpPr>
        <p:spPr>
          <a:xfrm>
            <a:off x="685800" y="1358875"/>
            <a:ext cx="10820400" cy="1397052"/>
          </a:xfrm>
        </p:spPr>
        <p:txBody>
          <a:bodyPr>
            <a:normAutofit/>
          </a:bodyPr>
          <a:lstStyle/>
          <a:p>
            <a:pPr marL="0" indent="0">
              <a:buNone/>
            </a:pPr>
            <a:r>
              <a:rPr lang="en-US" sz="1800" b="1" dirty="0">
                <a:latin typeface="Comic Sans MS" panose="030F0702030302020204" pitchFamily="66" charset="0"/>
              </a:rPr>
              <a:t>From this data, we found that taxes which come from various source are not sufficient for the expenditure of the government and the government need more sources of income to expense for ex </a:t>
            </a:r>
            <a:r>
              <a:rPr lang="en-US" sz="1800" b="1" dirty="0" err="1">
                <a:latin typeface="Comic Sans MS" panose="030F0702030302020204" pitchFamily="66" charset="0"/>
              </a:rPr>
              <a:t>ipos</a:t>
            </a:r>
            <a:r>
              <a:rPr lang="en-US" sz="1800" b="1" dirty="0">
                <a:latin typeface="Comic Sans MS" panose="030F0702030302020204" pitchFamily="66" charset="0"/>
              </a:rPr>
              <a:t> and Foreign Investments.</a:t>
            </a:r>
          </a:p>
          <a:p>
            <a:pPr marL="0" indent="0">
              <a:buNone/>
            </a:pPr>
            <a:endParaRPr lang="en-US" sz="2400" dirty="0"/>
          </a:p>
          <a:p>
            <a:pPr marL="0" indent="0">
              <a:buNone/>
            </a:pPr>
            <a:endParaRPr lang="en-IN" dirty="0"/>
          </a:p>
        </p:txBody>
      </p:sp>
      <p:pic>
        <p:nvPicPr>
          <p:cNvPr id="5" name="Picture 4">
            <a:extLst>
              <a:ext uri="{FF2B5EF4-FFF2-40B4-BE49-F238E27FC236}">
                <a16:creationId xmlns:a16="http://schemas.microsoft.com/office/drawing/2014/main" id="{FA88307F-A060-492E-BF76-A7E2BB603060}"/>
              </a:ext>
            </a:extLst>
          </p:cNvPr>
          <p:cNvPicPr>
            <a:picLocks noChangeAspect="1"/>
          </p:cNvPicPr>
          <p:nvPr/>
        </p:nvPicPr>
        <p:blipFill>
          <a:blip r:embed="rId2"/>
          <a:stretch>
            <a:fillRect/>
          </a:stretch>
        </p:blipFill>
        <p:spPr>
          <a:xfrm>
            <a:off x="685800" y="2250462"/>
            <a:ext cx="10680570" cy="4050555"/>
          </a:xfrm>
          <a:prstGeom prst="rect">
            <a:avLst/>
          </a:prstGeom>
        </p:spPr>
      </p:pic>
    </p:spTree>
    <p:extLst>
      <p:ext uri="{BB962C8B-B14F-4D97-AF65-F5344CB8AC3E}">
        <p14:creationId xmlns:p14="http://schemas.microsoft.com/office/powerpoint/2010/main" val="66093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55D-9059-B9B5-838F-B74E1971006C}"/>
              </a:ext>
            </a:extLst>
          </p:cNvPr>
          <p:cNvSpPr>
            <a:spLocks noGrp="1"/>
          </p:cNvSpPr>
          <p:nvPr>
            <p:ph type="title"/>
          </p:nvPr>
        </p:nvSpPr>
        <p:spPr>
          <a:xfrm>
            <a:off x="1330750" y="669085"/>
            <a:ext cx="8610600" cy="1293028"/>
          </a:xfrm>
        </p:spPr>
        <p:txBody>
          <a:bodyPr>
            <a:normAutofit fontScale="90000"/>
          </a:bodyPr>
          <a:lstStyle/>
          <a:p>
            <a:pPr algn="ctr"/>
            <a:r>
              <a:rPr lang="en-US" sz="2800" b="1" dirty="0">
                <a:latin typeface="Comic Sans MS" panose="030F0702030302020204" pitchFamily="66" charset="0"/>
              </a:rPr>
              <a:t>2</a:t>
            </a:r>
            <a:r>
              <a:rPr lang="en-US" sz="2800" b="1" baseline="30000" dirty="0">
                <a:latin typeface="Comic Sans MS" panose="030F0702030302020204" pitchFamily="66" charset="0"/>
              </a:rPr>
              <a:t>nd</a:t>
            </a:r>
            <a:r>
              <a:rPr lang="en-US" sz="2800" b="1" dirty="0">
                <a:latin typeface="Comic Sans MS" panose="030F0702030302020204" pitchFamily="66" charset="0"/>
              </a:rPr>
              <a:t> insight-[Aggregate Expenditure-Social sector Expenditure]</a:t>
            </a:r>
            <a:br>
              <a:rPr lang="en-US" sz="2800" dirty="0"/>
            </a:br>
            <a:br>
              <a:rPr lang="en-US" dirty="0"/>
            </a:br>
            <a:endParaRPr lang="en-IN" dirty="0"/>
          </a:p>
        </p:txBody>
      </p:sp>
      <p:sp>
        <p:nvSpPr>
          <p:cNvPr id="3" name="Content Placeholder 2">
            <a:extLst>
              <a:ext uri="{FF2B5EF4-FFF2-40B4-BE49-F238E27FC236}">
                <a16:creationId xmlns:a16="http://schemas.microsoft.com/office/drawing/2014/main" id="{6AD38510-9315-313E-8C32-AE28B47B7C7D}"/>
              </a:ext>
            </a:extLst>
          </p:cNvPr>
          <p:cNvSpPr>
            <a:spLocks noGrp="1"/>
          </p:cNvSpPr>
          <p:nvPr>
            <p:ph idx="1"/>
          </p:nvPr>
        </p:nvSpPr>
        <p:spPr>
          <a:xfrm>
            <a:off x="761215" y="1315599"/>
            <a:ext cx="10820400" cy="4024125"/>
          </a:xfrm>
        </p:spPr>
        <p:txBody>
          <a:bodyPr/>
          <a:lstStyle/>
          <a:p>
            <a:pPr marL="0" indent="0">
              <a:buNone/>
            </a:pPr>
            <a:r>
              <a:rPr lang="en-US" sz="1800" b="1" dirty="0">
                <a:latin typeface="Comic Sans MS" panose="030F0702030302020204" pitchFamily="66" charset="0"/>
              </a:rPr>
              <a:t>This data will help to understand what part of the Total or Aggregate Expenditure the Government Expending on the well fare of the State. </a:t>
            </a:r>
            <a:endParaRPr lang="en-IN" sz="1800" b="1" dirty="0">
              <a:latin typeface="Comic Sans MS" panose="030F0702030302020204" pitchFamily="66" charset="0"/>
            </a:endParaRPr>
          </a:p>
          <a:p>
            <a:pPr marL="0" indent="0">
              <a:buNone/>
            </a:pPr>
            <a:endParaRPr lang="en-US" sz="2400" dirty="0"/>
          </a:p>
          <a:p>
            <a:pPr marL="0" indent="0">
              <a:buNone/>
            </a:pPr>
            <a:endParaRPr lang="en-IN" dirty="0"/>
          </a:p>
        </p:txBody>
      </p:sp>
      <p:pic>
        <p:nvPicPr>
          <p:cNvPr id="7" name="Picture 6">
            <a:extLst>
              <a:ext uri="{FF2B5EF4-FFF2-40B4-BE49-F238E27FC236}">
                <a16:creationId xmlns:a16="http://schemas.microsoft.com/office/drawing/2014/main" id="{10DFEF55-99A9-47F6-A8C5-6E986B205A08}"/>
              </a:ext>
            </a:extLst>
          </p:cNvPr>
          <p:cNvPicPr>
            <a:picLocks noChangeAspect="1"/>
          </p:cNvPicPr>
          <p:nvPr/>
        </p:nvPicPr>
        <p:blipFill>
          <a:blip r:embed="rId2"/>
          <a:stretch>
            <a:fillRect/>
          </a:stretch>
        </p:blipFill>
        <p:spPr>
          <a:xfrm>
            <a:off x="914399" y="1885361"/>
            <a:ext cx="10133815" cy="4458212"/>
          </a:xfrm>
          <a:prstGeom prst="rect">
            <a:avLst/>
          </a:prstGeom>
        </p:spPr>
      </p:pic>
    </p:spTree>
    <p:extLst>
      <p:ext uri="{BB962C8B-B14F-4D97-AF65-F5344CB8AC3E}">
        <p14:creationId xmlns:p14="http://schemas.microsoft.com/office/powerpoint/2010/main" val="30404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B2CC-CE20-AEB8-0381-55AF39D497D9}"/>
              </a:ext>
            </a:extLst>
          </p:cNvPr>
          <p:cNvSpPr>
            <a:spLocks noGrp="1"/>
          </p:cNvSpPr>
          <p:nvPr>
            <p:ph type="title"/>
          </p:nvPr>
        </p:nvSpPr>
        <p:spPr>
          <a:xfrm>
            <a:off x="1127656" y="-10241"/>
            <a:ext cx="8610600" cy="1293028"/>
          </a:xfrm>
        </p:spPr>
        <p:txBody>
          <a:bodyPr>
            <a:normAutofit/>
          </a:bodyPr>
          <a:lstStyle/>
          <a:p>
            <a:pPr marL="0" indent="0" algn="ctr">
              <a:buNone/>
            </a:pPr>
            <a:r>
              <a:rPr lang="en-US" sz="2400" b="1" dirty="0">
                <a:latin typeface="Comic Sans MS" panose="030F0702030302020204" pitchFamily="66" charset="0"/>
              </a:rPr>
              <a:t>TOP 10 STATES WITH HIGHEST GROSS Fiscal DEFICITS</a:t>
            </a:r>
          </a:p>
        </p:txBody>
      </p:sp>
      <p:sp>
        <p:nvSpPr>
          <p:cNvPr id="3" name="Content Placeholder 2">
            <a:extLst>
              <a:ext uri="{FF2B5EF4-FFF2-40B4-BE49-F238E27FC236}">
                <a16:creationId xmlns:a16="http://schemas.microsoft.com/office/drawing/2014/main" id="{54FF7657-723E-4A84-FB62-A7E9467490C8}"/>
              </a:ext>
            </a:extLst>
          </p:cNvPr>
          <p:cNvSpPr>
            <a:spLocks noGrp="1"/>
          </p:cNvSpPr>
          <p:nvPr>
            <p:ph idx="1"/>
          </p:nvPr>
        </p:nvSpPr>
        <p:spPr>
          <a:xfrm>
            <a:off x="685800" y="1011585"/>
            <a:ext cx="10820400" cy="4024125"/>
          </a:xfrm>
        </p:spPr>
        <p:txBody>
          <a:bodyPr>
            <a:normAutofit/>
          </a:bodyPr>
          <a:lstStyle/>
          <a:p>
            <a:pPr marL="0" indent="0">
              <a:buNone/>
            </a:pPr>
            <a:r>
              <a:rPr lang="en-US" sz="1600" b="1" dirty="0">
                <a:latin typeface="Comic Sans MS" panose="030F0702030302020204" pitchFamily="66" charset="0"/>
              </a:rPr>
              <a:t>From this insight we found top 10 states whose  expenditure is more than income they expect .  It is an indication of the total borrowing needed by the</a:t>
            </a:r>
          </a:p>
          <a:p>
            <a:pPr marL="0" indent="0">
              <a:buNone/>
            </a:pPr>
            <a:r>
              <a:rPr lang="en-US" sz="1600" b="1" dirty="0">
                <a:latin typeface="Comic Sans MS" panose="030F0702030302020204" pitchFamily="66" charset="0"/>
              </a:rPr>
              <a:t>Government. These states </a:t>
            </a:r>
            <a:r>
              <a:rPr lang="en-IN" sz="1600" b="1" i="0" u="none" strike="noStrike" dirty="0">
                <a:solidFill>
                  <a:srgbClr val="000000"/>
                </a:solidFill>
                <a:effectLst/>
                <a:highlight>
                  <a:srgbClr val="C0C0C0"/>
                </a:highlight>
                <a:latin typeface="Comic Sans MS" panose="030F0702030302020204" pitchFamily="66" charset="0"/>
              </a:rPr>
              <a:t>Maharashtra, Uttar Pradesh</a:t>
            </a:r>
            <a:r>
              <a:rPr lang="en-IN" sz="1600" b="1" dirty="0">
                <a:highlight>
                  <a:srgbClr val="C0C0C0"/>
                </a:highlight>
                <a:latin typeface="Comic Sans MS" panose="030F0702030302020204" pitchFamily="66" charset="0"/>
              </a:rPr>
              <a:t> ,</a:t>
            </a:r>
            <a:r>
              <a:rPr lang="en-IN" sz="1600" b="1" i="0" u="none" strike="noStrike" dirty="0">
                <a:solidFill>
                  <a:srgbClr val="000000"/>
                </a:solidFill>
                <a:effectLst/>
                <a:highlight>
                  <a:srgbClr val="C0C0C0"/>
                </a:highlight>
                <a:latin typeface="Comic Sans MS" panose="030F0702030302020204" pitchFamily="66" charset="0"/>
              </a:rPr>
              <a:t> West Bengal,</a:t>
            </a:r>
            <a:r>
              <a:rPr lang="en-IN" sz="1600" b="1" dirty="0">
                <a:highlight>
                  <a:srgbClr val="C0C0C0"/>
                </a:highlight>
                <a:latin typeface="Comic Sans MS" panose="030F0702030302020204" pitchFamily="66" charset="0"/>
              </a:rPr>
              <a:t> </a:t>
            </a:r>
            <a:r>
              <a:rPr lang="en-IN" sz="1600" b="1" i="0" u="none" strike="noStrike" dirty="0">
                <a:solidFill>
                  <a:srgbClr val="000000"/>
                </a:solidFill>
                <a:effectLst/>
                <a:highlight>
                  <a:srgbClr val="C0C0C0"/>
                </a:highlight>
                <a:latin typeface="Comic Sans MS" panose="030F0702030302020204" pitchFamily="66" charset="0"/>
              </a:rPr>
              <a:t>Andhra Pradesh Tamil Nadu</a:t>
            </a:r>
            <a:r>
              <a:rPr lang="en-IN" sz="1600" b="1" dirty="0">
                <a:highlight>
                  <a:srgbClr val="C0C0C0"/>
                </a:highlight>
                <a:latin typeface="Comic Sans MS" panose="030F0702030302020204" pitchFamily="66" charset="0"/>
              </a:rPr>
              <a:t> </a:t>
            </a:r>
          </a:p>
          <a:p>
            <a:pPr marL="0" indent="0">
              <a:buNone/>
            </a:pPr>
            <a:endParaRPr lang="en-IN" sz="1600" dirty="0">
              <a:highlight>
                <a:srgbClr val="C0C0C0"/>
              </a:highlight>
            </a:endParaRPr>
          </a:p>
        </p:txBody>
      </p:sp>
      <p:pic>
        <p:nvPicPr>
          <p:cNvPr id="7" name="Picture 6">
            <a:extLst>
              <a:ext uri="{FF2B5EF4-FFF2-40B4-BE49-F238E27FC236}">
                <a16:creationId xmlns:a16="http://schemas.microsoft.com/office/drawing/2014/main" id="{F4509B41-4261-4EEA-A10A-339B8E6CC347}"/>
              </a:ext>
            </a:extLst>
          </p:cNvPr>
          <p:cNvPicPr>
            <a:picLocks noChangeAspect="1"/>
          </p:cNvPicPr>
          <p:nvPr/>
        </p:nvPicPr>
        <p:blipFill>
          <a:blip r:embed="rId2"/>
          <a:stretch>
            <a:fillRect/>
          </a:stretch>
        </p:blipFill>
        <p:spPr>
          <a:xfrm>
            <a:off x="820131" y="1932494"/>
            <a:ext cx="9898145" cy="4728357"/>
          </a:xfrm>
          <a:prstGeom prst="rect">
            <a:avLst/>
          </a:prstGeom>
        </p:spPr>
      </p:pic>
    </p:spTree>
    <p:extLst>
      <p:ext uri="{BB962C8B-B14F-4D97-AF65-F5344CB8AC3E}">
        <p14:creationId xmlns:p14="http://schemas.microsoft.com/office/powerpoint/2010/main" val="315907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74C0-10F7-6098-AB8A-5B98EB2D6557}"/>
              </a:ext>
            </a:extLst>
          </p:cNvPr>
          <p:cNvSpPr>
            <a:spLocks noGrp="1"/>
          </p:cNvSpPr>
          <p:nvPr>
            <p:ph type="title"/>
          </p:nvPr>
        </p:nvSpPr>
        <p:spPr>
          <a:xfrm>
            <a:off x="1198776" y="43693"/>
            <a:ext cx="8610600" cy="1293028"/>
          </a:xfrm>
        </p:spPr>
        <p:txBody>
          <a:bodyPr>
            <a:normAutofit/>
          </a:bodyPr>
          <a:lstStyle/>
          <a:p>
            <a:pPr algn="ctr"/>
            <a:r>
              <a:rPr lang="en-US" sz="2400" dirty="0">
                <a:latin typeface="Comic Sans MS" panose="030F0702030302020204" pitchFamily="66" charset="0"/>
              </a:rPr>
              <a:t>Top 10 tax collecting States</a:t>
            </a:r>
            <a:endParaRPr lang="en-IN" sz="24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05C2F790-8165-9D99-19E4-4B941F28E320}"/>
              </a:ext>
            </a:extLst>
          </p:cNvPr>
          <p:cNvSpPr>
            <a:spLocks noGrp="1"/>
          </p:cNvSpPr>
          <p:nvPr>
            <p:ph idx="1"/>
          </p:nvPr>
        </p:nvSpPr>
        <p:spPr>
          <a:xfrm>
            <a:off x="685800" y="997356"/>
            <a:ext cx="10820400" cy="4024125"/>
          </a:xfrm>
        </p:spPr>
        <p:txBody>
          <a:bodyPr>
            <a:normAutofit/>
          </a:bodyPr>
          <a:lstStyle/>
          <a:p>
            <a:pPr marL="0" indent="0">
              <a:buNone/>
            </a:pPr>
            <a:r>
              <a:rPr lang="en-IN" sz="1600" b="1" dirty="0">
                <a:latin typeface="Comic Sans MS" panose="030F0702030302020204" pitchFamily="66" charset="0"/>
              </a:rPr>
              <a:t>This insight is very helpful to know the various facts that the how much percentage of the population of the people have jobs and what are their purchasing power. </a:t>
            </a:r>
            <a:r>
              <a:rPr lang="en-IN" sz="1600" b="1" i="0" u="none" strike="noStrike" dirty="0">
                <a:solidFill>
                  <a:srgbClr val="000000"/>
                </a:solidFill>
                <a:effectLst/>
                <a:highlight>
                  <a:srgbClr val="C0C0C0"/>
                </a:highlight>
                <a:latin typeface="Comic Sans MS" panose="030F0702030302020204" pitchFamily="66" charset="0"/>
              </a:rPr>
              <a:t>Madhya Pradesh</a:t>
            </a:r>
            <a:r>
              <a:rPr lang="en-IN" sz="1600" b="1" dirty="0">
                <a:highlight>
                  <a:srgbClr val="C0C0C0"/>
                </a:highlight>
                <a:latin typeface="Comic Sans MS" panose="030F0702030302020204" pitchFamily="66" charset="0"/>
              </a:rPr>
              <a:t> ,</a:t>
            </a:r>
            <a:r>
              <a:rPr lang="en-IN" sz="1600" b="1" i="0" u="none" strike="noStrike" dirty="0">
                <a:solidFill>
                  <a:srgbClr val="000000"/>
                </a:solidFill>
                <a:effectLst/>
                <a:highlight>
                  <a:srgbClr val="C0C0C0"/>
                </a:highlight>
                <a:latin typeface="Comic Sans MS" panose="030F0702030302020204" pitchFamily="66" charset="0"/>
              </a:rPr>
              <a:t> Tamil Nadu, Uttar Pradesh</a:t>
            </a:r>
            <a:r>
              <a:rPr lang="en-IN" sz="1600" b="1" dirty="0">
                <a:highlight>
                  <a:srgbClr val="C0C0C0"/>
                </a:highlight>
                <a:latin typeface="Comic Sans MS" panose="030F0702030302020204" pitchFamily="66" charset="0"/>
              </a:rPr>
              <a:t> </a:t>
            </a:r>
            <a:r>
              <a:rPr lang="en-IN" sz="1600" b="1" dirty="0" err="1">
                <a:solidFill>
                  <a:srgbClr val="000000"/>
                </a:solidFill>
                <a:highlight>
                  <a:srgbClr val="C0C0C0"/>
                </a:highlight>
                <a:latin typeface="Comic Sans MS" panose="030F0702030302020204" pitchFamily="66" charset="0"/>
              </a:rPr>
              <a:t>Karnatak</a:t>
            </a:r>
            <a:r>
              <a:rPr lang="en-IN" sz="1600" b="1" dirty="0">
                <a:highlight>
                  <a:srgbClr val="C0C0C0"/>
                </a:highlight>
                <a:latin typeface="Comic Sans MS" panose="030F0702030302020204" pitchFamily="66" charset="0"/>
              </a:rPr>
              <a:t> </a:t>
            </a:r>
            <a:r>
              <a:rPr lang="en-IN" sz="1600" b="1" i="0" u="none" strike="noStrike" dirty="0">
                <a:solidFill>
                  <a:srgbClr val="000000"/>
                </a:solidFill>
                <a:effectLst/>
                <a:highlight>
                  <a:srgbClr val="C0C0C0"/>
                </a:highlight>
                <a:latin typeface="Comic Sans MS" panose="030F0702030302020204" pitchFamily="66" charset="0"/>
              </a:rPr>
              <a:t>Andhra</a:t>
            </a:r>
            <a:r>
              <a:rPr lang="en-IN" sz="1600" b="1" i="0" u="none" strike="noStrike" dirty="0">
                <a:solidFill>
                  <a:srgbClr val="000000"/>
                </a:solidFill>
                <a:effectLst/>
                <a:latin typeface="Comic Sans MS" panose="030F0702030302020204" pitchFamily="66" charset="0"/>
              </a:rPr>
              <a:t> </a:t>
            </a:r>
            <a:r>
              <a:rPr lang="en-IN" sz="1600" b="1" i="0" u="none" strike="noStrike" dirty="0">
                <a:solidFill>
                  <a:srgbClr val="000000"/>
                </a:solidFill>
                <a:effectLst/>
                <a:highlight>
                  <a:srgbClr val="C0C0C0"/>
                </a:highlight>
                <a:latin typeface="Comic Sans MS" panose="030F0702030302020204" pitchFamily="66" charset="0"/>
              </a:rPr>
              <a:t>Pradesh ETC.</a:t>
            </a:r>
            <a:endParaRPr lang="en-IN" sz="1600" b="1" dirty="0">
              <a:highlight>
                <a:srgbClr val="C0C0C0"/>
              </a:highlight>
              <a:latin typeface="Comic Sans MS" panose="030F0702030302020204" pitchFamily="66" charset="0"/>
            </a:endParaRPr>
          </a:p>
        </p:txBody>
      </p:sp>
      <p:pic>
        <p:nvPicPr>
          <p:cNvPr id="5" name="Picture 4">
            <a:extLst>
              <a:ext uri="{FF2B5EF4-FFF2-40B4-BE49-F238E27FC236}">
                <a16:creationId xmlns:a16="http://schemas.microsoft.com/office/drawing/2014/main" id="{65725D9B-14AC-411E-8522-756F68B13601}"/>
              </a:ext>
            </a:extLst>
          </p:cNvPr>
          <p:cNvPicPr>
            <a:picLocks noChangeAspect="1"/>
          </p:cNvPicPr>
          <p:nvPr/>
        </p:nvPicPr>
        <p:blipFill>
          <a:blip r:embed="rId2"/>
          <a:stretch>
            <a:fillRect/>
          </a:stretch>
        </p:blipFill>
        <p:spPr>
          <a:xfrm>
            <a:off x="772999" y="1836519"/>
            <a:ext cx="9275975" cy="4024125"/>
          </a:xfrm>
          <a:prstGeom prst="rect">
            <a:avLst/>
          </a:prstGeom>
        </p:spPr>
      </p:pic>
    </p:spTree>
    <p:extLst>
      <p:ext uri="{BB962C8B-B14F-4D97-AF65-F5344CB8AC3E}">
        <p14:creationId xmlns:p14="http://schemas.microsoft.com/office/powerpoint/2010/main" val="397700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41944E-A0BE-43C8-930B-B1B91533F317}"/>
              </a:ext>
            </a:extLst>
          </p:cNvPr>
          <p:cNvPicPr>
            <a:picLocks noChangeAspect="1"/>
          </p:cNvPicPr>
          <p:nvPr/>
        </p:nvPicPr>
        <p:blipFill>
          <a:blip r:embed="rId2"/>
          <a:stretch>
            <a:fillRect/>
          </a:stretch>
        </p:blipFill>
        <p:spPr>
          <a:xfrm>
            <a:off x="537328" y="293083"/>
            <a:ext cx="10652289" cy="6083300"/>
          </a:xfrm>
          <a:prstGeom prst="rect">
            <a:avLst/>
          </a:prstGeom>
        </p:spPr>
      </p:pic>
    </p:spTree>
    <p:extLst>
      <p:ext uri="{BB962C8B-B14F-4D97-AF65-F5344CB8AC3E}">
        <p14:creationId xmlns:p14="http://schemas.microsoft.com/office/powerpoint/2010/main" val="3207840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2052</TotalTime>
  <Words>490</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Century Gothic</vt:lpstr>
      <vt:lpstr>Comic Sans MS</vt:lpstr>
      <vt:lpstr>Vapor Trail</vt:lpstr>
      <vt:lpstr>Financial Analysis of different States</vt:lpstr>
      <vt:lpstr>IMPortant FinanciAl TerMs</vt:lpstr>
      <vt:lpstr>Problem STATEmENT  AnAlyse the Financial Statistics of the States On the basis of a 5-year Interval and Find out some important information And KPIs From it</vt:lpstr>
      <vt:lpstr>Financial Analysis of Different States in terms of Five Years   </vt:lpstr>
      <vt:lpstr>Aggregate Expenditure vs Own tax revenue  </vt:lpstr>
      <vt:lpstr>2nd insight-[Aggregate Expenditure-Social sector Expenditure]  </vt:lpstr>
      <vt:lpstr>TOP 10 STATES WITH HIGHEST GROSS Fiscal DEFICITS</vt:lpstr>
      <vt:lpstr>Top 10 tax collecting States</vt:lpstr>
      <vt:lpstr>PowerPoint Presentation</vt:lpstr>
      <vt:lpstr> Conclusion  Our final understanding is that these observations these statistics are important for the government to prepare various plans for the welfare of the people.  And also it is important For the Investors To know whether the Government is in loss or Profit if the government is in loss it doesn’t give any subsidies to the investors </vt:lpstr>
      <vt:lpstr>Thank you  Everyone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of different States</dc:title>
  <dc:creator>Nitish Yadav</dc:creator>
  <cp:lastModifiedBy>Ananya Rakesh</cp:lastModifiedBy>
  <cp:revision>15</cp:revision>
  <dcterms:created xsi:type="dcterms:W3CDTF">2022-12-05T03:40:48Z</dcterms:created>
  <dcterms:modified xsi:type="dcterms:W3CDTF">2023-01-18T20:35:53Z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