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69" r:id="rId6"/>
    <p:sldId id="270" r:id="rId7"/>
    <p:sldId id="263" r:id="rId8"/>
    <p:sldId id="258" r:id="rId9"/>
    <p:sldId id="264" r:id="rId10"/>
    <p:sldId id="259" r:id="rId11"/>
    <p:sldId id="265" r:id="rId12"/>
    <p:sldId id="266"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b="1" dirty="0">
                <a:latin typeface="Arial Black" panose="020B0A04020102020204" pitchFamily="34" charset="0"/>
              </a:rPr>
              <a:t>Financial Analysis of different States</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a:t>By</a:t>
            </a:r>
          </a:p>
          <a:p>
            <a:r>
              <a:rPr lang="en-IN" dirty="0"/>
              <a:t>Ananya Rakesh</a:t>
            </a:r>
            <a:endParaRPr lang="en-US" b="1" dirty="0">
              <a:latin typeface="Arial Black" panose="020B0A04020102020204" pitchFamily="34" charset="0"/>
            </a:endParaRPr>
          </a:p>
          <a:p>
            <a:endParaRPr lang="en-US" b="1" dirty="0"/>
          </a:p>
          <a:p>
            <a:r>
              <a:rPr lang="en-US" b="1" dirty="0"/>
              <a:t>Tools used-</a:t>
            </a:r>
          </a:p>
          <a:p>
            <a:endParaRPr lang="en-US" b="1"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11" name="Picture 10">
            <a:extLst>
              <a:ext uri="{FF2B5EF4-FFF2-40B4-BE49-F238E27FC236}">
                <a16:creationId xmlns:a16="http://schemas.microsoft.com/office/drawing/2014/main" id="{A8C925D7-6CF3-4EDA-B05B-9CF40C51DFF9}"/>
              </a:ext>
            </a:extLst>
          </p:cNvPr>
          <p:cNvPicPr>
            <a:picLocks noChangeAspect="1"/>
          </p:cNvPicPr>
          <p:nvPr/>
        </p:nvPicPr>
        <p:blipFill>
          <a:blip r:embed="rId3"/>
          <a:stretch>
            <a:fillRect/>
          </a:stretch>
        </p:blipFill>
        <p:spPr>
          <a:xfrm>
            <a:off x="7839148" y="3996966"/>
            <a:ext cx="739244" cy="708232"/>
          </a:xfrm>
          <a:prstGeom prst="rect">
            <a:avLst/>
          </a:prstGeom>
        </p:spPr>
      </p:pic>
      <p:pic>
        <p:nvPicPr>
          <p:cNvPr id="13" name="Picture 12">
            <a:extLst>
              <a:ext uri="{FF2B5EF4-FFF2-40B4-BE49-F238E27FC236}">
                <a16:creationId xmlns:a16="http://schemas.microsoft.com/office/drawing/2014/main" id="{21449611-CEB5-4A62-9305-C42F08C3D2B1}"/>
              </a:ext>
            </a:extLst>
          </p:cNvPr>
          <p:cNvPicPr>
            <a:picLocks noChangeAspect="1"/>
          </p:cNvPicPr>
          <p:nvPr/>
        </p:nvPicPr>
        <p:blipFill>
          <a:blip r:embed="rId4"/>
          <a:stretch>
            <a:fillRect/>
          </a:stretch>
        </p:blipFill>
        <p:spPr>
          <a:xfrm>
            <a:off x="8720809" y="4023402"/>
            <a:ext cx="1511033" cy="567451"/>
          </a:xfrm>
          <a:prstGeom prst="rect">
            <a:avLst/>
          </a:prstGeom>
        </p:spPr>
      </p:pic>
      <p:pic>
        <p:nvPicPr>
          <p:cNvPr id="15" name="Picture 14">
            <a:extLst>
              <a:ext uri="{FF2B5EF4-FFF2-40B4-BE49-F238E27FC236}">
                <a16:creationId xmlns:a16="http://schemas.microsoft.com/office/drawing/2014/main" id="{62F00E3F-3992-45CF-81FB-1A4AFDE1168F}"/>
              </a:ext>
            </a:extLst>
          </p:cNvPr>
          <p:cNvPicPr>
            <a:picLocks noChangeAspect="1"/>
          </p:cNvPicPr>
          <p:nvPr/>
        </p:nvPicPr>
        <p:blipFill>
          <a:blip r:embed="rId5"/>
          <a:stretch>
            <a:fillRect/>
          </a:stretch>
        </p:blipFill>
        <p:spPr>
          <a:xfrm>
            <a:off x="7832517" y="4849626"/>
            <a:ext cx="1028679" cy="831583"/>
          </a:xfrm>
          <a:prstGeom prst="rect">
            <a:avLst/>
          </a:prstGeom>
        </p:spPr>
      </p:pic>
      <p:pic>
        <p:nvPicPr>
          <p:cNvPr id="22" name="Picture 21">
            <a:extLst>
              <a:ext uri="{FF2B5EF4-FFF2-40B4-BE49-F238E27FC236}">
                <a16:creationId xmlns:a16="http://schemas.microsoft.com/office/drawing/2014/main" id="{F45D5946-EDDC-46EA-8083-787D799A62AC}"/>
              </a:ext>
            </a:extLst>
          </p:cNvPr>
          <p:cNvPicPr>
            <a:picLocks noChangeAspect="1"/>
          </p:cNvPicPr>
          <p:nvPr/>
        </p:nvPicPr>
        <p:blipFill>
          <a:blip r:embed="rId6"/>
          <a:stretch>
            <a:fillRect/>
          </a:stretch>
        </p:blipFill>
        <p:spPr>
          <a:xfrm>
            <a:off x="9052706" y="4727549"/>
            <a:ext cx="1179136" cy="1179136"/>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6AB7-9CC7-4D31-A3D5-26C52257D4D1}"/>
              </a:ext>
            </a:extLst>
          </p:cNvPr>
          <p:cNvSpPr>
            <a:spLocks noGrp="1"/>
          </p:cNvSpPr>
          <p:nvPr>
            <p:ph type="title"/>
          </p:nvPr>
        </p:nvSpPr>
        <p:spPr>
          <a:xfrm>
            <a:off x="1406165" y="179911"/>
            <a:ext cx="8610600" cy="1293028"/>
          </a:xfrm>
        </p:spPr>
        <p:txBody>
          <a:bodyPr>
            <a:normAutofit/>
          </a:bodyPr>
          <a:lstStyle/>
          <a:p>
            <a:pPr algn="ctr"/>
            <a:r>
              <a:rPr lang="en-US" sz="3200" b="1" dirty="0">
                <a:latin typeface="Comic Sans MS" panose="030F0702030302020204" pitchFamily="66" charset="0"/>
              </a:rPr>
              <a:t>Conclusion</a:t>
            </a:r>
            <a:endParaRPr lang="en-IN" sz="8000" dirty="0"/>
          </a:p>
        </p:txBody>
      </p:sp>
      <p:sp>
        <p:nvSpPr>
          <p:cNvPr id="3" name="Text Placeholder 2">
            <a:extLst>
              <a:ext uri="{FF2B5EF4-FFF2-40B4-BE49-F238E27FC236}">
                <a16:creationId xmlns:a16="http://schemas.microsoft.com/office/drawing/2014/main" id="{E86B3CD2-0A41-43A8-971E-B1294AF5EDEF}"/>
              </a:ext>
            </a:extLst>
          </p:cNvPr>
          <p:cNvSpPr>
            <a:spLocks noGrp="1"/>
          </p:cNvSpPr>
          <p:nvPr>
            <p:ph idx="1"/>
          </p:nvPr>
        </p:nvSpPr>
        <p:spPr>
          <a:xfrm>
            <a:off x="685800" y="1357460"/>
            <a:ext cx="10820400" cy="4861225"/>
          </a:xfrm>
        </p:spPr>
        <p:txBody>
          <a:bodyPr>
            <a:normAutofit/>
          </a:bodyPr>
          <a:lstStyle/>
          <a:p>
            <a:pPr marL="0" indent="0">
              <a:buNone/>
            </a:pPr>
            <a:r>
              <a:rPr lang="en-US" sz="2000" dirty="0">
                <a:latin typeface="Comic Sans MS" panose="030F0702030302020204" pitchFamily="66" charset="0"/>
              </a:rPr>
              <a:t>The Financial Analysis of various Indian State (individual) data Analytics projects has several financial implications for policymakers, investors, and other stakeholders. Some of these implications include:</a:t>
            </a:r>
          </a:p>
          <a:p>
            <a:r>
              <a:rPr lang="en-US" sz="1800" b="1" dirty="0">
                <a:latin typeface="Comic Sans MS" panose="030F0702030302020204" pitchFamily="66" charset="0"/>
              </a:rPr>
              <a:t>Improved resource allocation</a:t>
            </a:r>
            <a:r>
              <a:rPr lang="en-US" sz="1800" dirty="0">
                <a:latin typeface="Comic Sans MS" panose="030F0702030302020204" pitchFamily="66" charset="0"/>
              </a:rPr>
              <a:t>: By analyzing the financial data of various Indian states, this project can help policymakers and investors identify which states have strong financial resources and which ones require additional funding.  </a:t>
            </a:r>
          </a:p>
          <a:p>
            <a:r>
              <a:rPr lang="en-US" sz="1800" b="1" dirty="0">
                <a:latin typeface="Comic Sans MS" panose="030F0702030302020204" pitchFamily="66" charset="0"/>
              </a:rPr>
              <a:t>Better investment decisions</a:t>
            </a:r>
            <a:r>
              <a:rPr lang="en-US" sz="1800" dirty="0">
                <a:latin typeface="Comic Sans MS" panose="030F0702030302020204" pitchFamily="66" charset="0"/>
              </a:rPr>
              <a:t>: Investors can use the financial data of Indian states to make better investment decisions. By analyzing the financial health of different states, investors can identify which ones are likely to experience economic growth and which ones may face challenges.</a:t>
            </a:r>
          </a:p>
          <a:p>
            <a:r>
              <a:rPr lang="en-US" sz="1800" b="1" dirty="0">
                <a:latin typeface="Comic Sans MS" panose="030F0702030302020204" pitchFamily="66" charset="0"/>
              </a:rPr>
              <a:t>Enhanced risk management: </a:t>
            </a:r>
            <a:r>
              <a:rPr lang="en-US" sz="1800" dirty="0">
                <a:latin typeface="Comic Sans MS" panose="030F0702030302020204" pitchFamily="66" charset="0"/>
              </a:rPr>
              <a:t>Financial institutions can also benefit from the Financial Analysis of various Indian States’ Data Analytics projects. By analyzing the financial data of different states, lenders can identify potential risks and adjust their lending practices accordingly.  </a:t>
            </a:r>
          </a:p>
          <a:p>
            <a:r>
              <a:rPr lang="en-US" sz="1800" b="1" dirty="0">
                <a:latin typeface="Comic Sans MS" panose="030F0702030302020204" pitchFamily="66" charset="0"/>
              </a:rPr>
              <a:t>Enhanced transparency: </a:t>
            </a:r>
            <a:r>
              <a:rPr lang="en-US" sz="1800" dirty="0">
                <a:latin typeface="Comic Sans MS" panose="030F0702030302020204" pitchFamily="66" charset="0"/>
              </a:rPr>
              <a:t>Finally, the Financial Analysis of various Indian States’ data Analytics projects can help to improve transparency in government finances. By analyzing financial data and making it publicly available, the project can help to increase accountability and ensure that government finances are being managed in a responsible and transparent manner.   </a:t>
            </a:r>
            <a:endParaRPr lang="en-IN" sz="1800" dirty="0">
              <a:latin typeface="Comic Sans MS" panose="030F0702030302020204" pitchFamily="66" charset="0"/>
            </a:endParaRPr>
          </a:p>
        </p:txBody>
      </p:sp>
    </p:spTree>
    <p:extLst>
      <p:ext uri="{BB962C8B-B14F-4D97-AF65-F5344CB8AC3E}">
        <p14:creationId xmlns:p14="http://schemas.microsoft.com/office/powerpoint/2010/main" val="264964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6AB7-9CC7-4D31-A3D5-26C52257D4D1}"/>
              </a:ext>
            </a:extLst>
          </p:cNvPr>
          <p:cNvSpPr>
            <a:spLocks noGrp="1"/>
          </p:cNvSpPr>
          <p:nvPr>
            <p:ph type="title"/>
          </p:nvPr>
        </p:nvSpPr>
        <p:spPr/>
        <p:txBody>
          <a:bodyPr>
            <a:normAutofit/>
          </a:bodyPr>
          <a:lstStyle/>
          <a:p>
            <a:pPr algn="ctr"/>
            <a:r>
              <a:rPr lang="en-US" sz="8000" b="1" dirty="0"/>
              <a:t>Thank you </a:t>
            </a:r>
            <a:br>
              <a:rPr lang="en-US" sz="8000" b="1" dirty="0"/>
            </a:br>
            <a:r>
              <a:rPr lang="en-US" sz="8000" b="1" dirty="0"/>
              <a:t>Everyone </a:t>
            </a:r>
            <a:endParaRPr lang="en-IN" sz="8000" b="1" dirty="0"/>
          </a:p>
        </p:txBody>
      </p:sp>
      <p:sp>
        <p:nvSpPr>
          <p:cNvPr id="3" name="Text Placeholder 2">
            <a:extLst>
              <a:ext uri="{FF2B5EF4-FFF2-40B4-BE49-F238E27FC236}">
                <a16:creationId xmlns:a16="http://schemas.microsoft.com/office/drawing/2014/main" id="{E86B3CD2-0A41-43A8-971E-B1294AF5EDEF}"/>
              </a:ext>
            </a:extLst>
          </p:cNvPr>
          <p:cNvSpPr>
            <a:spLocks noGrp="1"/>
          </p:cNvSpPr>
          <p:nvPr>
            <p:ph type="body" idx="1"/>
          </p:nvPr>
        </p:nvSpPr>
        <p:spPr/>
        <p:txBody>
          <a:bodyPr>
            <a:normAutofit/>
          </a:bodyPr>
          <a:lstStyle/>
          <a:p>
            <a:r>
              <a:rPr lang="en-US" dirty="0"/>
              <a:t>    </a:t>
            </a:r>
            <a:endParaRPr lang="en-IN" dirty="0"/>
          </a:p>
        </p:txBody>
      </p:sp>
    </p:spTree>
    <p:extLst>
      <p:ext uri="{BB962C8B-B14F-4D97-AF65-F5344CB8AC3E}">
        <p14:creationId xmlns:p14="http://schemas.microsoft.com/office/powerpoint/2010/main" val="379874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186A0-FBC4-45B7-864B-F08DA94608DC}"/>
              </a:ext>
            </a:extLst>
          </p:cNvPr>
          <p:cNvSpPr>
            <a:spLocks noGrp="1"/>
          </p:cNvSpPr>
          <p:nvPr>
            <p:ph type="title"/>
          </p:nvPr>
        </p:nvSpPr>
        <p:spPr>
          <a:xfrm>
            <a:off x="1169417" y="803834"/>
            <a:ext cx="8610599" cy="1303867"/>
          </a:xfrm>
        </p:spPr>
        <p:txBody>
          <a:bodyPr/>
          <a:lstStyle/>
          <a:p>
            <a:pPr algn="ctr"/>
            <a:r>
              <a:rPr lang="en-US" b="1" dirty="0" err="1">
                <a:latin typeface="Comic Sans MS" panose="030F0702030302020204" pitchFamily="66" charset="0"/>
              </a:rPr>
              <a:t>IMPortant</a:t>
            </a:r>
            <a:r>
              <a:rPr lang="en-US" b="1" dirty="0">
                <a:latin typeface="Comic Sans MS" panose="030F0702030302020204" pitchFamily="66" charset="0"/>
              </a:rPr>
              <a:t> </a:t>
            </a:r>
            <a:r>
              <a:rPr lang="en-US" b="1" dirty="0" err="1">
                <a:latin typeface="Comic Sans MS" panose="030F0702030302020204" pitchFamily="66" charset="0"/>
              </a:rPr>
              <a:t>FinanciAl</a:t>
            </a:r>
            <a:r>
              <a:rPr lang="en-US" b="1" dirty="0">
                <a:latin typeface="Comic Sans MS" panose="030F0702030302020204" pitchFamily="66" charset="0"/>
              </a:rPr>
              <a:t> </a:t>
            </a:r>
            <a:r>
              <a:rPr lang="en-US" b="1" dirty="0" err="1">
                <a:latin typeface="Comic Sans MS" panose="030F0702030302020204" pitchFamily="66" charset="0"/>
              </a:rPr>
              <a:t>TerMs</a:t>
            </a:r>
            <a:endParaRPr lang="en-IN" b="1" dirty="0">
              <a:latin typeface="Comic Sans MS" panose="030F0702030302020204" pitchFamily="66" charset="0"/>
            </a:endParaRPr>
          </a:p>
        </p:txBody>
      </p:sp>
      <p:sp>
        <p:nvSpPr>
          <p:cNvPr id="5" name="Text Placeholder 4">
            <a:extLst>
              <a:ext uri="{FF2B5EF4-FFF2-40B4-BE49-F238E27FC236}">
                <a16:creationId xmlns:a16="http://schemas.microsoft.com/office/drawing/2014/main" id="{DBE7C992-6B8C-47D8-BE20-BAF1010B7A1A}"/>
              </a:ext>
            </a:extLst>
          </p:cNvPr>
          <p:cNvSpPr>
            <a:spLocks noGrp="1"/>
          </p:cNvSpPr>
          <p:nvPr>
            <p:ph type="body" idx="1"/>
          </p:nvPr>
        </p:nvSpPr>
        <p:spPr/>
        <p:txBody>
          <a:bodyPr/>
          <a:lstStyle/>
          <a:p>
            <a:r>
              <a:rPr lang="en-US" b="1" dirty="0">
                <a:latin typeface="Comic Sans MS" panose="030F0702030302020204" pitchFamily="66" charset="0"/>
              </a:rPr>
              <a:t>Expenditures</a:t>
            </a:r>
            <a:endParaRPr lang="en-IN" b="1" dirty="0">
              <a:latin typeface="Comic Sans MS" panose="030F0702030302020204" pitchFamily="66" charset="0"/>
            </a:endParaRPr>
          </a:p>
        </p:txBody>
      </p:sp>
      <p:sp>
        <p:nvSpPr>
          <p:cNvPr id="8" name="Text Placeholder 7">
            <a:extLst>
              <a:ext uri="{FF2B5EF4-FFF2-40B4-BE49-F238E27FC236}">
                <a16:creationId xmlns:a16="http://schemas.microsoft.com/office/drawing/2014/main" id="{DE60B3B9-A00A-43C8-99EA-C6CAC16F3575}"/>
              </a:ext>
            </a:extLst>
          </p:cNvPr>
          <p:cNvSpPr>
            <a:spLocks noGrp="1"/>
          </p:cNvSpPr>
          <p:nvPr>
            <p:ph type="body" sz="half" idx="15"/>
          </p:nvPr>
        </p:nvSpPr>
        <p:spPr/>
        <p:txBody>
          <a:bodyPr/>
          <a:lstStyle/>
          <a:p>
            <a:r>
              <a:rPr lang="en-US" sz="1600" b="1" dirty="0"/>
              <a:t>Revenue Expenditure </a:t>
            </a:r>
            <a:r>
              <a:rPr lang="en-US" dirty="0"/>
              <a:t>– That government expenditure does not lead to the creation of fixed assets called revenue Expenditure.</a:t>
            </a:r>
          </a:p>
          <a:p>
            <a:r>
              <a:rPr lang="en-US" sz="1600" b="1" dirty="0"/>
              <a:t>Capital Expenditure </a:t>
            </a:r>
            <a:r>
              <a:rPr lang="en-US" dirty="0"/>
              <a:t>– The money spent by the government on the various development  activities</a:t>
            </a:r>
          </a:p>
          <a:p>
            <a:r>
              <a:rPr lang="en-IN" sz="1600" b="1" dirty="0"/>
              <a:t>Aggregate Expenditure </a:t>
            </a:r>
            <a:r>
              <a:rPr lang="en-IN" dirty="0"/>
              <a:t>– Expenditure  made by  the government in the economy</a:t>
            </a:r>
          </a:p>
          <a:p>
            <a:r>
              <a:rPr lang="en-IN" sz="1600" b="1" dirty="0"/>
              <a:t>Social Sector Expenditure- </a:t>
            </a:r>
            <a:r>
              <a:rPr lang="en-IN" sz="1600" dirty="0"/>
              <a:t>the expending of the government on the welfare of the people</a:t>
            </a:r>
            <a:endParaRPr lang="en-US" sz="1600" b="1" dirty="0"/>
          </a:p>
        </p:txBody>
      </p:sp>
      <p:sp>
        <p:nvSpPr>
          <p:cNvPr id="6" name="Text Placeholder 5">
            <a:extLst>
              <a:ext uri="{FF2B5EF4-FFF2-40B4-BE49-F238E27FC236}">
                <a16:creationId xmlns:a16="http://schemas.microsoft.com/office/drawing/2014/main" id="{364DB1CD-5A49-4FC4-984D-BDA025EFC6D5}"/>
              </a:ext>
            </a:extLst>
          </p:cNvPr>
          <p:cNvSpPr>
            <a:spLocks noGrp="1"/>
          </p:cNvSpPr>
          <p:nvPr>
            <p:ph type="body" sz="quarter" idx="3"/>
          </p:nvPr>
        </p:nvSpPr>
        <p:spPr/>
        <p:txBody>
          <a:bodyPr/>
          <a:lstStyle/>
          <a:p>
            <a:r>
              <a:rPr lang="en-US" b="1" dirty="0">
                <a:latin typeface="Comic Sans MS" panose="030F0702030302020204" pitchFamily="66" charset="0"/>
              </a:rPr>
              <a:t>Deficits &amp; GDP</a:t>
            </a:r>
            <a:endParaRPr lang="en-IN" b="1" dirty="0">
              <a:latin typeface="Comic Sans MS" panose="030F0702030302020204" pitchFamily="66" charset="0"/>
            </a:endParaRPr>
          </a:p>
        </p:txBody>
      </p:sp>
      <p:sp>
        <p:nvSpPr>
          <p:cNvPr id="9" name="Text Placeholder 8">
            <a:extLst>
              <a:ext uri="{FF2B5EF4-FFF2-40B4-BE49-F238E27FC236}">
                <a16:creationId xmlns:a16="http://schemas.microsoft.com/office/drawing/2014/main" id="{9702B530-1179-44D1-B62C-87649A11EFDB}"/>
              </a:ext>
            </a:extLst>
          </p:cNvPr>
          <p:cNvSpPr>
            <a:spLocks noGrp="1"/>
          </p:cNvSpPr>
          <p:nvPr>
            <p:ph type="body" sz="half" idx="16"/>
          </p:nvPr>
        </p:nvSpPr>
        <p:spPr/>
        <p:txBody>
          <a:bodyPr/>
          <a:lstStyle/>
          <a:p>
            <a:r>
              <a:rPr lang="en-US" sz="1600" b="1" dirty="0"/>
              <a:t>Revenue Deficit - it </a:t>
            </a:r>
            <a:r>
              <a:rPr lang="en-US" dirty="0"/>
              <a:t>is the excess of its total revenue expenditure to its total </a:t>
            </a:r>
            <a:r>
              <a:rPr lang="en-IN" dirty="0"/>
              <a:t>revenue receipts.</a:t>
            </a:r>
          </a:p>
          <a:p>
            <a:r>
              <a:rPr lang="en-IN" sz="1600" b="1" dirty="0"/>
              <a:t>Gross Fiscal Deficit </a:t>
            </a:r>
            <a:r>
              <a:rPr lang="en-IN" dirty="0"/>
              <a:t>– The Excess of total (Revenue &amp; Capital) expenditure over total rev &amp; cap)receipts excluding borrowing is called a fiscal deficit.</a:t>
            </a:r>
          </a:p>
          <a:p>
            <a:r>
              <a:rPr lang="en-US" sz="1600" b="1" dirty="0"/>
              <a:t>GDP(Gross Domestic </a:t>
            </a:r>
            <a:r>
              <a:rPr lang="en-US" sz="1600" dirty="0"/>
              <a:t>Product)Goods and Services which are created inside the boundary of the State</a:t>
            </a:r>
          </a:p>
          <a:p>
            <a:endParaRPr lang="en-US" sz="1600" b="1" dirty="0"/>
          </a:p>
        </p:txBody>
      </p:sp>
      <p:sp>
        <p:nvSpPr>
          <p:cNvPr id="7" name="Text Placeholder 6">
            <a:extLst>
              <a:ext uri="{FF2B5EF4-FFF2-40B4-BE49-F238E27FC236}">
                <a16:creationId xmlns:a16="http://schemas.microsoft.com/office/drawing/2014/main" id="{1AF97CB4-A5BC-47CC-8E48-C664B432D52D}"/>
              </a:ext>
            </a:extLst>
          </p:cNvPr>
          <p:cNvSpPr>
            <a:spLocks noGrp="1"/>
          </p:cNvSpPr>
          <p:nvPr>
            <p:ph type="body" sz="quarter" idx="13"/>
          </p:nvPr>
        </p:nvSpPr>
        <p:spPr/>
        <p:txBody>
          <a:bodyPr/>
          <a:lstStyle/>
          <a:p>
            <a:r>
              <a:rPr lang="en-US" b="1" dirty="0">
                <a:latin typeface="Comic Sans MS" panose="030F0702030302020204" pitchFamily="66" charset="0"/>
              </a:rPr>
              <a:t>Taxes</a:t>
            </a:r>
            <a:endParaRPr lang="en-IN" b="1" dirty="0">
              <a:latin typeface="Comic Sans MS" panose="030F0702030302020204" pitchFamily="66" charset="0"/>
            </a:endParaRPr>
          </a:p>
        </p:txBody>
      </p:sp>
      <p:sp>
        <p:nvSpPr>
          <p:cNvPr id="10" name="Text Placeholder 9">
            <a:extLst>
              <a:ext uri="{FF2B5EF4-FFF2-40B4-BE49-F238E27FC236}">
                <a16:creationId xmlns:a16="http://schemas.microsoft.com/office/drawing/2014/main" id="{A53B708B-0F7A-4C31-BE80-0A075FCDED43}"/>
              </a:ext>
            </a:extLst>
          </p:cNvPr>
          <p:cNvSpPr>
            <a:spLocks noGrp="1"/>
          </p:cNvSpPr>
          <p:nvPr>
            <p:ph type="body" sz="half" idx="17"/>
          </p:nvPr>
        </p:nvSpPr>
        <p:spPr/>
        <p:txBody>
          <a:bodyPr/>
          <a:lstStyle/>
          <a:p>
            <a:r>
              <a:rPr lang="en-US" b="1" dirty="0"/>
              <a:t>Own Tax Revenue – it is the collection of taxes that are collected by states.</a:t>
            </a:r>
            <a:endParaRPr lang="en-IN" b="1" dirty="0"/>
          </a:p>
        </p:txBody>
      </p:sp>
    </p:spTree>
    <p:extLst>
      <p:ext uri="{BB962C8B-B14F-4D97-AF65-F5344CB8AC3E}">
        <p14:creationId xmlns:p14="http://schemas.microsoft.com/office/powerpoint/2010/main" val="35207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283F39-66E0-45B0-B2A6-F914A58EB9B3}"/>
              </a:ext>
            </a:extLst>
          </p:cNvPr>
          <p:cNvSpPr>
            <a:spLocks noGrp="1"/>
          </p:cNvSpPr>
          <p:nvPr>
            <p:ph type="title"/>
          </p:nvPr>
        </p:nvSpPr>
        <p:spPr/>
        <p:txBody>
          <a:bodyPr>
            <a:normAutofit fontScale="90000"/>
          </a:bodyPr>
          <a:lstStyle/>
          <a:p>
            <a:pPr algn="ctr"/>
            <a:r>
              <a:rPr lang="en-US" sz="4900" dirty="0">
                <a:latin typeface="Comic Sans MS" panose="030F0702030302020204" pitchFamily="66" charset="0"/>
              </a:rPr>
              <a:t>Problem </a:t>
            </a:r>
            <a:r>
              <a:rPr lang="en-US" sz="4900" dirty="0" err="1">
                <a:latin typeface="Comic Sans MS" panose="030F0702030302020204" pitchFamily="66" charset="0"/>
              </a:rPr>
              <a:t>STATEmENT</a:t>
            </a:r>
            <a:br>
              <a:rPr lang="en-US" dirty="0">
                <a:latin typeface="Comic Sans MS" panose="030F0702030302020204" pitchFamily="66" charset="0"/>
              </a:rPr>
            </a:br>
            <a:br>
              <a:rPr lang="en-US" dirty="0">
                <a:latin typeface="Comic Sans MS" panose="030F0702030302020204" pitchFamily="66" charset="0"/>
              </a:rPr>
            </a:br>
            <a:r>
              <a:rPr lang="en-US" sz="3600" dirty="0">
                <a:latin typeface="Comic Sans MS" panose="030F0702030302020204" pitchFamily="66" charset="0"/>
              </a:rPr>
              <a:t>Analyze the Financial Statistics of the States On the basis of a 5-year Interval and Find out some important information And KPIs From it</a:t>
            </a:r>
            <a:endParaRPr lang="en-IN" sz="3600" dirty="0">
              <a:latin typeface="Comic Sans MS" panose="030F0702030302020204" pitchFamily="66" charset="0"/>
            </a:endParaRPr>
          </a:p>
        </p:txBody>
      </p:sp>
      <p:sp>
        <p:nvSpPr>
          <p:cNvPr id="10" name="Text Placeholder 9">
            <a:extLst>
              <a:ext uri="{FF2B5EF4-FFF2-40B4-BE49-F238E27FC236}">
                <a16:creationId xmlns:a16="http://schemas.microsoft.com/office/drawing/2014/main" id="{982D96CF-7076-4AE2-8B5B-91D342FCECEE}"/>
              </a:ext>
            </a:extLst>
          </p:cNvPr>
          <p:cNvSpPr>
            <a:spLocks noGrp="1"/>
          </p:cNvSpPr>
          <p:nvPr>
            <p:ph type="body" idx="1"/>
          </p:nvPr>
        </p:nvSpPr>
        <p:spPr/>
        <p:txBody>
          <a:bodyPr/>
          <a:lstStyle/>
          <a:p>
            <a:endParaRPr lang="en-IN" dirty="0"/>
          </a:p>
        </p:txBody>
      </p:sp>
      <p:pic>
        <p:nvPicPr>
          <p:cNvPr id="12" name="Picture 11">
            <a:extLst>
              <a:ext uri="{FF2B5EF4-FFF2-40B4-BE49-F238E27FC236}">
                <a16:creationId xmlns:a16="http://schemas.microsoft.com/office/drawing/2014/main" id="{4B748044-2156-457F-9A9C-08AF31216CEB}"/>
              </a:ext>
            </a:extLst>
          </p:cNvPr>
          <p:cNvPicPr>
            <a:picLocks noChangeAspect="1"/>
          </p:cNvPicPr>
          <p:nvPr/>
        </p:nvPicPr>
        <p:blipFill>
          <a:blip r:embed="rId2"/>
          <a:stretch>
            <a:fillRect/>
          </a:stretch>
        </p:blipFill>
        <p:spPr>
          <a:xfrm>
            <a:off x="4505226" y="3429000"/>
            <a:ext cx="3337874" cy="3337874"/>
          </a:xfrm>
          <a:prstGeom prst="rect">
            <a:avLst/>
          </a:prstGeom>
        </p:spPr>
      </p:pic>
    </p:spTree>
    <p:extLst>
      <p:ext uri="{BB962C8B-B14F-4D97-AF65-F5344CB8AC3E}">
        <p14:creationId xmlns:p14="http://schemas.microsoft.com/office/powerpoint/2010/main" val="330368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5D-9059-B9B5-838F-B74E1971006C}"/>
              </a:ext>
            </a:extLst>
          </p:cNvPr>
          <p:cNvSpPr>
            <a:spLocks noGrp="1"/>
          </p:cNvSpPr>
          <p:nvPr>
            <p:ph type="title"/>
          </p:nvPr>
        </p:nvSpPr>
        <p:spPr>
          <a:xfrm>
            <a:off x="1019787" y="87606"/>
            <a:ext cx="10146186" cy="2511835"/>
          </a:xfrm>
        </p:spPr>
        <p:txBody>
          <a:bodyPr>
            <a:normAutofit/>
          </a:bodyPr>
          <a:lstStyle/>
          <a:p>
            <a:r>
              <a:rPr lang="en-US" sz="3200" dirty="0">
                <a:latin typeface="Comic Sans MS" panose="030F0702030302020204" pitchFamily="66" charset="0"/>
              </a:rPr>
              <a:t>Financial Analysis of Different States in terms of Five Years</a:t>
            </a:r>
            <a:br>
              <a:rPr lang="en-IN" sz="3200" dirty="0">
                <a:latin typeface="Comic Sans MS" panose="030F0702030302020204" pitchFamily="66" charset="0"/>
              </a:rPr>
            </a:br>
            <a:br>
              <a:rPr lang="en-IN" dirty="0"/>
            </a:br>
            <a:br>
              <a:rPr lang="en-US" dirty="0"/>
            </a:br>
            <a:endParaRPr lang="en-IN" dirty="0"/>
          </a:p>
        </p:txBody>
      </p:sp>
      <p:sp>
        <p:nvSpPr>
          <p:cNvPr id="6" name="Subtitle 5">
            <a:extLst>
              <a:ext uri="{FF2B5EF4-FFF2-40B4-BE49-F238E27FC236}">
                <a16:creationId xmlns:a16="http://schemas.microsoft.com/office/drawing/2014/main" id="{A19F0F52-1837-4CB7-86D7-D865841CB95C}"/>
              </a:ext>
            </a:extLst>
          </p:cNvPr>
          <p:cNvSpPr>
            <a:spLocks noGrp="1"/>
          </p:cNvSpPr>
          <p:nvPr>
            <p:ph type="body" sz="half" idx="2"/>
          </p:nvPr>
        </p:nvSpPr>
        <p:spPr>
          <a:xfrm>
            <a:off x="1021319" y="1343523"/>
            <a:ext cx="10144654" cy="999885"/>
          </a:xfrm>
        </p:spPr>
        <p:txBody>
          <a:bodyPr>
            <a:noAutofit/>
          </a:bodyPr>
          <a:lstStyle/>
          <a:p>
            <a:pPr marL="0" indent="0">
              <a:buNone/>
            </a:pPr>
            <a:r>
              <a:rPr lang="en-IN" b="1" dirty="0"/>
              <a:t>In this analysis, we are comparing financials like Aggregate expenditure,</a:t>
            </a:r>
          </a:p>
          <a:p>
            <a:pPr marL="0" indent="0">
              <a:buNone/>
            </a:pPr>
            <a:r>
              <a:rPr lang="en-IN" b="1" dirty="0"/>
              <a:t>Capital expenditure, Gross Fiscal Deficits, Nominal GDP, Own tax revenue, Social sector expenditure, Revenue Deficits, and Revenue expenditure on the basis of five years. </a:t>
            </a:r>
            <a:endParaRPr lang="en-IN" sz="3200" b="1" dirty="0">
              <a:latin typeface="Comic Sans MS" panose="030F0702030302020204" pitchFamily="66" charset="0"/>
            </a:endParaRPr>
          </a:p>
        </p:txBody>
      </p:sp>
      <p:pic>
        <p:nvPicPr>
          <p:cNvPr id="8" name="Picture 7">
            <a:extLst>
              <a:ext uri="{FF2B5EF4-FFF2-40B4-BE49-F238E27FC236}">
                <a16:creationId xmlns:a16="http://schemas.microsoft.com/office/drawing/2014/main" id="{D3751B51-B940-4F1F-A6FE-BF587CB155C6}"/>
              </a:ext>
            </a:extLst>
          </p:cNvPr>
          <p:cNvPicPr>
            <a:picLocks noChangeAspect="1"/>
          </p:cNvPicPr>
          <p:nvPr/>
        </p:nvPicPr>
        <p:blipFill>
          <a:blip r:embed="rId2"/>
          <a:stretch>
            <a:fillRect/>
          </a:stretch>
        </p:blipFill>
        <p:spPr>
          <a:xfrm>
            <a:off x="853320" y="2259180"/>
            <a:ext cx="9063678" cy="4174614"/>
          </a:xfrm>
          <a:prstGeom prst="rect">
            <a:avLst/>
          </a:prstGeom>
        </p:spPr>
      </p:pic>
    </p:spTree>
    <p:extLst>
      <p:ext uri="{BB962C8B-B14F-4D97-AF65-F5344CB8AC3E}">
        <p14:creationId xmlns:p14="http://schemas.microsoft.com/office/powerpoint/2010/main" val="274197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5D-9059-B9B5-838F-B74E1971006C}"/>
              </a:ext>
            </a:extLst>
          </p:cNvPr>
          <p:cNvSpPr>
            <a:spLocks noGrp="1"/>
          </p:cNvSpPr>
          <p:nvPr>
            <p:ph type="title"/>
          </p:nvPr>
        </p:nvSpPr>
        <p:spPr>
          <a:xfrm>
            <a:off x="1790700" y="263951"/>
            <a:ext cx="8610600" cy="1820493"/>
          </a:xfrm>
        </p:spPr>
        <p:txBody>
          <a:bodyPr>
            <a:normAutofit fontScale="90000"/>
          </a:bodyPr>
          <a:lstStyle/>
          <a:p>
            <a:pPr algn="ctr"/>
            <a:r>
              <a:rPr lang="en-US" sz="2800" b="1" dirty="0">
                <a:latin typeface="Comic Sans MS" panose="030F0702030302020204" pitchFamily="66" charset="0"/>
              </a:rPr>
              <a:t>Expenditure over taxes</a:t>
            </a:r>
            <a:br>
              <a:rPr lang="en-US" sz="2800" dirty="0"/>
            </a:br>
            <a:r>
              <a:rPr lang="en-US" sz="2800" dirty="0"/>
              <a:t>                    </a:t>
            </a:r>
            <a:r>
              <a:rPr lang="en-US" sz="2000" dirty="0">
                <a:latin typeface="Comic Sans MS" panose="030F0702030302020204" pitchFamily="66" charset="0"/>
              </a:rPr>
              <a:t>From this data, we found that taxes which come from various source are not sufficient for the expenditure of the government and the government need more sources of income</a:t>
            </a:r>
            <a:br>
              <a:rPr lang="en-US" dirty="0"/>
            </a:br>
            <a:endParaRPr lang="en-IN" sz="1300" dirty="0"/>
          </a:p>
        </p:txBody>
      </p:sp>
      <p:sp>
        <p:nvSpPr>
          <p:cNvPr id="3" name="Content Placeholder 2">
            <a:extLst>
              <a:ext uri="{FF2B5EF4-FFF2-40B4-BE49-F238E27FC236}">
                <a16:creationId xmlns:a16="http://schemas.microsoft.com/office/drawing/2014/main" id="{6AD38510-9315-313E-8C32-AE28B47B7C7D}"/>
              </a:ext>
            </a:extLst>
          </p:cNvPr>
          <p:cNvSpPr>
            <a:spLocks noGrp="1"/>
          </p:cNvSpPr>
          <p:nvPr>
            <p:ph sz="half" idx="1"/>
          </p:nvPr>
        </p:nvSpPr>
        <p:spPr/>
        <p:txBody>
          <a:bodyPr>
            <a:normAutofit fontScale="92500" lnSpcReduction="10000"/>
          </a:bodyPr>
          <a:lstStyle/>
          <a:p>
            <a:endParaRPr lang="en-IN" sz="1600" dirty="0">
              <a:latin typeface="Comic Sans MS" panose="030F0702030302020204" pitchFamily="66" charset="0"/>
            </a:endParaRPr>
          </a:p>
        </p:txBody>
      </p:sp>
      <p:sp>
        <p:nvSpPr>
          <p:cNvPr id="11" name="Content Placeholder 10">
            <a:extLst>
              <a:ext uri="{FF2B5EF4-FFF2-40B4-BE49-F238E27FC236}">
                <a16:creationId xmlns:a16="http://schemas.microsoft.com/office/drawing/2014/main" id="{0A94A6D9-6FF7-4FC4-B7FF-C3D77646BB45}"/>
              </a:ext>
            </a:extLst>
          </p:cNvPr>
          <p:cNvSpPr>
            <a:spLocks noGrp="1"/>
          </p:cNvSpPr>
          <p:nvPr>
            <p:ph sz="half" idx="2"/>
          </p:nvPr>
        </p:nvSpPr>
        <p:spPr/>
        <p:txBody>
          <a:bodyPr>
            <a:normAutofit fontScale="92500"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ea typeface="+mn-ea"/>
                <a:cs typeface="+mn-cs"/>
              </a:rPr>
              <a:t>If taxes from various sources are not sufficient to cover the government's expenditures, there are several potential options to explore for increasing income. Here are a few suggestions: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ea typeface="+mn-ea"/>
                <a:cs typeface="+mn-cs"/>
              </a:rPr>
              <a:t>Increase tax rates: The government can consider raising tax rates on certain income brackets or industries to generate additional revenue.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ea typeface="+mn-ea"/>
                <a:cs typeface="+mn-cs"/>
              </a:rPr>
              <a:t>Expand the tax base: The government can review and potentially broaden the tax base by including more individuals or businesses in the tax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ea typeface="+mn-ea"/>
                <a:cs typeface="+mn-cs"/>
              </a:rPr>
              <a:t>Privatization and public-private partnerships: The government can consider privatizing certain assets or entering into public-private partnerships to generate income.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omic Sans MS" panose="030F0702030302020204" pitchFamily="66" charset="0"/>
                <a:ea typeface="+mn-ea"/>
                <a:cs typeface="+mn-cs"/>
              </a:rPr>
              <a:t>Foreign direct investment: The government can actively attract foreign direct investment (FDI) by offering incentives and creating a favorable investment climate. </a:t>
            </a:r>
          </a:p>
          <a:p>
            <a:endParaRPr lang="en-IN" dirty="0"/>
          </a:p>
        </p:txBody>
      </p:sp>
      <p:pic>
        <p:nvPicPr>
          <p:cNvPr id="10" name="Picture 9">
            <a:extLst>
              <a:ext uri="{FF2B5EF4-FFF2-40B4-BE49-F238E27FC236}">
                <a16:creationId xmlns:a16="http://schemas.microsoft.com/office/drawing/2014/main" id="{2CEB7F80-0DA0-4845-ACB2-AE804571D23E}"/>
              </a:ext>
            </a:extLst>
          </p:cNvPr>
          <p:cNvPicPr>
            <a:picLocks noChangeAspect="1"/>
          </p:cNvPicPr>
          <p:nvPr/>
        </p:nvPicPr>
        <p:blipFill>
          <a:blip r:embed="rId2"/>
          <a:stretch>
            <a:fillRect/>
          </a:stretch>
        </p:blipFill>
        <p:spPr>
          <a:xfrm>
            <a:off x="713294" y="2194559"/>
            <a:ext cx="5279011" cy="4024125"/>
          </a:xfrm>
          <a:prstGeom prst="rect">
            <a:avLst/>
          </a:prstGeom>
        </p:spPr>
      </p:pic>
    </p:spTree>
    <p:extLst>
      <p:ext uri="{BB962C8B-B14F-4D97-AF65-F5344CB8AC3E}">
        <p14:creationId xmlns:p14="http://schemas.microsoft.com/office/powerpoint/2010/main" val="66093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5D-9059-B9B5-838F-B74E1971006C}"/>
              </a:ext>
            </a:extLst>
          </p:cNvPr>
          <p:cNvSpPr>
            <a:spLocks noGrp="1"/>
          </p:cNvSpPr>
          <p:nvPr>
            <p:ph type="title"/>
          </p:nvPr>
        </p:nvSpPr>
        <p:spPr>
          <a:xfrm>
            <a:off x="1330750" y="669085"/>
            <a:ext cx="8610600" cy="1293028"/>
          </a:xfrm>
        </p:spPr>
        <p:txBody>
          <a:bodyPr>
            <a:normAutofit fontScale="90000"/>
          </a:bodyPr>
          <a:lstStyle/>
          <a:p>
            <a:pPr algn="ctr"/>
            <a:r>
              <a:rPr lang="en-US" sz="2800" b="1" dirty="0">
                <a:latin typeface="Comic Sans MS" panose="030F0702030302020204" pitchFamily="66" charset="0"/>
              </a:rPr>
              <a:t>Aggregate Expenditure-Social sector Expenditure</a:t>
            </a:r>
            <a:br>
              <a:rPr lang="en-US" sz="2800" dirty="0"/>
            </a:br>
            <a:br>
              <a:rPr lang="en-US" dirty="0"/>
            </a:br>
            <a:endParaRPr lang="en-IN" dirty="0"/>
          </a:p>
        </p:txBody>
      </p:sp>
      <p:sp>
        <p:nvSpPr>
          <p:cNvPr id="3" name="Content Placeholder 2">
            <a:extLst>
              <a:ext uri="{FF2B5EF4-FFF2-40B4-BE49-F238E27FC236}">
                <a16:creationId xmlns:a16="http://schemas.microsoft.com/office/drawing/2014/main" id="{6AD38510-9315-313E-8C32-AE28B47B7C7D}"/>
              </a:ext>
            </a:extLst>
          </p:cNvPr>
          <p:cNvSpPr>
            <a:spLocks noGrp="1"/>
          </p:cNvSpPr>
          <p:nvPr>
            <p:ph idx="1"/>
          </p:nvPr>
        </p:nvSpPr>
        <p:spPr>
          <a:xfrm>
            <a:off x="761215" y="1315599"/>
            <a:ext cx="10820400" cy="4024125"/>
          </a:xfrm>
        </p:spPr>
        <p:txBody>
          <a:bodyPr/>
          <a:lstStyle/>
          <a:p>
            <a:pPr marL="0" indent="0">
              <a:buNone/>
            </a:pPr>
            <a:r>
              <a:rPr lang="en-US" sz="1800" b="1" dirty="0">
                <a:latin typeface="Comic Sans MS" panose="030F0702030302020204" pitchFamily="66" charset="0"/>
              </a:rPr>
              <a:t>This data will help to understand what part of the Total or Aggregate Expenditure the Government Expending on the well fare of the State. </a:t>
            </a:r>
            <a:endParaRPr lang="en-IN" sz="1800" b="1" dirty="0">
              <a:latin typeface="Comic Sans MS" panose="030F0702030302020204" pitchFamily="66" charset="0"/>
            </a:endParaRPr>
          </a:p>
          <a:p>
            <a:pPr marL="0" indent="0">
              <a:buNone/>
            </a:pPr>
            <a:endParaRPr lang="en-US" sz="2400" dirty="0"/>
          </a:p>
          <a:p>
            <a:pPr marL="0" indent="0">
              <a:buNone/>
            </a:pPr>
            <a:endParaRPr lang="en-IN" dirty="0"/>
          </a:p>
        </p:txBody>
      </p:sp>
      <p:pic>
        <p:nvPicPr>
          <p:cNvPr id="7" name="Picture 6">
            <a:extLst>
              <a:ext uri="{FF2B5EF4-FFF2-40B4-BE49-F238E27FC236}">
                <a16:creationId xmlns:a16="http://schemas.microsoft.com/office/drawing/2014/main" id="{10DFEF55-99A9-47F6-A8C5-6E986B205A08}"/>
              </a:ext>
            </a:extLst>
          </p:cNvPr>
          <p:cNvPicPr>
            <a:picLocks noChangeAspect="1"/>
          </p:cNvPicPr>
          <p:nvPr/>
        </p:nvPicPr>
        <p:blipFill>
          <a:blip r:embed="rId2"/>
          <a:stretch>
            <a:fillRect/>
          </a:stretch>
        </p:blipFill>
        <p:spPr>
          <a:xfrm>
            <a:off x="914399" y="1885361"/>
            <a:ext cx="10133815" cy="4458212"/>
          </a:xfrm>
          <a:prstGeom prst="rect">
            <a:avLst/>
          </a:prstGeom>
        </p:spPr>
      </p:pic>
    </p:spTree>
    <p:extLst>
      <p:ext uri="{BB962C8B-B14F-4D97-AF65-F5344CB8AC3E}">
        <p14:creationId xmlns:p14="http://schemas.microsoft.com/office/powerpoint/2010/main" val="30404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B2CC-CE20-AEB8-0381-55AF39D497D9}"/>
              </a:ext>
            </a:extLst>
          </p:cNvPr>
          <p:cNvSpPr>
            <a:spLocks noGrp="1"/>
          </p:cNvSpPr>
          <p:nvPr>
            <p:ph type="title"/>
          </p:nvPr>
        </p:nvSpPr>
        <p:spPr>
          <a:xfrm>
            <a:off x="1641835" y="639316"/>
            <a:ext cx="8610600" cy="1293028"/>
          </a:xfrm>
        </p:spPr>
        <p:txBody>
          <a:bodyPr>
            <a:normAutofit/>
          </a:bodyPr>
          <a:lstStyle/>
          <a:p>
            <a:pPr marL="0" indent="0" algn="ctr">
              <a:buNone/>
            </a:pPr>
            <a:r>
              <a:rPr lang="en-US" sz="2400" b="1" dirty="0">
                <a:latin typeface="Comic Sans MS" panose="030F0702030302020204" pitchFamily="66" charset="0"/>
              </a:rPr>
              <a:t>TOP 10 STATES WITH HIGHEST GROSS Fiscal DEFICITS</a:t>
            </a:r>
          </a:p>
        </p:txBody>
      </p:sp>
      <p:pic>
        <p:nvPicPr>
          <p:cNvPr id="6" name="Content Placeholder 5">
            <a:extLst>
              <a:ext uri="{FF2B5EF4-FFF2-40B4-BE49-F238E27FC236}">
                <a16:creationId xmlns:a16="http://schemas.microsoft.com/office/drawing/2014/main" id="{A01041AD-E879-4DD6-AD28-B80030BF23F1}"/>
              </a:ext>
            </a:extLst>
          </p:cNvPr>
          <p:cNvPicPr>
            <a:picLocks noGrp="1" noChangeAspect="1"/>
          </p:cNvPicPr>
          <p:nvPr>
            <p:ph sz="half" idx="1"/>
          </p:nvPr>
        </p:nvPicPr>
        <p:blipFill>
          <a:blip r:embed="rId2"/>
          <a:stretch>
            <a:fillRect/>
          </a:stretch>
        </p:blipFill>
        <p:spPr>
          <a:xfrm>
            <a:off x="685800" y="2217738"/>
            <a:ext cx="5334000" cy="3976687"/>
          </a:xfrm>
        </p:spPr>
      </p:pic>
      <p:sp>
        <p:nvSpPr>
          <p:cNvPr id="4" name="Content Placeholder 3">
            <a:extLst>
              <a:ext uri="{FF2B5EF4-FFF2-40B4-BE49-F238E27FC236}">
                <a16:creationId xmlns:a16="http://schemas.microsoft.com/office/drawing/2014/main" id="{05D46877-DB4E-4BE3-A427-0352E4658104}"/>
              </a:ext>
            </a:extLst>
          </p:cNvPr>
          <p:cNvSpPr>
            <a:spLocks noGrp="1"/>
          </p:cNvSpPr>
          <p:nvPr>
            <p:ph sz="half" idx="2"/>
          </p:nvPr>
        </p:nvSpPr>
        <p:spPr/>
        <p:txBody>
          <a:bodyPr>
            <a:normAutofit/>
          </a:bodyPr>
          <a:lstStyle/>
          <a:p>
            <a:pPr marL="0" indent="0">
              <a:buNone/>
            </a:pPr>
            <a:r>
              <a:rPr lang="en-US" sz="1600" dirty="0">
                <a:latin typeface="Comic Sans MS" panose="030F0702030302020204" pitchFamily="66" charset="0"/>
              </a:rPr>
              <a:t>Reasons behind high fiscal deficit</a:t>
            </a:r>
          </a:p>
          <a:p>
            <a:r>
              <a:rPr lang="en-US" sz="1400" dirty="0">
                <a:latin typeface="Comic Sans MS" panose="030F0702030302020204" pitchFamily="66" charset="0"/>
              </a:rPr>
              <a:t>High Expenditure: States with high fiscal deficits often have high expenditures on various fronts, such as infrastructure development, social welfare programs, education, healthcare, and public services.</a:t>
            </a:r>
          </a:p>
          <a:p>
            <a:r>
              <a:rPr lang="en-US" sz="1400" dirty="0">
                <a:latin typeface="Comic Sans MS" panose="030F0702030302020204" pitchFamily="66" charset="0"/>
              </a:rPr>
              <a:t>Revenue Shortfall: States heavily depend on revenue from various sources, including taxes, fees, grants, and central government transfers.</a:t>
            </a:r>
          </a:p>
          <a:p>
            <a:r>
              <a:rPr lang="en-US" sz="1400" dirty="0">
                <a:latin typeface="Comic Sans MS" panose="030F0702030302020204" pitchFamily="66" charset="0"/>
              </a:rPr>
              <a:t>Subsidies and Debt Servicing: Some states provide subsidies for essential goods like food, fuel, and electricity. </a:t>
            </a:r>
          </a:p>
          <a:p>
            <a:r>
              <a:rPr lang="en-US" sz="1400" dirty="0">
                <a:latin typeface="Comic Sans MS" panose="030F0702030302020204" pitchFamily="66" charset="0"/>
              </a:rPr>
              <a:t>Economic Slowdown: Economic downturns or sluggish growth can lead to reduced tax collections, lower business activity, and increased unemployment. </a:t>
            </a:r>
          </a:p>
          <a:p>
            <a:r>
              <a:rPr lang="en-US" sz="1400" dirty="0">
                <a:latin typeface="Comic Sans MS" panose="030F0702030302020204" pitchFamily="66" charset="0"/>
              </a:rPr>
              <a:t>Infrastructure Investments: States that undertake large-scale infrastructure projects may initially experience higher fiscal deficits due to the substantial upfront costs.</a:t>
            </a:r>
            <a:endParaRPr lang="en-IN" sz="1400" dirty="0">
              <a:latin typeface="Comic Sans MS" panose="030F0702030302020204" pitchFamily="66" charset="0"/>
            </a:endParaRPr>
          </a:p>
        </p:txBody>
      </p:sp>
    </p:spTree>
    <p:extLst>
      <p:ext uri="{BB962C8B-B14F-4D97-AF65-F5344CB8AC3E}">
        <p14:creationId xmlns:p14="http://schemas.microsoft.com/office/powerpoint/2010/main" val="315907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74C0-10F7-6098-AB8A-5B98EB2D6557}"/>
              </a:ext>
            </a:extLst>
          </p:cNvPr>
          <p:cNvSpPr>
            <a:spLocks noGrp="1"/>
          </p:cNvSpPr>
          <p:nvPr>
            <p:ph type="title"/>
          </p:nvPr>
        </p:nvSpPr>
        <p:spPr>
          <a:xfrm>
            <a:off x="1670900" y="675317"/>
            <a:ext cx="8610600" cy="1293028"/>
          </a:xfrm>
        </p:spPr>
        <p:txBody>
          <a:bodyPr>
            <a:normAutofit/>
          </a:bodyPr>
          <a:lstStyle/>
          <a:p>
            <a:pPr algn="ctr"/>
            <a:r>
              <a:rPr lang="en-US" sz="2400" dirty="0">
                <a:latin typeface="Comic Sans MS" panose="030F0702030302020204" pitchFamily="66" charset="0"/>
              </a:rPr>
              <a:t>Top 10 tax-collecting States</a:t>
            </a:r>
            <a:endParaRPr lang="en-IN" sz="2400"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1A5F6722-49C1-48C8-B215-3D67F72D58A8}"/>
              </a:ext>
            </a:extLst>
          </p:cNvPr>
          <p:cNvSpPr>
            <a:spLocks noGrp="1"/>
          </p:cNvSpPr>
          <p:nvPr>
            <p:ph sz="half" idx="1"/>
          </p:nvPr>
        </p:nvSpPr>
        <p:spPr/>
        <p:txBody>
          <a:bodyPr/>
          <a:lstStyle/>
          <a:p>
            <a:endParaRPr lang="en-IN"/>
          </a:p>
        </p:txBody>
      </p:sp>
      <p:sp>
        <p:nvSpPr>
          <p:cNvPr id="6" name="Content Placeholder 5">
            <a:extLst>
              <a:ext uri="{FF2B5EF4-FFF2-40B4-BE49-F238E27FC236}">
                <a16:creationId xmlns:a16="http://schemas.microsoft.com/office/drawing/2014/main" id="{92D56ED1-6CFD-4977-A2DE-D55D093255A5}"/>
              </a:ext>
            </a:extLst>
          </p:cNvPr>
          <p:cNvSpPr>
            <a:spLocks noGrp="1"/>
          </p:cNvSpPr>
          <p:nvPr>
            <p:ph sz="half" idx="2"/>
          </p:nvPr>
        </p:nvSpPr>
        <p:spPr/>
        <p:txBody>
          <a:bodyPr>
            <a:normAutofit/>
          </a:bodyPr>
          <a:lstStyle/>
          <a:p>
            <a:pPr marL="0" indent="0">
              <a:buNone/>
            </a:pPr>
            <a:r>
              <a:rPr lang="en-US" sz="1600" dirty="0">
                <a:latin typeface="Comic Sans MS" panose="030F0702030302020204" pitchFamily="66" charset="0"/>
              </a:rPr>
              <a:t>The state of Maharashtra collects maximum taxes reasons behind it</a:t>
            </a:r>
          </a:p>
          <a:p>
            <a:r>
              <a:rPr lang="en-US" sz="1400" dirty="0">
                <a:latin typeface="Comic Sans MS" panose="030F0702030302020204" pitchFamily="66" charset="0"/>
              </a:rPr>
              <a:t>Economic Growth: The tax collection of a state is often linked to its economic growth. When the economy expands, business activity increases, leading to higher tax revenues. </a:t>
            </a:r>
          </a:p>
          <a:p>
            <a:r>
              <a:rPr lang="en-US" sz="1400" dirty="0">
                <a:latin typeface="Comic Sans MS" panose="030F0702030302020204" pitchFamily="66" charset="0"/>
              </a:rPr>
              <a:t>Tax Policy and Administration: The effectiveness of tax policies and administration also plays a role in tax collection. States with well-designed tax policies, efficient tax collection systems, and robust tax compliance mechanisms are likely to have higher tax collections. </a:t>
            </a:r>
          </a:p>
          <a:p>
            <a:r>
              <a:rPr lang="en-US" sz="1400" dirty="0">
                <a:latin typeface="Comic Sans MS" panose="030F0702030302020204" pitchFamily="66" charset="0"/>
              </a:rPr>
              <a:t>Sectoral Contributions: Different sectors of the economy contribute differently to tax collections. For example, manufacturing, services, and real estate sectors can have a significant impact on tax revenues.</a:t>
            </a:r>
          </a:p>
          <a:p>
            <a:r>
              <a:rPr lang="en-US" sz="1400" dirty="0">
                <a:latin typeface="Comic Sans MS" panose="030F0702030302020204" pitchFamily="66" charset="0"/>
              </a:rPr>
              <a:t>Tax Compliance: Tax compliance, including the extent to which taxpayers fulfill their tax obligations, is crucial for tax collection.</a:t>
            </a:r>
            <a:endParaRPr lang="en-IN" sz="1400" dirty="0">
              <a:latin typeface="Comic Sans MS" panose="030F0702030302020204" pitchFamily="66" charset="0"/>
            </a:endParaRPr>
          </a:p>
        </p:txBody>
      </p:sp>
      <p:pic>
        <p:nvPicPr>
          <p:cNvPr id="5" name="Picture 4">
            <a:extLst>
              <a:ext uri="{FF2B5EF4-FFF2-40B4-BE49-F238E27FC236}">
                <a16:creationId xmlns:a16="http://schemas.microsoft.com/office/drawing/2014/main" id="{65725D9B-14AC-411E-8522-756F68B13601}"/>
              </a:ext>
            </a:extLst>
          </p:cNvPr>
          <p:cNvPicPr>
            <a:picLocks noChangeAspect="1"/>
          </p:cNvPicPr>
          <p:nvPr/>
        </p:nvPicPr>
        <p:blipFill>
          <a:blip r:embed="rId2"/>
          <a:stretch>
            <a:fillRect/>
          </a:stretch>
        </p:blipFill>
        <p:spPr>
          <a:xfrm>
            <a:off x="729399" y="2194559"/>
            <a:ext cx="5246801" cy="4024125"/>
          </a:xfrm>
          <a:prstGeom prst="rect">
            <a:avLst/>
          </a:prstGeom>
        </p:spPr>
      </p:pic>
    </p:spTree>
    <p:extLst>
      <p:ext uri="{BB962C8B-B14F-4D97-AF65-F5344CB8AC3E}">
        <p14:creationId xmlns:p14="http://schemas.microsoft.com/office/powerpoint/2010/main" val="39770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41944E-A0BE-43C8-930B-B1B91533F317}"/>
              </a:ext>
            </a:extLst>
          </p:cNvPr>
          <p:cNvPicPr>
            <a:picLocks noChangeAspect="1"/>
          </p:cNvPicPr>
          <p:nvPr/>
        </p:nvPicPr>
        <p:blipFill>
          <a:blip r:embed="rId2"/>
          <a:stretch>
            <a:fillRect/>
          </a:stretch>
        </p:blipFill>
        <p:spPr>
          <a:xfrm>
            <a:off x="490194" y="575887"/>
            <a:ext cx="10652289" cy="6083300"/>
          </a:xfrm>
          <a:prstGeom prst="rect">
            <a:avLst/>
          </a:prstGeom>
        </p:spPr>
      </p:pic>
    </p:spTree>
    <p:extLst>
      <p:ext uri="{BB962C8B-B14F-4D97-AF65-F5344CB8AC3E}">
        <p14:creationId xmlns:p14="http://schemas.microsoft.com/office/powerpoint/2010/main" val="3207840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2664</TotalTime>
  <Words>934</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Gothic</vt:lpstr>
      <vt:lpstr>Comic Sans MS</vt:lpstr>
      <vt:lpstr>Vapor Trail</vt:lpstr>
      <vt:lpstr>Financial Analysis of different States</vt:lpstr>
      <vt:lpstr>IMPortant FinanciAl TerMs</vt:lpstr>
      <vt:lpstr>Problem STATEmENT  Analyze the Financial Statistics of the States On the basis of a 5-year Interval and Find out some important information And KPIs From it</vt:lpstr>
      <vt:lpstr>Financial Analysis of Different States in terms of Five Years   </vt:lpstr>
      <vt:lpstr>Expenditure over taxes                     From this data, we found that taxes which come from various source are not sufficient for the expenditure of the government and the government need more sources of income </vt:lpstr>
      <vt:lpstr>Aggregate Expenditure-Social sector Expenditure  </vt:lpstr>
      <vt:lpstr>TOP 10 STATES WITH HIGHEST GROSS Fiscal DEFICITS</vt:lpstr>
      <vt:lpstr>Top 10 tax-collecting States</vt:lpstr>
      <vt:lpstr>PowerPoint Presentation</vt:lpstr>
      <vt:lpstr>Conclusion</vt:lpstr>
      <vt:lpstr>Thank you  Everyone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different States</dc:title>
  <dc:creator>Nitish Yadav</dc:creator>
  <cp:lastModifiedBy>Ananya Rakesh</cp:lastModifiedBy>
  <cp:revision>17</cp:revision>
  <dcterms:created xsi:type="dcterms:W3CDTF">2022-12-05T03:40:48Z</dcterms:created>
  <dcterms:modified xsi:type="dcterms:W3CDTF">2023-05-08T05:07:57Z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